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3" r:id="rId4"/>
    <p:sldId id="270" r:id="rId5"/>
    <p:sldId id="275" r:id="rId6"/>
    <p:sldId id="276" r:id="rId7"/>
    <p:sldId id="265"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23BFD-B803-4FB8-B0CD-8C220A7D825B}"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DCE94-EE56-4402-91BF-64D79D7685D4}" type="slidenum">
              <a:rPr lang="en-US" smtClean="0"/>
              <a:t>‹#›</a:t>
            </a:fld>
            <a:endParaRPr lang="en-US"/>
          </a:p>
        </p:txBody>
      </p:sp>
    </p:spTree>
    <p:extLst>
      <p:ext uri="{BB962C8B-B14F-4D97-AF65-F5344CB8AC3E}">
        <p14:creationId xmlns:p14="http://schemas.microsoft.com/office/powerpoint/2010/main" val="290811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6/15/2017</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6/15/2017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6/15/2017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6/15/2017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6/15/2017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6/15/2017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6/15/2017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6/15/2017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6/15/2017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6/15/2017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6/15/2017</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1.bin"/><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199" y="4596938"/>
            <a:ext cx="10437349" cy="1177311"/>
          </a:xfrm>
        </p:spPr>
        <p:txBody>
          <a:bodyPr/>
          <a:lstStyle/>
          <a:p>
            <a:r>
              <a:rPr lang="en-US" dirty="0" smtClean="0"/>
              <a:t>Support Vector Machines-SVM</a:t>
            </a:r>
            <a:endParaRPr lang="en-US" dirty="0"/>
          </a:p>
        </p:txBody>
      </p:sp>
      <p:pic>
        <p:nvPicPr>
          <p:cNvPr id="4" name="Picture 3"/>
          <p:cNvPicPr>
            <a:picLocks noChangeAspect="1"/>
          </p:cNvPicPr>
          <p:nvPr/>
        </p:nvPicPr>
        <p:blipFill>
          <a:blip r:embed="rId2"/>
          <a:stretch>
            <a:fillRect/>
          </a:stretch>
        </p:blipFill>
        <p:spPr>
          <a:xfrm>
            <a:off x="7950864" y="1296179"/>
            <a:ext cx="3620451" cy="3571025"/>
          </a:xfrm>
          <a:prstGeom prst="rect">
            <a:avLst/>
          </a:prstGeom>
        </p:spPr>
      </p:pic>
    </p:spTree>
    <p:extLst>
      <p:ext uri="{BB962C8B-B14F-4D97-AF65-F5344CB8AC3E}">
        <p14:creationId xmlns:p14="http://schemas.microsoft.com/office/powerpoint/2010/main" val="3097393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265" y="532014"/>
            <a:ext cx="6525491" cy="584775"/>
          </a:xfrm>
          <a:prstGeom prst="rect">
            <a:avLst/>
          </a:prstGeom>
          <a:noFill/>
        </p:spPr>
        <p:txBody>
          <a:bodyPr wrap="square" rtlCol="0">
            <a:spAutoFit/>
          </a:bodyPr>
          <a:lstStyle/>
          <a:p>
            <a:r>
              <a:rPr lang="en-US" sz="3200" dirty="0" smtClean="0">
                <a:latin typeface="+mj-lt"/>
              </a:rPr>
              <a:t>Concept</a:t>
            </a:r>
            <a:endParaRPr lang="en-US" sz="3200" dirty="0">
              <a:latin typeface="+mj-lt"/>
            </a:endParaRPr>
          </a:p>
        </p:txBody>
      </p:sp>
      <p:sp>
        <p:nvSpPr>
          <p:cNvPr id="3" name="TextBox 2"/>
          <p:cNvSpPr txBox="1"/>
          <p:nvPr/>
        </p:nvSpPr>
        <p:spPr>
          <a:xfrm>
            <a:off x="997527" y="2031189"/>
            <a:ext cx="5810597" cy="3785652"/>
          </a:xfrm>
          <a:prstGeom prst="rect">
            <a:avLst/>
          </a:prstGeom>
          <a:noFill/>
        </p:spPr>
        <p:txBody>
          <a:bodyPr wrap="square" rtlCol="0">
            <a:spAutoFit/>
          </a:bodyPr>
          <a:lstStyle/>
          <a:p>
            <a:r>
              <a:rPr lang="en-US" sz="2000" dirty="0" smtClean="0"/>
              <a:t>Support vector machine is a discriminative algorithm, a classifier which is defined by creating a hyperplane. The hyperplane takes a training dataset and classifies </a:t>
            </a:r>
            <a:r>
              <a:rPr lang="en-US" sz="2000" dirty="0" smtClean="0"/>
              <a:t>them </a:t>
            </a:r>
            <a:r>
              <a:rPr lang="en-US" sz="2000" dirty="0" smtClean="0"/>
              <a:t>with an </a:t>
            </a:r>
            <a:r>
              <a:rPr lang="en-US" sz="2000" dirty="0" smtClean="0"/>
              <a:t>optimal plane.</a:t>
            </a:r>
            <a:endParaRPr lang="en-US" sz="2000" dirty="0" smtClean="0"/>
          </a:p>
          <a:p>
            <a:endParaRPr lang="en-US" sz="2000" dirty="0"/>
          </a:p>
          <a:p>
            <a:r>
              <a:rPr lang="en-US" sz="2000" dirty="0" smtClean="0"/>
              <a:t>Can be considered a optimization problem</a:t>
            </a:r>
          </a:p>
          <a:p>
            <a:pPr marL="342900" indent="-342900">
              <a:buFont typeface="Arial" panose="020B0604020202020204" pitchFamily="34" charset="0"/>
              <a:buChar char="•"/>
            </a:pPr>
            <a:r>
              <a:rPr lang="en-US" sz="2000" dirty="0" smtClean="0"/>
              <a:t>Where the idea is to minimize the distances of the closest data points</a:t>
            </a:r>
          </a:p>
          <a:p>
            <a:pPr marL="342900" indent="-342900">
              <a:buFont typeface="Arial" panose="020B0604020202020204" pitchFamily="34" charset="0"/>
              <a:buChar char="•"/>
            </a:pPr>
            <a:r>
              <a:rPr lang="en-US" sz="2000" dirty="0" smtClean="0"/>
              <a:t>And maximizes the distance of the decision boundary from these closest points to form an optimal hyperplane.</a:t>
            </a:r>
          </a:p>
        </p:txBody>
      </p:sp>
      <p:pic>
        <p:nvPicPr>
          <p:cNvPr id="8" name="Picture 7"/>
          <p:cNvPicPr>
            <a:picLocks noChangeAspect="1"/>
          </p:cNvPicPr>
          <p:nvPr/>
        </p:nvPicPr>
        <p:blipFill>
          <a:blip r:embed="rId2"/>
          <a:stretch>
            <a:fillRect/>
          </a:stretch>
        </p:blipFill>
        <p:spPr>
          <a:xfrm>
            <a:off x="7177780" y="1154501"/>
            <a:ext cx="3620451" cy="3571025"/>
          </a:xfrm>
          <a:prstGeom prst="rect">
            <a:avLst/>
          </a:prstGeom>
        </p:spPr>
      </p:pic>
    </p:spTree>
    <p:extLst>
      <p:ext uri="{BB962C8B-B14F-4D97-AF65-F5344CB8AC3E}">
        <p14:creationId xmlns:p14="http://schemas.microsoft.com/office/powerpoint/2010/main" val="7505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9956" y="1188720"/>
            <a:ext cx="7996844" cy="369332"/>
          </a:xfrm>
          <a:prstGeom prst="rect">
            <a:avLst/>
          </a:prstGeom>
          <a:noFill/>
        </p:spPr>
        <p:txBody>
          <a:bodyPr wrap="square" rtlCol="0">
            <a:spAutoFit/>
          </a:bodyPr>
          <a:lstStyle/>
          <a:p>
            <a:r>
              <a:rPr lang="en-US" dirty="0" smtClean="0"/>
              <a:t>Decision Boundary ?</a:t>
            </a:r>
            <a:endParaRPr lang="en-US" dirty="0"/>
          </a:p>
        </p:txBody>
      </p:sp>
      <p:sp>
        <p:nvSpPr>
          <p:cNvPr id="5" name="TextBox 4"/>
          <p:cNvSpPr txBox="1"/>
          <p:nvPr/>
        </p:nvSpPr>
        <p:spPr>
          <a:xfrm>
            <a:off x="798022" y="1729047"/>
            <a:ext cx="9069185" cy="6063198"/>
          </a:xfrm>
          <a:prstGeom prst="rect">
            <a:avLst/>
          </a:prstGeom>
          <a:noFill/>
        </p:spPr>
        <p:txBody>
          <a:bodyPr wrap="square" rtlCol="0">
            <a:spAutoFit/>
          </a:bodyPr>
          <a:lstStyle/>
          <a:p>
            <a:r>
              <a:rPr lang="en-US" dirty="0" smtClean="0"/>
              <a:t>What exactly is the decision boundary given by the logistic regression ?</a:t>
            </a:r>
          </a:p>
          <a:p>
            <a:r>
              <a:rPr lang="en-US" dirty="0" smtClean="0"/>
              <a:t>Most of us get confused with the “</a:t>
            </a:r>
            <a:r>
              <a:rPr lang="en-US" dirty="0" err="1" smtClean="0"/>
              <a:t>S”igmoid</a:t>
            </a:r>
            <a:r>
              <a:rPr lang="en-US" dirty="0" smtClean="0"/>
              <a:t> curve. </a:t>
            </a:r>
          </a:p>
          <a:p>
            <a:endParaRPr lang="en-US" dirty="0"/>
          </a:p>
          <a:p>
            <a:r>
              <a:rPr lang="en-US" dirty="0"/>
              <a:t>Now to predict in logistic regression you decide a particular score </a:t>
            </a:r>
            <a:r>
              <a:rPr lang="en-US" dirty="0" smtClean="0"/>
              <a:t>“cutoff” </a:t>
            </a:r>
            <a:r>
              <a:rPr lang="en-US" dirty="0"/>
              <a:t>for the probabilities, above which your prediction will be 1 or 0 otherwise. Lets say that cutoff is c. so your decision process will be </a:t>
            </a:r>
            <a:r>
              <a:rPr lang="en-US" dirty="0" smtClean="0"/>
              <a:t>a straight line.</a:t>
            </a:r>
          </a:p>
          <a:p>
            <a:endParaRPr lang="en-US" dirty="0"/>
          </a:p>
          <a:p>
            <a:r>
              <a:rPr lang="en-US" dirty="0" smtClean="0"/>
              <a:t>No matter what dependent and predicted values you chose, it’s a straight line classifying a 0 from a 1 irrespective. </a:t>
            </a:r>
          </a:p>
          <a:p>
            <a:endParaRPr lang="en-US" dirty="0"/>
          </a:p>
          <a:p>
            <a:r>
              <a:rPr lang="en-US" dirty="0" smtClean="0"/>
              <a:t>SVM on the other hand - </a:t>
            </a:r>
            <a:r>
              <a:rPr lang="en-US" sz="1600" dirty="0" smtClean="0"/>
              <a:t>works </a:t>
            </a:r>
            <a:r>
              <a:rPr lang="en-US" sz="1600" dirty="0"/>
              <a:t>by projecting your feature space into kernel space and making the classes linearly separable. An easier explanation to that process would be that SVM adds an extra dimension to your feature space in a way that makes classes linearly separable. This planar decision boundary when projected back to original feature space emulates non linear decision </a:t>
            </a:r>
            <a:r>
              <a:rPr lang="en-US" sz="1600" dirty="0" smtClean="0"/>
              <a:t>boundary.</a:t>
            </a:r>
            <a:endParaRPr lang="en-US" sz="1600"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887391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86087" y="895350"/>
            <a:ext cx="6219825" cy="5067300"/>
          </a:xfrm>
          <a:prstGeom prst="rect">
            <a:avLst/>
          </a:prstGeom>
        </p:spPr>
      </p:pic>
      <p:sp>
        <p:nvSpPr>
          <p:cNvPr id="6" name="TextBox 5"/>
          <p:cNvSpPr txBox="1"/>
          <p:nvPr/>
        </p:nvSpPr>
        <p:spPr>
          <a:xfrm>
            <a:off x="515389" y="423949"/>
            <a:ext cx="2255746" cy="369332"/>
          </a:xfrm>
          <a:prstGeom prst="rect">
            <a:avLst/>
          </a:prstGeom>
          <a:noFill/>
        </p:spPr>
        <p:txBody>
          <a:bodyPr wrap="none" rtlCol="0">
            <a:spAutoFit/>
          </a:bodyPr>
          <a:lstStyle/>
          <a:p>
            <a:r>
              <a:rPr lang="en-US" dirty="0" smtClean="0"/>
              <a:t>Logistic Regression</a:t>
            </a:r>
            <a:endParaRPr lang="en-US" dirty="0"/>
          </a:p>
        </p:txBody>
      </p:sp>
    </p:spTree>
    <p:extLst>
      <p:ext uri="{BB962C8B-B14F-4D97-AF65-F5344CB8AC3E}">
        <p14:creationId xmlns:p14="http://schemas.microsoft.com/office/powerpoint/2010/main" val="431955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29037" y="1362075"/>
            <a:ext cx="4733925" cy="4133850"/>
          </a:xfrm>
          <a:prstGeom prst="rect">
            <a:avLst/>
          </a:prstGeom>
        </p:spPr>
      </p:pic>
      <p:sp>
        <p:nvSpPr>
          <p:cNvPr id="5" name="TextBox 4"/>
          <p:cNvSpPr txBox="1"/>
          <p:nvPr/>
        </p:nvSpPr>
        <p:spPr>
          <a:xfrm>
            <a:off x="515389" y="423949"/>
            <a:ext cx="673582" cy="369332"/>
          </a:xfrm>
          <a:prstGeom prst="rect">
            <a:avLst/>
          </a:prstGeom>
          <a:noFill/>
        </p:spPr>
        <p:txBody>
          <a:bodyPr wrap="none" rtlCol="0">
            <a:spAutoFit/>
          </a:bodyPr>
          <a:lstStyle/>
          <a:p>
            <a:r>
              <a:rPr lang="en-US" dirty="0" smtClean="0"/>
              <a:t>SVM</a:t>
            </a:r>
            <a:endParaRPr lang="en-US" dirty="0"/>
          </a:p>
        </p:txBody>
      </p:sp>
    </p:spTree>
    <p:extLst>
      <p:ext uri="{BB962C8B-B14F-4D97-AF65-F5344CB8AC3E}">
        <p14:creationId xmlns:p14="http://schemas.microsoft.com/office/powerpoint/2010/main" val="405750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28950" y="871537"/>
            <a:ext cx="6134100" cy="5114925"/>
          </a:xfrm>
          <a:prstGeom prst="rect">
            <a:avLst/>
          </a:prstGeom>
        </p:spPr>
      </p:pic>
      <p:sp>
        <p:nvSpPr>
          <p:cNvPr id="4" name="TextBox 3"/>
          <p:cNvSpPr txBox="1"/>
          <p:nvPr/>
        </p:nvSpPr>
        <p:spPr>
          <a:xfrm>
            <a:off x="515389" y="423949"/>
            <a:ext cx="1962397" cy="369332"/>
          </a:xfrm>
          <a:prstGeom prst="rect">
            <a:avLst/>
          </a:prstGeom>
          <a:noFill/>
        </p:spPr>
        <p:txBody>
          <a:bodyPr wrap="none" rtlCol="0">
            <a:spAutoFit/>
          </a:bodyPr>
          <a:lstStyle/>
          <a:p>
            <a:r>
              <a:rPr lang="en-US" dirty="0" smtClean="0"/>
              <a:t>A Decision Tree.</a:t>
            </a:r>
            <a:endParaRPr lang="en-US" dirty="0"/>
          </a:p>
        </p:txBody>
      </p:sp>
    </p:spTree>
    <p:extLst>
      <p:ext uri="{BB962C8B-B14F-4D97-AF65-F5344CB8AC3E}">
        <p14:creationId xmlns:p14="http://schemas.microsoft.com/office/powerpoint/2010/main" val="1938281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2672" y="494387"/>
            <a:ext cx="6525491" cy="584775"/>
          </a:xfrm>
          <a:prstGeom prst="rect">
            <a:avLst/>
          </a:prstGeom>
          <a:noFill/>
        </p:spPr>
        <p:txBody>
          <a:bodyPr wrap="square" rtlCol="0">
            <a:spAutoFit/>
          </a:bodyPr>
          <a:lstStyle/>
          <a:p>
            <a:r>
              <a:rPr lang="en-US" sz="3200" smtClean="0">
                <a:latin typeface="+mj-lt"/>
              </a:rPr>
              <a:t>Illustration Hands on</a:t>
            </a:r>
            <a:endParaRPr lang="en-US" sz="3200" dirty="0">
              <a:latin typeface="+mj-lt"/>
            </a:endParaRPr>
          </a:p>
        </p:txBody>
      </p:sp>
      <p:sp>
        <p:nvSpPr>
          <p:cNvPr id="2" name="TextBox 1"/>
          <p:cNvSpPr txBox="1"/>
          <p:nvPr/>
        </p:nvSpPr>
        <p:spPr>
          <a:xfrm>
            <a:off x="565265" y="1554479"/>
            <a:ext cx="6339409" cy="1569660"/>
          </a:xfrm>
          <a:prstGeom prst="rect">
            <a:avLst/>
          </a:prstGeom>
          <a:noFill/>
        </p:spPr>
        <p:txBody>
          <a:bodyPr wrap="square" rtlCol="0">
            <a:spAutoFit/>
          </a:bodyPr>
          <a:lstStyle/>
          <a:p>
            <a:r>
              <a:rPr lang="en-US" sz="1600" dirty="0" smtClean="0"/>
              <a:t>Work on IRIS dataset :  </a:t>
            </a:r>
          </a:p>
          <a:p>
            <a:r>
              <a:rPr lang="en-US" sz="1600" dirty="0" smtClean="0"/>
              <a:t>50 observations each for 3 species of flowers </a:t>
            </a:r>
          </a:p>
          <a:p>
            <a:pPr marL="342900" indent="-342900">
              <a:buFont typeface="Arial" panose="020B0604020202020204" pitchFamily="34" charset="0"/>
              <a:buChar char="•"/>
            </a:pPr>
            <a:r>
              <a:rPr lang="en-US" sz="1600" dirty="0" smtClean="0"/>
              <a:t>IRIS </a:t>
            </a:r>
            <a:r>
              <a:rPr lang="en-US" sz="1600" dirty="0" err="1" smtClean="0"/>
              <a:t>Sentosa</a:t>
            </a:r>
            <a:endParaRPr lang="en-US" sz="1600" dirty="0" smtClean="0"/>
          </a:p>
          <a:p>
            <a:pPr marL="342900" indent="-342900">
              <a:buFont typeface="Arial" panose="020B0604020202020204" pitchFamily="34" charset="0"/>
              <a:buChar char="•"/>
            </a:pPr>
            <a:r>
              <a:rPr lang="en-US" sz="1600" dirty="0" smtClean="0"/>
              <a:t>IRIS </a:t>
            </a:r>
            <a:r>
              <a:rPr lang="en-US" sz="1600" dirty="0" err="1" smtClean="0"/>
              <a:t>Virginica</a:t>
            </a:r>
            <a:r>
              <a:rPr lang="en-US" sz="1600" dirty="0" smtClean="0"/>
              <a:t> </a:t>
            </a:r>
          </a:p>
          <a:p>
            <a:pPr marL="342900" indent="-342900">
              <a:buFont typeface="Arial" panose="020B0604020202020204" pitchFamily="34" charset="0"/>
              <a:buChar char="•"/>
            </a:pPr>
            <a:r>
              <a:rPr lang="en-US" sz="1600" dirty="0" smtClean="0"/>
              <a:t>IRIS </a:t>
            </a:r>
            <a:r>
              <a:rPr lang="en-US" sz="1600" dirty="0" err="1" smtClean="0"/>
              <a:t>Verisicolor</a:t>
            </a:r>
            <a:endParaRPr lang="en-US" sz="1600" dirty="0" smtClean="0"/>
          </a:p>
          <a:p>
            <a:r>
              <a:rPr lang="en-US" sz="1600" dirty="0" smtClean="0"/>
              <a:t>We have been provided their 4 features. </a:t>
            </a:r>
            <a:endParaRPr lang="en-US" sz="1600" dirty="0"/>
          </a:p>
        </p:txBody>
      </p:sp>
      <p:graphicFrame>
        <p:nvGraphicFramePr>
          <p:cNvPr id="3" name="Object 2"/>
          <p:cNvGraphicFramePr>
            <a:graphicFrameLocks noChangeAspect="1"/>
          </p:cNvGraphicFramePr>
          <p:nvPr>
            <p:extLst>
              <p:ext uri="{D42A27DB-BD31-4B8C-83A1-F6EECF244321}">
                <p14:modId xmlns:p14="http://schemas.microsoft.com/office/powerpoint/2010/main" val="393865695"/>
              </p:ext>
            </p:extLst>
          </p:nvPr>
        </p:nvGraphicFramePr>
        <p:xfrm>
          <a:off x="7726680" y="5206924"/>
          <a:ext cx="914400" cy="771525"/>
        </p:xfrm>
        <a:graphic>
          <a:graphicData uri="http://schemas.openxmlformats.org/presentationml/2006/ole">
            <mc:AlternateContent xmlns:mc="http://schemas.openxmlformats.org/markup-compatibility/2006">
              <mc:Choice xmlns:v="urn:schemas-microsoft-com:vml" Requires="v">
                <p:oleObj spid="_x0000_s2136" name="Macro-Enabled Worksheet" showAsIcon="1" r:id="rId3" imgW="914400" imgH="771480" progId="Excel.SheetMacroEnabled.12">
                  <p:embed/>
                </p:oleObj>
              </mc:Choice>
              <mc:Fallback>
                <p:oleObj name="Macro-Enabled Worksheet" showAsIcon="1" r:id="rId3" imgW="914400" imgH="771480" progId="Excel.SheetMacroEnabled.12">
                  <p:embed/>
                  <p:pic>
                    <p:nvPicPr>
                      <p:cNvPr id="0" name=""/>
                      <p:cNvPicPr/>
                      <p:nvPr/>
                    </p:nvPicPr>
                    <p:blipFill>
                      <a:blip r:embed="rId4"/>
                      <a:stretch>
                        <a:fillRect/>
                      </a:stretch>
                    </p:blipFill>
                    <p:spPr>
                      <a:xfrm>
                        <a:off x="7726680" y="5206924"/>
                        <a:ext cx="914400" cy="771525"/>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7033520" y="1439401"/>
            <a:ext cx="3473768" cy="3407284"/>
          </a:xfrm>
          <a:prstGeom prst="rect">
            <a:avLst/>
          </a:prstGeom>
        </p:spPr>
      </p:pic>
      <p:pic>
        <p:nvPicPr>
          <p:cNvPr id="13" name="Picture 12"/>
          <p:cNvPicPr>
            <a:picLocks noChangeAspect="1"/>
          </p:cNvPicPr>
          <p:nvPr/>
        </p:nvPicPr>
        <p:blipFill>
          <a:blip r:embed="rId6"/>
          <a:stretch>
            <a:fillRect/>
          </a:stretch>
        </p:blipFill>
        <p:spPr>
          <a:xfrm>
            <a:off x="636009" y="3352360"/>
            <a:ext cx="5124450" cy="1762125"/>
          </a:xfrm>
          <a:prstGeom prst="rect">
            <a:avLst/>
          </a:prstGeom>
        </p:spPr>
      </p:pic>
      <p:pic>
        <p:nvPicPr>
          <p:cNvPr id="14" name="Picture 13"/>
          <p:cNvPicPr>
            <a:picLocks noChangeAspect="1"/>
          </p:cNvPicPr>
          <p:nvPr/>
        </p:nvPicPr>
        <p:blipFill>
          <a:blip r:embed="rId7"/>
          <a:stretch>
            <a:fillRect/>
          </a:stretch>
        </p:blipFill>
        <p:spPr>
          <a:xfrm>
            <a:off x="636009" y="5197613"/>
            <a:ext cx="5057775" cy="1123950"/>
          </a:xfrm>
          <a:prstGeom prst="rect">
            <a:avLst/>
          </a:prstGeom>
        </p:spPr>
      </p:pic>
      <p:pic>
        <p:nvPicPr>
          <p:cNvPr id="15" name="Picture 14"/>
          <p:cNvPicPr>
            <a:picLocks noChangeAspect="1"/>
          </p:cNvPicPr>
          <p:nvPr/>
        </p:nvPicPr>
        <p:blipFill>
          <a:blip r:embed="rId8"/>
          <a:stretch>
            <a:fillRect/>
          </a:stretch>
        </p:blipFill>
        <p:spPr>
          <a:xfrm>
            <a:off x="674109" y="6321563"/>
            <a:ext cx="5086350" cy="457200"/>
          </a:xfrm>
          <a:prstGeom prst="rect">
            <a:avLst/>
          </a:prstGeom>
        </p:spPr>
      </p:pic>
    </p:spTree>
    <p:extLst>
      <p:ext uri="{BB962C8B-B14F-4D97-AF65-F5344CB8AC3E}">
        <p14:creationId xmlns:p14="http://schemas.microsoft.com/office/powerpoint/2010/main" val="1565947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0172" y="2743200"/>
            <a:ext cx="4061486" cy="1044308"/>
          </a:xfrm>
        </p:spPr>
        <p:txBody>
          <a:bodyPr/>
          <a:lstStyle/>
          <a:p>
            <a:r>
              <a:rPr lang="en-US" dirty="0" smtClean="0"/>
              <a:t>Thank you!</a:t>
            </a:r>
            <a:endParaRPr lang="en-US" dirty="0"/>
          </a:p>
        </p:txBody>
      </p:sp>
    </p:spTree>
    <p:extLst>
      <p:ext uri="{BB962C8B-B14F-4D97-AF65-F5344CB8AC3E}">
        <p14:creationId xmlns:p14="http://schemas.microsoft.com/office/powerpoint/2010/main" val="21555278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9048</TotalTime>
  <Words>273</Words>
  <Application>Microsoft Office PowerPoint</Application>
  <PresentationFormat>Widescreen</PresentationFormat>
  <Paragraphs>32</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Century Gothic</vt:lpstr>
      <vt:lpstr>Wingdings 3</vt:lpstr>
      <vt:lpstr>Ion Boardroom</vt:lpstr>
      <vt:lpstr>Macro-Enabled Worksheet</vt:lpstr>
      <vt:lpstr>Support Vector Machines-SVM</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Singh, Keshav</dc:creator>
  <cp:lastModifiedBy>Keshav Singh</cp:lastModifiedBy>
  <cp:revision>137</cp:revision>
  <dcterms:created xsi:type="dcterms:W3CDTF">2017-05-09T06:41:47Z</dcterms:created>
  <dcterms:modified xsi:type="dcterms:W3CDTF">2017-06-14T18:52:44Z</dcterms:modified>
</cp:coreProperties>
</file>