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63" r:id="rId4"/>
    <p:sldId id="270" r:id="rId5"/>
    <p:sldId id="271" r:id="rId6"/>
    <p:sldId id="273" r:id="rId7"/>
    <p:sldId id="274" r:id="rId8"/>
    <p:sldId id="275" r:id="rId9"/>
    <p:sldId id="276" r:id="rId10"/>
    <p:sldId id="265" r:id="rId11"/>
    <p:sldId id="277" r:id="rId12"/>
    <p:sldId id="278" r:id="rId13"/>
    <p:sldId id="285" r:id="rId14"/>
    <p:sldId id="286" r:id="rId15"/>
    <p:sldId id="287" r:id="rId16"/>
    <p:sldId id="288" r:id="rId17"/>
    <p:sldId id="290" r:id="rId18"/>
    <p:sldId id="293" r:id="rId19"/>
    <p:sldId id="292" r:id="rId20"/>
    <p:sldId id="283" r:id="rId21"/>
    <p:sldId id="294" r:id="rId22"/>
    <p:sldId id="295" r:id="rId23"/>
    <p:sldId id="296" r:id="rId24"/>
    <p:sldId id="297" r:id="rId25"/>
    <p:sldId id="298"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23BFD-B803-4FB8-B0CD-8C220A7D825B}"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DCE94-EE56-4402-91BF-64D79D7685D4}" type="slidenum">
              <a:rPr lang="en-US" smtClean="0"/>
              <a:t>‹#›</a:t>
            </a:fld>
            <a:endParaRPr lang="en-US"/>
          </a:p>
        </p:txBody>
      </p:sp>
    </p:spTree>
    <p:extLst>
      <p:ext uri="{BB962C8B-B14F-4D97-AF65-F5344CB8AC3E}">
        <p14:creationId xmlns:p14="http://schemas.microsoft.com/office/powerpoint/2010/main" val="29081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a:t>
            </a:fld>
            <a:endParaRPr lang="en-US"/>
          </a:p>
        </p:txBody>
      </p:sp>
    </p:spTree>
    <p:extLst>
      <p:ext uri="{BB962C8B-B14F-4D97-AF65-F5344CB8AC3E}">
        <p14:creationId xmlns:p14="http://schemas.microsoft.com/office/powerpoint/2010/main" val="1223774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10</a:t>
            </a:fld>
            <a:endParaRPr lang="en-US"/>
          </a:p>
        </p:txBody>
      </p:sp>
    </p:spTree>
    <p:extLst>
      <p:ext uri="{BB962C8B-B14F-4D97-AF65-F5344CB8AC3E}">
        <p14:creationId xmlns:p14="http://schemas.microsoft.com/office/powerpoint/2010/main" val="1409053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11</a:t>
            </a:fld>
            <a:endParaRPr lang="en-US"/>
          </a:p>
        </p:txBody>
      </p:sp>
    </p:spTree>
    <p:extLst>
      <p:ext uri="{BB962C8B-B14F-4D97-AF65-F5344CB8AC3E}">
        <p14:creationId xmlns:p14="http://schemas.microsoft.com/office/powerpoint/2010/main" val="3983342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12</a:t>
            </a:fld>
            <a:endParaRPr lang="en-US"/>
          </a:p>
        </p:txBody>
      </p:sp>
    </p:spTree>
    <p:extLst>
      <p:ext uri="{BB962C8B-B14F-4D97-AF65-F5344CB8AC3E}">
        <p14:creationId xmlns:p14="http://schemas.microsoft.com/office/powerpoint/2010/main" val="228434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13</a:t>
            </a:fld>
            <a:endParaRPr lang="en-US"/>
          </a:p>
        </p:txBody>
      </p:sp>
    </p:spTree>
    <p:extLst>
      <p:ext uri="{BB962C8B-B14F-4D97-AF65-F5344CB8AC3E}">
        <p14:creationId xmlns:p14="http://schemas.microsoft.com/office/powerpoint/2010/main" val="277108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14</a:t>
            </a:fld>
            <a:endParaRPr lang="en-US"/>
          </a:p>
        </p:txBody>
      </p:sp>
    </p:spTree>
    <p:extLst>
      <p:ext uri="{BB962C8B-B14F-4D97-AF65-F5344CB8AC3E}">
        <p14:creationId xmlns:p14="http://schemas.microsoft.com/office/powerpoint/2010/main" val="1236998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15</a:t>
            </a:fld>
            <a:endParaRPr lang="en-US"/>
          </a:p>
        </p:txBody>
      </p:sp>
    </p:spTree>
    <p:extLst>
      <p:ext uri="{BB962C8B-B14F-4D97-AF65-F5344CB8AC3E}">
        <p14:creationId xmlns:p14="http://schemas.microsoft.com/office/powerpoint/2010/main" val="222915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16</a:t>
            </a:fld>
            <a:endParaRPr lang="en-US"/>
          </a:p>
        </p:txBody>
      </p:sp>
    </p:spTree>
    <p:extLst>
      <p:ext uri="{BB962C8B-B14F-4D97-AF65-F5344CB8AC3E}">
        <p14:creationId xmlns:p14="http://schemas.microsoft.com/office/powerpoint/2010/main" val="1791825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17</a:t>
            </a:fld>
            <a:endParaRPr lang="en-US"/>
          </a:p>
        </p:txBody>
      </p:sp>
    </p:spTree>
    <p:extLst>
      <p:ext uri="{BB962C8B-B14F-4D97-AF65-F5344CB8AC3E}">
        <p14:creationId xmlns:p14="http://schemas.microsoft.com/office/powerpoint/2010/main" val="987392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18</a:t>
            </a:fld>
            <a:endParaRPr lang="en-US"/>
          </a:p>
        </p:txBody>
      </p:sp>
    </p:spTree>
    <p:extLst>
      <p:ext uri="{BB962C8B-B14F-4D97-AF65-F5344CB8AC3E}">
        <p14:creationId xmlns:p14="http://schemas.microsoft.com/office/powerpoint/2010/main" val="136810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19</a:t>
            </a:fld>
            <a:endParaRPr lang="en-US"/>
          </a:p>
        </p:txBody>
      </p:sp>
    </p:spTree>
    <p:extLst>
      <p:ext uri="{BB962C8B-B14F-4D97-AF65-F5344CB8AC3E}">
        <p14:creationId xmlns:p14="http://schemas.microsoft.com/office/powerpoint/2010/main" val="358579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a:t>
            </a:fld>
            <a:endParaRPr lang="en-US"/>
          </a:p>
        </p:txBody>
      </p:sp>
    </p:spTree>
    <p:extLst>
      <p:ext uri="{BB962C8B-B14F-4D97-AF65-F5344CB8AC3E}">
        <p14:creationId xmlns:p14="http://schemas.microsoft.com/office/powerpoint/2010/main" val="352386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20</a:t>
            </a:fld>
            <a:endParaRPr lang="en-US"/>
          </a:p>
        </p:txBody>
      </p:sp>
    </p:spTree>
    <p:extLst>
      <p:ext uri="{BB962C8B-B14F-4D97-AF65-F5344CB8AC3E}">
        <p14:creationId xmlns:p14="http://schemas.microsoft.com/office/powerpoint/2010/main" val="786774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21</a:t>
            </a:fld>
            <a:endParaRPr lang="en-US"/>
          </a:p>
        </p:txBody>
      </p:sp>
    </p:spTree>
    <p:extLst>
      <p:ext uri="{BB962C8B-B14F-4D97-AF65-F5344CB8AC3E}">
        <p14:creationId xmlns:p14="http://schemas.microsoft.com/office/powerpoint/2010/main" val="2967049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22</a:t>
            </a:fld>
            <a:endParaRPr lang="en-US"/>
          </a:p>
        </p:txBody>
      </p:sp>
    </p:spTree>
    <p:extLst>
      <p:ext uri="{BB962C8B-B14F-4D97-AF65-F5344CB8AC3E}">
        <p14:creationId xmlns:p14="http://schemas.microsoft.com/office/powerpoint/2010/main" val="3130908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23</a:t>
            </a:fld>
            <a:endParaRPr lang="en-US"/>
          </a:p>
        </p:txBody>
      </p:sp>
    </p:spTree>
    <p:extLst>
      <p:ext uri="{BB962C8B-B14F-4D97-AF65-F5344CB8AC3E}">
        <p14:creationId xmlns:p14="http://schemas.microsoft.com/office/powerpoint/2010/main" val="479089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24</a:t>
            </a:fld>
            <a:endParaRPr lang="en-US"/>
          </a:p>
        </p:txBody>
      </p:sp>
    </p:spTree>
    <p:extLst>
      <p:ext uri="{BB962C8B-B14F-4D97-AF65-F5344CB8AC3E}">
        <p14:creationId xmlns:p14="http://schemas.microsoft.com/office/powerpoint/2010/main" val="1342988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25</a:t>
            </a:fld>
            <a:endParaRPr lang="en-US"/>
          </a:p>
        </p:txBody>
      </p:sp>
    </p:spTree>
    <p:extLst>
      <p:ext uri="{BB962C8B-B14F-4D97-AF65-F5344CB8AC3E}">
        <p14:creationId xmlns:p14="http://schemas.microsoft.com/office/powerpoint/2010/main" val="2615844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26</a:t>
            </a:fld>
            <a:endParaRPr lang="en-US"/>
          </a:p>
        </p:txBody>
      </p:sp>
    </p:spTree>
    <p:extLst>
      <p:ext uri="{BB962C8B-B14F-4D97-AF65-F5344CB8AC3E}">
        <p14:creationId xmlns:p14="http://schemas.microsoft.com/office/powerpoint/2010/main" val="424698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3</a:t>
            </a:fld>
            <a:endParaRPr lang="en-US"/>
          </a:p>
        </p:txBody>
      </p:sp>
    </p:spTree>
    <p:extLst>
      <p:ext uri="{BB962C8B-B14F-4D97-AF65-F5344CB8AC3E}">
        <p14:creationId xmlns:p14="http://schemas.microsoft.com/office/powerpoint/2010/main" val="32428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4</a:t>
            </a:fld>
            <a:endParaRPr lang="en-US"/>
          </a:p>
        </p:txBody>
      </p:sp>
    </p:spTree>
    <p:extLst>
      <p:ext uri="{BB962C8B-B14F-4D97-AF65-F5344CB8AC3E}">
        <p14:creationId xmlns:p14="http://schemas.microsoft.com/office/powerpoint/2010/main" val="129249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5</a:t>
            </a:fld>
            <a:endParaRPr lang="en-US"/>
          </a:p>
        </p:txBody>
      </p:sp>
    </p:spTree>
    <p:extLst>
      <p:ext uri="{BB962C8B-B14F-4D97-AF65-F5344CB8AC3E}">
        <p14:creationId xmlns:p14="http://schemas.microsoft.com/office/powerpoint/2010/main" val="285837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6</a:t>
            </a:fld>
            <a:endParaRPr lang="en-US"/>
          </a:p>
        </p:txBody>
      </p:sp>
    </p:spTree>
    <p:extLst>
      <p:ext uri="{BB962C8B-B14F-4D97-AF65-F5344CB8AC3E}">
        <p14:creationId xmlns:p14="http://schemas.microsoft.com/office/powerpoint/2010/main" val="350140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7</a:t>
            </a:fld>
            <a:endParaRPr lang="en-US"/>
          </a:p>
        </p:txBody>
      </p:sp>
    </p:spTree>
    <p:extLst>
      <p:ext uri="{BB962C8B-B14F-4D97-AF65-F5344CB8AC3E}">
        <p14:creationId xmlns:p14="http://schemas.microsoft.com/office/powerpoint/2010/main" val="3081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8</a:t>
            </a:fld>
            <a:endParaRPr lang="en-US"/>
          </a:p>
        </p:txBody>
      </p:sp>
    </p:spTree>
    <p:extLst>
      <p:ext uri="{BB962C8B-B14F-4D97-AF65-F5344CB8AC3E}">
        <p14:creationId xmlns:p14="http://schemas.microsoft.com/office/powerpoint/2010/main" val="326172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DCE94-EE56-4402-91BF-64D79D7685D4}" type="slidenum">
              <a:rPr lang="en-US" smtClean="0"/>
              <a:t>9</a:t>
            </a:fld>
            <a:endParaRPr lang="en-US"/>
          </a:p>
        </p:txBody>
      </p:sp>
    </p:spTree>
    <p:extLst>
      <p:ext uri="{BB962C8B-B14F-4D97-AF65-F5344CB8AC3E}">
        <p14:creationId xmlns:p14="http://schemas.microsoft.com/office/powerpoint/2010/main" val="12667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10/5/2017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10/5/2017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10/5/2017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10/5/2017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10/5/2017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10/5/2017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10/5/2017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640" y="3412485"/>
            <a:ext cx="8825658" cy="2677648"/>
          </a:xfrm>
        </p:spPr>
        <p:txBody>
          <a:bodyPr/>
          <a:lstStyle/>
          <a:p>
            <a:r>
              <a:rPr lang="en-US" dirty="0"/>
              <a:t>k - Nearest Neighbor </a:t>
            </a:r>
            <a:br>
              <a:rPr lang="en-US" dirty="0"/>
            </a:br>
            <a:r>
              <a:rPr lang="en-US" dirty="0"/>
              <a:t>Classification</a:t>
            </a:r>
          </a:p>
        </p:txBody>
      </p:sp>
      <p:pic>
        <p:nvPicPr>
          <p:cNvPr id="3" name="Picture 2"/>
          <p:cNvPicPr>
            <a:picLocks noChangeAspect="1"/>
          </p:cNvPicPr>
          <p:nvPr/>
        </p:nvPicPr>
        <p:blipFill>
          <a:blip r:embed="rId3"/>
          <a:stretch>
            <a:fillRect/>
          </a:stretch>
        </p:blipFill>
        <p:spPr>
          <a:xfrm>
            <a:off x="6937341" y="1223301"/>
            <a:ext cx="4195937" cy="3294378"/>
          </a:xfrm>
          <a:prstGeom prst="rect">
            <a:avLst/>
          </a:prstGeom>
        </p:spPr>
      </p:pic>
    </p:spTree>
    <p:extLst>
      <p:ext uri="{BB962C8B-B14F-4D97-AF65-F5344CB8AC3E}">
        <p14:creationId xmlns:p14="http://schemas.microsoft.com/office/powerpoint/2010/main" val="3097393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2672" y="494387"/>
            <a:ext cx="6525491" cy="584775"/>
          </a:xfrm>
          <a:prstGeom prst="rect">
            <a:avLst/>
          </a:prstGeom>
          <a:noFill/>
        </p:spPr>
        <p:txBody>
          <a:bodyPr wrap="square" rtlCol="0">
            <a:spAutoFit/>
          </a:bodyPr>
          <a:lstStyle/>
          <a:p>
            <a:r>
              <a:rPr lang="en-US" sz="3200" dirty="0">
                <a:latin typeface="+mj-lt"/>
              </a:rPr>
              <a:t>Illustration</a:t>
            </a:r>
          </a:p>
        </p:txBody>
      </p:sp>
      <p:sp>
        <p:nvSpPr>
          <p:cNvPr id="2" name="TextBox 1"/>
          <p:cNvSpPr txBox="1"/>
          <p:nvPr/>
        </p:nvSpPr>
        <p:spPr>
          <a:xfrm>
            <a:off x="565265" y="1554479"/>
            <a:ext cx="6339409" cy="1569660"/>
          </a:xfrm>
          <a:prstGeom prst="rect">
            <a:avLst/>
          </a:prstGeom>
          <a:noFill/>
        </p:spPr>
        <p:txBody>
          <a:bodyPr wrap="square" rtlCol="0">
            <a:spAutoFit/>
          </a:bodyPr>
          <a:lstStyle/>
          <a:p>
            <a:r>
              <a:rPr lang="en-US" sz="1600" dirty="0"/>
              <a:t>Work on IRIS dataset :  </a:t>
            </a:r>
          </a:p>
          <a:p>
            <a:r>
              <a:rPr lang="en-US" sz="1600" dirty="0"/>
              <a:t>50 observations each for 3 species of flowers </a:t>
            </a:r>
          </a:p>
          <a:p>
            <a:pPr marL="342900" indent="-342900">
              <a:buFont typeface="Arial" panose="020B0604020202020204" pitchFamily="34" charset="0"/>
              <a:buChar char="•"/>
            </a:pPr>
            <a:r>
              <a:rPr lang="en-US" sz="1600" dirty="0"/>
              <a:t>IRIS </a:t>
            </a:r>
            <a:r>
              <a:rPr lang="en-US" sz="1600" dirty="0" err="1"/>
              <a:t>Sentosa</a:t>
            </a:r>
            <a:endParaRPr lang="en-US" sz="1600" dirty="0"/>
          </a:p>
          <a:p>
            <a:pPr marL="342900" indent="-342900">
              <a:buFont typeface="Arial" panose="020B0604020202020204" pitchFamily="34" charset="0"/>
              <a:buChar char="•"/>
            </a:pPr>
            <a:r>
              <a:rPr lang="en-US" sz="1600" dirty="0"/>
              <a:t>IRIS </a:t>
            </a:r>
            <a:r>
              <a:rPr lang="en-US" sz="1600" dirty="0" err="1"/>
              <a:t>Virginica</a:t>
            </a:r>
            <a:r>
              <a:rPr lang="en-US" sz="1600" dirty="0"/>
              <a:t> </a:t>
            </a:r>
          </a:p>
          <a:p>
            <a:pPr marL="342900" indent="-342900">
              <a:buFont typeface="Arial" panose="020B0604020202020204" pitchFamily="34" charset="0"/>
              <a:buChar char="•"/>
            </a:pPr>
            <a:r>
              <a:rPr lang="en-US" sz="1600" dirty="0"/>
              <a:t>IRIS </a:t>
            </a:r>
            <a:r>
              <a:rPr lang="en-US" sz="1600" dirty="0" err="1"/>
              <a:t>Verisicolor</a:t>
            </a:r>
            <a:endParaRPr lang="en-US" sz="1600" dirty="0"/>
          </a:p>
          <a:p>
            <a:r>
              <a:rPr lang="en-US" sz="1600" dirty="0"/>
              <a:t>We have been provided their 4 features. </a:t>
            </a:r>
          </a:p>
        </p:txBody>
      </p:sp>
      <p:graphicFrame>
        <p:nvGraphicFramePr>
          <p:cNvPr id="3" name="Object 2"/>
          <p:cNvGraphicFramePr>
            <a:graphicFrameLocks noChangeAspect="1"/>
          </p:cNvGraphicFramePr>
          <p:nvPr>
            <p:extLst>
              <p:ext uri="{D42A27DB-BD31-4B8C-83A1-F6EECF244321}">
                <p14:modId xmlns:p14="http://schemas.microsoft.com/office/powerpoint/2010/main" val="393865695"/>
              </p:ext>
            </p:extLst>
          </p:nvPr>
        </p:nvGraphicFramePr>
        <p:xfrm>
          <a:off x="7726680" y="5206924"/>
          <a:ext cx="914400" cy="771525"/>
        </p:xfrm>
        <a:graphic>
          <a:graphicData uri="http://schemas.openxmlformats.org/presentationml/2006/ole">
            <mc:AlternateContent xmlns:mc="http://schemas.openxmlformats.org/markup-compatibility/2006">
              <mc:Choice xmlns:v="urn:schemas-microsoft-com:vml" Requires="v">
                <p:oleObj spid="_x0000_s2156" name="Macro-Enabled Worksheet" showAsIcon="1" r:id="rId4" imgW="914400" imgH="771480" progId="Excel.SheetMacroEnabled.12">
                  <p:embed/>
                </p:oleObj>
              </mc:Choice>
              <mc:Fallback>
                <p:oleObj name="Macro-Enabled Worksheet" showAsIcon="1" r:id="rId4" imgW="914400" imgH="771480" progId="Excel.SheetMacroEnabled.12">
                  <p:embed/>
                  <p:pic>
                    <p:nvPicPr>
                      <p:cNvPr id="0" name=""/>
                      <p:cNvPicPr/>
                      <p:nvPr/>
                    </p:nvPicPr>
                    <p:blipFill>
                      <a:blip r:embed="rId5"/>
                      <a:stretch>
                        <a:fillRect/>
                      </a:stretch>
                    </p:blipFill>
                    <p:spPr>
                      <a:xfrm>
                        <a:off x="7726680" y="5206924"/>
                        <a:ext cx="914400" cy="771525"/>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7033520" y="1439401"/>
            <a:ext cx="3473768" cy="3407284"/>
          </a:xfrm>
          <a:prstGeom prst="rect">
            <a:avLst/>
          </a:prstGeom>
        </p:spPr>
      </p:pic>
      <p:pic>
        <p:nvPicPr>
          <p:cNvPr id="13" name="Picture 12"/>
          <p:cNvPicPr>
            <a:picLocks noChangeAspect="1"/>
          </p:cNvPicPr>
          <p:nvPr/>
        </p:nvPicPr>
        <p:blipFill>
          <a:blip r:embed="rId7"/>
          <a:stretch>
            <a:fillRect/>
          </a:stretch>
        </p:blipFill>
        <p:spPr>
          <a:xfrm>
            <a:off x="636009" y="3352360"/>
            <a:ext cx="5124450" cy="1762125"/>
          </a:xfrm>
          <a:prstGeom prst="rect">
            <a:avLst/>
          </a:prstGeom>
        </p:spPr>
      </p:pic>
      <p:pic>
        <p:nvPicPr>
          <p:cNvPr id="14" name="Picture 13"/>
          <p:cNvPicPr>
            <a:picLocks noChangeAspect="1"/>
          </p:cNvPicPr>
          <p:nvPr/>
        </p:nvPicPr>
        <p:blipFill>
          <a:blip r:embed="rId8"/>
          <a:stretch>
            <a:fillRect/>
          </a:stretch>
        </p:blipFill>
        <p:spPr>
          <a:xfrm>
            <a:off x="636009" y="5197613"/>
            <a:ext cx="5057775" cy="1123950"/>
          </a:xfrm>
          <a:prstGeom prst="rect">
            <a:avLst/>
          </a:prstGeom>
        </p:spPr>
      </p:pic>
      <p:pic>
        <p:nvPicPr>
          <p:cNvPr id="15" name="Picture 14"/>
          <p:cNvPicPr>
            <a:picLocks noChangeAspect="1"/>
          </p:cNvPicPr>
          <p:nvPr/>
        </p:nvPicPr>
        <p:blipFill>
          <a:blip r:embed="rId9"/>
          <a:stretch>
            <a:fillRect/>
          </a:stretch>
        </p:blipFill>
        <p:spPr>
          <a:xfrm>
            <a:off x="674109" y="6321563"/>
            <a:ext cx="5086350" cy="457200"/>
          </a:xfrm>
          <a:prstGeom prst="rect">
            <a:avLst/>
          </a:prstGeom>
        </p:spPr>
      </p:pic>
    </p:spTree>
    <p:extLst>
      <p:ext uri="{BB962C8B-B14F-4D97-AF65-F5344CB8AC3E}">
        <p14:creationId xmlns:p14="http://schemas.microsoft.com/office/powerpoint/2010/main" val="15659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pic>
        <p:nvPicPr>
          <p:cNvPr id="3" name="Picture 2"/>
          <p:cNvPicPr>
            <a:picLocks noChangeAspect="1"/>
          </p:cNvPicPr>
          <p:nvPr/>
        </p:nvPicPr>
        <p:blipFill>
          <a:blip r:embed="rId3"/>
          <a:stretch>
            <a:fillRect/>
          </a:stretch>
        </p:blipFill>
        <p:spPr>
          <a:xfrm>
            <a:off x="7622683" y="1377747"/>
            <a:ext cx="3114675" cy="3038475"/>
          </a:xfrm>
          <a:prstGeom prst="rect">
            <a:avLst/>
          </a:prstGeom>
        </p:spPr>
      </p:pic>
    </p:spTree>
    <p:extLst>
      <p:ext uri="{BB962C8B-B14F-4D97-AF65-F5344CB8AC3E}">
        <p14:creationId xmlns:p14="http://schemas.microsoft.com/office/powerpoint/2010/main" val="277094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a:latin typeface="+mj-lt"/>
              </a:rPr>
              <a:t>Introduction</a:t>
            </a:r>
          </a:p>
        </p:txBody>
      </p:sp>
      <p:sp>
        <p:nvSpPr>
          <p:cNvPr id="3" name="TextBox 2"/>
          <p:cNvSpPr txBox="1"/>
          <p:nvPr/>
        </p:nvSpPr>
        <p:spPr>
          <a:xfrm>
            <a:off x="997526" y="2031189"/>
            <a:ext cx="9883833" cy="3170099"/>
          </a:xfrm>
          <a:prstGeom prst="rect">
            <a:avLst/>
          </a:prstGeom>
          <a:noFill/>
        </p:spPr>
        <p:txBody>
          <a:bodyPr wrap="square" rtlCol="0">
            <a:spAutoFit/>
          </a:bodyPr>
          <a:lstStyle/>
          <a:p>
            <a:r>
              <a:rPr lang="en-US" sz="2000" b="1" dirty="0"/>
              <a:t>Decision tree </a:t>
            </a:r>
            <a:r>
              <a:rPr lang="en-US" sz="2000" dirty="0"/>
              <a:t>learning uses a decision tree (as a predictive model) to go from observations about an item (represented in the branches) to conclusions about the item's target value (represented in the leaves). </a:t>
            </a:r>
          </a:p>
          <a:p>
            <a:endParaRPr lang="en-US" sz="2000" dirty="0"/>
          </a:p>
          <a:p>
            <a:r>
              <a:rPr lang="en-US" sz="2000" dirty="0"/>
              <a:t>It is one of the predictive modelling approaches used in statistics, data mining and machine learning. Tree models where the target variable can take a discrete set of values are called classification trees; in these tree structures, leaves represent class labels and branches represent conjunctions of features that lead to those class labels. Decision trees where the target variable can take continuous values (typically real numbers) are called </a:t>
            </a:r>
            <a:r>
              <a:rPr lang="en-US" sz="2000" b="1" dirty="0"/>
              <a:t>regression trees</a:t>
            </a:r>
            <a:r>
              <a:rPr lang="en-US" sz="2000" dirty="0"/>
              <a:t>.</a:t>
            </a:r>
            <a:endParaRPr lang="en-US" sz="2400" dirty="0"/>
          </a:p>
        </p:txBody>
      </p:sp>
    </p:spTree>
    <p:extLst>
      <p:ext uri="{BB962C8B-B14F-4D97-AF65-F5344CB8AC3E}">
        <p14:creationId xmlns:p14="http://schemas.microsoft.com/office/powerpoint/2010/main" val="226485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8289" y="1236690"/>
            <a:ext cx="6525491" cy="584775"/>
          </a:xfrm>
          <a:prstGeom prst="rect">
            <a:avLst/>
          </a:prstGeom>
          <a:noFill/>
        </p:spPr>
        <p:txBody>
          <a:bodyPr wrap="square" rtlCol="0">
            <a:spAutoFit/>
          </a:bodyPr>
          <a:lstStyle/>
          <a:p>
            <a:r>
              <a:rPr lang="en-US" sz="3200" dirty="0">
                <a:latin typeface="+mj-lt"/>
              </a:rPr>
              <a:t>Predict if John will play tennis</a:t>
            </a:r>
          </a:p>
        </p:txBody>
      </p:sp>
      <p:sp>
        <p:nvSpPr>
          <p:cNvPr id="5" name="TextBox 4">
            <a:extLst>
              <a:ext uri="{FF2B5EF4-FFF2-40B4-BE49-F238E27FC236}">
                <a16:creationId xmlns:a16="http://schemas.microsoft.com/office/drawing/2014/main" id="{0B8B06C3-DE0D-4EC8-B641-A279E2157251}"/>
              </a:ext>
            </a:extLst>
          </p:cNvPr>
          <p:cNvSpPr txBox="1"/>
          <p:nvPr/>
        </p:nvSpPr>
        <p:spPr>
          <a:xfrm>
            <a:off x="158620" y="2500604"/>
            <a:ext cx="3020379" cy="369332"/>
          </a:xfrm>
          <a:prstGeom prst="rect">
            <a:avLst/>
          </a:prstGeom>
          <a:noFill/>
        </p:spPr>
        <p:txBody>
          <a:bodyPr wrap="none" rtlCol="0">
            <a:spAutoFit/>
          </a:bodyPr>
          <a:lstStyle/>
          <a:p>
            <a:r>
              <a:rPr lang="en-US" dirty="0"/>
              <a:t>Training Data - 9 Yes 5 No</a:t>
            </a:r>
          </a:p>
        </p:txBody>
      </p:sp>
      <p:pic>
        <p:nvPicPr>
          <p:cNvPr id="6" name="Picture 5">
            <a:extLst>
              <a:ext uri="{FF2B5EF4-FFF2-40B4-BE49-F238E27FC236}">
                <a16:creationId xmlns:a16="http://schemas.microsoft.com/office/drawing/2014/main" id="{868301BE-5A71-43B6-9093-208F5DE043E8}"/>
              </a:ext>
            </a:extLst>
          </p:cNvPr>
          <p:cNvPicPr>
            <a:picLocks noChangeAspect="1"/>
          </p:cNvPicPr>
          <p:nvPr/>
        </p:nvPicPr>
        <p:blipFill>
          <a:blip r:embed="rId3"/>
          <a:stretch>
            <a:fillRect/>
          </a:stretch>
        </p:blipFill>
        <p:spPr>
          <a:xfrm>
            <a:off x="2309132" y="6130932"/>
            <a:ext cx="7181850" cy="647700"/>
          </a:xfrm>
          <a:prstGeom prst="rect">
            <a:avLst/>
          </a:prstGeom>
        </p:spPr>
      </p:pic>
      <p:pic>
        <p:nvPicPr>
          <p:cNvPr id="7" name="Picture 6">
            <a:extLst>
              <a:ext uri="{FF2B5EF4-FFF2-40B4-BE49-F238E27FC236}">
                <a16:creationId xmlns:a16="http://schemas.microsoft.com/office/drawing/2014/main" id="{36926173-9BAE-4477-B74F-CC497829ABE6}"/>
              </a:ext>
            </a:extLst>
          </p:cNvPr>
          <p:cNvPicPr>
            <a:picLocks noChangeAspect="1"/>
          </p:cNvPicPr>
          <p:nvPr/>
        </p:nvPicPr>
        <p:blipFill>
          <a:blip r:embed="rId4"/>
          <a:stretch>
            <a:fillRect/>
          </a:stretch>
        </p:blipFill>
        <p:spPr>
          <a:xfrm>
            <a:off x="3178999" y="1758276"/>
            <a:ext cx="4574740" cy="4311753"/>
          </a:xfrm>
          <a:prstGeom prst="rect">
            <a:avLst/>
          </a:prstGeom>
        </p:spPr>
      </p:pic>
    </p:spTree>
    <p:extLst>
      <p:ext uri="{BB962C8B-B14F-4D97-AF65-F5344CB8AC3E}">
        <p14:creationId xmlns:p14="http://schemas.microsoft.com/office/powerpoint/2010/main" val="78972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E5836BA-ED02-4F10-83F9-E84718B1D2D3}"/>
              </a:ext>
            </a:extLst>
          </p:cNvPr>
          <p:cNvGrpSpPr/>
          <p:nvPr/>
        </p:nvGrpSpPr>
        <p:grpSpPr>
          <a:xfrm>
            <a:off x="79067" y="302004"/>
            <a:ext cx="12041177" cy="6555996"/>
            <a:chOff x="79067" y="302004"/>
            <a:chExt cx="12041177" cy="6555996"/>
          </a:xfrm>
        </p:grpSpPr>
        <p:cxnSp>
          <p:nvCxnSpPr>
            <p:cNvPr id="37" name="Straight Arrow Connector 36">
              <a:extLst>
                <a:ext uri="{FF2B5EF4-FFF2-40B4-BE49-F238E27FC236}">
                  <a16:creationId xmlns:a16="http://schemas.microsoft.com/office/drawing/2014/main" id="{64118362-434E-40B8-95C2-901B679B5434}"/>
                </a:ext>
              </a:extLst>
            </p:cNvPr>
            <p:cNvCxnSpPr>
              <a:cxnSpLocks/>
            </p:cNvCxnSpPr>
            <p:nvPr/>
          </p:nvCxnSpPr>
          <p:spPr>
            <a:xfrm flipH="1">
              <a:off x="1131699" y="4345521"/>
              <a:ext cx="173020" cy="53824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9EB5E719-80CC-421F-954E-775ED508678D}"/>
                </a:ext>
              </a:extLst>
            </p:cNvPr>
            <p:cNvGrpSpPr/>
            <p:nvPr/>
          </p:nvGrpSpPr>
          <p:grpSpPr>
            <a:xfrm>
              <a:off x="79067" y="302004"/>
              <a:ext cx="12041177" cy="6555996"/>
              <a:chOff x="79067" y="302004"/>
              <a:chExt cx="12041177" cy="6555996"/>
            </a:xfrm>
          </p:grpSpPr>
          <p:sp>
            <p:nvSpPr>
              <p:cNvPr id="3" name="Oval 2">
                <a:extLst>
                  <a:ext uri="{FF2B5EF4-FFF2-40B4-BE49-F238E27FC236}">
                    <a16:creationId xmlns:a16="http://schemas.microsoft.com/office/drawing/2014/main" id="{E62AB91A-F948-479C-A615-3304C5A66898}"/>
                  </a:ext>
                </a:extLst>
              </p:cNvPr>
              <p:cNvSpPr/>
              <p:nvPr/>
            </p:nvSpPr>
            <p:spPr>
              <a:xfrm>
                <a:off x="4102217" y="302004"/>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Outlook</a:t>
                </a:r>
              </a:p>
            </p:txBody>
          </p:sp>
          <p:sp>
            <p:nvSpPr>
              <p:cNvPr id="7" name="Oval 6">
                <a:extLst>
                  <a:ext uri="{FF2B5EF4-FFF2-40B4-BE49-F238E27FC236}">
                    <a16:creationId xmlns:a16="http://schemas.microsoft.com/office/drawing/2014/main" id="{0A20CD28-3B9F-40A3-BF83-CFE71E5893AC}"/>
                  </a:ext>
                </a:extLst>
              </p:cNvPr>
              <p:cNvSpPr/>
              <p:nvPr/>
            </p:nvSpPr>
            <p:spPr>
              <a:xfrm>
                <a:off x="4221061" y="1761688"/>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Overcast</a:t>
                </a:r>
              </a:p>
            </p:txBody>
          </p:sp>
          <p:sp>
            <p:nvSpPr>
              <p:cNvPr id="8" name="Oval 7">
                <a:extLst>
                  <a:ext uri="{FF2B5EF4-FFF2-40B4-BE49-F238E27FC236}">
                    <a16:creationId xmlns:a16="http://schemas.microsoft.com/office/drawing/2014/main" id="{A4C485CD-5A61-4AD9-AB86-F952D8069994}"/>
                  </a:ext>
                </a:extLst>
              </p:cNvPr>
              <p:cNvSpPr/>
              <p:nvPr/>
            </p:nvSpPr>
            <p:spPr>
              <a:xfrm>
                <a:off x="7914770" y="1398886"/>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Rain</a:t>
                </a:r>
              </a:p>
            </p:txBody>
          </p:sp>
          <p:sp>
            <p:nvSpPr>
              <p:cNvPr id="9" name="Oval 8">
                <a:extLst>
                  <a:ext uri="{FF2B5EF4-FFF2-40B4-BE49-F238E27FC236}">
                    <a16:creationId xmlns:a16="http://schemas.microsoft.com/office/drawing/2014/main" id="{9C451A68-BB48-42AD-9431-0BCE3ABF39A0}"/>
                  </a:ext>
                </a:extLst>
              </p:cNvPr>
              <p:cNvSpPr/>
              <p:nvPr/>
            </p:nvSpPr>
            <p:spPr>
              <a:xfrm>
                <a:off x="982403" y="1842189"/>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Sunny</a:t>
                </a:r>
              </a:p>
            </p:txBody>
          </p:sp>
          <p:cxnSp>
            <p:nvCxnSpPr>
              <p:cNvPr id="11" name="Straight Arrow Connector 10">
                <a:extLst>
                  <a:ext uri="{FF2B5EF4-FFF2-40B4-BE49-F238E27FC236}">
                    <a16:creationId xmlns:a16="http://schemas.microsoft.com/office/drawing/2014/main" id="{BD13171B-8976-4535-BA23-DAD65363D8A9}"/>
                  </a:ext>
                </a:extLst>
              </p:cNvPr>
              <p:cNvCxnSpPr>
                <a:cxnSpLocks/>
              </p:cNvCxnSpPr>
              <p:nvPr/>
            </p:nvCxnSpPr>
            <p:spPr>
              <a:xfrm flipH="1">
                <a:off x="3132240" y="1115736"/>
                <a:ext cx="969978" cy="77198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C4FFB1-FE04-4523-9D3E-6F4755AADD5B}"/>
                  </a:ext>
                </a:extLst>
              </p:cNvPr>
              <p:cNvCxnSpPr>
                <a:cxnSpLocks/>
              </p:cNvCxnSpPr>
              <p:nvPr/>
            </p:nvCxnSpPr>
            <p:spPr>
              <a:xfrm>
                <a:off x="6712591" y="1115736"/>
                <a:ext cx="1126920" cy="5713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6FA7FB-8D42-431F-9790-4562C2603289}"/>
                  </a:ext>
                </a:extLst>
              </p:cNvPr>
              <p:cNvCxnSpPr>
                <a:cxnSpLocks/>
              </p:cNvCxnSpPr>
              <p:nvPr/>
            </p:nvCxnSpPr>
            <p:spPr>
              <a:xfrm flipH="1">
                <a:off x="5347982" y="154888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3377DBF5-0D7C-4AB6-8228-C0499ABC999C}"/>
                  </a:ext>
                </a:extLst>
              </p:cNvPr>
              <p:cNvSpPr/>
              <p:nvPr/>
            </p:nvSpPr>
            <p:spPr>
              <a:xfrm>
                <a:off x="592365" y="3139809"/>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Humidity</a:t>
                </a:r>
              </a:p>
            </p:txBody>
          </p:sp>
          <p:sp>
            <p:nvSpPr>
              <p:cNvPr id="19" name="Oval 18">
                <a:extLst>
                  <a:ext uri="{FF2B5EF4-FFF2-40B4-BE49-F238E27FC236}">
                    <a16:creationId xmlns:a16="http://schemas.microsoft.com/office/drawing/2014/main" id="{4C7F5D3C-0229-4239-93B3-8BFDDFF1116E}"/>
                  </a:ext>
                </a:extLst>
              </p:cNvPr>
              <p:cNvSpPr/>
              <p:nvPr/>
            </p:nvSpPr>
            <p:spPr>
              <a:xfrm>
                <a:off x="8300850" y="2688095"/>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Wind</a:t>
                </a:r>
              </a:p>
            </p:txBody>
          </p:sp>
          <p:pic>
            <p:nvPicPr>
              <p:cNvPr id="20" name="Picture 19">
                <a:extLst>
                  <a:ext uri="{FF2B5EF4-FFF2-40B4-BE49-F238E27FC236}">
                    <a16:creationId xmlns:a16="http://schemas.microsoft.com/office/drawing/2014/main" id="{F9C37255-E50B-4C09-BC8E-134A82D12A78}"/>
                  </a:ext>
                </a:extLst>
              </p:cNvPr>
              <p:cNvPicPr>
                <a:picLocks noChangeAspect="1"/>
              </p:cNvPicPr>
              <p:nvPr/>
            </p:nvPicPr>
            <p:blipFill>
              <a:blip r:embed="rId3"/>
              <a:stretch>
                <a:fillRect/>
              </a:stretch>
            </p:blipFill>
            <p:spPr>
              <a:xfrm>
                <a:off x="3649883" y="3016185"/>
                <a:ext cx="3633885" cy="1224250"/>
              </a:xfrm>
              <a:prstGeom prst="rect">
                <a:avLst/>
              </a:prstGeom>
            </p:spPr>
          </p:pic>
          <p:sp>
            <p:nvSpPr>
              <p:cNvPr id="21" name="Oval 20">
                <a:extLst>
                  <a:ext uri="{FF2B5EF4-FFF2-40B4-BE49-F238E27FC236}">
                    <a16:creationId xmlns:a16="http://schemas.microsoft.com/office/drawing/2014/main" id="{78B5899A-A1F4-480D-8F72-F790984D229C}"/>
                  </a:ext>
                </a:extLst>
              </p:cNvPr>
              <p:cNvSpPr/>
              <p:nvPr/>
            </p:nvSpPr>
            <p:spPr>
              <a:xfrm>
                <a:off x="79067" y="4940508"/>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High</a:t>
                </a:r>
              </a:p>
            </p:txBody>
          </p:sp>
          <p:sp>
            <p:nvSpPr>
              <p:cNvPr id="22" name="Oval 21">
                <a:extLst>
                  <a:ext uri="{FF2B5EF4-FFF2-40B4-BE49-F238E27FC236}">
                    <a16:creationId xmlns:a16="http://schemas.microsoft.com/office/drawing/2014/main" id="{2500A70D-1B80-455B-8E97-B36E33ED936C}"/>
                  </a:ext>
                </a:extLst>
              </p:cNvPr>
              <p:cNvSpPr/>
              <p:nvPr/>
            </p:nvSpPr>
            <p:spPr>
              <a:xfrm>
                <a:off x="2262216" y="4238372"/>
                <a:ext cx="1643358" cy="874652"/>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Normal</a:t>
                </a:r>
              </a:p>
            </p:txBody>
          </p:sp>
          <p:pic>
            <p:nvPicPr>
              <p:cNvPr id="23" name="Picture 22">
                <a:extLst>
                  <a:ext uri="{FF2B5EF4-FFF2-40B4-BE49-F238E27FC236}">
                    <a16:creationId xmlns:a16="http://schemas.microsoft.com/office/drawing/2014/main" id="{20A38FEF-EB0A-4167-8B26-E56C4626FFA7}"/>
                  </a:ext>
                </a:extLst>
              </p:cNvPr>
              <p:cNvPicPr>
                <a:picLocks noChangeAspect="1"/>
              </p:cNvPicPr>
              <p:nvPr/>
            </p:nvPicPr>
            <p:blipFill>
              <a:blip r:embed="rId4"/>
              <a:stretch>
                <a:fillRect/>
              </a:stretch>
            </p:blipFill>
            <p:spPr>
              <a:xfrm>
                <a:off x="79067" y="5877386"/>
                <a:ext cx="3518127" cy="980614"/>
              </a:xfrm>
              <a:prstGeom prst="rect">
                <a:avLst/>
              </a:prstGeom>
            </p:spPr>
          </p:pic>
          <p:pic>
            <p:nvPicPr>
              <p:cNvPr id="24" name="Picture 23">
                <a:extLst>
                  <a:ext uri="{FF2B5EF4-FFF2-40B4-BE49-F238E27FC236}">
                    <a16:creationId xmlns:a16="http://schemas.microsoft.com/office/drawing/2014/main" id="{C65D9CD9-3BF4-4200-8BFD-E9CD1A90850A}"/>
                  </a:ext>
                </a:extLst>
              </p:cNvPr>
              <p:cNvPicPr>
                <a:picLocks noChangeAspect="1"/>
              </p:cNvPicPr>
              <p:nvPr/>
            </p:nvPicPr>
            <p:blipFill>
              <a:blip r:embed="rId5"/>
              <a:stretch>
                <a:fillRect/>
              </a:stretch>
            </p:blipFill>
            <p:spPr>
              <a:xfrm>
                <a:off x="2954276" y="5165248"/>
                <a:ext cx="3594752" cy="725634"/>
              </a:xfrm>
              <a:prstGeom prst="rect">
                <a:avLst/>
              </a:prstGeom>
            </p:spPr>
          </p:pic>
          <p:sp>
            <p:nvSpPr>
              <p:cNvPr id="25" name="Oval 24">
                <a:extLst>
                  <a:ext uri="{FF2B5EF4-FFF2-40B4-BE49-F238E27FC236}">
                    <a16:creationId xmlns:a16="http://schemas.microsoft.com/office/drawing/2014/main" id="{CF31DD93-37BC-44EC-BE73-2FD5762A2B28}"/>
                  </a:ext>
                </a:extLst>
              </p:cNvPr>
              <p:cNvSpPr/>
              <p:nvPr/>
            </p:nvSpPr>
            <p:spPr>
              <a:xfrm>
                <a:off x="7481518" y="3722843"/>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Weak</a:t>
                </a:r>
              </a:p>
            </p:txBody>
          </p:sp>
          <p:sp>
            <p:nvSpPr>
              <p:cNvPr id="26" name="Oval 25">
                <a:extLst>
                  <a:ext uri="{FF2B5EF4-FFF2-40B4-BE49-F238E27FC236}">
                    <a16:creationId xmlns:a16="http://schemas.microsoft.com/office/drawing/2014/main" id="{F3950A0D-F39C-4CD4-9B52-42EF137F4EA0}"/>
                  </a:ext>
                </a:extLst>
              </p:cNvPr>
              <p:cNvSpPr/>
              <p:nvPr/>
            </p:nvSpPr>
            <p:spPr>
              <a:xfrm>
                <a:off x="9952871" y="4625022"/>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Strong</a:t>
                </a:r>
              </a:p>
            </p:txBody>
          </p:sp>
          <p:pic>
            <p:nvPicPr>
              <p:cNvPr id="27" name="Picture 26">
                <a:extLst>
                  <a:ext uri="{FF2B5EF4-FFF2-40B4-BE49-F238E27FC236}">
                    <a16:creationId xmlns:a16="http://schemas.microsoft.com/office/drawing/2014/main" id="{69195F6D-632E-4C5B-9C9F-056EB0C8B3F2}"/>
                  </a:ext>
                </a:extLst>
              </p:cNvPr>
              <p:cNvPicPr>
                <a:picLocks noChangeAspect="1"/>
              </p:cNvPicPr>
              <p:nvPr/>
            </p:nvPicPr>
            <p:blipFill>
              <a:blip r:embed="rId6"/>
              <a:stretch>
                <a:fillRect/>
              </a:stretch>
            </p:blipFill>
            <p:spPr>
              <a:xfrm>
                <a:off x="6628943" y="4705779"/>
                <a:ext cx="3083573" cy="822286"/>
              </a:xfrm>
              <a:prstGeom prst="rect">
                <a:avLst/>
              </a:prstGeom>
            </p:spPr>
          </p:pic>
          <p:pic>
            <p:nvPicPr>
              <p:cNvPr id="28" name="Picture 27">
                <a:extLst>
                  <a:ext uri="{FF2B5EF4-FFF2-40B4-BE49-F238E27FC236}">
                    <a16:creationId xmlns:a16="http://schemas.microsoft.com/office/drawing/2014/main" id="{5B20C903-88BA-47B0-A6CF-C09E74211534}"/>
                  </a:ext>
                </a:extLst>
              </p:cNvPr>
              <p:cNvPicPr>
                <a:picLocks noChangeAspect="1"/>
              </p:cNvPicPr>
              <p:nvPr/>
            </p:nvPicPr>
            <p:blipFill>
              <a:blip r:embed="rId7"/>
              <a:stretch>
                <a:fillRect/>
              </a:stretch>
            </p:blipFill>
            <p:spPr>
              <a:xfrm>
                <a:off x="8099154" y="5820638"/>
                <a:ext cx="4021090" cy="818121"/>
              </a:xfrm>
              <a:prstGeom prst="rect">
                <a:avLst/>
              </a:prstGeom>
            </p:spPr>
          </p:pic>
          <p:cxnSp>
            <p:nvCxnSpPr>
              <p:cNvPr id="31" name="Straight Arrow Connector 30">
                <a:extLst>
                  <a:ext uri="{FF2B5EF4-FFF2-40B4-BE49-F238E27FC236}">
                    <a16:creationId xmlns:a16="http://schemas.microsoft.com/office/drawing/2014/main" id="{690294CF-2719-4840-B469-26ECF3958396}"/>
                  </a:ext>
                </a:extLst>
              </p:cNvPr>
              <p:cNvCxnSpPr>
                <a:cxnSpLocks/>
              </p:cNvCxnSpPr>
              <p:nvPr/>
            </p:nvCxnSpPr>
            <p:spPr>
              <a:xfrm flipH="1">
                <a:off x="2113370" y="295860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5F5E0C1-1706-42AA-B2E1-34E1ACF9688A}"/>
                  </a:ext>
                </a:extLst>
              </p:cNvPr>
              <p:cNvCxnSpPr>
                <a:cxnSpLocks/>
              </p:cNvCxnSpPr>
              <p:nvPr/>
            </p:nvCxnSpPr>
            <p:spPr>
              <a:xfrm flipH="1">
                <a:off x="9494838" y="2511738"/>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0202DDD-E356-4C81-A3F9-6F01D4D853AF}"/>
                  </a:ext>
                </a:extLst>
              </p:cNvPr>
              <p:cNvCxnSpPr>
                <a:cxnSpLocks/>
              </p:cNvCxnSpPr>
              <p:nvPr/>
            </p:nvCxnSpPr>
            <p:spPr>
              <a:xfrm>
                <a:off x="10291052" y="3816847"/>
                <a:ext cx="355177" cy="71458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6FBBEAB-61C1-4E4E-A368-AB760AA40F22}"/>
                  </a:ext>
                </a:extLst>
              </p:cNvPr>
              <p:cNvCxnSpPr>
                <a:cxnSpLocks/>
              </p:cNvCxnSpPr>
              <p:nvPr/>
            </p:nvCxnSpPr>
            <p:spPr>
              <a:xfrm flipH="1">
                <a:off x="8676855" y="3616139"/>
                <a:ext cx="143425" cy="183025"/>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6E19429-BAB0-4E8A-9B6A-808EB1FE4E8B}"/>
                  </a:ext>
                </a:extLst>
              </p:cNvPr>
              <p:cNvCxnSpPr>
                <a:cxnSpLocks/>
              </p:cNvCxnSpPr>
              <p:nvPr/>
            </p:nvCxnSpPr>
            <p:spPr>
              <a:xfrm>
                <a:off x="2881627" y="4021494"/>
                <a:ext cx="178484" cy="2277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411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56DA47E-8369-47CC-9019-FF569CFEBD91}"/>
              </a:ext>
            </a:extLst>
          </p:cNvPr>
          <p:cNvGrpSpPr/>
          <p:nvPr/>
        </p:nvGrpSpPr>
        <p:grpSpPr>
          <a:xfrm>
            <a:off x="79067" y="302004"/>
            <a:ext cx="11552821" cy="6155181"/>
            <a:chOff x="79067" y="302004"/>
            <a:chExt cx="11552821" cy="6155181"/>
          </a:xfrm>
        </p:grpSpPr>
        <p:grpSp>
          <p:nvGrpSpPr>
            <p:cNvPr id="42" name="Group 41">
              <a:extLst>
                <a:ext uri="{FF2B5EF4-FFF2-40B4-BE49-F238E27FC236}">
                  <a16:creationId xmlns:a16="http://schemas.microsoft.com/office/drawing/2014/main" id="{BE5836BA-ED02-4F10-83F9-E84718B1D2D3}"/>
                </a:ext>
              </a:extLst>
            </p:cNvPr>
            <p:cNvGrpSpPr/>
            <p:nvPr/>
          </p:nvGrpSpPr>
          <p:grpSpPr>
            <a:xfrm>
              <a:off x="79067" y="302004"/>
              <a:ext cx="11552821" cy="5518635"/>
              <a:chOff x="79067" y="302004"/>
              <a:chExt cx="11552821" cy="5518635"/>
            </a:xfrm>
          </p:grpSpPr>
          <p:cxnSp>
            <p:nvCxnSpPr>
              <p:cNvPr id="37" name="Straight Arrow Connector 36">
                <a:extLst>
                  <a:ext uri="{FF2B5EF4-FFF2-40B4-BE49-F238E27FC236}">
                    <a16:creationId xmlns:a16="http://schemas.microsoft.com/office/drawing/2014/main" id="{64118362-434E-40B8-95C2-901B679B5434}"/>
                  </a:ext>
                </a:extLst>
              </p:cNvPr>
              <p:cNvCxnSpPr>
                <a:cxnSpLocks/>
              </p:cNvCxnSpPr>
              <p:nvPr/>
            </p:nvCxnSpPr>
            <p:spPr>
              <a:xfrm flipH="1">
                <a:off x="1131699" y="4345521"/>
                <a:ext cx="173020" cy="53824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9EB5E719-80CC-421F-954E-775ED508678D}"/>
                  </a:ext>
                </a:extLst>
              </p:cNvPr>
              <p:cNvGrpSpPr/>
              <p:nvPr/>
            </p:nvGrpSpPr>
            <p:grpSpPr>
              <a:xfrm>
                <a:off x="79067" y="302004"/>
                <a:ext cx="11552821" cy="5518635"/>
                <a:chOff x="79067" y="302004"/>
                <a:chExt cx="11552821" cy="5518635"/>
              </a:xfrm>
            </p:grpSpPr>
            <p:sp>
              <p:nvSpPr>
                <p:cNvPr id="3" name="Oval 2">
                  <a:extLst>
                    <a:ext uri="{FF2B5EF4-FFF2-40B4-BE49-F238E27FC236}">
                      <a16:creationId xmlns:a16="http://schemas.microsoft.com/office/drawing/2014/main" id="{E62AB91A-F948-479C-A615-3304C5A66898}"/>
                    </a:ext>
                  </a:extLst>
                </p:cNvPr>
                <p:cNvSpPr/>
                <p:nvPr/>
              </p:nvSpPr>
              <p:spPr>
                <a:xfrm>
                  <a:off x="4102217" y="302004"/>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Outlook</a:t>
                  </a:r>
                </a:p>
              </p:txBody>
            </p:sp>
            <p:sp>
              <p:nvSpPr>
                <p:cNvPr id="7" name="Oval 6">
                  <a:extLst>
                    <a:ext uri="{FF2B5EF4-FFF2-40B4-BE49-F238E27FC236}">
                      <a16:creationId xmlns:a16="http://schemas.microsoft.com/office/drawing/2014/main" id="{0A20CD28-3B9F-40A3-BF83-CFE71E5893AC}"/>
                    </a:ext>
                  </a:extLst>
                </p:cNvPr>
                <p:cNvSpPr/>
                <p:nvPr/>
              </p:nvSpPr>
              <p:spPr>
                <a:xfrm>
                  <a:off x="4221061" y="1761688"/>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Overcast</a:t>
                  </a:r>
                </a:p>
              </p:txBody>
            </p:sp>
            <p:sp>
              <p:nvSpPr>
                <p:cNvPr id="8" name="Oval 7">
                  <a:extLst>
                    <a:ext uri="{FF2B5EF4-FFF2-40B4-BE49-F238E27FC236}">
                      <a16:creationId xmlns:a16="http://schemas.microsoft.com/office/drawing/2014/main" id="{A4C485CD-5A61-4AD9-AB86-F952D8069994}"/>
                    </a:ext>
                  </a:extLst>
                </p:cNvPr>
                <p:cNvSpPr/>
                <p:nvPr/>
              </p:nvSpPr>
              <p:spPr>
                <a:xfrm>
                  <a:off x="7914770" y="1398886"/>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Rain</a:t>
                  </a:r>
                </a:p>
              </p:txBody>
            </p:sp>
            <p:sp>
              <p:nvSpPr>
                <p:cNvPr id="9" name="Oval 8">
                  <a:extLst>
                    <a:ext uri="{FF2B5EF4-FFF2-40B4-BE49-F238E27FC236}">
                      <a16:creationId xmlns:a16="http://schemas.microsoft.com/office/drawing/2014/main" id="{9C451A68-BB48-42AD-9431-0BCE3ABF39A0}"/>
                    </a:ext>
                  </a:extLst>
                </p:cNvPr>
                <p:cNvSpPr/>
                <p:nvPr/>
              </p:nvSpPr>
              <p:spPr>
                <a:xfrm>
                  <a:off x="982403" y="1842189"/>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Sunny</a:t>
                  </a:r>
                </a:p>
              </p:txBody>
            </p:sp>
            <p:cxnSp>
              <p:nvCxnSpPr>
                <p:cNvPr id="11" name="Straight Arrow Connector 10">
                  <a:extLst>
                    <a:ext uri="{FF2B5EF4-FFF2-40B4-BE49-F238E27FC236}">
                      <a16:creationId xmlns:a16="http://schemas.microsoft.com/office/drawing/2014/main" id="{BD13171B-8976-4535-BA23-DAD65363D8A9}"/>
                    </a:ext>
                  </a:extLst>
                </p:cNvPr>
                <p:cNvCxnSpPr>
                  <a:cxnSpLocks/>
                </p:cNvCxnSpPr>
                <p:nvPr/>
              </p:nvCxnSpPr>
              <p:spPr>
                <a:xfrm flipH="1">
                  <a:off x="3132240" y="1115736"/>
                  <a:ext cx="969978" cy="77198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C4FFB1-FE04-4523-9D3E-6F4755AADD5B}"/>
                    </a:ext>
                  </a:extLst>
                </p:cNvPr>
                <p:cNvCxnSpPr>
                  <a:cxnSpLocks/>
                </p:cNvCxnSpPr>
                <p:nvPr/>
              </p:nvCxnSpPr>
              <p:spPr>
                <a:xfrm>
                  <a:off x="6712591" y="1115736"/>
                  <a:ext cx="1126920" cy="5713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6FA7FB-8D42-431F-9790-4562C2603289}"/>
                    </a:ext>
                  </a:extLst>
                </p:cNvPr>
                <p:cNvCxnSpPr>
                  <a:cxnSpLocks/>
                </p:cNvCxnSpPr>
                <p:nvPr/>
              </p:nvCxnSpPr>
              <p:spPr>
                <a:xfrm flipH="1">
                  <a:off x="5347982" y="154888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3377DBF5-0D7C-4AB6-8228-C0499ABC999C}"/>
                    </a:ext>
                  </a:extLst>
                </p:cNvPr>
                <p:cNvSpPr/>
                <p:nvPr/>
              </p:nvSpPr>
              <p:spPr>
                <a:xfrm>
                  <a:off x="592365" y="3139809"/>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Humidity</a:t>
                  </a:r>
                </a:p>
              </p:txBody>
            </p:sp>
            <p:sp>
              <p:nvSpPr>
                <p:cNvPr id="19" name="Oval 18">
                  <a:extLst>
                    <a:ext uri="{FF2B5EF4-FFF2-40B4-BE49-F238E27FC236}">
                      <a16:creationId xmlns:a16="http://schemas.microsoft.com/office/drawing/2014/main" id="{4C7F5D3C-0229-4239-93B3-8BFDDFF1116E}"/>
                    </a:ext>
                  </a:extLst>
                </p:cNvPr>
                <p:cNvSpPr/>
                <p:nvPr/>
              </p:nvSpPr>
              <p:spPr>
                <a:xfrm>
                  <a:off x="8300850" y="2688095"/>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Wind</a:t>
                  </a:r>
                </a:p>
              </p:txBody>
            </p:sp>
            <p:sp>
              <p:nvSpPr>
                <p:cNvPr id="21" name="Oval 20">
                  <a:extLst>
                    <a:ext uri="{FF2B5EF4-FFF2-40B4-BE49-F238E27FC236}">
                      <a16:creationId xmlns:a16="http://schemas.microsoft.com/office/drawing/2014/main" id="{78B5899A-A1F4-480D-8F72-F790984D229C}"/>
                    </a:ext>
                  </a:extLst>
                </p:cNvPr>
                <p:cNvSpPr/>
                <p:nvPr/>
              </p:nvSpPr>
              <p:spPr>
                <a:xfrm>
                  <a:off x="79067" y="4940508"/>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High</a:t>
                  </a:r>
                </a:p>
              </p:txBody>
            </p:sp>
            <p:sp>
              <p:nvSpPr>
                <p:cNvPr id="22" name="Oval 21">
                  <a:extLst>
                    <a:ext uri="{FF2B5EF4-FFF2-40B4-BE49-F238E27FC236}">
                      <a16:creationId xmlns:a16="http://schemas.microsoft.com/office/drawing/2014/main" id="{2500A70D-1B80-455B-8E97-B36E33ED936C}"/>
                    </a:ext>
                  </a:extLst>
                </p:cNvPr>
                <p:cNvSpPr/>
                <p:nvPr/>
              </p:nvSpPr>
              <p:spPr>
                <a:xfrm>
                  <a:off x="2262216" y="4238372"/>
                  <a:ext cx="1643358" cy="874652"/>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Normal</a:t>
                  </a:r>
                </a:p>
              </p:txBody>
            </p:sp>
            <p:sp>
              <p:nvSpPr>
                <p:cNvPr id="25" name="Oval 24">
                  <a:extLst>
                    <a:ext uri="{FF2B5EF4-FFF2-40B4-BE49-F238E27FC236}">
                      <a16:creationId xmlns:a16="http://schemas.microsoft.com/office/drawing/2014/main" id="{CF31DD93-37BC-44EC-BE73-2FD5762A2B28}"/>
                    </a:ext>
                  </a:extLst>
                </p:cNvPr>
                <p:cNvSpPr/>
                <p:nvPr/>
              </p:nvSpPr>
              <p:spPr>
                <a:xfrm>
                  <a:off x="7481518" y="3722843"/>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Weak</a:t>
                  </a:r>
                </a:p>
              </p:txBody>
            </p:sp>
            <p:sp>
              <p:nvSpPr>
                <p:cNvPr id="26" name="Oval 25">
                  <a:extLst>
                    <a:ext uri="{FF2B5EF4-FFF2-40B4-BE49-F238E27FC236}">
                      <a16:creationId xmlns:a16="http://schemas.microsoft.com/office/drawing/2014/main" id="{F3950A0D-F39C-4CD4-9B52-42EF137F4EA0}"/>
                    </a:ext>
                  </a:extLst>
                </p:cNvPr>
                <p:cNvSpPr/>
                <p:nvPr/>
              </p:nvSpPr>
              <p:spPr>
                <a:xfrm>
                  <a:off x="9952871" y="4625022"/>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Strong</a:t>
                  </a:r>
                </a:p>
              </p:txBody>
            </p:sp>
            <p:cxnSp>
              <p:nvCxnSpPr>
                <p:cNvPr id="31" name="Straight Arrow Connector 30">
                  <a:extLst>
                    <a:ext uri="{FF2B5EF4-FFF2-40B4-BE49-F238E27FC236}">
                      <a16:creationId xmlns:a16="http://schemas.microsoft.com/office/drawing/2014/main" id="{690294CF-2719-4840-B469-26ECF3958396}"/>
                    </a:ext>
                  </a:extLst>
                </p:cNvPr>
                <p:cNvCxnSpPr>
                  <a:cxnSpLocks/>
                </p:cNvCxnSpPr>
                <p:nvPr/>
              </p:nvCxnSpPr>
              <p:spPr>
                <a:xfrm flipH="1">
                  <a:off x="2113370" y="295860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5F5E0C1-1706-42AA-B2E1-34E1ACF9688A}"/>
                    </a:ext>
                  </a:extLst>
                </p:cNvPr>
                <p:cNvCxnSpPr>
                  <a:cxnSpLocks/>
                </p:cNvCxnSpPr>
                <p:nvPr/>
              </p:nvCxnSpPr>
              <p:spPr>
                <a:xfrm flipH="1">
                  <a:off x="9494838" y="2511738"/>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0202DDD-E356-4C81-A3F9-6F01D4D853AF}"/>
                    </a:ext>
                  </a:extLst>
                </p:cNvPr>
                <p:cNvCxnSpPr>
                  <a:cxnSpLocks/>
                </p:cNvCxnSpPr>
                <p:nvPr/>
              </p:nvCxnSpPr>
              <p:spPr>
                <a:xfrm>
                  <a:off x="10291052" y="3816847"/>
                  <a:ext cx="355177" cy="71458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6FBBEAB-61C1-4E4E-A368-AB760AA40F22}"/>
                    </a:ext>
                  </a:extLst>
                </p:cNvPr>
                <p:cNvCxnSpPr>
                  <a:cxnSpLocks/>
                </p:cNvCxnSpPr>
                <p:nvPr/>
              </p:nvCxnSpPr>
              <p:spPr>
                <a:xfrm flipH="1">
                  <a:off x="8676855" y="3616139"/>
                  <a:ext cx="143425" cy="183025"/>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6E19429-BAB0-4E8A-9B6A-808EB1FE4E8B}"/>
                    </a:ext>
                  </a:extLst>
                </p:cNvPr>
                <p:cNvCxnSpPr>
                  <a:cxnSpLocks/>
                </p:cNvCxnSpPr>
                <p:nvPr/>
              </p:nvCxnSpPr>
              <p:spPr>
                <a:xfrm>
                  <a:off x="2881627" y="4021494"/>
                  <a:ext cx="178484" cy="2277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grpSp>
        <p:pic>
          <p:nvPicPr>
            <p:cNvPr id="2" name="Picture 1">
              <a:extLst>
                <a:ext uri="{FF2B5EF4-FFF2-40B4-BE49-F238E27FC236}">
                  <a16:creationId xmlns:a16="http://schemas.microsoft.com/office/drawing/2014/main" id="{80FE05AA-3B8A-44F2-A129-D8DE67932EDC}"/>
                </a:ext>
              </a:extLst>
            </p:cNvPr>
            <p:cNvPicPr>
              <a:picLocks noChangeAspect="1"/>
            </p:cNvPicPr>
            <p:nvPr/>
          </p:nvPicPr>
          <p:blipFill>
            <a:blip r:embed="rId3"/>
            <a:stretch>
              <a:fillRect/>
            </a:stretch>
          </p:blipFill>
          <p:spPr>
            <a:xfrm>
              <a:off x="4751652" y="3002388"/>
              <a:ext cx="1476375" cy="552450"/>
            </a:xfrm>
            <a:prstGeom prst="rect">
              <a:avLst/>
            </a:prstGeom>
          </p:spPr>
        </p:pic>
        <p:pic>
          <p:nvPicPr>
            <p:cNvPr id="4" name="Picture 3">
              <a:extLst>
                <a:ext uri="{FF2B5EF4-FFF2-40B4-BE49-F238E27FC236}">
                  <a16:creationId xmlns:a16="http://schemas.microsoft.com/office/drawing/2014/main" id="{6A3A520F-1315-4595-8427-4F349C3F26D9}"/>
                </a:ext>
              </a:extLst>
            </p:cNvPr>
            <p:cNvPicPr>
              <a:picLocks noChangeAspect="1"/>
            </p:cNvPicPr>
            <p:nvPr/>
          </p:nvPicPr>
          <p:blipFill>
            <a:blip r:embed="rId3"/>
            <a:stretch>
              <a:fillRect/>
            </a:stretch>
          </p:blipFill>
          <p:spPr>
            <a:xfrm>
              <a:off x="2970869" y="5203104"/>
              <a:ext cx="1476375" cy="552450"/>
            </a:xfrm>
            <a:prstGeom prst="rect">
              <a:avLst/>
            </a:prstGeom>
          </p:spPr>
        </p:pic>
        <p:pic>
          <p:nvPicPr>
            <p:cNvPr id="5" name="Picture 4">
              <a:extLst>
                <a:ext uri="{FF2B5EF4-FFF2-40B4-BE49-F238E27FC236}">
                  <a16:creationId xmlns:a16="http://schemas.microsoft.com/office/drawing/2014/main" id="{BA015783-A591-4BBF-830A-81618A32DE30}"/>
                </a:ext>
              </a:extLst>
            </p:cNvPr>
            <p:cNvPicPr>
              <a:picLocks noChangeAspect="1"/>
            </p:cNvPicPr>
            <p:nvPr/>
          </p:nvPicPr>
          <p:blipFill>
            <a:blip r:embed="rId3"/>
            <a:stretch>
              <a:fillRect/>
            </a:stretch>
          </p:blipFill>
          <p:spPr>
            <a:xfrm>
              <a:off x="7684160" y="4642234"/>
              <a:ext cx="1476375" cy="552450"/>
            </a:xfrm>
            <a:prstGeom prst="rect">
              <a:avLst/>
            </a:prstGeom>
          </p:spPr>
        </p:pic>
        <p:pic>
          <p:nvPicPr>
            <p:cNvPr id="6" name="Picture 5">
              <a:extLst>
                <a:ext uri="{FF2B5EF4-FFF2-40B4-BE49-F238E27FC236}">
                  <a16:creationId xmlns:a16="http://schemas.microsoft.com/office/drawing/2014/main" id="{BBC2EEDF-15AB-4053-9821-DCAD769B081F}"/>
                </a:ext>
              </a:extLst>
            </p:cNvPr>
            <p:cNvPicPr>
              <a:picLocks noChangeAspect="1"/>
            </p:cNvPicPr>
            <p:nvPr/>
          </p:nvPicPr>
          <p:blipFill>
            <a:blip r:embed="rId4"/>
            <a:stretch>
              <a:fillRect/>
            </a:stretch>
          </p:blipFill>
          <p:spPr>
            <a:xfrm>
              <a:off x="10145988" y="5657085"/>
              <a:ext cx="1485900" cy="533400"/>
            </a:xfrm>
            <a:prstGeom prst="rect">
              <a:avLst/>
            </a:prstGeom>
          </p:spPr>
        </p:pic>
        <p:pic>
          <p:nvPicPr>
            <p:cNvPr id="10" name="Picture 9">
              <a:extLst>
                <a:ext uri="{FF2B5EF4-FFF2-40B4-BE49-F238E27FC236}">
                  <a16:creationId xmlns:a16="http://schemas.microsoft.com/office/drawing/2014/main" id="{4D0BCBF7-8888-4BF0-9A11-253D23FBA763}"/>
                </a:ext>
              </a:extLst>
            </p:cNvPr>
            <p:cNvPicPr>
              <a:picLocks noChangeAspect="1"/>
            </p:cNvPicPr>
            <p:nvPr/>
          </p:nvPicPr>
          <p:blipFill>
            <a:blip r:embed="rId4"/>
            <a:stretch>
              <a:fillRect/>
            </a:stretch>
          </p:blipFill>
          <p:spPr>
            <a:xfrm>
              <a:off x="352230" y="5923785"/>
              <a:ext cx="1485900" cy="533400"/>
            </a:xfrm>
            <a:prstGeom prst="rect">
              <a:avLst/>
            </a:prstGeom>
          </p:spPr>
        </p:pic>
      </p:grpSp>
    </p:spTree>
    <p:extLst>
      <p:ext uri="{BB962C8B-B14F-4D97-AF65-F5344CB8AC3E}">
        <p14:creationId xmlns:p14="http://schemas.microsoft.com/office/powerpoint/2010/main" val="350428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B26DC25-202A-4445-ABE8-4E88A2943FD2}"/>
              </a:ext>
            </a:extLst>
          </p:cNvPr>
          <p:cNvGrpSpPr/>
          <p:nvPr/>
        </p:nvGrpSpPr>
        <p:grpSpPr>
          <a:xfrm>
            <a:off x="79067" y="260059"/>
            <a:ext cx="11552821" cy="6405455"/>
            <a:chOff x="79067" y="260059"/>
            <a:chExt cx="11552821" cy="6405455"/>
          </a:xfrm>
        </p:grpSpPr>
        <p:grpSp>
          <p:nvGrpSpPr>
            <p:cNvPr id="13" name="Group 12">
              <a:extLst>
                <a:ext uri="{FF2B5EF4-FFF2-40B4-BE49-F238E27FC236}">
                  <a16:creationId xmlns:a16="http://schemas.microsoft.com/office/drawing/2014/main" id="{056DA47E-8369-47CC-9019-FF569CFEBD91}"/>
                </a:ext>
              </a:extLst>
            </p:cNvPr>
            <p:cNvGrpSpPr/>
            <p:nvPr/>
          </p:nvGrpSpPr>
          <p:grpSpPr>
            <a:xfrm>
              <a:off x="79067" y="260059"/>
              <a:ext cx="11552821" cy="6155181"/>
              <a:chOff x="79067" y="302004"/>
              <a:chExt cx="11552821" cy="6155181"/>
            </a:xfrm>
          </p:grpSpPr>
          <p:grpSp>
            <p:nvGrpSpPr>
              <p:cNvPr id="42" name="Group 41">
                <a:extLst>
                  <a:ext uri="{FF2B5EF4-FFF2-40B4-BE49-F238E27FC236}">
                    <a16:creationId xmlns:a16="http://schemas.microsoft.com/office/drawing/2014/main" id="{BE5836BA-ED02-4F10-83F9-E84718B1D2D3}"/>
                  </a:ext>
                </a:extLst>
              </p:cNvPr>
              <p:cNvGrpSpPr/>
              <p:nvPr/>
            </p:nvGrpSpPr>
            <p:grpSpPr>
              <a:xfrm>
                <a:off x="79067" y="302004"/>
                <a:ext cx="11552821" cy="5518635"/>
                <a:chOff x="79067" y="302004"/>
                <a:chExt cx="11552821" cy="5518635"/>
              </a:xfrm>
            </p:grpSpPr>
            <p:cxnSp>
              <p:nvCxnSpPr>
                <p:cNvPr id="37" name="Straight Arrow Connector 36">
                  <a:extLst>
                    <a:ext uri="{FF2B5EF4-FFF2-40B4-BE49-F238E27FC236}">
                      <a16:creationId xmlns:a16="http://schemas.microsoft.com/office/drawing/2014/main" id="{64118362-434E-40B8-95C2-901B679B5434}"/>
                    </a:ext>
                  </a:extLst>
                </p:cNvPr>
                <p:cNvCxnSpPr>
                  <a:cxnSpLocks/>
                </p:cNvCxnSpPr>
                <p:nvPr/>
              </p:nvCxnSpPr>
              <p:spPr>
                <a:xfrm flipH="1">
                  <a:off x="1131699" y="4345521"/>
                  <a:ext cx="173020" cy="53824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9EB5E719-80CC-421F-954E-775ED508678D}"/>
                    </a:ext>
                  </a:extLst>
                </p:cNvPr>
                <p:cNvGrpSpPr/>
                <p:nvPr/>
              </p:nvGrpSpPr>
              <p:grpSpPr>
                <a:xfrm>
                  <a:off x="79067" y="302004"/>
                  <a:ext cx="11552821" cy="5518635"/>
                  <a:chOff x="79067" y="302004"/>
                  <a:chExt cx="11552821" cy="5518635"/>
                </a:xfrm>
              </p:grpSpPr>
              <p:sp>
                <p:nvSpPr>
                  <p:cNvPr id="3" name="Oval 2">
                    <a:extLst>
                      <a:ext uri="{FF2B5EF4-FFF2-40B4-BE49-F238E27FC236}">
                        <a16:creationId xmlns:a16="http://schemas.microsoft.com/office/drawing/2014/main" id="{E62AB91A-F948-479C-A615-3304C5A66898}"/>
                      </a:ext>
                    </a:extLst>
                  </p:cNvPr>
                  <p:cNvSpPr/>
                  <p:nvPr/>
                </p:nvSpPr>
                <p:spPr>
                  <a:xfrm>
                    <a:off x="4102217" y="302004"/>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Outlook</a:t>
                    </a:r>
                  </a:p>
                </p:txBody>
              </p:sp>
              <p:sp>
                <p:nvSpPr>
                  <p:cNvPr id="7" name="Oval 6">
                    <a:extLst>
                      <a:ext uri="{FF2B5EF4-FFF2-40B4-BE49-F238E27FC236}">
                        <a16:creationId xmlns:a16="http://schemas.microsoft.com/office/drawing/2014/main" id="{0A20CD28-3B9F-40A3-BF83-CFE71E5893AC}"/>
                      </a:ext>
                    </a:extLst>
                  </p:cNvPr>
                  <p:cNvSpPr/>
                  <p:nvPr/>
                </p:nvSpPr>
                <p:spPr>
                  <a:xfrm>
                    <a:off x="4221061" y="1761688"/>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Overcast</a:t>
                    </a:r>
                  </a:p>
                </p:txBody>
              </p:sp>
              <p:sp>
                <p:nvSpPr>
                  <p:cNvPr id="8" name="Oval 7">
                    <a:extLst>
                      <a:ext uri="{FF2B5EF4-FFF2-40B4-BE49-F238E27FC236}">
                        <a16:creationId xmlns:a16="http://schemas.microsoft.com/office/drawing/2014/main" id="{A4C485CD-5A61-4AD9-AB86-F952D8069994}"/>
                      </a:ext>
                    </a:extLst>
                  </p:cNvPr>
                  <p:cNvSpPr/>
                  <p:nvPr/>
                </p:nvSpPr>
                <p:spPr>
                  <a:xfrm>
                    <a:off x="7914770" y="1398886"/>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Rain</a:t>
                    </a:r>
                  </a:p>
                </p:txBody>
              </p:sp>
              <p:sp>
                <p:nvSpPr>
                  <p:cNvPr id="9" name="Oval 8">
                    <a:extLst>
                      <a:ext uri="{FF2B5EF4-FFF2-40B4-BE49-F238E27FC236}">
                        <a16:creationId xmlns:a16="http://schemas.microsoft.com/office/drawing/2014/main" id="{9C451A68-BB48-42AD-9431-0BCE3ABF39A0}"/>
                      </a:ext>
                    </a:extLst>
                  </p:cNvPr>
                  <p:cNvSpPr/>
                  <p:nvPr/>
                </p:nvSpPr>
                <p:spPr>
                  <a:xfrm>
                    <a:off x="982403" y="1842189"/>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Sunny</a:t>
                    </a:r>
                  </a:p>
                </p:txBody>
              </p:sp>
              <p:cxnSp>
                <p:nvCxnSpPr>
                  <p:cNvPr id="11" name="Straight Arrow Connector 10">
                    <a:extLst>
                      <a:ext uri="{FF2B5EF4-FFF2-40B4-BE49-F238E27FC236}">
                        <a16:creationId xmlns:a16="http://schemas.microsoft.com/office/drawing/2014/main" id="{BD13171B-8976-4535-BA23-DAD65363D8A9}"/>
                      </a:ext>
                    </a:extLst>
                  </p:cNvPr>
                  <p:cNvCxnSpPr>
                    <a:cxnSpLocks/>
                  </p:cNvCxnSpPr>
                  <p:nvPr/>
                </p:nvCxnSpPr>
                <p:spPr>
                  <a:xfrm flipH="1">
                    <a:off x="3132240" y="1115736"/>
                    <a:ext cx="969978" cy="77198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C4FFB1-FE04-4523-9D3E-6F4755AADD5B}"/>
                      </a:ext>
                    </a:extLst>
                  </p:cNvPr>
                  <p:cNvCxnSpPr>
                    <a:cxnSpLocks/>
                  </p:cNvCxnSpPr>
                  <p:nvPr/>
                </p:nvCxnSpPr>
                <p:spPr>
                  <a:xfrm>
                    <a:off x="6712591" y="1115736"/>
                    <a:ext cx="1126920" cy="571321"/>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6FA7FB-8D42-431F-9790-4562C2603289}"/>
                      </a:ext>
                    </a:extLst>
                  </p:cNvPr>
                  <p:cNvCxnSpPr>
                    <a:cxnSpLocks/>
                  </p:cNvCxnSpPr>
                  <p:nvPr/>
                </p:nvCxnSpPr>
                <p:spPr>
                  <a:xfrm flipH="1">
                    <a:off x="5347982" y="154888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3377DBF5-0D7C-4AB6-8228-C0499ABC999C}"/>
                      </a:ext>
                    </a:extLst>
                  </p:cNvPr>
                  <p:cNvSpPr/>
                  <p:nvPr/>
                </p:nvSpPr>
                <p:spPr>
                  <a:xfrm>
                    <a:off x="592365" y="3139809"/>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Humidity</a:t>
                    </a:r>
                  </a:p>
                </p:txBody>
              </p:sp>
              <p:sp>
                <p:nvSpPr>
                  <p:cNvPr id="19" name="Oval 18">
                    <a:extLst>
                      <a:ext uri="{FF2B5EF4-FFF2-40B4-BE49-F238E27FC236}">
                        <a16:creationId xmlns:a16="http://schemas.microsoft.com/office/drawing/2014/main" id="{4C7F5D3C-0229-4239-93B3-8BFDDFF1116E}"/>
                      </a:ext>
                    </a:extLst>
                  </p:cNvPr>
                  <p:cNvSpPr/>
                  <p:nvPr/>
                </p:nvSpPr>
                <p:spPr>
                  <a:xfrm>
                    <a:off x="8300850" y="2688095"/>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Wind</a:t>
                    </a:r>
                  </a:p>
                </p:txBody>
              </p:sp>
              <p:sp>
                <p:nvSpPr>
                  <p:cNvPr id="21" name="Oval 20">
                    <a:extLst>
                      <a:ext uri="{FF2B5EF4-FFF2-40B4-BE49-F238E27FC236}">
                        <a16:creationId xmlns:a16="http://schemas.microsoft.com/office/drawing/2014/main" id="{78B5899A-A1F4-480D-8F72-F790984D229C}"/>
                      </a:ext>
                    </a:extLst>
                  </p:cNvPr>
                  <p:cNvSpPr/>
                  <p:nvPr/>
                </p:nvSpPr>
                <p:spPr>
                  <a:xfrm>
                    <a:off x="79067" y="4940508"/>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High</a:t>
                    </a:r>
                  </a:p>
                </p:txBody>
              </p:sp>
              <p:sp>
                <p:nvSpPr>
                  <p:cNvPr id="22" name="Oval 21">
                    <a:extLst>
                      <a:ext uri="{FF2B5EF4-FFF2-40B4-BE49-F238E27FC236}">
                        <a16:creationId xmlns:a16="http://schemas.microsoft.com/office/drawing/2014/main" id="{2500A70D-1B80-455B-8E97-B36E33ED936C}"/>
                      </a:ext>
                    </a:extLst>
                  </p:cNvPr>
                  <p:cNvSpPr/>
                  <p:nvPr/>
                </p:nvSpPr>
                <p:spPr>
                  <a:xfrm>
                    <a:off x="2262216" y="4238372"/>
                    <a:ext cx="1643358" cy="874652"/>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Normal</a:t>
                    </a:r>
                  </a:p>
                </p:txBody>
              </p:sp>
              <p:sp>
                <p:nvSpPr>
                  <p:cNvPr id="25" name="Oval 24">
                    <a:extLst>
                      <a:ext uri="{FF2B5EF4-FFF2-40B4-BE49-F238E27FC236}">
                        <a16:creationId xmlns:a16="http://schemas.microsoft.com/office/drawing/2014/main" id="{CF31DD93-37BC-44EC-BE73-2FD5762A2B28}"/>
                      </a:ext>
                    </a:extLst>
                  </p:cNvPr>
                  <p:cNvSpPr/>
                  <p:nvPr/>
                </p:nvSpPr>
                <p:spPr>
                  <a:xfrm>
                    <a:off x="7481518" y="3722843"/>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Weak</a:t>
                    </a:r>
                  </a:p>
                </p:txBody>
              </p:sp>
              <p:sp>
                <p:nvSpPr>
                  <p:cNvPr id="26" name="Oval 25">
                    <a:extLst>
                      <a:ext uri="{FF2B5EF4-FFF2-40B4-BE49-F238E27FC236}">
                        <a16:creationId xmlns:a16="http://schemas.microsoft.com/office/drawing/2014/main" id="{F3950A0D-F39C-4CD4-9B52-42EF137F4EA0}"/>
                      </a:ext>
                    </a:extLst>
                  </p:cNvPr>
                  <p:cNvSpPr/>
                  <p:nvPr/>
                </p:nvSpPr>
                <p:spPr>
                  <a:xfrm>
                    <a:off x="9952871" y="4625022"/>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Strong</a:t>
                    </a:r>
                  </a:p>
                </p:txBody>
              </p:sp>
              <p:cxnSp>
                <p:nvCxnSpPr>
                  <p:cNvPr id="31" name="Straight Arrow Connector 30">
                    <a:extLst>
                      <a:ext uri="{FF2B5EF4-FFF2-40B4-BE49-F238E27FC236}">
                        <a16:creationId xmlns:a16="http://schemas.microsoft.com/office/drawing/2014/main" id="{690294CF-2719-4840-B469-26ECF3958396}"/>
                      </a:ext>
                    </a:extLst>
                  </p:cNvPr>
                  <p:cNvCxnSpPr>
                    <a:cxnSpLocks/>
                  </p:cNvCxnSpPr>
                  <p:nvPr/>
                </p:nvCxnSpPr>
                <p:spPr>
                  <a:xfrm flipH="1">
                    <a:off x="2113370" y="295860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5F5E0C1-1706-42AA-B2E1-34E1ACF9688A}"/>
                      </a:ext>
                    </a:extLst>
                  </p:cNvPr>
                  <p:cNvCxnSpPr>
                    <a:cxnSpLocks/>
                  </p:cNvCxnSpPr>
                  <p:nvPr/>
                </p:nvCxnSpPr>
                <p:spPr>
                  <a:xfrm flipH="1">
                    <a:off x="9494838" y="2511738"/>
                    <a:ext cx="1" cy="212806"/>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0202DDD-E356-4C81-A3F9-6F01D4D853AF}"/>
                      </a:ext>
                    </a:extLst>
                  </p:cNvPr>
                  <p:cNvCxnSpPr>
                    <a:cxnSpLocks/>
                  </p:cNvCxnSpPr>
                  <p:nvPr/>
                </p:nvCxnSpPr>
                <p:spPr>
                  <a:xfrm>
                    <a:off x="10291052" y="3816847"/>
                    <a:ext cx="355177" cy="71458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6FBBEAB-61C1-4E4E-A368-AB760AA40F22}"/>
                      </a:ext>
                    </a:extLst>
                  </p:cNvPr>
                  <p:cNvCxnSpPr>
                    <a:cxnSpLocks/>
                  </p:cNvCxnSpPr>
                  <p:nvPr/>
                </p:nvCxnSpPr>
                <p:spPr>
                  <a:xfrm flipH="1">
                    <a:off x="8676855" y="3616139"/>
                    <a:ext cx="143425" cy="183025"/>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6E19429-BAB0-4E8A-9B6A-808EB1FE4E8B}"/>
                      </a:ext>
                    </a:extLst>
                  </p:cNvPr>
                  <p:cNvCxnSpPr>
                    <a:cxnSpLocks/>
                  </p:cNvCxnSpPr>
                  <p:nvPr/>
                </p:nvCxnSpPr>
                <p:spPr>
                  <a:xfrm>
                    <a:off x="2881627" y="4021494"/>
                    <a:ext cx="178484" cy="2277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grpSp>
          <p:pic>
            <p:nvPicPr>
              <p:cNvPr id="2" name="Picture 1">
                <a:extLst>
                  <a:ext uri="{FF2B5EF4-FFF2-40B4-BE49-F238E27FC236}">
                    <a16:creationId xmlns:a16="http://schemas.microsoft.com/office/drawing/2014/main" id="{80FE05AA-3B8A-44F2-A129-D8DE67932EDC}"/>
                  </a:ext>
                </a:extLst>
              </p:cNvPr>
              <p:cNvPicPr>
                <a:picLocks noChangeAspect="1"/>
              </p:cNvPicPr>
              <p:nvPr/>
            </p:nvPicPr>
            <p:blipFill>
              <a:blip r:embed="rId3"/>
              <a:stretch>
                <a:fillRect/>
              </a:stretch>
            </p:blipFill>
            <p:spPr>
              <a:xfrm>
                <a:off x="4751652" y="3002388"/>
                <a:ext cx="1476375" cy="552450"/>
              </a:xfrm>
              <a:prstGeom prst="rect">
                <a:avLst/>
              </a:prstGeom>
            </p:spPr>
          </p:pic>
          <p:pic>
            <p:nvPicPr>
              <p:cNvPr id="4" name="Picture 3">
                <a:extLst>
                  <a:ext uri="{FF2B5EF4-FFF2-40B4-BE49-F238E27FC236}">
                    <a16:creationId xmlns:a16="http://schemas.microsoft.com/office/drawing/2014/main" id="{6A3A520F-1315-4595-8427-4F349C3F26D9}"/>
                  </a:ext>
                </a:extLst>
              </p:cNvPr>
              <p:cNvPicPr>
                <a:picLocks noChangeAspect="1"/>
              </p:cNvPicPr>
              <p:nvPr/>
            </p:nvPicPr>
            <p:blipFill>
              <a:blip r:embed="rId3"/>
              <a:stretch>
                <a:fillRect/>
              </a:stretch>
            </p:blipFill>
            <p:spPr>
              <a:xfrm>
                <a:off x="2970869" y="5203104"/>
                <a:ext cx="1476375" cy="552450"/>
              </a:xfrm>
              <a:prstGeom prst="rect">
                <a:avLst/>
              </a:prstGeom>
            </p:spPr>
          </p:pic>
          <p:pic>
            <p:nvPicPr>
              <p:cNvPr id="5" name="Picture 4">
                <a:extLst>
                  <a:ext uri="{FF2B5EF4-FFF2-40B4-BE49-F238E27FC236}">
                    <a16:creationId xmlns:a16="http://schemas.microsoft.com/office/drawing/2014/main" id="{BA015783-A591-4BBF-830A-81618A32DE30}"/>
                  </a:ext>
                </a:extLst>
              </p:cNvPr>
              <p:cNvPicPr>
                <a:picLocks noChangeAspect="1"/>
              </p:cNvPicPr>
              <p:nvPr/>
            </p:nvPicPr>
            <p:blipFill>
              <a:blip r:embed="rId3"/>
              <a:stretch>
                <a:fillRect/>
              </a:stretch>
            </p:blipFill>
            <p:spPr>
              <a:xfrm>
                <a:off x="7684160" y="4642234"/>
                <a:ext cx="1476375" cy="552450"/>
              </a:xfrm>
              <a:prstGeom prst="rect">
                <a:avLst/>
              </a:prstGeom>
            </p:spPr>
          </p:pic>
          <p:pic>
            <p:nvPicPr>
              <p:cNvPr id="6" name="Picture 5">
                <a:extLst>
                  <a:ext uri="{FF2B5EF4-FFF2-40B4-BE49-F238E27FC236}">
                    <a16:creationId xmlns:a16="http://schemas.microsoft.com/office/drawing/2014/main" id="{BBC2EEDF-15AB-4053-9821-DCAD769B081F}"/>
                  </a:ext>
                </a:extLst>
              </p:cNvPr>
              <p:cNvPicPr>
                <a:picLocks noChangeAspect="1"/>
              </p:cNvPicPr>
              <p:nvPr/>
            </p:nvPicPr>
            <p:blipFill>
              <a:blip r:embed="rId4"/>
              <a:stretch>
                <a:fillRect/>
              </a:stretch>
            </p:blipFill>
            <p:spPr>
              <a:xfrm>
                <a:off x="10145988" y="5657085"/>
                <a:ext cx="1485900" cy="533400"/>
              </a:xfrm>
              <a:prstGeom prst="rect">
                <a:avLst/>
              </a:prstGeom>
            </p:spPr>
          </p:pic>
          <p:pic>
            <p:nvPicPr>
              <p:cNvPr id="10" name="Picture 9">
                <a:extLst>
                  <a:ext uri="{FF2B5EF4-FFF2-40B4-BE49-F238E27FC236}">
                    <a16:creationId xmlns:a16="http://schemas.microsoft.com/office/drawing/2014/main" id="{4D0BCBF7-8888-4BF0-9A11-253D23FBA763}"/>
                  </a:ext>
                </a:extLst>
              </p:cNvPr>
              <p:cNvPicPr>
                <a:picLocks noChangeAspect="1"/>
              </p:cNvPicPr>
              <p:nvPr/>
            </p:nvPicPr>
            <p:blipFill>
              <a:blip r:embed="rId4"/>
              <a:stretch>
                <a:fillRect/>
              </a:stretch>
            </p:blipFill>
            <p:spPr>
              <a:xfrm>
                <a:off x="352230" y="5923785"/>
                <a:ext cx="1485900" cy="533400"/>
              </a:xfrm>
              <a:prstGeom prst="rect">
                <a:avLst/>
              </a:prstGeom>
            </p:spPr>
          </p:pic>
        </p:grpSp>
        <p:pic>
          <p:nvPicPr>
            <p:cNvPr id="29" name="Picture 28">
              <a:extLst>
                <a:ext uri="{FF2B5EF4-FFF2-40B4-BE49-F238E27FC236}">
                  <a16:creationId xmlns:a16="http://schemas.microsoft.com/office/drawing/2014/main" id="{672EDDF7-1B84-49D6-935B-A2FF146364C6}"/>
                </a:ext>
              </a:extLst>
            </p:cNvPr>
            <p:cNvPicPr>
              <a:picLocks noChangeAspect="1"/>
            </p:cNvPicPr>
            <p:nvPr/>
          </p:nvPicPr>
          <p:blipFill>
            <a:blip r:embed="rId5"/>
            <a:stretch>
              <a:fillRect/>
            </a:stretch>
          </p:blipFill>
          <p:spPr>
            <a:xfrm>
              <a:off x="2228168" y="6017814"/>
              <a:ext cx="7181850" cy="647700"/>
            </a:xfrm>
            <a:prstGeom prst="rect">
              <a:avLst/>
            </a:prstGeom>
          </p:spPr>
        </p:pic>
        <p:pic>
          <p:nvPicPr>
            <p:cNvPr id="30" name="Picture 29">
              <a:extLst>
                <a:ext uri="{FF2B5EF4-FFF2-40B4-BE49-F238E27FC236}">
                  <a16:creationId xmlns:a16="http://schemas.microsoft.com/office/drawing/2014/main" id="{5ECC0DC8-C711-4628-BC0A-8DD9C28E4F0F}"/>
                </a:ext>
              </a:extLst>
            </p:cNvPr>
            <p:cNvPicPr>
              <a:picLocks noChangeAspect="1"/>
            </p:cNvPicPr>
            <p:nvPr/>
          </p:nvPicPr>
          <p:blipFill>
            <a:blip r:embed="rId3"/>
            <a:stretch>
              <a:fillRect/>
            </a:stretch>
          </p:blipFill>
          <p:spPr>
            <a:xfrm>
              <a:off x="8214064" y="6065439"/>
              <a:ext cx="1476375" cy="552450"/>
            </a:xfrm>
            <a:prstGeom prst="rect">
              <a:avLst/>
            </a:prstGeom>
          </p:spPr>
        </p:pic>
      </p:grpSp>
    </p:spTree>
    <p:extLst>
      <p:ext uri="{BB962C8B-B14F-4D97-AF65-F5344CB8AC3E}">
        <p14:creationId xmlns:p14="http://schemas.microsoft.com/office/powerpoint/2010/main" val="286677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3C9CEBC-1862-422D-83A5-7EE1425C4887}"/>
              </a:ext>
            </a:extLst>
          </p:cNvPr>
          <p:cNvGrpSpPr/>
          <p:nvPr/>
        </p:nvGrpSpPr>
        <p:grpSpPr>
          <a:xfrm>
            <a:off x="448183" y="308082"/>
            <a:ext cx="11552821" cy="6155181"/>
            <a:chOff x="79067" y="260059"/>
            <a:chExt cx="11552821" cy="6155181"/>
          </a:xfrm>
        </p:grpSpPr>
        <p:grpSp>
          <p:nvGrpSpPr>
            <p:cNvPr id="13" name="Group 12">
              <a:extLst>
                <a:ext uri="{FF2B5EF4-FFF2-40B4-BE49-F238E27FC236}">
                  <a16:creationId xmlns:a16="http://schemas.microsoft.com/office/drawing/2014/main" id="{056DA47E-8369-47CC-9019-FF569CFEBD91}"/>
                </a:ext>
              </a:extLst>
            </p:cNvPr>
            <p:cNvGrpSpPr/>
            <p:nvPr/>
          </p:nvGrpSpPr>
          <p:grpSpPr>
            <a:xfrm>
              <a:off x="79067" y="260059"/>
              <a:ext cx="11552821" cy="6155181"/>
              <a:chOff x="79067" y="302004"/>
              <a:chExt cx="11552821" cy="6155181"/>
            </a:xfrm>
          </p:grpSpPr>
          <p:grpSp>
            <p:nvGrpSpPr>
              <p:cNvPr id="42" name="Group 41">
                <a:extLst>
                  <a:ext uri="{FF2B5EF4-FFF2-40B4-BE49-F238E27FC236}">
                    <a16:creationId xmlns:a16="http://schemas.microsoft.com/office/drawing/2014/main" id="{BE5836BA-ED02-4F10-83F9-E84718B1D2D3}"/>
                  </a:ext>
                </a:extLst>
              </p:cNvPr>
              <p:cNvGrpSpPr/>
              <p:nvPr/>
            </p:nvGrpSpPr>
            <p:grpSpPr>
              <a:xfrm>
                <a:off x="79067" y="302004"/>
                <a:ext cx="11552821" cy="5518635"/>
                <a:chOff x="79067" y="302004"/>
                <a:chExt cx="11552821" cy="5518635"/>
              </a:xfrm>
            </p:grpSpPr>
            <p:cxnSp>
              <p:nvCxnSpPr>
                <p:cNvPr id="37" name="Straight Arrow Connector 36">
                  <a:extLst>
                    <a:ext uri="{FF2B5EF4-FFF2-40B4-BE49-F238E27FC236}">
                      <a16:creationId xmlns:a16="http://schemas.microsoft.com/office/drawing/2014/main" id="{64118362-434E-40B8-95C2-901B679B5434}"/>
                    </a:ext>
                  </a:extLst>
                </p:cNvPr>
                <p:cNvCxnSpPr>
                  <a:cxnSpLocks/>
                </p:cNvCxnSpPr>
                <p:nvPr/>
              </p:nvCxnSpPr>
              <p:spPr>
                <a:xfrm flipH="1">
                  <a:off x="1131699" y="4345521"/>
                  <a:ext cx="173020" cy="53824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9EB5E719-80CC-421F-954E-775ED508678D}"/>
                    </a:ext>
                  </a:extLst>
                </p:cNvPr>
                <p:cNvGrpSpPr/>
                <p:nvPr/>
              </p:nvGrpSpPr>
              <p:grpSpPr>
                <a:xfrm>
                  <a:off x="79067" y="302004"/>
                  <a:ext cx="11552821" cy="5518635"/>
                  <a:chOff x="79067" y="302004"/>
                  <a:chExt cx="11552821" cy="5518635"/>
                </a:xfrm>
              </p:grpSpPr>
              <p:sp>
                <p:nvSpPr>
                  <p:cNvPr id="3" name="Oval 2">
                    <a:extLst>
                      <a:ext uri="{FF2B5EF4-FFF2-40B4-BE49-F238E27FC236}">
                        <a16:creationId xmlns:a16="http://schemas.microsoft.com/office/drawing/2014/main" id="{E62AB91A-F948-479C-A615-3304C5A66898}"/>
                      </a:ext>
                    </a:extLst>
                  </p:cNvPr>
                  <p:cNvSpPr/>
                  <p:nvPr/>
                </p:nvSpPr>
                <p:spPr>
                  <a:xfrm>
                    <a:off x="4102217" y="302004"/>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Outlook</a:t>
                    </a:r>
                  </a:p>
                </p:txBody>
              </p:sp>
              <p:sp>
                <p:nvSpPr>
                  <p:cNvPr id="7" name="Oval 6">
                    <a:extLst>
                      <a:ext uri="{FF2B5EF4-FFF2-40B4-BE49-F238E27FC236}">
                        <a16:creationId xmlns:a16="http://schemas.microsoft.com/office/drawing/2014/main" id="{0A20CD28-3B9F-40A3-BF83-CFE71E5893AC}"/>
                      </a:ext>
                    </a:extLst>
                  </p:cNvPr>
                  <p:cNvSpPr/>
                  <p:nvPr/>
                </p:nvSpPr>
                <p:spPr>
                  <a:xfrm>
                    <a:off x="4221061" y="1761688"/>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Overcast</a:t>
                    </a:r>
                  </a:p>
                </p:txBody>
              </p:sp>
              <p:sp>
                <p:nvSpPr>
                  <p:cNvPr id="8" name="Oval 7">
                    <a:extLst>
                      <a:ext uri="{FF2B5EF4-FFF2-40B4-BE49-F238E27FC236}">
                        <a16:creationId xmlns:a16="http://schemas.microsoft.com/office/drawing/2014/main" id="{A4C485CD-5A61-4AD9-AB86-F952D8069994}"/>
                      </a:ext>
                    </a:extLst>
                  </p:cNvPr>
                  <p:cNvSpPr/>
                  <p:nvPr/>
                </p:nvSpPr>
                <p:spPr>
                  <a:xfrm>
                    <a:off x="7914770" y="1398886"/>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Rain</a:t>
                    </a:r>
                  </a:p>
                </p:txBody>
              </p:sp>
              <p:sp>
                <p:nvSpPr>
                  <p:cNvPr id="9" name="Oval 8">
                    <a:extLst>
                      <a:ext uri="{FF2B5EF4-FFF2-40B4-BE49-F238E27FC236}">
                        <a16:creationId xmlns:a16="http://schemas.microsoft.com/office/drawing/2014/main" id="{9C451A68-BB48-42AD-9431-0BCE3ABF39A0}"/>
                      </a:ext>
                    </a:extLst>
                  </p:cNvPr>
                  <p:cNvSpPr/>
                  <p:nvPr/>
                </p:nvSpPr>
                <p:spPr>
                  <a:xfrm>
                    <a:off x="982403" y="1842189"/>
                    <a:ext cx="2491530" cy="1166069"/>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Sunny</a:t>
                    </a:r>
                  </a:p>
                </p:txBody>
              </p:sp>
              <p:cxnSp>
                <p:nvCxnSpPr>
                  <p:cNvPr id="11" name="Straight Arrow Connector 10">
                    <a:extLst>
                      <a:ext uri="{FF2B5EF4-FFF2-40B4-BE49-F238E27FC236}">
                        <a16:creationId xmlns:a16="http://schemas.microsoft.com/office/drawing/2014/main" id="{BD13171B-8976-4535-BA23-DAD65363D8A9}"/>
                      </a:ext>
                    </a:extLst>
                  </p:cNvPr>
                  <p:cNvCxnSpPr>
                    <a:cxnSpLocks/>
                  </p:cNvCxnSpPr>
                  <p:nvPr/>
                </p:nvCxnSpPr>
                <p:spPr>
                  <a:xfrm flipH="1">
                    <a:off x="3132240" y="1115736"/>
                    <a:ext cx="969978" cy="77198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C4FFB1-FE04-4523-9D3E-6F4755AADD5B}"/>
                      </a:ext>
                    </a:extLst>
                  </p:cNvPr>
                  <p:cNvCxnSpPr>
                    <a:cxnSpLocks/>
                  </p:cNvCxnSpPr>
                  <p:nvPr/>
                </p:nvCxnSpPr>
                <p:spPr>
                  <a:xfrm>
                    <a:off x="6712591" y="1115736"/>
                    <a:ext cx="1126920" cy="571321"/>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6FA7FB-8D42-431F-9790-4562C2603289}"/>
                      </a:ext>
                    </a:extLst>
                  </p:cNvPr>
                  <p:cNvCxnSpPr>
                    <a:cxnSpLocks/>
                  </p:cNvCxnSpPr>
                  <p:nvPr/>
                </p:nvCxnSpPr>
                <p:spPr>
                  <a:xfrm flipH="1">
                    <a:off x="5347982" y="154888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3377DBF5-0D7C-4AB6-8228-C0499ABC999C}"/>
                      </a:ext>
                    </a:extLst>
                  </p:cNvPr>
                  <p:cNvSpPr/>
                  <p:nvPr/>
                </p:nvSpPr>
                <p:spPr>
                  <a:xfrm>
                    <a:off x="592365" y="3139809"/>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Humidity</a:t>
                    </a:r>
                  </a:p>
                </p:txBody>
              </p:sp>
              <p:sp>
                <p:nvSpPr>
                  <p:cNvPr id="19" name="Oval 18">
                    <a:extLst>
                      <a:ext uri="{FF2B5EF4-FFF2-40B4-BE49-F238E27FC236}">
                        <a16:creationId xmlns:a16="http://schemas.microsoft.com/office/drawing/2014/main" id="{4C7F5D3C-0229-4239-93B3-8BFDDFF1116E}"/>
                      </a:ext>
                    </a:extLst>
                  </p:cNvPr>
                  <p:cNvSpPr/>
                  <p:nvPr/>
                </p:nvSpPr>
                <p:spPr>
                  <a:xfrm>
                    <a:off x="8300850" y="2688095"/>
                    <a:ext cx="2491530" cy="11660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Wind</a:t>
                    </a:r>
                  </a:p>
                </p:txBody>
              </p:sp>
              <p:sp>
                <p:nvSpPr>
                  <p:cNvPr id="21" name="Oval 20">
                    <a:extLst>
                      <a:ext uri="{FF2B5EF4-FFF2-40B4-BE49-F238E27FC236}">
                        <a16:creationId xmlns:a16="http://schemas.microsoft.com/office/drawing/2014/main" id="{78B5899A-A1F4-480D-8F72-F790984D229C}"/>
                      </a:ext>
                    </a:extLst>
                  </p:cNvPr>
                  <p:cNvSpPr/>
                  <p:nvPr/>
                </p:nvSpPr>
                <p:spPr>
                  <a:xfrm>
                    <a:off x="79067" y="4940508"/>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High</a:t>
                    </a:r>
                  </a:p>
                </p:txBody>
              </p:sp>
              <p:sp>
                <p:nvSpPr>
                  <p:cNvPr id="22" name="Oval 21">
                    <a:extLst>
                      <a:ext uri="{FF2B5EF4-FFF2-40B4-BE49-F238E27FC236}">
                        <a16:creationId xmlns:a16="http://schemas.microsoft.com/office/drawing/2014/main" id="{2500A70D-1B80-455B-8E97-B36E33ED936C}"/>
                      </a:ext>
                    </a:extLst>
                  </p:cNvPr>
                  <p:cNvSpPr/>
                  <p:nvPr/>
                </p:nvSpPr>
                <p:spPr>
                  <a:xfrm>
                    <a:off x="2262216" y="4238372"/>
                    <a:ext cx="1643358" cy="874652"/>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Normal</a:t>
                    </a:r>
                  </a:p>
                </p:txBody>
              </p:sp>
              <p:sp>
                <p:nvSpPr>
                  <p:cNvPr id="25" name="Oval 24">
                    <a:extLst>
                      <a:ext uri="{FF2B5EF4-FFF2-40B4-BE49-F238E27FC236}">
                        <a16:creationId xmlns:a16="http://schemas.microsoft.com/office/drawing/2014/main" id="{CF31DD93-37BC-44EC-BE73-2FD5762A2B28}"/>
                      </a:ext>
                    </a:extLst>
                  </p:cNvPr>
                  <p:cNvSpPr/>
                  <p:nvPr/>
                </p:nvSpPr>
                <p:spPr>
                  <a:xfrm>
                    <a:off x="7481518" y="3722843"/>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Weak</a:t>
                    </a:r>
                  </a:p>
                </p:txBody>
              </p:sp>
              <p:sp>
                <p:nvSpPr>
                  <p:cNvPr id="26" name="Oval 25">
                    <a:extLst>
                      <a:ext uri="{FF2B5EF4-FFF2-40B4-BE49-F238E27FC236}">
                        <a16:creationId xmlns:a16="http://schemas.microsoft.com/office/drawing/2014/main" id="{F3950A0D-F39C-4CD4-9B52-42EF137F4EA0}"/>
                      </a:ext>
                    </a:extLst>
                  </p:cNvPr>
                  <p:cNvSpPr/>
                  <p:nvPr/>
                </p:nvSpPr>
                <p:spPr>
                  <a:xfrm>
                    <a:off x="9952871" y="4625022"/>
                    <a:ext cx="1679017" cy="880131"/>
                  </a:xfrm>
                  <a:prstGeom prst="ellipse">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Strong</a:t>
                    </a:r>
                  </a:p>
                </p:txBody>
              </p:sp>
              <p:cxnSp>
                <p:nvCxnSpPr>
                  <p:cNvPr id="31" name="Straight Arrow Connector 30">
                    <a:extLst>
                      <a:ext uri="{FF2B5EF4-FFF2-40B4-BE49-F238E27FC236}">
                        <a16:creationId xmlns:a16="http://schemas.microsoft.com/office/drawing/2014/main" id="{690294CF-2719-4840-B469-26ECF3958396}"/>
                      </a:ext>
                    </a:extLst>
                  </p:cNvPr>
                  <p:cNvCxnSpPr>
                    <a:cxnSpLocks/>
                  </p:cNvCxnSpPr>
                  <p:nvPr/>
                </p:nvCxnSpPr>
                <p:spPr>
                  <a:xfrm flipH="1">
                    <a:off x="2113370" y="2958602"/>
                    <a:ext cx="1" cy="21280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5F5E0C1-1706-42AA-B2E1-34E1ACF9688A}"/>
                      </a:ext>
                    </a:extLst>
                  </p:cNvPr>
                  <p:cNvCxnSpPr>
                    <a:cxnSpLocks/>
                  </p:cNvCxnSpPr>
                  <p:nvPr/>
                </p:nvCxnSpPr>
                <p:spPr>
                  <a:xfrm flipH="1">
                    <a:off x="9494838" y="2511738"/>
                    <a:ext cx="1" cy="212806"/>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0202DDD-E356-4C81-A3F9-6F01D4D853AF}"/>
                      </a:ext>
                    </a:extLst>
                  </p:cNvPr>
                  <p:cNvCxnSpPr>
                    <a:cxnSpLocks/>
                  </p:cNvCxnSpPr>
                  <p:nvPr/>
                </p:nvCxnSpPr>
                <p:spPr>
                  <a:xfrm>
                    <a:off x="10291052" y="3816847"/>
                    <a:ext cx="355177" cy="71458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6FBBEAB-61C1-4E4E-A368-AB760AA40F22}"/>
                      </a:ext>
                    </a:extLst>
                  </p:cNvPr>
                  <p:cNvCxnSpPr>
                    <a:cxnSpLocks/>
                  </p:cNvCxnSpPr>
                  <p:nvPr/>
                </p:nvCxnSpPr>
                <p:spPr>
                  <a:xfrm flipH="1">
                    <a:off x="8676855" y="3616139"/>
                    <a:ext cx="143425" cy="183025"/>
                  </a:xfrm>
                  <a:prstGeom prst="straightConnector1">
                    <a:avLst/>
                  </a:prstGeom>
                  <a:ln w="317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6E19429-BAB0-4E8A-9B6A-808EB1FE4E8B}"/>
                      </a:ext>
                    </a:extLst>
                  </p:cNvPr>
                  <p:cNvCxnSpPr>
                    <a:cxnSpLocks/>
                  </p:cNvCxnSpPr>
                  <p:nvPr/>
                </p:nvCxnSpPr>
                <p:spPr>
                  <a:xfrm>
                    <a:off x="2881627" y="4021494"/>
                    <a:ext cx="178484" cy="22772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grpSp>
          <p:pic>
            <p:nvPicPr>
              <p:cNvPr id="2" name="Picture 1">
                <a:extLst>
                  <a:ext uri="{FF2B5EF4-FFF2-40B4-BE49-F238E27FC236}">
                    <a16:creationId xmlns:a16="http://schemas.microsoft.com/office/drawing/2014/main" id="{80FE05AA-3B8A-44F2-A129-D8DE67932EDC}"/>
                  </a:ext>
                </a:extLst>
              </p:cNvPr>
              <p:cNvPicPr>
                <a:picLocks noChangeAspect="1"/>
              </p:cNvPicPr>
              <p:nvPr/>
            </p:nvPicPr>
            <p:blipFill>
              <a:blip r:embed="rId3"/>
              <a:stretch>
                <a:fillRect/>
              </a:stretch>
            </p:blipFill>
            <p:spPr>
              <a:xfrm>
                <a:off x="4751652" y="3002388"/>
                <a:ext cx="1476375" cy="552450"/>
              </a:xfrm>
              <a:prstGeom prst="rect">
                <a:avLst/>
              </a:prstGeom>
            </p:spPr>
          </p:pic>
          <p:pic>
            <p:nvPicPr>
              <p:cNvPr id="4" name="Picture 3">
                <a:extLst>
                  <a:ext uri="{FF2B5EF4-FFF2-40B4-BE49-F238E27FC236}">
                    <a16:creationId xmlns:a16="http://schemas.microsoft.com/office/drawing/2014/main" id="{6A3A520F-1315-4595-8427-4F349C3F26D9}"/>
                  </a:ext>
                </a:extLst>
              </p:cNvPr>
              <p:cNvPicPr>
                <a:picLocks noChangeAspect="1"/>
              </p:cNvPicPr>
              <p:nvPr/>
            </p:nvPicPr>
            <p:blipFill>
              <a:blip r:embed="rId3"/>
              <a:stretch>
                <a:fillRect/>
              </a:stretch>
            </p:blipFill>
            <p:spPr>
              <a:xfrm>
                <a:off x="2970869" y="5203104"/>
                <a:ext cx="1476375" cy="552450"/>
              </a:xfrm>
              <a:prstGeom prst="rect">
                <a:avLst/>
              </a:prstGeom>
            </p:spPr>
          </p:pic>
          <p:pic>
            <p:nvPicPr>
              <p:cNvPr id="5" name="Picture 4">
                <a:extLst>
                  <a:ext uri="{FF2B5EF4-FFF2-40B4-BE49-F238E27FC236}">
                    <a16:creationId xmlns:a16="http://schemas.microsoft.com/office/drawing/2014/main" id="{BA015783-A591-4BBF-830A-81618A32DE30}"/>
                  </a:ext>
                </a:extLst>
              </p:cNvPr>
              <p:cNvPicPr>
                <a:picLocks noChangeAspect="1"/>
              </p:cNvPicPr>
              <p:nvPr/>
            </p:nvPicPr>
            <p:blipFill>
              <a:blip r:embed="rId3"/>
              <a:stretch>
                <a:fillRect/>
              </a:stretch>
            </p:blipFill>
            <p:spPr>
              <a:xfrm>
                <a:off x="7684160" y="4642234"/>
                <a:ext cx="1476375" cy="552450"/>
              </a:xfrm>
              <a:prstGeom prst="rect">
                <a:avLst/>
              </a:prstGeom>
            </p:spPr>
          </p:pic>
          <p:pic>
            <p:nvPicPr>
              <p:cNvPr id="6" name="Picture 5">
                <a:extLst>
                  <a:ext uri="{FF2B5EF4-FFF2-40B4-BE49-F238E27FC236}">
                    <a16:creationId xmlns:a16="http://schemas.microsoft.com/office/drawing/2014/main" id="{BBC2EEDF-15AB-4053-9821-DCAD769B081F}"/>
                  </a:ext>
                </a:extLst>
              </p:cNvPr>
              <p:cNvPicPr>
                <a:picLocks noChangeAspect="1"/>
              </p:cNvPicPr>
              <p:nvPr/>
            </p:nvPicPr>
            <p:blipFill>
              <a:blip r:embed="rId4"/>
              <a:stretch>
                <a:fillRect/>
              </a:stretch>
            </p:blipFill>
            <p:spPr>
              <a:xfrm>
                <a:off x="10145988" y="5657085"/>
                <a:ext cx="1485900" cy="533400"/>
              </a:xfrm>
              <a:prstGeom prst="rect">
                <a:avLst/>
              </a:prstGeom>
            </p:spPr>
          </p:pic>
          <p:pic>
            <p:nvPicPr>
              <p:cNvPr id="10" name="Picture 9">
                <a:extLst>
                  <a:ext uri="{FF2B5EF4-FFF2-40B4-BE49-F238E27FC236}">
                    <a16:creationId xmlns:a16="http://schemas.microsoft.com/office/drawing/2014/main" id="{4D0BCBF7-8888-4BF0-9A11-253D23FBA763}"/>
                  </a:ext>
                </a:extLst>
              </p:cNvPr>
              <p:cNvPicPr>
                <a:picLocks noChangeAspect="1"/>
              </p:cNvPicPr>
              <p:nvPr/>
            </p:nvPicPr>
            <p:blipFill>
              <a:blip r:embed="rId4"/>
              <a:stretch>
                <a:fillRect/>
              </a:stretch>
            </p:blipFill>
            <p:spPr>
              <a:xfrm>
                <a:off x="352230" y="5923785"/>
                <a:ext cx="1485900" cy="533400"/>
              </a:xfrm>
              <a:prstGeom prst="rect">
                <a:avLst/>
              </a:prstGeom>
            </p:spPr>
          </p:pic>
        </p:grpSp>
        <p:pic>
          <p:nvPicPr>
            <p:cNvPr id="17" name="Picture 16">
              <a:extLst>
                <a:ext uri="{FF2B5EF4-FFF2-40B4-BE49-F238E27FC236}">
                  <a16:creationId xmlns:a16="http://schemas.microsoft.com/office/drawing/2014/main" id="{E5BA3089-E6F5-4982-8CD3-08D2E803357B}"/>
                </a:ext>
              </a:extLst>
            </p:cNvPr>
            <p:cNvPicPr>
              <a:picLocks noChangeAspect="1"/>
            </p:cNvPicPr>
            <p:nvPr/>
          </p:nvPicPr>
          <p:blipFill>
            <a:blip r:embed="rId5"/>
            <a:stretch>
              <a:fillRect/>
            </a:stretch>
          </p:blipFill>
          <p:spPr>
            <a:xfrm>
              <a:off x="5660029" y="5359118"/>
              <a:ext cx="3900908" cy="1045444"/>
            </a:xfrm>
            <a:prstGeom prst="rect">
              <a:avLst/>
            </a:prstGeom>
          </p:spPr>
        </p:pic>
      </p:grpSp>
    </p:spTree>
    <p:extLst>
      <p:ext uri="{BB962C8B-B14F-4D97-AF65-F5344CB8AC3E}">
        <p14:creationId xmlns:p14="http://schemas.microsoft.com/office/powerpoint/2010/main" val="239112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644CE66-8B7F-4C7F-9AAD-17F8C969102F}"/>
              </a:ext>
            </a:extLst>
          </p:cNvPr>
          <p:cNvGrpSpPr/>
          <p:nvPr/>
        </p:nvGrpSpPr>
        <p:grpSpPr>
          <a:xfrm>
            <a:off x="269337" y="1402083"/>
            <a:ext cx="11744712" cy="3279490"/>
            <a:chOff x="269337" y="1402083"/>
            <a:chExt cx="11744712" cy="3279490"/>
          </a:xfrm>
        </p:grpSpPr>
        <p:sp>
          <p:nvSpPr>
            <p:cNvPr id="3" name="Oval 2">
              <a:extLst>
                <a:ext uri="{FF2B5EF4-FFF2-40B4-BE49-F238E27FC236}">
                  <a16:creationId xmlns:a16="http://schemas.microsoft.com/office/drawing/2014/main" id="{E62AB91A-F948-479C-A615-3304C5A66898}"/>
                </a:ext>
              </a:extLst>
            </p:cNvPr>
            <p:cNvSpPr/>
            <p:nvPr/>
          </p:nvSpPr>
          <p:spPr>
            <a:xfrm>
              <a:off x="3228592" y="1402083"/>
              <a:ext cx="2491530" cy="1166069"/>
            </a:xfrm>
            <a:prstGeom prst="ellipse">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Outlook</a:t>
              </a:r>
            </a:p>
          </p:txBody>
        </p:sp>
        <p:sp>
          <p:nvSpPr>
            <p:cNvPr id="7" name="Oval 6">
              <a:extLst>
                <a:ext uri="{FF2B5EF4-FFF2-40B4-BE49-F238E27FC236}">
                  <a16:creationId xmlns:a16="http://schemas.microsoft.com/office/drawing/2014/main" id="{0A20CD28-3B9F-40A3-BF83-CFE71E5893AC}"/>
                </a:ext>
              </a:extLst>
            </p:cNvPr>
            <p:cNvSpPr/>
            <p:nvPr/>
          </p:nvSpPr>
          <p:spPr>
            <a:xfrm>
              <a:off x="3235719" y="2977750"/>
              <a:ext cx="2491530" cy="1166069"/>
            </a:xfrm>
            <a:prstGeom prst="ellipse">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Overcast</a:t>
              </a:r>
            </a:p>
          </p:txBody>
        </p:sp>
        <p:sp>
          <p:nvSpPr>
            <p:cNvPr id="8" name="Oval 7">
              <a:extLst>
                <a:ext uri="{FF2B5EF4-FFF2-40B4-BE49-F238E27FC236}">
                  <a16:creationId xmlns:a16="http://schemas.microsoft.com/office/drawing/2014/main" id="{A4C485CD-5A61-4AD9-AB86-F952D8069994}"/>
                </a:ext>
              </a:extLst>
            </p:cNvPr>
            <p:cNvSpPr/>
            <p:nvPr/>
          </p:nvSpPr>
          <p:spPr>
            <a:xfrm>
              <a:off x="5846273" y="3035795"/>
              <a:ext cx="2491530" cy="1166069"/>
            </a:xfrm>
            <a:prstGeom prst="ellipse">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Rain</a:t>
              </a:r>
            </a:p>
          </p:txBody>
        </p:sp>
        <p:sp>
          <p:nvSpPr>
            <p:cNvPr id="9" name="Oval 8">
              <a:extLst>
                <a:ext uri="{FF2B5EF4-FFF2-40B4-BE49-F238E27FC236}">
                  <a16:creationId xmlns:a16="http://schemas.microsoft.com/office/drawing/2014/main" id="{9C451A68-BB48-42AD-9431-0BCE3ABF39A0}"/>
                </a:ext>
              </a:extLst>
            </p:cNvPr>
            <p:cNvSpPr/>
            <p:nvPr/>
          </p:nvSpPr>
          <p:spPr>
            <a:xfrm>
              <a:off x="269337" y="2977751"/>
              <a:ext cx="2491530" cy="1166069"/>
            </a:xfrm>
            <a:prstGeom prst="ellipse">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Sunny</a:t>
              </a:r>
            </a:p>
          </p:txBody>
        </p:sp>
        <p:cxnSp>
          <p:nvCxnSpPr>
            <p:cNvPr id="11" name="Straight Arrow Connector 10">
              <a:extLst>
                <a:ext uri="{FF2B5EF4-FFF2-40B4-BE49-F238E27FC236}">
                  <a16:creationId xmlns:a16="http://schemas.microsoft.com/office/drawing/2014/main" id="{BD13171B-8976-4535-BA23-DAD65363D8A9}"/>
                </a:ext>
              </a:extLst>
            </p:cNvPr>
            <p:cNvCxnSpPr>
              <a:cxnSpLocks/>
            </p:cNvCxnSpPr>
            <p:nvPr/>
          </p:nvCxnSpPr>
          <p:spPr>
            <a:xfrm flipH="1">
              <a:off x="2041670" y="2181138"/>
              <a:ext cx="1186922" cy="65652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4C4FFB1-FE04-4523-9D3E-6F4755AADD5B}"/>
                </a:ext>
              </a:extLst>
            </p:cNvPr>
            <p:cNvCxnSpPr>
              <a:cxnSpLocks/>
            </p:cNvCxnSpPr>
            <p:nvPr/>
          </p:nvCxnSpPr>
          <p:spPr>
            <a:xfrm>
              <a:off x="5720122" y="2201630"/>
              <a:ext cx="999460" cy="77612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6FA7FB-8D42-431F-9790-4562C2603289}"/>
                </a:ext>
              </a:extLst>
            </p:cNvPr>
            <p:cNvCxnSpPr>
              <a:cxnSpLocks/>
            </p:cNvCxnSpPr>
            <p:nvPr/>
          </p:nvCxnSpPr>
          <p:spPr>
            <a:xfrm flipH="1">
              <a:off x="4481484" y="2725996"/>
              <a:ext cx="1" cy="212806"/>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4C7F5D3C-0229-4239-93B3-8BFDDFF1116E}"/>
                </a:ext>
              </a:extLst>
            </p:cNvPr>
            <p:cNvSpPr/>
            <p:nvPr/>
          </p:nvSpPr>
          <p:spPr>
            <a:xfrm>
              <a:off x="9522519" y="1482641"/>
              <a:ext cx="2491530" cy="1166069"/>
            </a:xfrm>
            <a:prstGeom prst="ellipse">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Wind</a:t>
              </a:r>
            </a:p>
          </p:txBody>
        </p:sp>
        <p:sp>
          <p:nvSpPr>
            <p:cNvPr id="25" name="Oval 24">
              <a:extLst>
                <a:ext uri="{FF2B5EF4-FFF2-40B4-BE49-F238E27FC236}">
                  <a16:creationId xmlns:a16="http://schemas.microsoft.com/office/drawing/2014/main" id="{CF31DD93-37BC-44EC-BE73-2FD5762A2B28}"/>
                </a:ext>
              </a:extLst>
            </p:cNvPr>
            <p:cNvSpPr/>
            <p:nvPr/>
          </p:nvSpPr>
          <p:spPr>
            <a:xfrm>
              <a:off x="8364476" y="2845019"/>
              <a:ext cx="1679017" cy="880131"/>
            </a:xfrm>
            <a:prstGeom prst="ellipse">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Weak</a:t>
              </a:r>
            </a:p>
          </p:txBody>
        </p:sp>
        <p:sp>
          <p:nvSpPr>
            <p:cNvPr id="26" name="Oval 25">
              <a:extLst>
                <a:ext uri="{FF2B5EF4-FFF2-40B4-BE49-F238E27FC236}">
                  <a16:creationId xmlns:a16="http://schemas.microsoft.com/office/drawing/2014/main" id="{F3950A0D-F39C-4CD4-9B52-42EF137F4EA0}"/>
                </a:ext>
              </a:extLst>
            </p:cNvPr>
            <p:cNvSpPr/>
            <p:nvPr/>
          </p:nvSpPr>
          <p:spPr>
            <a:xfrm>
              <a:off x="9969647" y="3801442"/>
              <a:ext cx="1679017" cy="880131"/>
            </a:xfrm>
            <a:prstGeom prst="ellipse">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Strong</a:t>
              </a:r>
            </a:p>
          </p:txBody>
        </p:sp>
        <p:cxnSp>
          <p:nvCxnSpPr>
            <p:cNvPr id="33" name="Straight Arrow Connector 32">
              <a:extLst>
                <a:ext uri="{FF2B5EF4-FFF2-40B4-BE49-F238E27FC236}">
                  <a16:creationId xmlns:a16="http://schemas.microsoft.com/office/drawing/2014/main" id="{00202DDD-E356-4C81-A3F9-6F01D4D853AF}"/>
                </a:ext>
              </a:extLst>
            </p:cNvPr>
            <p:cNvCxnSpPr>
              <a:cxnSpLocks/>
            </p:cNvCxnSpPr>
            <p:nvPr/>
          </p:nvCxnSpPr>
          <p:spPr>
            <a:xfrm>
              <a:off x="10768284" y="2721802"/>
              <a:ext cx="40872" cy="100334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6FBBEAB-61C1-4E4E-A368-AB760AA40F22}"/>
                </a:ext>
              </a:extLst>
            </p:cNvPr>
            <p:cNvCxnSpPr>
              <a:cxnSpLocks/>
            </p:cNvCxnSpPr>
            <p:nvPr/>
          </p:nvCxnSpPr>
          <p:spPr>
            <a:xfrm flipH="1">
              <a:off x="9522519" y="2538777"/>
              <a:ext cx="194090" cy="29362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29" name="TextBox 28">
            <a:extLst>
              <a:ext uri="{FF2B5EF4-FFF2-40B4-BE49-F238E27FC236}">
                <a16:creationId xmlns:a16="http://schemas.microsoft.com/office/drawing/2014/main" id="{E2E32A5F-3D78-415C-B796-01EA96837BEA}"/>
              </a:ext>
            </a:extLst>
          </p:cNvPr>
          <p:cNvSpPr txBox="1"/>
          <p:nvPr/>
        </p:nvSpPr>
        <p:spPr>
          <a:xfrm>
            <a:off x="1937857" y="788565"/>
            <a:ext cx="4932761" cy="523220"/>
          </a:xfrm>
          <a:prstGeom prst="rect">
            <a:avLst/>
          </a:prstGeom>
          <a:noFill/>
        </p:spPr>
        <p:txBody>
          <a:bodyPr wrap="none" rtlCol="0">
            <a:spAutoFit/>
          </a:bodyPr>
          <a:lstStyle/>
          <a:p>
            <a:r>
              <a:rPr lang="en-US" sz="2800" dirty="0"/>
              <a:t>Which attribute to split on ?</a:t>
            </a:r>
          </a:p>
        </p:txBody>
      </p:sp>
      <p:sp>
        <p:nvSpPr>
          <p:cNvPr id="30" name="TextBox 29">
            <a:extLst>
              <a:ext uri="{FF2B5EF4-FFF2-40B4-BE49-F238E27FC236}">
                <a16:creationId xmlns:a16="http://schemas.microsoft.com/office/drawing/2014/main" id="{A7283063-BB78-4AD8-8802-239862A0AA2A}"/>
              </a:ext>
            </a:extLst>
          </p:cNvPr>
          <p:cNvSpPr txBox="1"/>
          <p:nvPr/>
        </p:nvSpPr>
        <p:spPr>
          <a:xfrm>
            <a:off x="5846273" y="1921079"/>
            <a:ext cx="1418978" cy="369332"/>
          </a:xfrm>
          <a:prstGeom prst="rect">
            <a:avLst/>
          </a:prstGeom>
          <a:noFill/>
        </p:spPr>
        <p:txBody>
          <a:bodyPr wrap="none" rtlCol="0">
            <a:spAutoFit/>
          </a:bodyPr>
          <a:lstStyle/>
          <a:p>
            <a:r>
              <a:rPr lang="en-US" dirty="0">
                <a:highlight>
                  <a:srgbClr val="00FF00"/>
                </a:highlight>
              </a:rPr>
              <a:t>9 Yes</a:t>
            </a:r>
            <a:r>
              <a:rPr lang="en-US" dirty="0"/>
              <a:t>/</a:t>
            </a:r>
            <a:r>
              <a:rPr lang="en-US" dirty="0">
                <a:highlight>
                  <a:srgbClr val="00FFFF"/>
                </a:highlight>
              </a:rPr>
              <a:t>5 NO</a:t>
            </a:r>
          </a:p>
        </p:txBody>
      </p:sp>
      <p:sp>
        <p:nvSpPr>
          <p:cNvPr id="40" name="TextBox 39">
            <a:extLst>
              <a:ext uri="{FF2B5EF4-FFF2-40B4-BE49-F238E27FC236}">
                <a16:creationId xmlns:a16="http://schemas.microsoft.com/office/drawing/2014/main" id="{F54319AE-D9C0-4C56-9106-1F10EE573124}"/>
              </a:ext>
            </a:extLst>
          </p:cNvPr>
          <p:cNvSpPr txBox="1"/>
          <p:nvPr/>
        </p:nvSpPr>
        <p:spPr>
          <a:xfrm>
            <a:off x="622692" y="4329019"/>
            <a:ext cx="1418978" cy="369332"/>
          </a:xfrm>
          <a:prstGeom prst="rect">
            <a:avLst/>
          </a:prstGeom>
          <a:noFill/>
        </p:spPr>
        <p:txBody>
          <a:bodyPr wrap="none" rtlCol="0">
            <a:spAutoFit/>
          </a:bodyPr>
          <a:lstStyle/>
          <a:p>
            <a:r>
              <a:rPr lang="en-US" dirty="0">
                <a:highlight>
                  <a:srgbClr val="00FF00"/>
                </a:highlight>
              </a:rPr>
              <a:t>2 Yes</a:t>
            </a:r>
            <a:r>
              <a:rPr lang="en-US" dirty="0"/>
              <a:t>/</a:t>
            </a:r>
            <a:r>
              <a:rPr lang="en-US" dirty="0">
                <a:highlight>
                  <a:srgbClr val="00FFFF"/>
                </a:highlight>
              </a:rPr>
              <a:t>3 NO</a:t>
            </a:r>
          </a:p>
        </p:txBody>
      </p:sp>
      <p:sp>
        <p:nvSpPr>
          <p:cNvPr id="43" name="TextBox 42">
            <a:extLst>
              <a:ext uri="{FF2B5EF4-FFF2-40B4-BE49-F238E27FC236}">
                <a16:creationId xmlns:a16="http://schemas.microsoft.com/office/drawing/2014/main" id="{69AB3422-D96F-420A-8702-D1E0B193EB22}"/>
              </a:ext>
            </a:extLst>
          </p:cNvPr>
          <p:cNvSpPr txBox="1"/>
          <p:nvPr/>
        </p:nvSpPr>
        <p:spPr>
          <a:xfrm>
            <a:off x="3764868" y="4253860"/>
            <a:ext cx="1418978" cy="369332"/>
          </a:xfrm>
          <a:prstGeom prst="rect">
            <a:avLst/>
          </a:prstGeom>
          <a:noFill/>
        </p:spPr>
        <p:txBody>
          <a:bodyPr wrap="none" rtlCol="0">
            <a:spAutoFit/>
          </a:bodyPr>
          <a:lstStyle/>
          <a:p>
            <a:r>
              <a:rPr lang="en-US" dirty="0">
                <a:highlight>
                  <a:srgbClr val="00FF00"/>
                </a:highlight>
              </a:rPr>
              <a:t>4 Yes</a:t>
            </a:r>
            <a:r>
              <a:rPr lang="en-US" dirty="0"/>
              <a:t>/</a:t>
            </a:r>
            <a:r>
              <a:rPr lang="en-US" dirty="0">
                <a:highlight>
                  <a:srgbClr val="00FFFF"/>
                </a:highlight>
              </a:rPr>
              <a:t>0 NO</a:t>
            </a:r>
          </a:p>
        </p:txBody>
      </p:sp>
      <p:sp>
        <p:nvSpPr>
          <p:cNvPr id="44" name="TextBox 43">
            <a:extLst>
              <a:ext uri="{FF2B5EF4-FFF2-40B4-BE49-F238E27FC236}">
                <a16:creationId xmlns:a16="http://schemas.microsoft.com/office/drawing/2014/main" id="{B30951C8-F951-4B14-A2B7-D6C26CD3120B}"/>
              </a:ext>
            </a:extLst>
          </p:cNvPr>
          <p:cNvSpPr txBox="1"/>
          <p:nvPr/>
        </p:nvSpPr>
        <p:spPr>
          <a:xfrm>
            <a:off x="6547218" y="4299855"/>
            <a:ext cx="1418978" cy="369332"/>
          </a:xfrm>
          <a:prstGeom prst="rect">
            <a:avLst/>
          </a:prstGeom>
          <a:noFill/>
        </p:spPr>
        <p:txBody>
          <a:bodyPr wrap="none" rtlCol="0">
            <a:spAutoFit/>
          </a:bodyPr>
          <a:lstStyle/>
          <a:p>
            <a:r>
              <a:rPr lang="en-US" dirty="0">
                <a:highlight>
                  <a:srgbClr val="00FF00"/>
                </a:highlight>
              </a:rPr>
              <a:t>3 Yes</a:t>
            </a:r>
            <a:r>
              <a:rPr lang="en-US" dirty="0"/>
              <a:t>/</a:t>
            </a:r>
            <a:r>
              <a:rPr lang="en-US" dirty="0">
                <a:highlight>
                  <a:srgbClr val="00FFFF"/>
                </a:highlight>
              </a:rPr>
              <a:t>2 NO</a:t>
            </a:r>
          </a:p>
        </p:txBody>
      </p:sp>
      <p:sp>
        <p:nvSpPr>
          <p:cNvPr id="45" name="TextBox 44">
            <a:extLst>
              <a:ext uri="{FF2B5EF4-FFF2-40B4-BE49-F238E27FC236}">
                <a16:creationId xmlns:a16="http://schemas.microsoft.com/office/drawing/2014/main" id="{695E09F8-3C5C-40E0-8FE7-5ADDFF52A480}"/>
              </a:ext>
            </a:extLst>
          </p:cNvPr>
          <p:cNvSpPr txBox="1"/>
          <p:nvPr/>
        </p:nvSpPr>
        <p:spPr>
          <a:xfrm>
            <a:off x="8444236" y="3801442"/>
            <a:ext cx="1418978" cy="369332"/>
          </a:xfrm>
          <a:prstGeom prst="rect">
            <a:avLst/>
          </a:prstGeom>
          <a:noFill/>
        </p:spPr>
        <p:txBody>
          <a:bodyPr wrap="none" rtlCol="0">
            <a:spAutoFit/>
          </a:bodyPr>
          <a:lstStyle/>
          <a:p>
            <a:r>
              <a:rPr lang="en-US" dirty="0">
                <a:highlight>
                  <a:srgbClr val="00FF00"/>
                </a:highlight>
              </a:rPr>
              <a:t>6 Yes</a:t>
            </a:r>
            <a:r>
              <a:rPr lang="en-US" dirty="0"/>
              <a:t>/</a:t>
            </a:r>
            <a:r>
              <a:rPr lang="en-US" dirty="0">
                <a:highlight>
                  <a:srgbClr val="00FFFF"/>
                </a:highlight>
              </a:rPr>
              <a:t>2 NO</a:t>
            </a:r>
          </a:p>
        </p:txBody>
      </p:sp>
      <p:sp>
        <p:nvSpPr>
          <p:cNvPr id="46" name="TextBox 45">
            <a:extLst>
              <a:ext uri="{FF2B5EF4-FFF2-40B4-BE49-F238E27FC236}">
                <a16:creationId xmlns:a16="http://schemas.microsoft.com/office/drawing/2014/main" id="{7DB3BE3B-5F18-4C75-8D28-7C51DB04F9A9}"/>
              </a:ext>
            </a:extLst>
          </p:cNvPr>
          <p:cNvSpPr txBox="1"/>
          <p:nvPr/>
        </p:nvSpPr>
        <p:spPr>
          <a:xfrm>
            <a:off x="8103541" y="1881009"/>
            <a:ext cx="1418978" cy="369332"/>
          </a:xfrm>
          <a:prstGeom prst="rect">
            <a:avLst/>
          </a:prstGeom>
          <a:noFill/>
        </p:spPr>
        <p:txBody>
          <a:bodyPr wrap="none" rtlCol="0">
            <a:spAutoFit/>
          </a:bodyPr>
          <a:lstStyle/>
          <a:p>
            <a:r>
              <a:rPr lang="en-US" dirty="0">
                <a:highlight>
                  <a:srgbClr val="00FF00"/>
                </a:highlight>
              </a:rPr>
              <a:t>9 Yes</a:t>
            </a:r>
            <a:r>
              <a:rPr lang="en-US" dirty="0"/>
              <a:t>/</a:t>
            </a:r>
            <a:r>
              <a:rPr lang="en-US" dirty="0">
                <a:highlight>
                  <a:srgbClr val="00FFFF"/>
                </a:highlight>
              </a:rPr>
              <a:t>5 NO</a:t>
            </a:r>
          </a:p>
        </p:txBody>
      </p:sp>
      <p:sp>
        <p:nvSpPr>
          <p:cNvPr id="47" name="TextBox 46">
            <a:extLst>
              <a:ext uri="{FF2B5EF4-FFF2-40B4-BE49-F238E27FC236}">
                <a16:creationId xmlns:a16="http://schemas.microsoft.com/office/drawing/2014/main" id="{AEFD0676-9AEC-4D5C-9BEC-BCC3FB63C204}"/>
              </a:ext>
            </a:extLst>
          </p:cNvPr>
          <p:cNvSpPr txBox="1"/>
          <p:nvPr/>
        </p:nvSpPr>
        <p:spPr>
          <a:xfrm>
            <a:off x="10386116" y="4757865"/>
            <a:ext cx="1418978" cy="369332"/>
          </a:xfrm>
          <a:prstGeom prst="rect">
            <a:avLst/>
          </a:prstGeom>
          <a:noFill/>
        </p:spPr>
        <p:txBody>
          <a:bodyPr wrap="none" rtlCol="0">
            <a:spAutoFit/>
          </a:bodyPr>
          <a:lstStyle/>
          <a:p>
            <a:r>
              <a:rPr lang="en-US" dirty="0">
                <a:highlight>
                  <a:srgbClr val="00FF00"/>
                </a:highlight>
              </a:rPr>
              <a:t>3 Yes</a:t>
            </a:r>
            <a:r>
              <a:rPr lang="en-US" dirty="0"/>
              <a:t>/</a:t>
            </a:r>
            <a:r>
              <a:rPr lang="en-US" dirty="0">
                <a:highlight>
                  <a:srgbClr val="00FFFF"/>
                </a:highlight>
              </a:rPr>
              <a:t>3 NO</a:t>
            </a:r>
          </a:p>
        </p:txBody>
      </p:sp>
      <p:sp>
        <p:nvSpPr>
          <p:cNvPr id="34" name="TextBox 33">
            <a:extLst>
              <a:ext uri="{FF2B5EF4-FFF2-40B4-BE49-F238E27FC236}">
                <a16:creationId xmlns:a16="http://schemas.microsoft.com/office/drawing/2014/main" id="{C89C9BF3-2317-4D6F-8BD2-A9D95E5A01A4}"/>
              </a:ext>
            </a:extLst>
          </p:cNvPr>
          <p:cNvSpPr txBox="1"/>
          <p:nvPr/>
        </p:nvSpPr>
        <p:spPr>
          <a:xfrm>
            <a:off x="1384183" y="5343787"/>
            <a:ext cx="4362092" cy="369332"/>
          </a:xfrm>
          <a:prstGeom prst="rect">
            <a:avLst/>
          </a:prstGeom>
          <a:noFill/>
        </p:spPr>
        <p:txBody>
          <a:bodyPr wrap="none" rtlCol="0">
            <a:spAutoFit/>
          </a:bodyPr>
          <a:lstStyle/>
          <a:p>
            <a:r>
              <a:rPr lang="en-US" dirty="0"/>
              <a:t>Pick the attribute with highest purity:</a:t>
            </a:r>
          </a:p>
        </p:txBody>
      </p:sp>
      <p:pic>
        <p:nvPicPr>
          <p:cNvPr id="36" name="Picture 35">
            <a:extLst>
              <a:ext uri="{FF2B5EF4-FFF2-40B4-BE49-F238E27FC236}">
                <a16:creationId xmlns:a16="http://schemas.microsoft.com/office/drawing/2014/main" id="{9CF8D290-735A-40DC-8131-1C7812D9D3B8}"/>
              </a:ext>
            </a:extLst>
          </p:cNvPr>
          <p:cNvPicPr>
            <a:picLocks noChangeAspect="1"/>
          </p:cNvPicPr>
          <p:nvPr/>
        </p:nvPicPr>
        <p:blipFill>
          <a:blip r:embed="rId3"/>
          <a:stretch>
            <a:fillRect/>
          </a:stretch>
        </p:blipFill>
        <p:spPr>
          <a:xfrm>
            <a:off x="5846273" y="4669187"/>
            <a:ext cx="3641297" cy="2188813"/>
          </a:xfrm>
          <a:prstGeom prst="rect">
            <a:avLst/>
          </a:prstGeom>
        </p:spPr>
      </p:pic>
    </p:spTree>
    <p:extLst>
      <p:ext uri="{BB962C8B-B14F-4D97-AF65-F5344CB8AC3E}">
        <p14:creationId xmlns:p14="http://schemas.microsoft.com/office/powerpoint/2010/main" val="409521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FAC46-954D-452E-BCD4-A31D2AC49440}"/>
              </a:ext>
            </a:extLst>
          </p:cNvPr>
          <p:cNvPicPr>
            <a:picLocks noChangeAspect="1"/>
          </p:cNvPicPr>
          <p:nvPr/>
        </p:nvPicPr>
        <p:blipFill>
          <a:blip r:embed="rId3"/>
          <a:stretch>
            <a:fillRect/>
          </a:stretch>
        </p:blipFill>
        <p:spPr>
          <a:xfrm>
            <a:off x="1674040" y="717083"/>
            <a:ext cx="8176951" cy="5826329"/>
          </a:xfrm>
          <a:prstGeom prst="rect">
            <a:avLst/>
          </a:prstGeom>
        </p:spPr>
      </p:pic>
    </p:spTree>
    <p:extLst>
      <p:ext uri="{BB962C8B-B14F-4D97-AF65-F5344CB8AC3E}">
        <p14:creationId xmlns:p14="http://schemas.microsoft.com/office/powerpoint/2010/main" val="167392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a:latin typeface="+mj-lt"/>
              </a:rPr>
              <a:t>Concept</a:t>
            </a:r>
          </a:p>
        </p:txBody>
      </p:sp>
      <p:sp>
        <p:nvSpPr>
          <p:cNvPr id="3" name="TextBox 2"/>
          <p:cNvSpPr txBox="1"/>
          <p:nvPr/>
        </p:nvSpPr>
        <p:spPr>
          <a:xfrm>
            <a:off x="997527" y="2031189"/>
            <a:ext cx="5810597" cy="2554545"/>
          </a:xfrm>
          <a:prstGeom prst="rect">
            <a:avLst/>
          </a:prstGeom>
          <a:noFill/>
        </p:spPr>
        <p:txBody>
          <a:bodyPr wrap="square" rtlCol="0">
            <a:spAutoFit/>
          </a:bodyPr>
          <a:lstStyle/>
          <a:p>
            <a:r>
              <a:rPr lang="en-US" sz="2000" dirty="0"/>
              <a:t>K Nearest is instance based lazy learning method of classification. Simplest of machine learning algorithms, it provides a classification based on the distances of the labeled data w.r.t the unlabeled.</a:t>
            </a:r>
          </a:p>
          <a:p>
            <a:endParaRPr lang="en-US" sz="2000" i="1" dirty="0"/>
          </a:p>
          <a:p>
            <a:r>
              <a:rPr lang="en-US" sz="2000" dirty="0"/>
              <a:t>A commonly used distance metric for continuous variables is Euclidean distance.</a:t>
            </a:r>
          </a:p>
        </p:txBody>
      </p:sp>
      <p:pic>
        <p:nvPicPr>
          <p:cNvPr id="5" name="Picture 4"/>
          <p:cNvPicPr>
            <a:picLocks noChangeAspect="1"/>
          </p:cNvPicPr>
          <p:nvPr/>
        </p:nvPicPr>
        <p:blipFill>
          <a:blip r:embed="rId3"/>
          <a:stretch>
            <a:fillRect/>
          </a:stretch>
        </p:blipFill>
        <p:spPr>
          <a:xfrm>
            <a:off x="6870839" y="1239926"/>
            <a:ext cx="4195937" cy="3294378"/>
          </a:xfrm>
          <a:prstGeom prst="rect">
            <a:avLst/>
          </a:prstGeom>
        </p:spPr>
      </p:pic>
      <p:pic>
        <p:nvPicPr>
          <p:cNvPr id="6" name="Picture 5"/>
          <p:cNvPicPr>
            <a:picLocks noChangeAspect="1"/>
          </p:cNvPicPr>
          <p:nvPr/>
        </p:nvPicPr>
        <p:blipFill>
          <a:blip r:embed="rId4"/>
          <a:stretch>
            <a:fillRect/>
          </a:stretch>
        </p:blipFill>
        <p:spPr>
          <a:xfrm>
            <a:off x="1174520" y="4725526"/>
            <a:ext cx="4838700" cy="1114425"/>
          </a:xfrm>
          <a:prstGeom prst="rect">
            <a:avLst/>
          </a:prstGeom>
        </p:spPr>
      </p:pic>
      <p:sp>
        <p:nvSpPr>
          <p:cNvPr id="7" name="TextBox 6"/>
          <p:cNvSpPr txBox="1"/>
          <p:nvPr/>
        </p:nvSpPr>
        <p:spPr>
          <a:xfrm>
            <a:off x="856211" y="5918662"/>
            <a:ext cx="10357658" cy="707886"/>
          </a:xfrm>
          <a:prstGeom prst="rect">
            <a:avLst/>
          </a:prstGeom>
          <a:noFill/>
        </p:spPr>
        <p:txBody>
          <a:bodyPr wrap="square" rtlCol="0">
            <a:spAutoFit/>
          </a:bodyPr>
          <a:lstStyle/>
          <a:p>
            <a:r>
              <a:rPr lang="en-US" sz="2000" dirty="0"/>
              <a:t>For discrete variables, such as for text classification the overlap metric (or Hamming distance) would be employed. </a:t>
            </a:r>
          </a:p>
        </p:txBody>
      </p:sp>
    </p:spTree>
    <p:extLst>
      <p:ext uri="{BB962C8B-B14F-4D97-AF65-F5344CB8AC3E}">
        <p14:creationId xmlns:p14="http://schemas.microsoft.com/office/powerpoint/2010/main" val="750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6B6CE-263A-4E9F-8546-F2E9E35F4446}"/>
              </a:ext>
            </a:extLst>
          </p:cNvPr>
          <p:cNvSpPr txBox="1"/>
          <p:nvPr/>
        </p:nvSpPr>
        <p:spPr>
          <a:xfrm>
            <a:off x="1182847" y="1887523"/>
            <a:ext cx="9015495" cy="3539430"/>
          </a:xfrm>
          <a:prstGeom prst="rect">
            <a:avLst/>
          </a:prstGeom>
          <a:noFill/>
        </p:spPr>
        <p:txBody>
          <a:bodyPr wrap="square" rtlCol="0">
            <a:spAutoFit/>
          </a:bodyPr>
          <a:lstStyle/>
          <a:p>
            <a:pPr algn="ctr"/>
            <a:r>
              <a:rPr lang="en-US" sz="3200" dirty="0"/>
              <a:t>ID3 Algorithm – Ross Quinlan 1983</a:t>
            </a:r>
          </a:p>
          <a:p>
            <a:r>
              <a:rPr lang="en-US" sz="2400" dirty="0"/>
              <a:t>1.) Pick the best node/attribute for splitting based on purity</a:t>
            </a:r>
          </a:p>
          <a:p>
            <a:r>
              <a:rPr lang="en-US" sz="2400" dirty="0"/>
              <a:t>2.) Decision attribute </a:t>
            </a:r>
          </a:p>
          <a:p>
            <a:r>
              <a:rPr lang="en-US" sz="2400" dirty="0"/>
              <a:t>3.) For each value of the picked attribute, create </a:t>
            </a:r>
            <a:r>
              <a:rPr lang="en-US" sz="2400"/>
              <a:t>child node</a:t>
            </a:r>
            <a:endParaRPr lang="en-US" sz="2400" dirty="0"/>
          </a:p>
          <a:p>
            <a:r>
              <a:rPr lang="en-US" sz="2400" dirty="0"/>
              <a:t>4.) Split training examples for these child nodes</a:t>
            </a:r>
          </a:p>
          <a:p>
            <a:r>
              <a:rPr lang="en-US" sz="2400" dirty="0"/>
              <a:t>5.)For each child node/subset: </a:t>
            </a:r>
          </a:p>
          <a:p>
            <a:r>
              <a:rPr lang="en-US" sz="2400" dirty="0"/>
              <a:t>        if subset is pure: STOP </a:t>
            </a:r>
          </a:p>
          <a:p>
            <a:r>
              <a:rPr lang="en-US" sz="2400" dirty="0"/>
              <a:t>           else: split(</a:t>
            </a:r>
            <a:r>
              <a:rPr lang="en-US" sz="2400" dirty="0" err="1"/>
              <a:t>child_node</a:t>
            </a:r>
            <a:r>
              <a:rPr lang="en-US" sz="2400" dirty="0"/>
              <a:t>,{subset training data})</a:t>
            </a:r>
          </a:p>
        </p:txBody>
      </p:sp>
    </p:spTree>
    <p:extLst>
      <p:ext uri="{BB962C8B-B14F-4D97-AF65-F5344CB8AC3E}">
        <p14:creationId xmlns:p14="http://schemas.microsoft.com/office/powerpoint/2010/main" val="3898572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314" y="2216111"/>
            <a:ext cx="9244268" cy="2677648"/>
          </a:xfrm>
        </p:spPr>
        <p:txBody>
          <a:bodyPr/>
          <a:lstStyle/>
          <a:p>
            <a:r>
              <a:rPr lang="en-US" sz="4000" dirty="0"/>
              <a:t>Principal Component Analysis - PCA</a:t>
            </a:r>
          </a:p>
        </p:txBody>
      </p:sp>
      <p:pic>
        <p:nvPicPr>
          <p:cNvPr id="4" name="Picture 3"/>
          <p:cNvPicPr>
            <a:picLocks noChangeAspect="1"/>
          </p:cNvPicPr>
          <p:nvPr/>
        </p:nvPicPr>
        <p:blipFill>
          <a:blip r:embed="rId3"/>
          <a:stretch>
            <a:fillRect/>
          </a:stretch>
        </p:blipFill>
        <p:spPr>
          <a:xfrm>
            <a:off x="8852276" y="1312372"/>
            <a:ext cx="2677478" cy="2402745"/>
          </a:xfrm>
          <a:prstGeom prst="rect">
            <a:avLst/>
          </a:prstGeom>
        </p:spPr>
      </p:pic>
    </p:spTree>
    <p:extLst>
      <p:ext uri="{BB962C8B-B14F-4D97-AF65-F5344CB8AC3E}">
        <p14:creationId xmlns:p14="http://schemas.microsoft.com/office/powerpoint/2010/main" val="54500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a:latin typeface="+mj-lt"/>
              </a:rPr>
              <a:t>Introduction</a:t>
            </a:r>
          </a:p>
        </p:txBody>
      </p:sp>
      <p:sp>
        <p:nvSpPr>
          <p:cNvPr id="3" name="TextBox 2"/>
          <p:cNvSpPr txBox="1"/>
          <p:nvPr/>
        </p:nvSpPr>
        <p:spPr>
          <a:xfrm>
            <a:off x="997526" y="2031189"/>
            <a:ext cx="9883833" cy="4278094"/>
          </a:xfrm>
          <a:prstGeom prst="rect">
            <a:avLst/>
          </a:prstGeom>
          <a:noFill/>
        </p:spPr>
        <p:txBody>
          <a:bodyPr wrap="square" rtlCol="0">
            <a:spAutoFit/>
          </a:bodyPr>
          <a:lstStyle/>
          <a:p>
            <a:r>
              <a:rPr lang="en-US" b="1" dirty="0"/>
              <a:t>Principal component analysis</a:t>
            </a:r>
            <a:r>
              <a:rPr lang="en-US" dirty="0"/>
              <a:t> (</a:t>
            </a:r>
            <a:r>
              <a:rPr lang="en-US" b="1" dirty="0"/>
              <a:t>PCA</a:t>
            </a:r>
            <a:r>
              <a:rPr lang="en-US" dirty="0"/>
              <a:t>) is a statistical procedure that uses an orthogonal transformation to convert a set of observations of possibly correlated variables into a set of values of linearly uncorrelated variables called </a:t>
            </a:r>
            <a:r>
              <a:rPr lang="en-US" b="1" dirty="0"/>
              <a:t>principal components</a:t>
            </a:r>
            <a:r>
              <a:rPr lang="en-US" dirty="0"/>
              <a:t> (or sometimes, principal modes of variation)</a:t>
            </a:r>
          </a:p>
          <a:p>
            <a:endParaRPr lang="en-US" sz="2000" dirty="0"/>
          </a:p>
          <a:p>
            <a:r>
              <a:rPr lang="en-US" sz="2000" dirty="0"/>
              <a:t>The number of principal components is less than or equal to the smaller of the number of original variables or the number of observations. 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The resulting vectors are an uncorrelated orthogonal basis set. </a:t>
            </a:r>
          </a:p>
          <a:p>
            <a:endParaRPr lang="en-US" sz="2000" dirty="0"/>
          </a:p>
          <a:p>
            <a:r>
              <a:rPr lang="en-US" sz="2000" dirty="0"/>
              <a:t>PCA is sensitive to the relative scaling of the original variables.</a:t>
            </a:r>
            <a:endParaRPr lang="en-US" sz="2400" dirty="0"/>
          </a:p>
        </p:txBody>
      </p:sp>
    </p:spTree>
    <p:extLst>
      <p:ext uri="{BB962C8B-B14F-4D97-AF65-F5344CB8AC3E}">
        <p14:creationId xmlns:p14="http://schemas.microsoft.com/office/powerpoint/2010/main" val="341277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13126" y="1337310"/>
            <a:ext cx="5476875" cy="4914900"/>
          </a:xfrm>
          <a:prstGeom prst="rect">
            <a:avLst/>
          </a:prstGeom>
        </p:spPr>
      </p:pic>
      <p:pic>
        <p:nvPicPr>
          <p:cNvPr id="5" name="Picture 4"/>
          <p:cNvPicPr>
            <a:picLocks noChangeAspect="1"/>
          </p:cNvPicPr>
          <p:nvPr/>
        </p:nvPicPr>
        <p:blipFill>
          <a:blip r:embed="rId4"/>
          <a:stretch>
            <a:fillRect/>
          </a:stretch>
        </p:blipFill>
        <p:spPr>
          <a:xfrm>
            <a:off x="7400752" y="2432685"/>
            <a:ext cx="3009900" cy="2724150"/>
          </a:xfrm>
          <a:prstGeom prst="rect">
            <a:avLst/>
          </a:prstGeom>
        </p:spPr>
      </p:pic>
    </p:spTree>
    <p:extLst>
      <p:ext uri="{BB962C8B-B14F-4D97-AF65-F5344CB8AC3E}">
        <p14:creationId xmlns:p14="http://schemas.microsoft.com/office/powerpoint/2010/main" val="331189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73209" y="1572578"/>
            <a:ext cx="6001613" cy="4495714"/>
          </a:xfrm>
          <a:prstGeom prst="rect">
            <a:avLst/>
          </a:prstGeom>
        </p:spPr>
      </p:pic>
    </p:spTree>
    <p:extLst>
      <p:ext uri="{BB962C8B-B14F-4D97-AF65-F5344CB8AC3E}">
        <p14:creationId xmlns:p14="http://schemas.microsoft.com/office/powerpoint/2010/main" val="3528498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02884" y="849196"/>
            <a:ext cx="6505575" cy="5857875"/>
          </a:xfrm>
          <a:prstGeom prst="rect">
            <a:avLst/>
          </a:prstGeom>
        </p:spPr>
      </p:pic>
    </p:spTree>
    <p:extLst>
      <p:ext uri="{BB962C8B-B14F-4D97-AF65-F5344CB8AC3E}">
        <p14:creationId xmlns:p14="http://schemas.microsoft.com/office/powerpoint/2010/main" val="258873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0172" y="2743200"/>
            <a:ext cx="4061486" cy="1044308"/>
          </a:xfrm>
        </p:spPr>
        <p:txBody>
          <a:bodyPr/>
          <a:lstStyle/>
          <a:p>
            <a:r>
              <a:rPr lang="en-US" dirty="0"/>
              <a:t>Thank you!</a:t>
            </a:r>
          </a:p>
        </p:txBody>
      </p:sp>
    </p:spTree>
    <p:extLst>
      <p:ext uri="{BB962C8B-B14F-4D97-AF65-F5344CB8AC3E}">
        <p14:creationId xmlns:p14="http://schemas.microsoft.com/office/powerpoint/2010/main" val="215552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956" y="1188720"/>
            <a:ext cx="7996844" cy="369332"/>
          </a:xfrm>
          <a:prstGeom prst="rect">
            <a:avLst/>
          </a:prstGeom>
          <a:noFill/>
        </p:spPr>
        <p:txBody>
          <a:bodyPr wrap="square" rtlCol="0">
            <a:spAutoFit/>
          </a:bodyPr>
          <a:lstStyle/>
          <a:p>
            <a:r>
              <a:rPr lang="en-US" dirty="0"/>
              <a:t>                Class A or Class B ?</a:t>
            </a:r>
          </a:p>
        </p:txBody>
      </p:sp>
      <p:pic>
        <p:nvPicPr>
          <p:cNvPr id="3" name="Picture 2"/>
          <p:cNvPicPr>
            <a:picLocks noChangeAspect="1"/>
          </p:cNvPicPr>
          <p:nvPr/>
        </p:nvPicPr>
        <p:blipFill>
          <a:blip r:embed="rId3"/>
          <a:stretch>
            <a:fillRect/>
          </a:stretch>
        </p:blipFill>
        <p:spPr>
          <a:xfrm>
            <a:off x="3242483" y="3120390"/>
            <a:ext cx="4476750" cy="3543300"/>
          </a:xfrm>
          <a:prstGeom prst="rect">
            <a:avLst/>
          </a:prstGeom>
        </p:spPr>
      </p:pic>
      <p:pic>
        <p:nvPicPr>
          <p:cNvPr id="4" name="Picture 3"/>
          <p:cNvPicPr>
            <a:picLocks noChangeAspect="1"/>
          </p:cNvPicPr>
          <p:nvPr/>
        </p:nvPicPr>
        <p:blipFill>
          <a:blip r:embed="rId4"/>
          <a:stretch>
            <a:fillRect/>
          </a:stretch>
        </p:blipFill>
        <p:spPr>
          <a:xfrm>
            <a:off x="1263362" y="1148477"/>
            <a:ext cx="438150" cy="409575"/>
          </a:xfrm>
          <a:prstGeom prst="rect">
            <a:avLst/>
          </a:prstGeom>
        </p:spPr>
      </p:pic>
    </p:spTree>
    <p:extLst>
      <p:ext uri="{BB962C8B-B14F-4D97-AF65-F5344CB8AC3E}">
        <p14:creationId xmlns:p14="http://schemas.microsoft.com/office/powerpoint/2010/main" val="188739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956" y="1188720"/>
            <a:ext cx="7996844" cy="369332"/>
          </a:xfrm>
          <a:prstGeom prst="rect">
            <a:avLst/>
          </a:prstGeom>
          <a:noFill/>
        </p:spPr>
        <p:txBody>
          <a:bodyPr wrap="square" rtlCol="0">
            <a:spAutoFit/>
          </a:bodyPr>
          <a:lstStyle/>
          <a:p>
            <a:r>
              <a:rPr lang="en-US" dirty="0"/>
              <a:t>                “Birds of same feather flock together.” </a:t>
            </a:r>
          </a:p>
        </p:txBody>
      </p:sp>
      <p:pic>
        <p:nvPicPr>
          <p:cNvPr id="3" name="Picture 2"/>
          <p:cNvPicPr>
            <a:picLocks noChangeAspect="1"/>
          </p:cNvPicPr>
          <p:nvPr/>
        </p:nvPicPr>
        <p:blipFill>
          <a:blip r:embed="rId3"/>
          <a:stretch>
            <a:fillRect/>
          </a:stretch>
        </p:blipFill>
        <p:spPr>
          <a:xfrm>
            <a:off x="3242483" y="3120390"/>
            <a:ext cx="4476750" cy="3543300"/>
          </a:xfrm>
          <a:prstGeom prst="rect">
            <a:avLst/>
          </a:prstGeom>
        </p:spPr>
      </p:pic>
      <p:sp>
        <p:nvSpPr>
          <p:cNvPr id="5" name="TextBox 4"/>
          <p:cNvSpPr txBox="1"/>
          <p:nvPr/>
        </p:nvSpPr>
        <p:spPr>
          <a:xfrm>
            <a:off x="1712421" y="2011680"/>
            <a:ext cx="8013469" cy="646331"/>
          </a:xfrm>
          <a:prstGeom prst="rect">
            <a:avLst/>
          </a:prstGeom>
          <a:noFill/>
        </p:spPr>
        <p:txBody>
          <a:bodyPr wrap="square" rtlCol="0">
            <a:spAutoFit/>
          </a:bodyPr>
          <a:lstStyle/>
          <a:p>
            <a:r>
              <a:rPr lang="en-US" dirty="0"/>
              <a:t>Nearest neighbor  - for a given data point, takes the closest data point from the training data set and predicts the class or label. </a:t>
            </a:r>
          </a:p>
        </p:txBody>
      </p:sp>
    </p:spTree>
    <p:extLst>
      <p:ext uri="{BB962C8B-B14F-4D97-AF65-F5344CB8AC3E}">
        <p14:creationId xmlns:p14="http://schemas.microsoft.com/office/powerpoint/2010/main" val="43195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6335" y="1496633"/>
            <a:ext cx="4854634" cy="2585323"/>
          </a:xfrm>
          <a:prstGeom prst="rect">
            <a:avLst/>
          </a:prstGeom>
          <a:noFill/>
        </p:spPr>
        <p:txBody>
          <a:bodyPr wrap="square" rtlCol="0">
            <a:spAutoFit/>
          </a:bodyPr>
          <a:lstStyle/>
          <a:p>
            <a:r>
              <a:rPr lang="en-US" dirty="0"/>
              <a:t>Lets define a flock size of 3. It simply means the majority vote for 3 data points. </a:t>
            </a:r>
          </a:p>
          <a:p>
            <a:endParaRPr lang="en-US" dirty="0"/>
          </a:p>
          <a:p>
            <a:r>
              <a:rPr lang="en-US" dirty="0"/>
              <a:t>The algorithm simply sorts all the data points in ascending order of its distance from the unlabeled data point. </a:t>
            </a:r>
          </a:p>
          <a:p>
            <a:r>
              <a:rPr lang="en-US" dirty="0"/>
              <a:t>For a value k = 3 it picks the first 3 data points and decides the class label of the unknown based on the majority.   </a:t>
            </a:r>
          </a:p>
        </p:txBody>
      </p:sp>
      <p:pic>
        <p:nvPicPr>
          <p:cNvPr id="6" name="Picture 5"/>
          <p:cNvPicPr>
            <a:picLocks noChangeAspect="1"/>
          </p:cNvPicPr>
          <p:nvPr/>
        </p:nvPicPr>
        <p:blipFill>
          <a:blip r:embed="rId3"/>
          <a:stretch>
            <a:fillRect/>
          </a:stretch>
        </p:blipFill>
        <p:spPr>
          <a:xfrm>
            <a:off x="6491287" y="2096798"/>
            <a:ext cx="4391025" cy="3495675"/>
          </a:xfrm>
          <a:prstGeom prst="rect">
            <a:avLst/>
          </a:prstGeom>
        </p:spPr>
      </p:pic>
    </p:spTree>
    <p:extLst>
      <p:ext uri="{BB962C8B-B14F-4D97-AF65-F5344CB8AC3E}">
        <p14:creationId xmlns:p14="http://schemas.microsoft.com/office/powerpoint/2010/main" val="193676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0527" y="663725"/>
            <a:ext cx="6658497" cy="461665"/>
          </a:xfrm>
          <a:prstGeom prst="rect">
            <a:avLst/>
          </a:prstGeom>
          <a:noFill/>
        </p:spPr>
        <p:txBody>
          <a:bodyPr wrap="square" rtlCol="0">
            <a:spAutoFit/>
          </a:bodyPr>
          <a:lstStyle/>
          <a:p>
            <a:r>
              <a:rPr lang="en-US" sz="2400" b="1" dirty="0" err="1"/>
              <a:t>kNN</a:t>
            </a:r>
            <a:r>
              <a:rPr lang="en-US" sz="2400" b="1" dirty="0"/>
              <a:t> Classifier</a:t>
            </a:r>
          </a:p>
        </p:txBody>
      </p:sp>
      <p:sp>
        <p:nvSpPr>
          <p:cNvPr id="3" name="TextBox 2"/>
          <p:cNvSpPr txBox="1"/>
          <p:nvPr/>
        </p:nvSpPr>
        <p:spPr>
          <a:xfrm>
            <a:off x="1296786" y="1995054"/>
            <a:ext cx="9044247"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explorations </a:t>
            </a:r>
          </a:p>
          <a:p>
            <a:pPr marL="285750" indent="-285750">
              <a:buFont typeface="Arial" panose="020B0604020202020204" pitchFamily="34" charset="0"/>
              <a:buChar char="•"/>
            </a:pPr>
            <a:r>
              <a:rPr lang="en-US" sz="2800" dirty="0"/>
              <a:t>Feature selection </a:t>
            </a:r>
          </a:p>
          <a:p>
            <a:pPr marL="285750" indent="-285750">
              <a:buFont typeface="Arial" panose="020B0604020202020204" pitchFamily="34" charset="0"/>
              <a:buChar char="•"/>
            </a:pPr>
            <a:r>
              <a:rPr lang="en-US" sz="2800" dirty="0"/>
              <a:t>Test and Train data Sampling</a:t>
            </a:r>
          </a:p>
          <a:p>
            <a:pPr marL="285750" indent="-285750">
              <a:buFont typeface="Arial" panose="020B0604020202020204" pitchFamily="34" charset="0"/>
              <a:buChar char="•"/>
            </a:pPr>
            <a:r>
              <a:rPr lang="en-US" sz="2800" dirty="0"/>
              <a:t>K Value selection </a:t>
            </a:r>
          </a:p>
          <a:p>
            <a:pPr marL="285750" indent="-285750">
              <a:buFont typeface="Arial" panose="020B0604020202020204" pitchFamily="34" charset="0"/>
              <a:buChar char="•"/>
            </a:pPr>
            <a:r>
              <a:rPr lang="en-US" sz="2800" dirty="0"/>
              <a:t>Model Scoring </a:t>
            </a:r>
          </a:p>
          <a:p>
            <a:pPr marL="285750" indent="-285750">
              <a:buFont typeface="Arial" panose="020B0604020202020204" pitchFamily="34" charset="0"/>
              <a:buChar char="•"/>
            </a:pPr>
            <a:r>
              <a:rPr lang="en-US" sz="2800" dirty="0"/>
              <a:t>Model Evaluation </a:t>
            </a:r>
          </a:p>
          <a:p>
            <a:pPr marL="285750" indent="-285750">
              <a:buFont typeface="Arial" panose="020B0604020202020204" pitchFamily="34" charset="0"/>
              <a:buChar char="•"/>
            </a:pPr>
            <a:r>
              <a:rPr lang="en-US" sz="2800" dirty="0"/>
              <a:t>Model Selection</a:t>
            </a:r>
          </a:p>
          <a:p>
            <a:endParaRPr lang="en-US" dirty="0"/>
          </a:p>
        </p:txBody>
      </p:sp>
      <p:sp>
        <p:nvSpPr>
          <p:cNvPr id="4" name="TextBox 3"/>
          <p:cNvSpPr txBox="1"/>
          <p:nvPr/>
        </p:nvSpPr>
        <p:spPr>
          <a:xfrm>
            <a:off x="1296786" y="5704009"/>
            <a:ext cx="6658497" cy="461665"/>
          </a:xfrm>
          <a:prstGeom prst="rect">
            <a:avLst/>
          </a:prstGeom>
          <a:noFill/>
        </p:spPr>
        <p:txBody>
          <a:bodyPr wrap="square" rtlCol="0">
            <a:spAutoFit/>
          </a:bodyPr>
          <a:lstStyle/>
          <a:p>
            <a:r>
              <a:rPr lang="en-US" sz="2400" b="1" dirty="0"/>
              <a:t>Hands on Demo .. </a:t>
            </a:r>
          </a:p>
        </p:txBody>
      </p:sp>
    </p:spTree>
    <p:extLst>
      <p:ext uri="{BB962C8B-B14F-4D97-AF65-F5344CB8AC3E}">
        <p14:creationId xmlns:p14="http://schemas.microsoft.com/office/powerpoint/2010/main" val="20189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97034" y="3194100"/>
            <a:ext cx="6658497" cy="461665"/>
          </a:xfrm>
          <a:prstGeom prst="rect">
            <a:avLst/>
          </a:prstGeom>
          <a:noFill/>
        </p:spPr>
        <p:txBody>
          <a:bodyPr wrap="square" rtlCol="0">
            <a:spAutoFit/>
          </a:bodyPr>
          <a:lstStyle/>
          <a:p>
            <a:r>
              <a:rPr lang="en-US" sz="2400" b="1" dirty="0"/>
              <a:t>Drawbacks</a:t>
            </a:r>
          </a:p>
        </p:txBody>
      </p:sp>
      <p:sp>
        <p:nvSpPr>
          <p:cNvPr id="3" name="TextBox 2"/>
          <p:cNvSpPr txBox="1"/>
          <p:nvPr/>
        </p:nvSpPr>
        <p:spPr>
          <a:xfrm>
            <a:off x="1263535" y="1179179"/>
            <a:ext cx="9044247" cy="1815882"/>
          </a:xfrm>
          <a:prstGeom prst="rect">
            <a:avLst/>
          </a:prstGeom>
          <a:noFill/>
        </p:spPr>
        <p:txBody>
          <a:bodyPr wrap="square" rtlCol="0">
            <a:spAutoFit/>
          </a:bodyPr>
          <a:lstStyle/>
          <a:p>
            <a:r>
              <a:rPr lang="en-US" sz="2800" dirty="0"/>
              <a:t>Usually the SQRT of the training sample observations</a:t>
            </a:r>
            <a:endParaRPr lang="en-US" dirty="0"/>
          </a:p>
          <a:p>
            <a:r>
              <a:rPr lang="en-US" sz="2800" dirty="0"/>
              <a:t>However analysis, timely retraining  is required for the best scoring results. </a:t>
            </a:r>
          </a:p>
        </p:txBody>
      </p:sp>
      <p:sp>
        <p:nvSpPr>
          <p:cNvPr id="2" name="TextBox 1"/>
          <p:cNvSpPr txBox="1"/>
          <p:nvPr/>
        </p:nvSpPr>
        <p:spPr>
          <a:xfrm>
            <a:off x="1080654" y="679550"/>
            <a:ext cx="5345084" cy="400110"/>
          </a:xfrm>
          <a:prstGeom prst="rect">
            <a:avLst/>
          </a:prstGeom>
          <a:noFill/>
        </p:spPr>
        <p:txBody>
          <a:bodyPr wrap="square" rtlCol="0">
            <a:spAutoFit/>
          </a:bodyPr>
          <a:lstStyle/>
          <a:p>
            <a:r>
              <a:rPr lang="en-US" sz="2000" b="1" dirty="0"/>
              <a:t>Pick the right K</a:t>
            </a:r>
          </a:p>
        </p:txBody>
      </p:sp>
      <p:sp>
        <p:nvSpPr>
          <p:cNvPr id="5" name="TextBox 4"/>
          <p:cNvSpPr txBox="1"/>
          <p:nvPr/>
        </p:nvSpPr>
        <p:spPr>
          <a:xfrm>
            <a:off x="1263534" y="3854804"/>
            <a:ext cx="9044247" cy="1384995"/>
          </a:xfrm>
          <a:prstGeom prst="rect">
            <a:avLst/>
          </a:prstGeom>
          <a:noFill/>
        </p:spPr>
        <p:txBody>
          <a:bodyPr wrap="square" rtlCol="0">
            <a:spAutoFit/>
          </a:bodyPr>
          <a:lstStyle/>
          <a:p>
            <a:r>
              <a:rPr lang="en-US" sz="2800" dirty="0"/>
              <a:t>Sensitive to outliers</a:t>
            </a:r>
          </a:p>
          <a:p>
            <a:r>
              <a:rPr lang="en-US" sz="2800" dirty="0"/>
              <a:t>Lazy supervised learning algorithm, not prejudged</a:t>
            </a:r>
          </a:p>
          <a:p>
            <a:r>
              <a:rPr lang="en-US" sz="2800" dirty="0"/>
              <a:t>Expensive execution time</a:t>
            </a:r>
          </a:p>
        </p:txBody>
      </p:sp>
    </p:spTree>
    <p:extLst>
      <p:ext uri="{BB962C8B-B14F-4D97-AF65-F5344CB8AC3E}">
        <p14:creationId xmlns:p14="http://schemas.microsoft.com/office/powerpoint/2010/main" val="36190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199" y="4596938"/>
            <a:ext cx="10437349" cy="1177311"/>
          </a:xfrm>
        </p:spPr>
        <p:txBody>
          <a:bodyPr/>
          <a:lstStyle/>
          <a:p>
            <a:r>
              <a:rPr lang="en-US" dirty="0"/>
              <a:t>Support Vector Machines-SVM</a:t>
            </a:r>
          </a:p>
        </p:txBody>
      </p:sp>
      <p:pic>
        <p:nvPicPr>
          <p:cNvPr id="4" name="Picture 3"/>
          <p:cNvPicPr>
            <a:picLocks noChangeAspect="1"/>
          </p:cNvPicPr>
          <p:nvPr/>
        </p:nvPicPr>
        <p:blipFill>
          <a:blip r:embed="rId3"/>
          <a:stretch>
            <a:fillRect/>
          </a:stretch>
        </p:blipFill>
        <p:spPr>
          <a:xfrm>
            <a:off x="7950864" y="1296179"/>
            <a:ext cx="3620451" cy="3571025"/>
          </a:xfrm>
          <a:prstGeom prst="rect">
            <a:avLst/>
          </a:prstGeom>
        </p:spPr>
      </p:pic>
    </p:spTree>
    <p:extLst>
      <p:ext uri="{BB962C8B-B14F-4D97-AF65-F5344CB8AC3E}">
        <p14:creationId xmlns:p14="http://schemas.microsoft.com/office/powerpoint/2010/main" val="40220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a:latin typeface="+mj-lt"/>
              </a:rPr>
              <a:t>Concept</a:t>
            </a:r>
          </a:p>
        </p:txBody>
      </p:sp>
      <p:sp>
        <p:nvSpPr>
          <p:cNvPr id="3" name="TextBox 2"/>
          <p:cNvSpPr txBox="1"/>
          <p:nvPr/>
        </p:nvSpPr>
        <p:spPr>
          <a:xfrm>
            <a:off x="997527" y="2031189"/>
            <a:ext cx="5810597" cy="3785652"/>
          </a:xfrm>
          <a:prstGeom prst="rect">
            <a:avLst/>
          </a:prstGeom>
          <a:noFill/>
        </p:spPr>
        <p:txBody>
          <a:bodyPr wrap="square" rtlCol="0">
            <a:spAutoFit/>
          </a:bodyPr>
          <a:lstStyle/>
          <a:p>
            <a:r>
              <a:rPr lang="en-US" sz="2000" dirty="0"/>
              <a:t>Support vector machine is a discriminative algorithm, a classifier which is defined by creating a hyperplane. The hyperplane takes a training dataset and classifies them with an optimal plane.</a:t>
            </a:r>
          </a:p>
          <a:p>
            <a:endParaRPr lang="en-US" sz="2000" dirty="0"/>
          </a:p>
          <a:p>
            <a:r>
              <a:rPr lang="en-US" sz="2000" dirty="0"/>
              <a:t>Can be considered a optimization problem</a:t>
            </a:r>
          </a:p>
          <a:p>
            <a:pPr marL="342900" indent="-342900">
              <a:buFont typeface="Arial" panose="020B0604020202020204" pitchFamily="34" charset="0"/>
              <a:buChar char="•"/>
            </a:pPr>
            <a:r>
              <a:rPr lang="en-US" sz="2000" dirty="0"/>
              <a:t>Where the idea is to minimize the distances of the closest data points</a:t>
            </a:r>
          </a:p>
          <a:p>
            <a:pPr marL="342900" indent="-342900">
              <a:buFont typeface="Arial" panose="020B0604020202020204" pitchFamily="34" charset="0"/>
              <a:buChar char="•"/>
            </a:pPr>
            <a:r>
              <a:rPr lang="en-US" sz="2000" dirty="0"/>
              <a:t>And maximizes the distance of the decision boundary from these closest points to form an optimal hyperplane.</a:t>
            </a:r>
          </a:p>
        </p:txBody>
      </p:sp>
      <p:pic>
        <p:nvPicPr>
          <p:cNvPr id="8" name="Picture 7"/>
          <p:cNvPicPr>
            <a:picLocks noChangeAspect="1"/>
          </p:cNvPicPr>
          <p:nvPr/>
        </p:nvPicPr>
        <p:blipFill>
          <a:blip r:embed="rId3"/>
          <a:stretch>
            <a:fillRect/>
          </a:stretch>
        </p:blipFill>
        <p:spPr>
          <a:xfrm>
            <a:off x="7177780" y="1154501"/>
            <a:ext cx="3620451" cy="3571025"/>
          </a:xfrm>
          <a:prstGeom prst="rect">
            <a:avLst/>
          </a:prstGeom>
        </p:spPr>
      </p:pic>
    </p:spTree>
    <p:extLst>
      <p:ext uri="{BB962C8B-B14F-4D97-AF65-F5344CB8AC3E}">
        <p14:creationId xmlns:p14="http://schemas.microsoft.com/office/powerpoint/2010/main" val="1122527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6775</TotalTime>
  <Words>686</Words>
  <Application>Microsoft Office PowerPoint</Application>
  <PresentationFormat>Widescreen</PresentationFormat>
  <Paragraphs>148</Paragraphs>
  <Slides>26</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Century Gothic</vt:lpstr>
      <vt:lpstr>Wingdings 3</vt:lpstr>
      <vt:lpstr>Ion Boardroom</vt:lpstr>
      <vt:lpstr>Macro-Enabled Worksheet</vt:lpstr>
      <vt:lpstr>k - Nearest Neighbor  Classification</vt:lpstr>
      <vt:lpstr>PowerPoint Presentation</vt:lpstr>
      <vt:lpstr>PowerPoint Presentation</vt:lpstr>
      <vt:lpstr>PowerPoint Presentation</vt:lpstr>
      <vt:lpstr>PowerPoint Presentation</vt:lpstr>
      <vt:lpstr>PowerPoint Presentation</vt:lpstr>
      <vt:lpstr>PowerPoint Presentation</vt:lpstr>
      <vt:lpstr>Support Vector Machines-SVM</vt:lpstr>
      <vt:lpstr>PowerPoint Presentation</vt:lpstr>
      <vt:lpstr>PowerPoint Presentation</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Principal Component Analysis - PCA</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157</cp:revision>
  <dcterms:created xsi:type="dcterms:W3CDTF">2017-05-09T06:41:47Z</dcterms:created>
  <dcterms:modified xsi:type="dcterms:W3CDTF">2017-10-05T08:30:14Z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kesin@microsoft.com</vt:lpwstr>
  </property>
  <property fmtid="{D5CDD505-2E9C-101B-9397-08002B2CF9AE}" pid="6" name="MSIP_Label_f42aa342-8706-4288-bd11-ebb85995028c_SetDate">
    <vt:lpwstr>2017-10-03T12:30:38.7377436+05:30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