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F687-CA2C-A019-1454-2F4DBFD5C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99C1F-D4FD-F3EF-5C30-A2EA64811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20EC-FEF6-29F9-D395-2013ABBD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C6C9-BA72-5819-76DD-CFB97C07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08DE-9112-DBEB-2BC2-7E388F47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E4DB-944B-8593-6551-DCD8A1D3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920C6-C401-6FA2-2CA5-2253F5D0A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FB59-444F-DAC5-E92F-0F6A68E4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3293-0AB6-DA4D-A05F-2F34D21A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2E26-CC73-801F-287F-23BC86F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44A07-ADAD-C114-40E8-984D281B1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9A051-B5FC-AC53-9C8C-C21DA8DA3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D955-B741-2D9D-7AF1-4ACC4A7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3729-1CDB-F663-D3D8-D65E4E53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910F-9228-63C8-48BC-2315CC6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9650-3F88-2BBB-0A82-8956A583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0DD5-7525-6587-A270-D5D9527A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D360-A53F-3DCD-6F1E-63861A1A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68BC-8788-9292-08E5-7D57956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1834-CE96-286D-6BAD-F390CBA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E7DE-156A-D924-68B1-F8EBAE07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C4FC-E862-6DB0-CEF5-D36BB0EC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E244-9279-BE64-3660-98AF35D7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9594-E3E0-ACC8-7441-449D997A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84B8-DBC0-3768-C49E-AA9139DD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5D5C-7893-340E-1956-257E3429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10B5-29E3-EFDD-16DF-94F47AAF8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4A140-C7D0-8392-8E36-58C6DE13E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0C82C-4336-28FB-527B-FF8FF724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D8971-AD4E-FD3A-B366-1978D154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3F15B-D70B-0CD3-5B0F-2D8F042A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2958-5E14-6471-0ABE-8FB71AD8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E2CE-1C14-DD3B-44EC-51F2A9CC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C36A6-A8CB-E078-CAA3-F58FB4540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661FA-4757-C5EC-D5D3-F150C4AAA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E0635-5C83-0F79-880A-2298DFABD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D8352-1C43-E7A1-1274-ADF72EE2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AE9C9-49B3-EF5C-8E69-A1A4F6D4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504A2-CAD4-02A6-868F-6B298E9C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5B22-122E-6C12-B927-402D3A2B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D3255-2BDF-EFF5-92D7-7A1A030E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0F020-278B-572A-A371-31B1A72C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DE4C6-69E8-B6A6-0526-77C45D93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BDD3F-A283-997C-E048-225486E9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9AEB1-0946-32B5-76A0-F1587F96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DDB17-85B4-C305-0320-8CB3D31F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EE10-4ACC-4B70-8705-928B79EE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AB78-8B58-F56D-195B-5126BFDCC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39FD3-2689-4B69-AA4F-E54DCC874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1B922-6B23-C63B-A7E4-9513D162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CAF30-1697-C5B6-C493-0BA91FC7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D8065-07DE-6622-8C22-08721FA7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AEAE-8532-63F0-51C1-008B1E6E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6360D-4194-5E67-1C35-CED5225AF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DF293-533F-0593-65D1-33D56606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94823-8DCF-DE88-64B2-5395C32C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048E3-D565-018F-B23C-9557F8E8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DA764-86BC-4B2A-A9BE-53A957EE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F66B2-6FC8-ACC6-BD32-80019050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A327-BF36-D95A-6572-41183D94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0A48-39BD-50B4-6E69-7D467E4A2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DCF56-E345-4520-838A-B3285C24899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FE1-369C-602B-F17C-AD3140BF7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F094-4314-CFF8-7A50-FF436782B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CFE3-881C-4E64-9EA3-FD11FC6C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1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vectorbegin-vectorend-c-stl/" TargetMode="External"/><Relationship Id="rId2" Type="http://schemas.openxmlformats.org/officeDocument/2006/relationships/hyperlink" Target="https://www.geeksforgeeks.org/range-based-loop-c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C22952-7C57-7FA5-5ECF-4F31E50B869A}"/>
              </a:ext>
            </a:extLst>
          </p:cNvPr>
          <p:cNvSpPr txBox="1"/>
          <p:nvPr/>
        </p:nvSpPr>
        <p:spPr>
          <a:xfrm>
            <a:off x="3296239" y="1613118"/>
            <a:ext cx="559952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u="sng" dirty="0">
                <a:solidFill>
                  <a:schemeClr val="bg2">
                    <a:lumMod val="25000"/>
                  </a:schemeClr>
                </a:solidFill>
              </a:rPr>
              <a:t>C++20</a:t>
            </a:r>
          </a:p>
          <a:p>
            <a:pPr algn="ctr"/>
            <a:r>
              <a:rPr lang="en-US" sz="11500" b="1" u="sng" dirty="0">
                <a:solidFill>
                  <a:schemeClr val="bg2">
                    <a:lumMod val="25000"/>
                  </a:schemeClr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70087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45D29-17DD-FED6-EB63-50D883551436}"/>
              </a:ext>
            </a:extLst>
          </p:cNvPr>
          <p:cNvSpPr txBox="1"/>
          <p:nvPr/>
        </p:nvSpPr>
        <p:spPr>
          <a:xfrm>
            <a:off x="1354317" y="424205"/>
            <a:ext cx="9483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C++ has a tradition of introducing new improvements and features in every 3 years in the form of a standard. With the last standard having released in 2017 as C++ 17, C++20 is going to be the latest standard.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3FA28-B174-21DA-FC99-F2BC8E0AD3D7}"/>
              </a:ext>
            </a:extLst>
          </p:cNvPr>
          <p:cNvSpPr txBox="1"/>
          <p:nvPr/>
        </p:nvSpPr>
        <p:spPr>
          <a:xfrm>
            <a:off x="1604127" y="1873003"/>
            <a:ext cx="8983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1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Below here are some major features in C++ 20 :</a:t>
            </a:r>
          </a:p>
          <a:p>
            <a:pPr algn="ctr" fontAlgn="base"/>
            <a:endParaRPr lang="en-US" sz="2400" b="0" i="0" dirty="0">
              <a:solidFill>
                <a:schemeClr val="bg2">
                  <a:lumMod val="25000"/>
                </a:schemeClr>
              </a:solidFill>
              <a:effectLst/>
              <a:latin typeface="urw-din"/>
            </a:endParaRP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 C++ Concepts library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 3-way comparisons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 Map contains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 Range-based for loop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 New identifiers ( import, module)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Calendar and time zone library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 Std::string functions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 Array bounded/unbounded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 std::to_array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 Likely and unlikely attributes</a:t>
            </a:r>
          </a:p>
          <a:p>
            <a:pPr algn="ctr"/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6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5BE09D-E037-37B0-1C74-D45DD9228E2D}"/>
              </a:ext>
            </a:extLst>
          </p:cNvPr>
          <p:cNvSpPr txBox="1"/>
          <p:nvPr/>
        </p:nvSpPr>
        <p:spPr>
          <a:xfrm>
            <a:off x="3048786" y="145271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42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3-way comparisons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82374E-B23B-40A6-CEBE-B6A4916F2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5" y="986715"/>
            <a:ext cx="8380429" cy="80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urw-din"/>
              </a:rPr>
              <a:t>The three-way comparison operator expressions is of the form 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lhs &lt;=&gt; rhs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F63DDD-F214-9DE4-BC9C-472DBD4D360E}"/>
              </a:ext>
            </a:extLst>
          </p:cNvPr>
          <p:cNvSpPr txBox="1"/>
          <p:nvPr/>
        </p:nvSpPr>
        <p:spPr>
          <a:xfrm>
            <a:off x="3484775" y="160256"/>
            <a:ext cx="52224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Map/Set contains</a:t>
            </a:r>
            <a:r>
              <a:rPr lang="en-US" sz="4400" b="1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:</a:t>
            </a:r>
          </a:p>
          <a:p>
            <a:pPr algn="ctr"/>
            <a:endParaRPr 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F5634-06A4-B6C2-77E9-235FFAB64642}"/>
              </a:ext>
            </a:extLst>
          </p:cNvPr>
          <p:cNvSpPr txBox="1"/>
          <p:nvPr/>
        </p:nvSpPr>
        <p:spPr>
          <a:xfrm>
            <a:off x="741574" y="999241"/>
            <a:ext cx="10708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It gives a much easier way to check if a key is present in the associative container(set or map) in C++20. It replaces the find build in function.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0BC65-FF60-68F5-F4A0-4426879BA10B}"/>
              </a:ext>
            </a:extLst>
          </p:cNvPr>
          <p:cNvSpPr txBox="1"/>
          <p:nvPr/>
        </p:nvSpPr>
        <p:spPr>
          <a:xfrm>
            <a:off x="0" y="1904214"/>
            <a:ext cx="1853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Before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9C0F5-4A48-027D-ED20-42C627481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t="12784" r="57165" b="12989"/>
          <a:stretch/>
        </p:blipFill>
        <p:spPr>
          <a:xfrm>
            <a:off x="1541281" y="1904214"/>
            <a:ext cx="3886988" cy="4139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808EE2-3C46-B116-8F39-1CC766C5A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39633" r="67293" b="51840"/>
          <a:stretch/>
        </p:blipFill>
        <p:spPr>
          <a:xfrm>
            <a:off x="1655975" y="6112969"/>
            <a:ext cx="3657600" cy="584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9E619-5AE1-6540-3472-8C04E1739300}"/>
              </a:ext>
            </a:extLst>
          </p:cNvPr>
          <p:cNvSpPr txBox="1"/>
          <p:nvPr/>
        </p:nvSpPr>
        <p:spPr>
          <a:xfrm>
            <a:off x="5619946" y="1904213"/>
            <a:ext cx="61745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After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2B2E71-AF33-AFA2-B010-7A0800B005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t="11866" r="64124" b="25361"/>
          <a:stretch/>
        </p:blipFill>
        <p:spPr>
          <a:xfrm>
            <a:off x="7022580" y="1904213"/>
            <a:ext cx="4427843" cy="47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9B012-5461-DA9E-6FEC-BD3AFBC91D2A}"/>
              </a:ext>
            </a:extLst>
          </p:cNvPr>
          <p:cNvSpPr txBox="1"/>
          <p:nvPr/>
        </p:nvSpPr>
        <p:spPr>
          <a:xfrm>
            <a:off x="593889" y="0"/>
            <a:ext cx="110042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44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Range-based for loop with Initialization</a:t>
            </a:r>
            <a:r>
              <a:rPr lang="en-US" sz="4400" b="1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2EE2F-2EA1-3E0F-7542-3B56DC05EADA}"/>
              </a:ext>
            </a:extLst>
          </p:cNvPr>
          <p:cNvSpPr txBox="1"/>
          <p:nvPr/>
        </p:nvSpPr>
        <p:spPr>
          <a:xfrm>
            <a:off x="0" y="79536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The </a:t>
            </a:r>
            <a:r>
              <a:rPr lang="en-US" sz="2400" b="0" i="0" u="sng" dirty="0">
                <a:solidFill>
                  <a:schemeClr val="accent2">
                    <a:lumMod val="50000"/>
                  </a:schemeClr>
                </a:solidFill>
                <a:effectLst/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range-based for loop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urw-din"/>
              </a:rPr>
              <a:t> 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changed in C++17 to allow the </a:t>
            </a:r>
            <a:r>
              <a:rPr lang="en-US" sz="24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begin() and end()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expressions to be of different types and in C++20, an </a:t>
            </a:r>
            <a:r>
              <a:rPr lang="en-US" sz="2400" b="1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init-statement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rw-din"/>
              </a:rPr>
              <a:t> is introduced for initializing the variables in the loop-scope. It allows us to initialize the container we wish to loop through in the range-declaration itself.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D1C47-BE8F-237E-C2A2-0E481A1C88CE}"/>
              </a:ext>
            </a:extLst>
          </p:cNvPr>
          <p:cNvSpPr txBox="1"/>
          <p:nvPr/>
        </p:nvSpPr>
        <p:spPr>
          <a:xfrm>
            <a:off x="0" y="2355485"/>
            <a:ext cx="6141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0EA98-AB40-A1D5-44B2-38D20DE68D13}"/>
              </a:ext>
            </a:extLst>
          </p:cNvPr>
          <p:cNvSpPr txBox="1"/>
          <p:nvPr/>
        </p:nvSpPr>
        <p:spPr>
          <a:xfrm>
            <a:off x="5625447" y="2355485"/>
            <a:ext cx="6141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After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9F7184-3F7F-26EB-BA2F-239918B36B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t="12371" r="64047" b="35945"/>
          <a:stretch/>
        </p:blipFill>
        <p:spPr>
          <a:xfrm>
            <a:off x="1206631" y="2966184"/>
            <a:ext cx="3996966" cy="3544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36904A-9AC6-EADD-5222-0D64B727EB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11598" r="63891" b="46254"/>
          <a:stretch/>
        </p:blipFill>
        <p:spPr>
          <a:xfrm>
            <a:off x="6697744" y="2966184"/>
            <a:ext cx="4901260" cy="35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1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3A0A02-DC97-4025-5084-9BFE763DC3B9}"/>
              </a:ext>
            </a:extLst>
          </p:cNvPr>
          <p:cNvSpPr txBox="1"/>
          <p:nvPr/>
        </p:nvSpPr>
        <p:spPr>
          <a:xfrm>
            <a:off x="3048786" y="0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42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std::string functions</a:t>
            </a:r>
            <a:r>
              <a:rPr lang="en-US" sz="4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5E9DE-F179-B4D5-0E5E-BA12B049DE37}"/>
              </a:ext>
            </a:extLst>
          </p:cNvPr>
          <p:cNvSpPr txBox="1"/>
          <p:nvPr/>
        </p:nvSpPr>
        <p:spPr>
          <a:xfrm>
            <a:off x="0" y="83293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ends_with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(“suffix”): Checks if the string ends with the given suffix.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starts_with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(“prefix”) :Checks if the string view starts with the given prefix.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FB242-020B-5CCE-4B07-42F5ECB3A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t="12646" r="32656" b="17801"/>
          <a:stretch/>
        </p:blipFill>
        <p:spPr>
          <a:xfrm>
            <a:off x="2188589" y="1913642"/>
            <a:ext cx="7814820" cy="47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2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Sarla Saini</dc:creator>
  <cp:lastModifiedBy>Sarla Saini</cp:lastModifiedBy>
  <cp:revision>3</cp:revision>
  <dcterms:created xsi:type="dcterms:W3CDTF">2022-12-03T08:00:50Z</dcterms:created>
  <dcterms:modified xsi:type="dcterms:W3CDTF">2022-12-04T13:40:34Z</dcterms:modified>
</cp:coreProperties>
</file>