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60" r:id="rId6"/>
    <p:sldId id="261" r:id="rId7"/>
    <p:sldId id="265" r:id="rId8"/>
    <p:sldId id="263" r:id="rId9"/>
    <p:sldId id="264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333"/>
    <a:srgbClr val="990000"/>
    <a:srgbClr val="CBF7F9"/>
    <a:srgbClr val="2B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1018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08644-BAA4-41EC-A77C-036B399E99C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51A6-2643-47C5-8373-AA5E27FE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251A6-2643-47C5-8373-AA5E27FE6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AA1B-DE92-4246-9626-58DD887B1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3FC5C-38BA-4B6E-9E9D-D34637878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EB27-DD1A-4CCC-BAC3-3421862D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5EFE-8DC5-41FE-A496-C7E476BC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7A73-38F7-428D-8425-B559213C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C8AB6-2898-42DD-A7DA-AE418A98D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71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6B01-9AA6-4379-B79C-05B0CC8B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23441-79E9-4C8F-A3AD-901BA52B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966C-278D-45CE-8EC2-44B00400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0832-D3B6-4E5E-A460-3346F55B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CA0A-EA37-4586-8738-DD555709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1004-35E9-4194-994C-F9EA0999AA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86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58E87-DD77-441D-B9DB-9E36E0DB7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F1858-0517-4C17-A9DC-95407907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7F21-ED0C-4F7B-A789-AA143B8B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6881-D29E-4EC9-BFD6-E2CB57E3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1C40-D4DB-4DD4-A8F7-2D810C17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1E2FF-2159-4857-ABA0-C8EF216D9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9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BA5-2B22-4176-B804-A7B9AD32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8474-830A-48B8-A743-D2AB251A53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3634B-4CBF-41B3-984F-B7D856634E7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00183-A70D-47AD-BE08-2715180304C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E6BD-3FD1-4872-8025-2865324F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48D1AA-D88F-40C5-842F-F83845F3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E64F43-BCEC-47F8-9048-4027062B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83DC21-1A57-4166-AF98-4BBCFCC9E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2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53E1-122B-4302-92FA-C5D98CD7F1A6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E077-6515-4DF8-870C-DBCBE0955B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E845-D87C-473B-B6A8-9257AB888AD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33669-88F9-428A-90E9-99E0E08790E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A9B4-53C0-4B23-AC2B-938634ED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9292F-0C59-4E5F-8236-6AEED2FB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85127-0EE6-4C2F-91CE-89BB3C61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BCA53-E1DA-46EC-9FD8-B19C64F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0C3B81-AF82-4B8F-ADED-CBF90F68A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9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C719-3A5E-4035-8025-248BEC84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CD2F-B947-4EF8-AF31-A2F350D2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37B8-B88E-4A2B-8F5C-4E223278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DD7B-0019-47C2-B78C-D049893D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2B8F-095A-4BC3-9FDF-009BBFE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DDC86-39B3-4345-A50E-C4EF38F69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0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D85C-5686-4D13-B481-19CDBD5D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4FDB-846E-4785-A852-D93FEDE0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D66D-CD34-42F9-9AD3-54873BC6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F8B3-761D-4484-89D5-7A8D94CD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81CD-94B5-45CC-A4E3-CB6F734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43FCB-E619-4A1A-A780-DA7C088403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8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3EC9-9F45-4CC2-9E60-2240C2FB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1708-0892-462B-9166-4D20B82E6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C004-3E00-4017-8A13-B3E7056A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4FE0-70E1-4156-B393-E760BFC9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A3A80-FA7C-4576-8452-CDCC81E9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251A-8987-4EEC-BFC0-5E99CC94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40BBD-7F0F-4DA9-BE14-B63999775C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6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0E3-54AD-44F2-A31E-A14B652B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217D-30F6-4673-A443-2E886F8B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BDB6-9D47-401A-8559-81DB2715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A8A06-FF62-4138-B07C-68D6C4E6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94BDA-249E-400A-9E9D-5CB838935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4CE20-10DC-4691-9FFE-D3209D3F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BC50A-4464-4313-AE8F-F55BDB93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3352A-BCFE-419F-974A-F597383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BE79C-AEB3-42E7-81D0-91AC753A3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14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5ABC-2EA5-43B4-BA41-F90DB2B1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A4F7B-DED5-42E2-9492-29641B0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C837A-54A2-4970-A6FB-C4C70D0E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8F9CD-8644-4E74-8F9B-959F02CB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DF606-F3B8-4AD1-9604-398332DC14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35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B59F1-1D02-4761-B1DD-A970BA4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3D2C-0258-447F-BC96-7A09C70C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BE8E2-7ACB-488B-B452-FE7E1703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61F2F-5D18-45A9-A017-133247411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907C-4A91-464C-9EA2-0FC49EDB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37C1-40D9-4EBB-BA9D-93CA1539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9C59-35C2-46DB-866F-D5A7692E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2DB3-E145-402B-BBDB-FF78CA0A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C6B5-A4CC-4B17-BCAF-EB012419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9970-ACCD-4CE6-BDDC-15525E3A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FAA64-28A3-4EA2-B206-DC633530B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2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74B7-C480-4832-8B35-489C1218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5E821-3EFE-4943-AA61-5DFA7F2C4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5B13-47F2-4925-B06A-A1A94E30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CF5F3-C000-439C-B7F6-ADE43DD8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FAAFD-62F1-4722-971A-6810FD7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2ADFF-8837-401A-A4F3-E39C0B52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F080E-C032-49AD-8FE2-1BE35F271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9F8B00-6F31-4BDF-8B19-848EBFB8F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50CFF1-5110-4C2B-ACE5-767D1A474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6D83BA-41E5-4755-B031-7ABB479581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38A355-1957-4880-8C61-55730984F1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F02A7B-753C-43DD-86F6-2B1CD5C32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B99C52-25AD-4014-AE7B-3715502B90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omet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416FC6C-F2A4-4EDB-BF74-BA5CE5F2C5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000">
                <a:solidFill>
                  <a:schemeClr val="tx1"/>
                </a:solidFill>
              </a:rPr>
              <a:t>Nations’ Response to Covid-19: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A Critical Look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4A552CE-BEA6-48D3-A816-E9727BF9C6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By Keshav Narasimhan</a:t>
            </a:r>
          </a:p>
          <a:p>
            <a:r>
              <a:rPr lang="en-US" altLang="en-US" sz="3200"/>
              <a:t>Upper St. Clair High School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1F23A61C-890A-4D75-B14C-5A880B51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6126163"/>
            <a:ext cx="458787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endParaRPr lang="en-US" altLang="en-US"/>
          </a:p>
        </p:txBody>
      </p:sp>
      <p:pic>
        <p:nvPicPr>
          <p:cNvPr id="2054" name="Picture 6" descr="USC School District (@USCSchools) | Twitter">
            <a:extLst>
              <a:ext uri="{FF2B5EF4-FFF2-40B4-BE49-F238E27FC236}">
                <a16:creationId xmlns:a16="http://schemas.microsoft.com/office/drawing/2014/main" id="{8B7EF801-F9AB-4089-8998-23E50D4C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0D4B2-96AC-4397-9D70-8CF2E1BD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8AB6-2898-42DD-A7DA-AE418A98D9D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468D-BB4C-458B-BD88-CDC9842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" y="123825"/>
            <a:ext cx="8915400" cy="1143000"/>
          </a:xfrm>
        </p:spPr>
        <p:txBody>
          <a:bodyPr/>
          <a:lstStyle/>
          <a:p>
            <a:r>
              <a:rPr lang="en-US" dirty="0"/>
              <a:t>Attempts to Improve Fit…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EA5E6-6D42-4927-A4F7-3817C79A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5073"/>
            <a:ext cx="5553075" cy="32289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24B4FD3-6E01-4DBD-A76A-73416FB688E8}"/>
              </a:ext>
            </a:extLst>
          </p:cNvPr>
          <p:cNvSpPr/>
          <p:nvPr/>
        </p:nvSpPr>
        <p:spPr>
          <a:xfrm>
            <a:off x="5105400" y="4270896"/>
            <a:ext cx="762000" cy="304800"/>
          </a:xfrm>
          <a:prstGeom prst="ellipse">
            <a:avLst/>
          </a:prstGeom>
          <a:noFill/>
          <a:ln>
            <a:solidFill>
              <a:srgbClr val="EA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9908F-A19A-47CE-91EF-3CB1572D479C}"/>
              </a:ext>
            </a:extLst>
          </p:cNvPr>
          <p:cNvSpPr txBox="1"/>
          <p:nvPr/>
        </p:nvSpPr>
        <p:spPr>
          <a:xfrm>
            <a:off x="1143000" y="48768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after trying different combinations of the explanatory variables, this is the best adjusted R-Square value that I could get.</a:t>
            </a:r>
          </a:p>
          <a:p>
            <a:endParaRPr lang="en-US" dirty="0"/>
          </a:p>
          <a:p>
            <a:r>
              <a:rPr lang="en-US" dirty="0"/>
              <a:t>It proved that it is a very challenging problem to solve.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85A2-DE01-4A1E-A360-08B718EF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F606-F3B8-4AD1-9604-398332DC14F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9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B52EF0A-0881-4E97-9CBB-07625229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0" y="914400"/>
            <a:ext cx="5256430" cy="3868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F468D-BB4C-458B-BD88-CDC9842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/>
          <a:lstStyle/>
          <a:p>
            <a:r>
              <a:rPr lang="en-US" dirty="0"/>
              <a:t>Model Vs. 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9908F-A19A-47CE-91EF-3CB1572D479C}"/>
              </a:ext>
            </a:extLst>
          </p:cNvPr>
          <p:cNvSpPr txBox="1"/>
          <p:nvPr/>
        </p:nvSpPr>
        <p:spPr>
          <a:xfrm>
            <a:off x="5797181" y="1524000"/>
            <a:ext cx="2946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the model having a low adjusted R-Square value, the model is reasonably good in predicting the cases per 1 million.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D48BEBA-A076-4E14-BA3E-C2344B9DE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69069-D274-42F7-AD73-FD92DD82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0" y="4984325"/>
            <a:ext cx="8669799" cy="7125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0F553F9-1F7A-44A8-A284-5097E0AB048B}"/>
              </a:ext>
            </a:extLst>
          </p:cNvPr>
          <p:cNvSpPr/>
          <p:nvPr/>
        </p:nvSpPr>
        <p:spPr>
          <a:xfrm>
            <a:off x="2753450" y="3696563"/>
            <a:ext cx="1034044" cy="304800"/>
          </a:xfrm>
          <a:prstGeom prst="wedgeRectCallout">
            <a:avLst>
              <a:gd name="adj1" fmla="val -44248"/>
              <a:gd name="adj2" fmla="val 98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Country with high population density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0FEEE7D-0973-4670-8E1F-E1B4E27E49D8}"/>
              </a:ext>
            </a:extLst>
          </p:cNvPr>
          <p:cNvSpPr/>
          <p:nvPr/>
        </p:nvSpPr>
        <p:spPr>
          <a:xfrm>
            <a:off x="1249057" y="1575111"/>
            <a:ext cx="1197378" cy="323483"/>
          </a:xfrm>
          <a:prstGeom prst="wedgeRectCallout">
            <a:avLst>
              <a:gd name="adj1" fmla="val -17996"/>
              <a:gd name="adj2" fmla="val 4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Economically prosperous countries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016A6-43E2-48FE-840E-B7EFC261E008}"/>
              </a:ext>
            </a:extLst>
          </p:cNvPr>
          <p:cNvCxnSpPr>
            <a:cxnSpLocks/>
          </p:cNvCxnSpPr>
          <p:nvPr/>
        </p:nvCxnSpPr>
        <p:spPr>
          <a:xfrm flipH="1">
            <a:off x="1981200" y="1892030"/>
            <a:ext cx="444945" cy="97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FB6204-46A6-45C9-BBE2-32FABBEAD598}"/>
              </a:ext>
            </a:extLst>
          </p:cNvPr>
          <p:cNvCxnSpPr>
            <a:cxnSpLocks/>
          </p:cNvCxnSpPr>
          <p:nvPr/>
        </p:nvCxnSpPr>
        <p:spPr>
          <a:xfrm>
            <a:off x="2426145" y="1892029"/>
            <a:ext cx="774255" cy="45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565CBC-CC27-498E-A856-2A6A705A3286}"/>
              </a:ext>
            </a:extLst>
          </p:cNvPr>
          <p:cNvCxnSpPr>
            <a:cxnSpLocks/>
          </p:cNvCxnSpPr>
          <p:nvPr/>
        </p:nvCxnSpPr>
        <p:spPr>
          <a:xfrm>
            <a:off x="2426145" y="1892030"/>
            <a:ext cx="168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F59D16DF-B588-48CE-86D5-0695D62D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F606-F3B8-4AD1-9604-398332DC14F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15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F7FE52-C388-4363-A67B-1CCFF75D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02E7AF-EB14-436A-BF35-EC728708E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417639"/>
            <a:ext cx="8229600" cy="34591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I have three conclusions to make:</a:t>
            </a:r>
            <a:br>
              <a:rPr lang="en-US" altLang="en-US" sz="2000" dirty="0"/>
            </a:b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000" dirty="0"/>
              <a:t>My Hypothesis #1 is rejected:  Data showed that the countries that had a higher population density did not show higher numbers of cases.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000" dirty="0"/>
              <a:t>My hypothesis #2 is correct:  Economically prosperous countries, such as USA and Germany, did not show better capability in controlling the number of Covid-19 cases.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000" dirty="0"/>
              <a:t>Predicting the number of cases in a country is a very difficult task.  No one single factor was more dominant than the others in predicting the number of Covid-19 cases.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547D6-CA76-4D0A-BFE2-54542FAE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DC86-39B3-4345-A50E-C4EF38F6946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64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152A4A-608F-4012-9BBD-FC2D0CD4C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Why I chose this Project?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C81E32-7D06-4F04-A315-B08378C3B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33650" y="1646238"/>
            <a:ext cx="649605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Covid-19 is a pandemic that has claimed over 400,000 lives in the US.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Despite having some of the most advanced medical infrastructure in the world, the United States has failed to contain this pandemic.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 wanted to understand if there are </a:t>
            </a:r>
            <a:r>
              <a:rPr lang="en-US" altLang="en-US" sz="2400" u="sng" dirty="0"/>
              <a:t>a few key factors</a:t>
            </a:r>
            <a:r>
              <a:rPr lang="en-US" altLang="en-US" sz="2400" dirty="0"/>
              <a:t> which could have helped the US and other nations </a:t>
            </a:r>
            <a:r>
              <a:rPr lang="en-US" altLang="en-US" sz="2400" u="sng" dirty="0"/>
              <a:t>minimize</a:t>
            </a:r>
            <a:r>
              <a:rPr lang="en-US" altLang="en-US" sz="2400" dirty="0"/>
              <a:t> the </a:t>
            </a:r>
            <a:r>
              <a:rPr lang="en-US" altLang="en-US" sz="2400" u="sng" dirty="0"/>
              <a:t>impact of this pandemic</a:t>
            </a:r>
            <a:r>
              <a:rPr lang="en-US" altLang="en-US" sz="2400" dirty="0"/>
              <a:t>.  If so, I wanted to find out what those factors are.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5" name="AutoShape 5" descr="Covid-19 | New Scientist">
            <a:extLst>
              <a:ext uri="{FF2B5EF4-FFF2-40B4-BE49-F238E27FC236}">
                <a16:creationId xmlns:a16="http://schemas.microsoft.com/office/drawing/2014/main" id="{D831C047-857D-47D5-A664-BD89F9B38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0D3981AF-FC30-4792-8F63-34E321AE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128" name="AutoShape 8" descr="Covid-19 | New Scientist">
            <a:extLst>
              <a:ext uri="{FF2B5EF4-FFF2-40B4-BE49-F238E27FC236}">
                <a16:creationId xmlns:a16="http://schemas.microsoft.com/office/drawing/2014/main" id="{65F9D5A9-57EA-4964-9424-9C78CF0B3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6A2D5F53-2EB2-48AD-95FE-80111D12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33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5131" name="Picture 11" descr="Covid-19 | New Scientist">
            <a:extLst>
              <a:ext uri="{FF2B5EF4-FFF2-40B4-BE49-F238E27FC236}">
                <a16:creationId xmlns:a16="http://schemas.microsoft.com/office/drawing/2014/main" id="{F86EE94E-955C-490B-B621-38E3423D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25146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59969-CE42-4353-A0BD-0053855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DC86-39B3-4345-A50E-C4EF38F6946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F7FE52-C388-4363-A67B-1CCFF75D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Hypotheses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02E7AF-EB14-436A-BF35-EC728708E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417639"/>
            <a:ext cx="8229600" cy="34591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000" u="sng" dirty="0"/>
              <a:t>Hypothesis #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Countries with an overall higher population density will have more cases per 1 million due to proximity, making the virus easier to spread.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i="1" u="sng" dirty="0"/>
              <a:t>Explanation</a:t>
            </a:r>
            <a:r>
              <a:rPr lang="en-US" sz="1600" i="1" dirty="0"/>
              <a:t>:  Higher population density will make social distancing lot more challenging, and the virus will spread easier.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u="sng" dirty="0"/>
              <a:t>Hypothesis # 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i="0" dirty="0">
                <a:effectLst/>
                <a:latin typeface="Arial" panose="020B0604020202020204" pitchFamily="34" charset="0"/>
              </a:rPr>
              <a:t>Economic prosperity will not be as important of a variable when determining if a country successfully controlled the virus.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i="1" u="sng" dirty="0"/>
              <a:t>Explanation</a:t>
            </a:r>
            <a:r>
              <a:rPr lang="en-US" sz="1600" i="1" dirty="0"/>
              <a:t>:  By following the news, I knew that countries like the US, Germany and Belgium had a hard time controlling this virus.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800" i="1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5EDF4-F1E6-496D-A2B2-08B4C630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DC86-39B3-4345-A50E-C4EF38F6946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A376B54-E947-4AE9-8766-4C13954B0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Analyses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BE874-180B-4AD7-BF14-951334955C8A}"/>
              </a:ext>
            </a:extLst>
          </p:cNvPr>
          <p:cNvSpPr txBox="1"/>
          <p:nvPr/>
        </p:nvSpPr>
        <p:spPr>
          <a:xfrm>
            <a:off x="248237" y="1600200"/>
            <a:ext cx="236220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Collect worldwide COVID-19 data from </a:t>
            </a:r>
            <a:r>
              <a:rPr lang="en-US" sz="1600" u="sng" dirty="0"/>
              <a:t>credible</a:t>
            </a:r>
            <a:r>
              <a:rPr lang="en-US" sz="1600" dirty="0"/>
              <a:t> 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0642A-02C9-4CCB-A28C-5C2FD2444739}"/>
              </a:ext>
            </a:extLst>
          </p:cNvPr>
          <p:cNvSpPr txBox="1"/>
          <p:nvPr/>
        </p:nvSpPr>
        <p:spPr>
          <a:xfrm>
            <a:off x="3048000" y="1600200"/>
            <a:ext cx="2514600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Initially, keep the analysis  as broad as possible. Collect data on </a:t>
            </a:r>
            <a:r>
              <a:rPr lang="en-US" sz="1600" u="sng" dirty="0"/>
              <a:t>all the countries</a:t>
            </a:r>
            <a:r>
              <a:rPr lang="en-US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25597-E982-4C89-B8EF-AABF4DB20C8B}"/>
              </a:ext>
            </a:extLst>
          </p:cNvPr>
          <p:cNvSpPr txBox="1"/>
          <p:nvPr/>
        </p:nvSpPr>
        <p:spPr>
          <a:xfrm>
            <a:off x="6083129" y="2840210"/>
            <a:ext cx="2984669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Narrow down the countries to analyze based on the trust factor of the data; maintain adequate  </a:t>
            </a:r>
            <a:r>
              <a:rPr lang="en-US" sz="1600" u="sng" dirty="0"/>
              <a:t>diversity in the countries</a:t>
            </a:r>
            <a:r>
              <a:rPr lang="en-US" sz="1600" dirty="0"/>
              <a:t> chosen for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48B0-BF00-4758-B68D-C927412534CA}"/>
              </a:ext>
            </a:extLst>
          </p:cNvPr>
          <p:cNvSpPr txBox="1"/>
          <p:nvPr/>
        </p:nvSpPr>
        <p:spPr>
          <a:xfrm>
            <a:off x="3081337" y="3051265"/>
            <a:ext cx="251460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Statistically analyze the </a:t>
            </a:r>
            <a:r>
              <a:rPr lang="en-US" sz="1600" u="sng" dirty="0"/>
              <a:t>explanatory</a:t>
            </a:r>
            <a:r>
              <a:rPr lang="en-US" sz="1600" dirty="0"/>
              <a:t> variables for inherent </a:t>
            </a:r>
            <a:r>
              <a:rPr lang="en-US" sz="1600" u="sng" dirty="0"/>
              <a:t>correlation</a:t>
            </a:r>
            <a:r>
              <a:rPr lang="en-US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21AE-C04D-4852-BD92-A787F4B42791}"/>
              </a:ext>
            </a:extLst>
          </p:cNvPr>
          <p:cNvSpPr txBox="1"/>
          <p:nvPr/>
        </p:nvSpPr>
        <p:spPr>
          <a:xfrm>
            <a:off x="6083129" y="1670359"/>
            <a:ext cx="2362200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Visually look for trends by plotting </a:t>
            </a:r>
            <a:r>
              <a:rPr lang="en-US" sz="1600" u="sng" dirty="0"/>
              <a:t>scatter plots</a:t>
            </a:r>
            <a:r>
              <a:rPr lang="en-US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E7C9D-5FF9-412C-B02D-5BE6221A9F15}"/>
              </a:ext>
            </a:extLst>
          </p:cNvPr>
          <p:cNvSpPr txBox="1"/>
          <p:nvPr/>
        </p:nvSpPr>
        <p:spPr>
          <a:xfrm>
            <a:off x="134235" y="3064258"/>
            <a:ext cx="251460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Construct a </a:t>
            </a:r>
            <a:r>
              <a:rPr lang="en-US" sz="1600" u="sng" dirty="0"/>
              <a:t>regression model</a:t>
            </a:r>
            <a:r>
              <a:rPr lang="en-US" sz="1600" dirty="0"/>
              <a:t>  to predict the number of cases/deaths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CD9F6-95C6-4F1C-A425-0215A9313BBA}"/>
              </a:ext>
            </a:extLst>
          </p:cNvPr>
          <p:cNvSpPr txBox="1"/>
          <p:nvPr/>
        </p:nvSpPr>
        <p:spPr>
          <a:xfrm>
            <a:off x="212036" y="4427929"/>
            <a:ext cx="2514600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Refine the model using R program to get the best fit. (high adjusted R-square value.)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6EFA7-16D3-4BDD-BFEF-D3399921C11C}"/>
              </a:ext>
            </a:extLst>
          </p:cNvPr>
          <p:cNvSpPr txBox="1"/>
          <p:nvPr/>
        </p:nvSpPr>
        <p:spPr>
          <a:xfrm>
            <a:off x="3296605" y="4581137"/>
            <a:ext cx="2514600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Arrive at key conclusions from the model.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0326A4-39F8-4F16-8DAB-92A46472AF71}"/>
              </a:ext>
            </a:extLst>
          </p:cNvPr>
          <p:cNvSpPr/>
          <p:nvPr/>
        </p:nvSpPr>
        <p:spPr>
          <a:xfrm>
            <a:off x="2685657" y="1998305"/>
            <a:ext cx="304019" cy="1047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7BFCE10-CEBC-41ED-ACE2-B88A81BCE4E2}"/>
              </a:ext>
            </a:extLst>
          </p:cNvPr>
          <p:cNvSpPr/>
          <p:nvPr/>
        </p:nvSpPr>
        <p:spPr>
          <a:xfrm>
            <a:off x="5672134" y="1970332"/>
            <a:ext cx="304019" cy="1047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DC62D2C-00AA-4E43-BCC9-A04519D6C432}"/>
              </a:ext>
            </a:extLst>
          </p:cNvPr>
          <p:cNvSpPr/>
          <p:nvPr/>
        </p:nvSpPr>
        <p:spPr>
          <a:xfrm rot="5400000">
            <a:off x="7164614" y="2507899"/>
            <a:ext cx="304019" cy="1047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4766518-F12A-4138-ACF3-325CE04078EB}"/>
              </a:ext>
            </a:extLst>
          </p:cNvPr>
          <p:cNvSpPr/>
          <p:nvPr/>
        </p:nvSpPr>
        <p:spPr>
          <a:xfrm rot="10800000">
            <a:off x="5661577" y="3374968"/>
            <a:ext cx="304019" cy="1047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FCC596-B71C-41DC-8942-0808B8546CCC}"/>
              </a:ext>
            </a:extLst>
          </p:cNvPr>
          <p:cNvSpPr/>
          <p:nvPr/>
        </p:nvSpPr>
        <p:spPr>
          <a:xfrm rot="10800000">
            <a:off x="2707602" y="3414370"/>
            <a:ext cx="304019" cy="1047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6F5B4B-D503-440B-B989-C62ACD60AF29}"/>
              </a:ext>
            </a:extLst>
          </p:cNvPr>
          <p:cNvSpPr/>
          <p:nvPr/>
        </p:nvSpPr>
        <p:spPr>
          <a:xfrm rot="5400000">
            <a:off x="1195785" y="4111254"/>
            <a:ext cx="304019" cy="1047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7A95C35-7EBC-4106-9ADD-3FF89E016E27}"/>
              </a:ext>
            </a:extLst>
          </p:cNvPr>
          <p:cNvSpPr/>
          <p:nvPr/>
        </p:nvSpPr>
        <p:spPr>
          <a:xfrm>
            <a:off x="2859611" y="4821131"/>
            <a:ext cx="304019" cy="1047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4CDF-F9B2-4E06-84AB-B43F949D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DC86-39B3-4345-A50E-C4EF38F6946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9000A8E-5DA0-4985-9D7C-AA47E05C0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Data Collection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15A6C516-D1C3-4E0A-8626-BA9E2D05F868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5715000" cy="3381375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6" name="Text Box 4">
            <a:extLst>
              <a:ext uri="{FF2B5EF4-FFF2-40B4-BE49-F238E27FC236}">
                <a16:creationId xmlns:a16="http://schemas.microsoft.com/office/drawing/2014/main" id="{ED6130CD-0C10-41F8-9A52-8B19F52F0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53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6285A440-3ABB-41AB-8708-CEE04B1C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95400"/>
            <a:ext cx="2743200" cy="301621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/>
              <a:t>Source: </a:t>
            </a:r>
            <a:r>
              <a:rPr lang="en-US" altLang="en-US" sz="1000" dirty="0" err="1"/>
              <a:t>Worldometer</a:t>
            </a:r>
            <a:r>
              <a:rPr lang="en-US" altLang="en-US" sz="1000" dirty="0"/>
              <a:t> Website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hlinkClick r:id="rId3"/>
              </a:rPr>
              <a:t>www.worldometer.com</a:t>
            </a:r>
            <a:endParaRPr lang="en-US" altLang="en-US" sz="1000" dirty="0"/>
          </a:p>
          <a:p>
            <a:pPr>
              <a:spcBef>
                <a:spcPct val="50000"/>
              </a:spcBef>
            </a:pPr>
            <a:r>
              <a:rPr lang="en-US" altLang="en-US" sz="1000" b="1" dirty="0"/>
              <a:t>Response Variable: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No. of Covid-19 cases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No. of </a:t>
            </a:r>
            <a:r>
              <a:rPr lang="en-US" altLang="en-US" sz="1000" dirty="0" err="1"/>
              <a:t>Covid</a:t>
            </a:r>
            <a:r>
              <a:rPr lang="en-US" altLang="en-US" sz="1000" dirty="0"/>
              <a:t>- 19 deaths</a:t>
            </a:r>
          </a:p>
          <a:p>
            <a:pPr>
              <a:spcBef>
                <a:spcPct val="50000"/>
              </a:spcBef>
            </a:pPr>
            <a:r>
              <a:rPr lang="en-US" altLang="en-US" sz="1000" b="1" dirty="0"/>
              <a:t>Explanatory Variable: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Population density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GDP Per Capita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Human Development Index (HDI)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Tests per million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Democracy Index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Length of Lockdown.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000" dirty="0"/>
              <a:t>Mask Mandate Implementation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9C03753B-D851-457E-AF03-51E23D7D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8" y="4982939"/>
            <a:ext cx="3352800" cy="15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Graphical Representation of Democracy Index.</a:t>
            </a:r>
          </a:p>
          <a:p>
            <a:pPr>
              <a:spcBef>
                <a:spcPct val="50000"/>
              </a:spcBef>
            </a:pPr>
            <a:r>
              <a:rPr lang="en-US" altLang="en-US" sz="1100" dirty="0"/>
              <a:t>Source: Economist Intelligence Unit</a:t>
            </a:r>
          </a:p>
          <a:p>
            <a:pPr>
              <a:spcBef>
                <a:spcPct val="50000"/>
              </a:spcBef>
            </a:pPr>
            <a:r>
              <a:rPr lang="en-US" altLang="en-US" sz="1200" dirty="0"/>
              <a:t>Dark Green – More Democratic</a:t>
            </a:r>
          </a:p>
          <a:p>
            <a:pPr>
              <a:spcBef>
                <a:spcPct val="50000"/>
              </a:spcBef>
            </a:pPr>
            <a:r>
              <a:rPr lang="en-US" altLang="en-US" sz="1200" dirty="0"/>
              <a:t>Dark Red – Less Democratic</a:t>
            </a:r>
          </a:p>
          <a:p>
            <a:pPr>
              <a:spcBef>
                <a:spcPct val="50000"/>
              </a:spcBef>
            </a:pPr>
            <a:r>
              <a:rPr lang="en-US" altLang="en-US" sz="900" dirty="0"/>
              <a:t>*Note China, a highly populated country is very red.  Therefore, I will be excluding this country</a:t>
            </a:r>
            <a:r>
              <a:rPr lang="en-US" altLang="en-US" sz="1200" dirty="0"/>
              <a:t>.</a:t>
            </a: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77B5C1E9-BFC0-4276-BA85-6F7302337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6ABC43BD-FCA6-491C-B6E1-8D1CBD294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89031-3557-42DA-8869-242577C77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87" y="4257777"/>
            <a:ext cx="5105400" cy="2566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9C88D-BBA0-4C9D-A6A3-E3CCCB6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DC86-39B3-4345-A50E-C4EF38F6946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40FA78-5E59-4DC3-9103-60BD79AC0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Statistical Program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C82DFD-CE95-4C35-BF98-AA3FC646CC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029200"/>
            <a:ext cx="2514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400" dirty="0"/>
              <a:t>I used statistical program</a:t>
            </a:r>
          </a:p>
          <a:p>
            <a:pPr>
              <a:buFontTx/>
              <a:buNone/>
            </a:pPr>
            <a:r>
              <a:rPr lang="en-US" altLang="en-US" sz="1400" dirty="0"/>
              <a:t>R studio in conjunction with</a:t>
            </a:r>
          </a:p>
          <a:p>
            <a:pPr>
              <a:buFontTx/>
              <a:buNone/>
            </a:pPr>
            <a:r>
              <a:rPr lang="en-US" altLang="en-US" sz="1400" dirty="0"/>
              <a:t>Excel to look for trends.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C855763-E1DA-4614-973F-B7C81C34363D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848600" cy="3014663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3" name="Picture 7">
            <a:extLst>
              <a:ext uri="{FF2B5EF4-FFF2-40B4-BE49-F238E27FC236}">
                <a16:creationId xmlns:a16="http://schemas.microsoft.com/office/drawing/2014/main" id="{04D432AF-B66E-4F53-BBCF-476E46A070F6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4386263"/>
            <a:ext cx="5486400" cy="2471737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5" name="Line 9">
            <a:extLst>
              <a:ext uri="{FF2B5EF4-FFF2-40B4-BE49-F238E27FC236}">
                <a16:creationId xmlns:a16="http://schemas.microsoft.com/office/drawing/2014/main" id="{1BD9012D-1A65-4059-B0F7-277A136E2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5CA7ABE9-0D5B-414A-A275-C211C0296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58C22296-0753-4EAE-96B1-56CB8EC3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R-Studio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60A3844C-CFAE-4A83-BC2F-32CAC8B9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14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Excel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EAD4A-C7D9-4F28-8FD2-634F0861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DC21-1A57-4166-AF98-4BBCFCC9EC4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BE7103-1832-4B1B-91FD-47EEA88179B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 dirty="0"/>
              <a:t>Scatter Plots to Search for Trends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7A5BA671-CEE4-438B-B3AD-ECF158936E44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4038600" cy="2185988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6" name="Text Box 6">
            <a:extLst>
              <a:ext uri="{FF2B5EF4-FFF2-40B4-BE49-F238E27FC236}">
                <a16:creationId xmlns:a16="http://schemas.microsoft.com/office/drawing/2014/main" id="{339B4C3E-1D1C-4F80-BEDF-186B6786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456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B2950B7-C73D-429D-B923-5BF937D36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998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20488" name="Picture 8">
            <a:extLst>
              <a:ext uri="{FF2B5EF4-FFF2-40B4-BE49-F238E27FC236}">
                <a16:creationId xmlns:a16="http://schemas.microsoft.com/office/drawing/2014/main" id="{F180E6B1-5E1C-4E7F-8D20-AFB1FF05453B}"/>
              </a:ext>
            </a:extLst>
          </p:cNvPr>
          <p:cNvPicPr>
            <a:picLocks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00200"/>
            <a:ext cx="3886200" cy="2187575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91" name="Rectangle 11">
            <a:extLst>
              <a:ext uri="{FF2B5EF4-FFF2-40B4-BE49-F238E27FC236}">
                <a16:creationId xmlns:a16="http://schemas.microsoft.com/office/drawing/2014/main" id="{1CADE9CA-2397-4A5B-8241-C827AFBCC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dirty="0"/>
              <a:t>Looking at all 190 countries in a single scatterplot made it difficult to see any obvious patterns.</a:t>
            </a:r>
          </a:p>
          <a:p>
            <a:pPr>
              <a:buFontTx/>
              <a:buNone/>
            </a:pPr>
            <a:r>
              <a:rPr lang="en-US" altLang="en-US" sz="1400" dirty="0"/>
              <a:t>Therefore, I used two criteria to further filter the data:</a:t>
            </a:r>
          </a:p>
          <a:p>
            <a:pPr>
              <a:buFontTx/>
              <a:buNone/>
            </a:pPr>
            <a:r>
              <a:rPr lang="en-US" altLang="en-US" sz="1400" dirty="0"/>
              <a:t>	1.  Population &gt; 5M  (to ensure countries are chosen with a substantial number of cases and deaths)</a:t>
            </a:r>
          </a:p>
          <a:p>
            <a:pPr>
              <a:buFontTx/>
              <a:buNone/>
            </a:pPr>
            <a:r>
              <a:rPr lang="en-US" altLang="en-US" sz="1400" dirty="0"/>
              <a:t>	2.  Democracy Index &gt; 65 (to ensure that a free media can monitor the accuracy of government data.)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41 countries selected based on the criteria listed above.</a:t>
            </a:r>
          </a:p>
          <a:p>
            <a:pPr lvl="1">
              <a:buFontTx/>
              <a:buNone/>
            </a:pPr>
            <a:r>
              <a:rPr lang="en-US" altLang="en-US" sz="1200" b="1" dirty="0">
                <a:highlight>
                  <a:srgbClr val="FFFF00"/>
                </a:highlight>
              </a:rPr>
              <a:t>Even amongst these selected countries, data was still scattered and hard to spot a pattern.</a:t>
            </a:r>
          </a:p>
          <a:p>
            <a:pPr lvl="1"/>
            <a:r>
              <a:rPr lang="en-US" altLang="en-US" sz="1200" dirty="0"/>
              <a:t>This is a hard problem to solve.  Will require analysis of multiple variables to predict the number of cases.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4021B304-FF8A-4E64-BE14-528E6242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All 190 countries</a:t>
            </a:r>
            <a:r>
              <a:rPr lang="en-US" altLang="en-US" dirty="0"/>
              <a:t> 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EF109915-A391-4960-BB48-51639F9E3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192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41 selected countries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C9E71-8FF5-4832-9B98-03199E8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B81-AF82-4B8F-ADED-CBF90F68AA0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B66122-3F2B-46FA-842D-402726AE5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Correlation Plot in R</a:t>
            </a:r>
          </a:p>
        </p:txBody>
      </p:sp>
      <p:pic>
        <p:nvPicPr>
          <p:cNvPr id="16391" name="Picture 7">
            <a:extLst>
              <a:ext uri="{FF2B5EF4-FFF2-40B4-BE49-F238E27FC236}">
                <a16:creationId xmlns:a16="http://schemas.microsoft.com/office/drawing/2014/main" id="{57B31270-85DA-49A2-BB50-794F4A141259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6304" y="5304934"/>
            <a:ext cx="5684828" cy="762000"/>
          </a:xfrm>
          <a:noFill/>
          <a:ln/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DB610BD3-52F8-4191-914E-9F4A2AD4BFA9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707356"/>
            <a:ext cx="4724400" cy="3443288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0" name="Text Box 6">
            <a:extLst>
              <a:ext uri="{FF2B5EF4-FFF2-40B4-BE49-F238E27FC236}">
                <a16:creationId xmlns:a16="http://schemas.microsoft.com/office/drawing/2014/main" id="{4E87EC7F-D1F0-4AAD-9026-ADFE678E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2855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ACB1277-523D-49BB-B1B6-FC4912CF1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093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64373-6F57-4EE8-AFE2-CF0ACB887AEB}"/>
              </a:ext>
            </a:extLst>
          </p:cNvPr>
          <p:cNvSpPr txBox="1"/>
          <p:nvPr/>
        </p:nvSpPr>
        <p:spPr>
          <a:xfrm>
            <a:off x="162032" y="1605552"/>
            <a:ext cx="2974271" cy="4924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Since the scatterplot did not show any strong pattern, I used the R program to look for correlation statistically.  </a:t>
            </a:r>
          </a:p>
          <a:p>
            <a:endParaRPr lang="en-US" sz="1100" dirty="0"/>
          </a:p>
          <a:p>
            <a:r>
              <a:rPr lang="en-US" sz="1100" dirty="0"/>
              <a:t>The analysis showed that the following 4 factors were strongly correlated:</a:t>
            </a:r>
          </a:p>
          <a:p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/>
              <a:t>GDP Per Capita</a:t>
            </a:r>
          </a:p>
          <a:p>
            <a:pPr marL="342900" indent="-342900">
              <a:buAutoNum type="arabicPeriod"/>
            </a:pPr>
            <a:r>
              <a:rPr lang="en-US" sz="1100" dirty="0"/>
              <a:t>HDI</a:t>
            </a:r>
          </a:p>
          <a:p>
            <a:pPr marL="342900" indent="-342900">
              <a:buAutoNum type="arabicPeriod"/>
            </a:pPr>
            <a:r>
              <a:rPr lang="en-US" sz="1100" dirty="0"/>
              <a:t>Tests per 1 million, and </a:t>
            </a:r>
          </a:p>
          <a:p>
            <a:pPr marL="342900" indent="-342900">
              <a:buAutoNum type="arabicPeriod"/>
            </a:pPr>
            <a:r>
              <a:rPr lang="en-US" sz="1100" dirty="0"/>
              <a:t>Democracy Index</a:t>
            </a:r>
          </a:p>
          <a:p>
            <a:pPr marL="342900" indent="-342900">
              <a:buAutoNum type="arabicPeriod"/>
            </a:pPr>
            <a:endParaRPr lang="en-US" sz="1100" dirty="0"/>
          </a:p>
          <a:p>
            <a:r>
              <a:rPr lang="en-US" sz="1100" dirty="0"/>
              <a:t>This meant I could potentially use fewer explanatory variables to construct the linear model.  I used adjusted R-square value to confirm this.</a:t>
            </a:r>
          </a:p>
          <a:p>
            <a:endParaRPr lang="en-US" sz="1100" dirty="0"/>
          </a:p>
          <a:p>
            <a:r>
              <a:rPr lang="en-US" sz="1100" dirty="0"/>
              <a:t>Similarly, </a:t>
            </a:r>
          </a:p>
          <a:p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/>
              <a:t>Death per million, and </a:t>
            </a:r>
          </a:p>
          <a:p>
            <a:pPr marL="342900" indent="-342900">
              <a:buAutoNum type="arabicPeriod"/>
            </a:pPr>
            <a:r>
              <a:rPr lang="en-US" sz="1100" dirty="0"/>
              <a:t>Cases per million </a:t>
            </a:r>
          </a:p>
          <a:p>
            <a:endParaRPr lang="en-US" sz="1100" dirty="0"/>
          </a:p>
          <a:p>
            <a:r>
              <a:rPr lang="en-US" sz="1100" dirty="0"/>
              <a:t>were also strongly correlated.  </a:t>
            </a:r>
          </a:p>
          <a:p>
            <a:endParaRPr lang="en-US" sz="1100" dirty="0"/>
          </a:p>
          <a:p>
            <a:r>
              <a:rPr lang="en-US" sz="1100" dirty="0"/>
              <a:t>It might be possible to use only 1 of these two response variables.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B314D-3FD7-4C83-9ED2-D65F5C3665A9}"/>
              </a:ext>
            </a:extLst>
          </p:cNvPr>
          <p:cNvSpPr/>
          <p:nvPr/>
        </p:nvSpPr>
        <p:spPr>
          <a:xfrm>
            <a:off x="6689725" y="4267200"/>
            <a:ext cx="473075" cy="442118"/>
          </a:xfrm>
          <a:prstGeom prst="rect">
            <a:avLst/>
          </a:prstGeom>
          <a:noFill/>
          <a:ln w="19050">
            <a:solidFill>
              <a:srgbClr val="EA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A3333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A75C6-C5E8-463D-BDEA-29065882D84C}"/>
              </a:ext>
            </a:extLst>
          </p:cNvPr>
          <p:cNvSpPr/>
          <p:nvPr/>
        </p:nvSpPr>
        <p:spPr>
          <a:xfrm>
            <a:off x="5775325" y="3512343"/>
            <a:ext cx="914400" cy="762000"/>
          </a:xfrm>
          <a:prstGeom prst="rect">
            <a:avLst/>
          </a:prstGeom>
          <a:noFill/>
          <a:ln w="19050">
            <a:solidFill>
              <a:srgbClr val="EA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A3333"/>
                </a:solidFill>
              </a:ln>
              <a:noFill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CBC5-B11B-49E0-B0CC-805188D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BBD-7F0F-4DA9-BE14-B63999775C2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C4F026C-5067-4555-9E2A-211B986F0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Multivariate Linear Regressions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29AC1E89-1374-4CD8-8464-5E1407FF3A3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371600"/>
            <a:ext cx="5638800" cy="3100035"/>
          </a:xfrm>
          <a:ln w="12700"/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BF5D70F2-C67D-4765-9570-8AC9A1290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43F1DA2-8723-46D0-9E3C-96FD0B37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88F444D0-51C2-484D-9911-C80A999B3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21B86F0-8B09-49FF-9707-5BC3A125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845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In this model I used all 7 explanatory variables to construct the model that had an adjusted R-Squared value of 0.2454*.  This is typically considered a low value.</a:t>
            </a:r>
          </a:p>
          <a:p>
            <a:endParaRPr lang="en-US" altLang="en-US" dirty="0"/>
          </a:p>
          <a:p>
            <a:r>
              <a:rPr lang="en-US" altLang="en-US" dirty="0"/>
              <a:t>*Note:  A higher adjusted R-Squared value is better.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12B7A0-4E0A-4D51-B165-BA94D8D8A225}"/>
              </a:ext>
            </a:extLst>
          </p:cNvPr>
          <p:cNvSpPr/>
          <p:nvPr/>
        </p:nvSpPr>
        <p:spPr>
          <a:xfrm>
            <a:off x="5181600" y="3962400"/>
            <a:ext cx="762000" cy="304800"/>
          </a:xfrm>
          <a:prstGeom prst="ellipse">
            <a:avLst/>
          </a:prstGeom>
          <a:noFill/>
          <a:ln>
            <a:solidFill>
              <a:srgbClr val="EA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FC31-B5EE-4342-9596-B7DA4C87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DC86-39B3-4345-A50E-C4EF38F6946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886</Words>
  <Application>Microsoft Office PowerPoint</Application>
  <PresentationFormat>On-screen Show (4:3)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Nations’ Response to Covid-19: A Critical Look</vt:lpstr>
      <vt:lpstr>Why I chose this Project?</vt:lpstr>
      <vt:lpstr>Hypotheses</vt:lpstr>
      <vt:lpstr>Data Analyses Approach</vt:lpstr>
      <vt:lpstr>Data Collection</vt:lpstr>
      <vt:lpstr>Statistical Program</vt:lpstr>
      <vt:lpstr>Scatter Plots to Search for Trends</vt:lpstr>
      <vt:lpstr>Correlation Plot in R</vt:lpstr>
      <vt:lpstr>Multivariate Linear Regressions</vt:lpstr>
      <vt:lpstr>Attempts to Improve Fit…</vt:lpstr>
      <vt:lpstr>Model Vs. Actual</vt:lpstr>
      <vt:lpstr>Conclusions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Nations Response to Covid-19: A Critical Look</dc:title>
  <dc:creator>Keshriya</dc:creator>
  <cp:lastModifiedBy>Mukund</cp:lastModifiedBy>
  <cp:revision>43</cp:revision>
  <dcterms:created xsi:type="dcterms:W3CDTF">2021-01-31T01:22:37Z</dcterms:created>
  <dcterms:modified xsi:type="dcterms:W3CDTF">2021-02-06T12:19:47Z</dcterms:modified>
</cp:coreProperties>
</file>