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2" r:id="rId7"/>
    <p:sldId id="263" r:id="rId8"/>
    <p:sldId id="264" r:id="rId9"/>
    <p:sldId id="266" r:id="rId10"/>
    <p:sldId id="267"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8" d="100"/>
          <a:sy n="68" d="100"/>
        </p:scale>
        <p:origin x="6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shav Reddy" userId="01b9f9e950887629" providerId="LiveId" clId="{2C3F3905-87F5-4D3A-896D-7EDA4F41884D}"/>
    <pc:docChg chg="undo custSel modSld">
      <pc:chgData name="Keshav Reddy" userId="01b9f9e950887629" providerId="LiveId" clId="{2C3F3905-87F5-4D3A-896D-7EDA4F41884D}" dt="2024-07-30T02:49:08.652" v="24" actId="478"/>
      <pc:docMkLst>
        <pc:docMk/>
      </pc:docMkLst>
      <pc:sldChg chg="delSp mod">
        <pc:chgData name="Keshav Reddy" userId="01b9f9e950887629" providerId="LiveId" clId="{2C3F3905-87F5-4D3A-896D-7EDA4F41884D}" dt="2024-07-30T02:47:51.840" v="15" actId="478"/>
        <pc:sldMkLst>
          <pc:docMk/>
          <pc:sldMk cId="0" sldId="256"/>
        </pc:sldMkLst>
        <pc:picChg chg="del">
          <ac:chgData name="Keshav Reddy" userId="01b9f9e950887629" providerId="LiveId" clId="{2C3F3905-87F5-4D3A-896D-7EDA4F41884D}" dt="2024-07-30T02:47:51.840" v="15" actId="478"/>
          <ac:picMkLst>
            <pc:docMk/>
            <pc:sldMk cId="0" sldId="256"/>
            <ac:picMk id="11" creationId="{00000000-0000-0000-0000-000000000000}"/>
          </ac:picMkLst>
        </pc:picChg>
      </pc:sldChg>
      <pc:sldChg chg="delSp mod">
        <pc:chgData name="Keshav Reddy" userId="01b9f9e950887629" providerId="LiveId" clId="{2C3F3905-87F5-4D3A-896D-7EDA4F41884D}" dt="2024-07-30T02:48:03.558" v="16" actId="478"/>
        <pc:sldMkLst>
          <pc:docMk/>
          <pc:sldMk cId="0" sldId="257"/>
        </pc:sldMkLst>
        <pc:picChg chg="del">
          <ac:chgData name="Keshav Reddy" userId="01b9f9e950887629" providerId="LiveId" clId="{2C3F3905-87F5-4D3A-896D-7EDA4F41884D}" dt="2024-07-30T02:48:03.558" v="16" actId="478"/>
          <ac:picMkLst>
            <pc:docMk/>
            <pc:sldMk cId="0" sldId="257"/>
            <ac:picMk id="22" creationId="{00000000-0000-0000-0000-000000000000}"/>
          </ac:picMkLst>
        </pc:picChg>
      </pc:sldChg>
      <pc:sldChg chg="delSp mod">
        <pc:chgData name="Keshav Reddy" userId="01b9f9e950887629" providerId="LiveId" clId="{2C3F3905-87F5-4D3A-896D-7EDA4F41884D}" dt="2024-07-30T02:48:16.306" v="17" actId="478"/>
        <pc:sldMkLst>
          <pc:docMk/>
          <pc:sldMk cId="0" sldId="258"/>
        </pc:sldMkLst>
        <pc:picChg chg="del">
          <ac:chgData name="Keshav Reddy" userId="01b9f9e950887629" providerId="LiveId" clId="{2C3F3905-87F5-4D3A-896D-7EDA4F41884D}" dt="2024-07-30T02:48:16.306" v="17" actId="478"/>
          <ac:picMkLst>
            <pc:docMk/>
            <pc:sldMk cId="0" sldId="258"/>
            <ac:picMk id="19" creationId="{00000000-0000-0000-0000-000000000000}"/>
          </ac:picMkLst>
        </pc:picChg>
      </pc:sldChg>
      <pc:sldChg chg="delSp mod">
        <pc:chgData name="Keshav Reddy" userId="01b9f9e950887629" providerId="LiveId" clId="{2C3F3905-87F5-4D3A-896D-7EDA4F41884D}" dt="2024-07-30T02:48:24.575" v="18" actId="478"/>
        <pc:sldMkLst>
          <pc:docMk/>
          <pc:sldMk cId="0" sldId="259"/>
        </pc:sldMkLst>
        <pc:picChg chg="del">
          <ac:chgData name="Keshav Reddy" userId="01b9f9e950887629" providerId="LiveId" clId="{2C3F3905-87F5-4D3A-896D-7EDA4F41884D}" dt="2024-07-30T02:48:24.575" v="18" actId="478"/>
          <ac:picMkLst>
            <pc:docMk/>
            <pc:sldMk cId="0" sldId="259"/>
            <ac:picMk id="11" creationId="{00000000-0000-0000-0000-000000000000}"/>
          </ac:picMkLst>
        </pc:picChg>
      </pc:sldChg>
      <pc:sldChg chg="delSp mod">
        <pc:chgData name="Keshav Reddy" userId="01b9f9e950887629" providerId="LiveId" clId="{2C3F3905-87F5-4D3A-896D-7EDA4F41884D}" dt="2024-07-30T02:48:33.618" v="19" actId="478"/>
        <pc:sldMkLst>
          <pc:docMk/>
          <pc:sldMk cId="0" sldId="260"/>
        </pc:sldMkLst>
        <pc:picChg chg="del">
          <ac:chgData name="Keshav Reddy" userId="01b9f9e950887629" providerId="LiveId" clId="{2C3F3905-87F5-4D3A-896D-7EDA4F41884D}" dt="2024-07-30T02:48:33.618" v="19" actId="478"/>
          <ac:picMkLst>
            <pc:docMk/>
            <pc:sldMk cId="0" sldId="260"/>
            <ac:picMk id="8" creationId="{00000000-0000-0000-0000-000000000000}"/>
          </ac:picMkLst>
        </pc:picChg>
      </pc:sldChg>
      <pc:sldChg chg="delSp mod">
        <pc:chgData name="Keshav Reddy" userId="01b9f9e950887629" providerId="LiveId" clId="{2C3F3905-87F5-4D3A-896D-7EDA4F41884D}" dt="2024-07-30T02:48:43.060" v="20" actId="478"/>
        <pc:sldMkLst>
          <pc:docMk/>
          <pc:sldMk cId="0" sldId="262"/>
        </pc:sldMkLst>
        <pc:picChg chg="del">
          <ac:chgData name="Keshav Reddy" userId="01b9f9e950887629" providerId="LiveId" clId="{2C3F3905-87F5-4D3A-896D-7EDA4F41884D}" dt="2024-07-29T07:25:28.129" v="14" actId="478"/>
          <ac:picMkLst>
            <pc:docMk/>
            <pc:sldMk cId="0" sldId="262"/>
            <ac:picMk id="5" creationId="{00000000-0000-0000-0000-000000000000}"/>
          </ac:picMkLst>
        </pc:picChg>
        <pc:picChg chg="del">
          <ac:chgData name="Keshav Reddy" userId="01b9f9e950887629" providerId="LiveId" clId="{2C3F3905-87F5-4D3A-896D-7EDA4F41884D}" dt="2024-07-30T02:48:43.060" v="20" actId="478"/>
          <ac:picMkLst>
            <pc:docMk/>
            <pc:sldMk cId="0" sldId="262"/>
            <ac:picMk id="16" creationId="{00000000-0000-0000-0000-000000000000}"/>
          </ac:picMkLst>
        </pc:picChg>
      </pc:sldChg>
      <pc:sldChg chg="addSp delSp modSp mod">
        <pc:chgData name="Keshav Reddy" userId="01b9f9e950887629" providerId="LiveId" clId="{2C3F3905-87F5-4D3A-896D-7EDA4F41884D}" dt="2024-07-30T02:48:48.085" v="21" actId="478"/>
        <pc:sldMkLst>
          <pc:docMk/>
          <pc:sldMk cId="0" sldId="263"/>
        </pc:sldMkLst>
        <pc:spChg chg="mod">
          <ac:chgData name="Keshav Reddy" userId="01b9f9e950887629" providerId="LiveId" clId="{2C3F3905-87F5-4D3A-896D-7EDA4F41884D}" dt="2024-07-29T07:24:28.040" v="10" actId="20577"/>
          <ac:spMkLst>
            <pc:docMk/>
            <pc:sldMk cId="0" sldId="263"/>
            <ac:spMk id="5" creationId="{00000000-0000-0000-0000-000000000000}"/>
          </ac:spMkLst>
        </pc:spChg>
        <pc:spChg chg="add del mod">
          <ac:chgData name="Keshav Reddy" userId="01b9f9e950887629" providerId="LiveId" clId="{2C3F3905-87F5-4D3A-896D-7EDA4F41884D}" dt="2024-07-29T07:24:25.903" v="7" actId="1076"/>
          <ac:spMkLst>
            <pc:docMk/>
            <pc:sldMk cId="0" sldId="263"/>
            <ac:spMk id="7" creationId="{00000000-0000-0000-0000-000000000000}"/>
          </ac:spMkLst>
        </pc:spChg>
        <pc:picChg chg="add del mod">
          <ac:chgData name="Keshav Reddy" userId="01b9f9e950887629" providerId="LiveId" clId="{2C3F3905-87F5-4D3A-896D-7EDA4F41884D}" dt="2024-07-29T07:24:53.973" v="13" actId="478"/>
          <ac:picMkLst>
            <pc:docMk/>
            <pc:sldMk cId="0" sldId="263"/>
            <ac:picMk id="4" creationId="{00000000-0000-0000-0000-000000000000}"/>
          </ac:picMkLst>
        </pc:picChg>
        <pc:picChg chg="del">
          <ac:chgData name="Keshav Reddy" userId="01b9f9e950887629" providerId="LiveId" clId="{2C3F3905-87F5-4D3A-896D-7EDA4F41884D}" dt="2024-07-30T02:48:48.085" v="21" actId="478"/>
          <ac:picMkLst>
            <pc:docMk/>
            <pc:sldMk cId="0" sldId="263"/>
            <ac:picMk id="16" creationId="{00000000-0000-0000-0000-000000000000}"/>
          </ac:picMkLst>
        </pc:picChg>
      </pc:sldChg>
      <pc:sldChg chg="delSp mod">
        <pc:chgData name="Keshav Reddy" userId="01b9f9e950887629" providerId="LiveId" clId="{2C3F3905-87F5-4D3A-896D-7EDA4F41884D}" dt="2024-07-30T02:49:02.975" v="22" actId="478"/>
        <pc:sldMkLst>
          <pc:docMk/>
          <pc:sldMk cId="0" sldId="264"/>
        </pc:sldMkLst>
        <pc:picChg chg="del">
          <ac:chgData name="Keshav Reddy" userId="01b9f9e950887629" providerId="LiveId" clId="{2C3F3905-87F5-4D3A-896D-7EDA4F41884D}" dt="2024-07-30T02:49:02.975" v="22" actId="478"/>
          <ac:picMkLst>
            <pc:docMk/>
            <pc:sldMk cId="0" sldId="264"/>
            <ac:picMk id="15" creationId="{00000000-0000-0000-0000-000000000000}"/>
          </ac:picMkLst>
        </pc:picChg>
      </pc:sldChg>
      <pc:sldChg chg="delSp mod">
        <pc:chgData name="Keshav Reddy" userId="01b9f9e950887629" providerId="LiveId" clId="{2C3F3905-87F5-4D3A-896D-7EDA4F41884D}" dt="2024-07-30T02:49:07.039" v="23" actId="478"/>
        <pc:sldMkLst>
          <pc:docMk/>
          <pc:sldMk cId="0" sldId="266"/>
        </pc:sldMkLst>
        <pc:picChg chg="del">
          <ac:chgData name="Keshav Reddy" userId="01b9f9e950887629" providerId="LiveId" clId="{2C3F3905-87F5-4D3A-896D-7EDA4F41884D}" dt="2024-07-30T02:49:07.039" v="23" actId="478"/>
          <ac:picMkLst>
            <pc:docMk/>
            <pc:sldMk cId="0" sldId="266"/>
            <ac:picMk id="12" creationId="{00000000-0000-0000-0000-000000000000}"/>
          </ac:picMkLst>
        </pc:picChg>
      </pc:sldChg>
      <pc:sldChg chg="delSp mod">
        <pc:chgData name="Keshav Reddy" userId="01b9f9e950887629" providerId="LiveId" clId="{2C3F3905-87F5-4D3A-896D-7EDA4F41884D}" dt="2024-07-30T02:49:08.652" v="24" actId="478"/>
        <pc:sldMkLst>
          <pc:docMk/>
          <pc:sldMk cId="0" sldId="267"/>
        </pc:sldMkLst>
        <pc:picChg chg="del">
          <ac:chgData name="Keshav Reddy" userId="01b9f9e950887629" providerId="LiveId" clId="{2C3F3905-87F5-4D3A-896D-7EDA4F41884D}" dt="2024-07-30T02:49:08.652" v="24" actId="478"/>
          <ac:picMkLst>
            <pc:docMk/>
            <pc:sldMk cId="0" sldId="267"/>
            <ac:picMk id="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02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70748" y="2466499"/>
            <a:ext cx="4944904" cy="3296603"/>
          </a:xfrm>
          <a:prstGeom prst="rect">
            <a:avLst/>
          </a:prstGeom>
        </p:spPr>
      </p:pic>
      <p:sp>
        <p:nvSpPr>
          <p:cNvPr id="6" name="Text 1"/>
          <p:cNvSpPr/>
          <p:nvPr/>
        </p:nvSpPr>
        <p:spPr>
          <a:xfrm>
            <a:off x="6244709" y="2137172"/>
            <a:ext cx="7627382" cy="1967151"/>
          </a:xfrm>
          <a:prstGeom prst="rect">
            <a:avLst/>
          </a:prstGeom>
          <a:noFill/>
          <a:ln/>
        </p:spPr>
        <p:txBody>
          <a:bodyPr wrap="square" rtlCol="0" anchor="t"/>
          <a:lstStyle/>
          <a:p>
            <a:pPr marL="0" indent="0">
              <a:lnSpc>
                <a:spcPts val="7744"/>
              </a:lnSpc>
              <a:buNone/>
            </a:pPr>
            <a:r>
              <a:rPr lang="en-US" sz="6195" dirty="0">
                <a:solidFill>
                  <a:srgbClr val="FAEBEB"/>
                </a:solidFill>
                <a:latin typeface="Dela Gothic One" pitchFamily="34" charset="0"/>
                <a:ea typeface="Dela Gothic One" pitchFamily="34" charset="-122"/>
                <a:cs typeface="Dela Gothic One" pitchFamily="34" charset="-120"/>
              </a:rPr>
              <a:t>Introduction to Sorted Arrays</a:t>
            </a:r>
            <a:endParaRPr lang="en-US" sz="6195" dirty="0"/>
          </a:p>
        </p:txBody>
      </p:sp>
      <p:sp>
        <p:nvSpPr>
          <p:cNvPr id="7" name="Text 2"/>
          <p:cNvSpPr/>
          <p:nvPr/>
        </p:nvSpPr>
        <p:spPr>
          <a:xfrm>
            <a:off x="6244709" y="4429244"/>
            <a:ext cx="7627382" cy="1040130"/>
          </a:xfrm>
          <a:prstGeom prst="rect">
            <a:avLst/>
          </a:prstGeom>
          <a:noFill/>
          <a:ln/>
        </p:spPr>
        <p:txBody>
          <a:bodyPr wrap="square" rtlCol="0" anchor="t"/>
          <a:lstStyle/>
          <a:p>
            <a:pPr marL="0" indent="0">
              <a:lnSpc>
                <a:spcPts val="2730"/>
              </a:lnSpc>
              <a:buNone/>
            </a:pPr>
            <a:r>
              <a:rPr lang="en-US" sz="1706" dirty="0">
                <a:solidFill>
                  <a:srgbClr val="FFE5E5"/>
                </a:solidFill>
                <a:latin typeface="DM Sans" pitchFamily="34" charset="0"/>
                <a:ea typeface="DM Sans" pitchFamily="34" charset="-122"/>
                <a:cs typeface="DM Sans" pitchFamily="34" charset="-120"/>
              </a:rPr>
              <a:t>A sorted array is a data structure where elements are arranged in a specific order, either ascending or descending. This order allows for efficient searching and retrieval of elements.</a:t>
            </a:r>
            <a:endParaRPr lang="en-US" sz="1706" dirty="0"/>
          </a:p>
        </p:txBody>
      </p:sp>
      <p:sp>
        <p:nvSpPr>
          <p:cNvPr id="8" name="Shape 3"/>
          <p:cNvSpPr/>
          <p:nvPr/>
        </p:nvSpPr>
        <p:spPr>
          <a:xfrm>
            <a:off x="6244709" y="5729288"/>
            <a:ext cx="346591" cy="346591"/>
          </a:xfrm>
          <a:prstGeom prst="roundRect">
            <a:avLst>
              <a:gd name="adj" fmla="val 26380043"/>
            </a:avLst>
          </a:prstGeom>
          <a:noFill/>
          <a:ln w="7620">
            <a:solidFill>
              <a:srgbClr val="FFFFFF"/>
            </a:solidFill>
            <a:prstDash val="solid"/>
          </a:ln>
        </p:spPr>
      </p:sp>
      <p:pic>
        <p:nvPicPr>
          <p:cNvPr id="9" name="Image 3" descr="preencoded.png"/>
          <p:cNvPicPr>
            <a:picLocks noChangeAspect="1"/>
          </p:cNvPicPr>
          <p:nvPr/>
        </p:nvPicPr>
        <p:blipFill>
          <a:blip r:embed="rId6"/>
          <a:stretch>
            <a:fillRect/>
          </a:stretch>
        </p:blipFill>
        <p:spPr>
          <a:xfrm>
            <a:off x="6252329" y="5736908"/>
            <a:ext cx="331351" cy="331351"/>
          </a:xfrm>
          <a:prstGeom prst="rect">
            <a:avLst/>
          </a:prstGeom>
        </p:spPr>
      </p:pic>
      <p:sp>
        <p:nvSpPr>
          <p:cNvPr id="10" name="Text 4"/>
          <p:cNvSpPr/>
          <p:nvPr/>
        </p:nvSpPr>
        <p:spPr>
          <a:xfrm>
            <a:off x="6699528" y="5713095"/>
            <a:ext cx="2172533" cy="379214"/>
          </a:xfrm>
          <a:prstGeom prst="rect">
            <a:avLst/>
          </a:prstGeom>
          <a:noFill/>
          <a:ln/>
        </p:spPr>
        <p:txBody>
          <a:bodyPr wrap="none" rtlCol="0" anchor="t"/>
          <a:lstStyle/>
          <a:p>
            <a:pPr marL="0" indent="0" algn="l">
              <a:lnSpc>
                <a:spcPts val="2986"/>
              </a:lnSpc>
              <a:buNone/>
            </a:pPr>
            <a:r>
              <a:rPr lang="en-US" sz="2133" b="1" dirty="0">
                <a:solidFill>
                  <a:srgbClr val="FFE5E5"/>
                </a:solidFill>
                <a:latin typeface="DM Sans" pitchFamily="34" charset="0"/>
                <a:ea typeface="DM Sans" pitchFamily="34" charset="-122"/>
                <a:cs typeface="DM Sans" pitchFamily="34" charset="-120"/>
              </a:rPr>
              <a:t>by keshav reddy</a:t>
            </a:r>
            <a:endParaRPr lang="en-US" sz="2133"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14748" y="2336721"/>
            <a:ext cx="4944785" cy="3556159"/>
          </a:xfrm>
          <a:prstGeom prst="rect">
            <a:avLst/>
          </a:prstGeom>
        </p:spPr>
      </p:pic>
      <p:sp>
        <p:nvSpPr>
          <p:cNvPr id="6" name="Text 1"/>
          <p:cNvSpPr/>
          <p:nvPr/>
        </p:nvSpPr>
        <p:spPr>
          <a:xfrm>
            <a:off x="758309" y="2546152"/>
            <a:ext cx="7627382" cy="1425416"/>
          </a:xfrm>
          <a:prstGeom prst="rect">
            <a:avLst/>
          </a:prstGeom>
          <a:noFill/>
          <a:ln/>
        </p:spPr>
        <p:txBody>
          <a:bodyPr wrap="square" rtlCol="0" anchor="t"/>
          <a:lstStyle/>
          <a:p>
            <a:pPr marL="0" indent="0">
              <a:lnSpc>
                <a:spcPts val="5612"/>
              </a:lnSpc>
              <a:buNone/>
            </a:pPr>
            <a:r>
              <a:rPr lang="en-US" sz="4489" dirty="0">
                <a:solidFill>
                  <a:srgbClr val="FAEBEB"/>
                </a:solidFill>
                <a:latin typeface="Dela Gothic One" pitchFamily="34" charset="0"/>
                <a:ea typeface="Dela Gothic One" pitchFamily="34" charset="-122"/>
                <a:cs typeface="Dela Gothic One" pitchFamily="34" charset="-120"/>
              </a:rPr>
              <a:t>Conclusion and Key Takeaways</a:t>
            </a:r>
            <a:endParaRPr lang="en-US" sz="4489" dirty="0"/>
          </a:p>
        </p:txBody>
      </p:sp>
      <p:sp>
        <p:nvSpPr>
          <p:cNvPr id="7" name="Text 2"/>
          <p:cNvSpPr/>
          <p:nvPr/>
        </p:nvSpPr>
        <p:spPr>
          <a:xfrm>
            <a:off x="758309" y="4296489"/>
            <a:ext cx="7627382" cy="1386840"/>
          </a:xfrm>
          <a:prstGeom prst="rect">
            <a:avLst/>
          </a:prstGeom>
          <a:noFill/>
          <a:ln/>
        </p:spPr>
        <p:txBody>
          <a:bodyPr wrap="square" rtlCol="0" anchor="t"/>
          <a:lstStyle/>
          <a:p>
            <a:pPr marL="0" indent="0">
              <a:lnSpc>
                <a:spcPts val="2730"/>
              </a:lnSpc>
              <a:buNone/>
            </a:pPr>
            <a:r>
              <a:rPr lang="en-US" sz="1706" dirty="0">
                <a:solidFill>
                  <a:srgbClr val="FFE5E5"/>
                </a:solidFill>
                <a:latin typeface="DM Sans" pitchFamily="34" charset="0"/>
                <a:ea typeface="DM Sans" pitchFamily="34" charset="-122"/>
                <a:cs typeface="DM Sans" pitchFamily="34" charset="-120"/>
              </a:rPr>
              <a:t>Instruction-based sorting allows for flexible and customizable array sorting by providing a clear and concise way to specify the desired order. By carefully considering edge cases, optimizing instructions, and analyzing complexity, we can create efficient and reliable sorting solutions.</a:t>
            </a:r>
            <a:endParaRPr lang="en-US" sz="170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270748" y="2295525"/>
            <a:ext cx="4944785" cy="3638550"/>
          </a:xfrm>
          <a:prstGeom prst="rect">
            <a:avLst/>
          </a:prstGeom>
        </p:spPr>
      </p:pic>
      <p:sp>
        <p:nvSpPr>
          <p:cNvPr id="5" name="Text 1"/>
          <p:cNvSpPr/>
          <p:nvPr/>
        </p:nvSpPr>
        <p:spPr>
          <a:xfrm>
            <a:off x="6244709" y="667941"/>
            <a:ext cx="7627382" cy="1425416"/>
          </a:xfrm>
          <a:prstGeom prst="rect">
            <a:avLst/>
          </a:prstGeom>
          <a:noFill/>
          <a:ln/>
        </p:spPr>
        <p:txBody>
          <a:bodyPr wrap="square" rtlCol="0" anchor="t"/>
          <a:lstStyle/>
          <a:p>
            <a:pPr marL="0" indent="0">
              <a:lnSpc>
                <a:spcPts val="5612"/>
              </a:lnSpc>
              <a:buNone/>
            </a:pPr>
            <a:r>
              <a:rPr lang="en-US" sz="4489" dirty="0">
                <a:solidFill>
                  <a:srgbClr val="FAEBEB"/>
                </a:solidFill>
                <a:latin typeface="Dela Gothic One" pitchFamily="34" charset="0"/>
                <a:ea typeface="Dela Gothic One" pitchFamily="34" charset="-122"/>
                <a:cs typeface="Dela Gothic One" pitchFamily="34" charset="-120"/>
              </a:rPr>
              <a:t>Sorting Algorithms Overview</a:t>
            </a:r>
            <a:endParaRPr lang="en-US" sz="4489" dirty="0"/>
          </a:p>
        </p:txBody>
      </p:sp>
      <p:sp>
        <p:nvSpPr>
          <p:cNvPr id="6" name="Shape 2"/>
          <p:cNvSpPr/>
          <p:nvPr/>
        </p:nvSpPr>
        <p:spPr>
          <a:xfrm>
            <a:off x="6244709" y="2661999"/>
            <a:ext cx="487442" cy="487442"/>
          </a:xfrm>
          <a:prstGeom prst="roundRect">
            <a:avLst>
              <a:gd name="adj" fmla="val 18669"/>
            </a:avLst>
          </a:prstGeom>
          <a:solidFill>
            <a:srgbClr val="740B0B"/>
          </a:solidFill>
          <a:ln w="7620">
            <a:solidFill>
              <a:srgbClr val="8D2424"/>
            </a:solidFill>
            <a:prstDash val="solid"/>
          </a:ln>
        </p:spPr>
      </p:sp>
      <p:sp>
        <p:nvSpPr>
          <p:cNvPr id="7" name="Text 3"/>
          <p:cNvSpPr/>
          <p:nvPr/>
        </p:nvSpPr>
        <p:spPr>
          <a:xfrm>
            <a:off x="6387822" y="2734628"/>
            <a:ext cx="201097" cy="342067"/>
          </a:xfrm>
          <a:prstGeom prst="rect">
            <a:avLst/>
          </a:prstGeom>
          <a:noFill/>
          <a:ln/>
        </p:spPr>
        <p:txBody>
          <a:bodyPr wrap="none" rtlCol="0" anchor="t"/>
          <a:lstStyle/>
          <a:p>
            <a:pPr marL="0" indent="0" algn="ctr">
              <a:lnSpc>
                <a:spcPts val="2694"/>
              </a:lnSpc>
              <a:buNone/>
            </a:pPr>
            <a:r>
              <a:rPr lang="en-US" sz="2694" dirty="0">
                <a:solidFill>
                  <a:srgbClr val="FFE5E5"/>
                </a:solidFill>
                <a:latin typeface="Dela Gothic One" pitchFamily="34" charset="0"/>
                <a:ea typeface="Dela Gothic One" pitchFamily="34" charset="-122"/>
                <a:cs typeface="Dela Gothic One" pitchFamily="34" charset="-120"/>
              </a:rPr>
              <a:t>1</a:t>
            </a:r>
            <a:endParaRPr lang="en-US" sz="2694" dirty="0"/>
          </a:p>
        </p:txBody>
      </p:sp>
      <p:sp>
        <p:nvSpPr>
          <p:cNvPr id="8" name="Text 4"/>
          <p:cNvSpPr/>
          <p:nvPr/>
        </p:nvSpPr>
        <p:spPr>
          <a:xfrm>
            <a:off x="6948726" y="2661999"/>
            <a:ext cx="2850713" cy="356235"/>
          </a:xfrm>
          <a:prstGeom prst="rect">
            <a:avLst/>
          </a:prstGeom>
          <a:noFill/>
          <a:ln/>
        </p:spPr>
        <p:txBody>
          <a:bodyPr wrap="none" rtlCol="0" anchor="t"/>
          <a:lstStyle/>
          <a:p>
            <a:pPr marL="0" indent="0">
              <a:lnSpc>
                <a:spcPts val="2806"/>
              </a:lnSpc>
              <a:buNone/>
            </a:pPr>
            <a:r>
              <a:rPr lang="en-US" sz="2245" dirty="0">
                <a:solidFill>
                  <a:srgbClr val="FFE5E5"/>
                </a:solidFill>
                <a:latin typeface="Dela Gothic One" pitchFamily="34" charset="0"/>
                <a:ea typeface="Dela Gothic One" pitchFamily="34" charset="-122"/>
                <a:cs typeface="Dela Gothic One" pitchFamily="34" charset="-120"/>
              </a:rPr>
              <a:t>Bubble Sort</a:t>
            </a:r>
            <a:endParaRPr lang="en-US" sz="2245" dirty="0"/>
          </a:p>
        </p:txBody>
      </p:sp>
      <p:sp>
        <p:nvSpPr>
          <p:cNvPr id="9" name="Text 5"/>
          <p:cNvSpPr/>
          <p:nvPr/>
        </p:nvSpPr>
        <p:spPr>
          <a:xfrm>
            <a:off x="6948726" y="3148132"/>
            <a:ext cx="3001447" cy="1733550"/>
          </a:xfrm>
          <a:prstGeom prst="rect">
            <a:avLst/>
          </a:prstGeom>
          <a:noFill/>
          <a:ln/>
        </p:spPr>
        <p:txBody>
          <a:bodyPr wrap="square" rtlCol="0" anchor="t"/>
          <a:lstStyle/>
          <a:p>
            <a:pPr marL="0" indent="0">
              <a:lnSpc>
                <a:spcPts val="2730"/>
              </a:lnSpc>
              <a:buNone/>
            </a:pPr>
            <a:r>
              <a:rPr lang="en-US" sz="1706" dirty="0">
                <a:solidFill>
                  <a:srgbClr val="FFE5E5"/>
                </a:solidFill>
                <a:latin typeface="DM Sans" pitchFamily="34" charset="0"/>
                <a:ea typeface="DM Sans" pitchFamily="34" charset="-122"/>
                <a:cs typeface="DM Sans" pitchFamily="34" charset="-120"/>
              </a:rPr>
              <a:t>This algorithm repeatedly steps through the list, compares adjacent elements, and swaps them if they are in the wrong order.</a:t>
            </a:r>
            <a:endParaRPr lang="en-US" sz="1706" dirty="0"/>
          </a:p>
        </p:txBody>
      </p:sp>
      <p:sp>
        <p:nvSpPr>
          <p:cNvPr id="10" name="Shape 6"/>
          <p:cNvSpPr/>
          <p:nvPr/>
        </p:nvSpPr>
        <p:spPr>
          <a:xfrm>
            <a:off x="10166747" y="2661999"/>
            <a:ext cx="487442" cy="487442"/>
          </a:xfrm>
          <a:prstGeom prst="roundRect">
            <a:avLst>
              <a:gd name="adj" fmla="val 18669"/>
            </a:avLst>
          </a:prstGeom>
          <a:solidFill>
            <a:srgbClr val="740B0B"/>
          </a:solidFill>
          <a:ln w="7620">
            <a:solidFill>
              <a:srgbClr val="8D2424"/>
            </a:solidFill>
            <a:prstDash val="solid"/>
          </a:ln>
        </p:spPr>
      </p:sp>
      <p:sp>
        <p:nvSpPr>
          <p:cNvPr id="11" name="Text 7"/>
          <p:cNvSpPr/>
          <p:nvPr/>
        </p:nvSpPr>
        <p:spPr>
          <a:xfrm>
            <a:off x="10267593" y="2734628"/>
            <a:ext cx="285631" cy="342067"/>
          </a:xfrm>
          <a:prstGeom prst="rect">
            <a:avLst/>
          </a:prstGeom>
          <a:noFill/>
          <a:ln/>
        </p:spPr>
        <p:txBody>
          <a:bodyPr wrap="none" rtlCol="0" anchor="t"/>
          <a:lstStyle/>
          <a:p>
            <a:pPr marL="0" indent="0" algn="ctr">
              <a:lnSpc>
                <a:spcPts val="2694"/>
              </a:lnSpc>
              <a:buNone/>
            </a:pPr>
            <a:r>
              <a:rPr lang="en-US" sz="2694" dirty="0">
                <a:solidFill>
                  <a:srgbClr val="FFE5E5"/>
                </a:solidFill>
                <a:latin typeface="Dela Gothic One" pitchFamily="34" charset="0"/>
                <a:ea typeface="Dela Gothic One" pitchFamily="34" charset="-122"/>
                <a:cs typeface="Dela Gothic One" pitchFamily="34" charset="-120"/>
              </a:rPr>
              <a:t>2</a:t>
            </a:r>
            <a:endParaRPr lang="en-US" sz="2694" dirty="0"/>
          </a:p>
        </p:txBody>
      </p:sp>
      <p:sp>
        <p:nvSpPr>
          <p:cNvPr id="12" name="Text 8"/>
          <p:cNvSpPr/>
          <p:nvPr/>
        </p:nvSpPr>
        <p:spPr>
          <a:xfrm>
            <a:off x="10870763" y="2661999"/>
            <a:ext cx="2850713" cy="356235"/>
          </a:xfrm>
          <a:prstGeom prst="rect">
            <a:avLst/>
          </a:prstGeom>
          <a:noFill/>
          <a:ln/>
        </p:spPr>
        <p:txBody>
          <a:bodyPr wrap="none" rtlCol="0" anchor="t"/>
          <a:lstStyle/>
          <a:p>
            <a:pPr marL="0" indent="0">
              <a:lnSpc>
                <a:spcPts val="2806"/>
              </a:lnSpc>
              <a:buNone/>
            </a:pPr>
            <a:r>
              <a:rPr lang="en-US" sz="2245" dirty="0">
                <a:solidFill>
                  <a:srgbClr val="FFE5E5"/>
                </a:solidFill>
                <a:latin typeface="Dela Gothic One" pitchFamily="34" charset="0"/>
                <a:ea typeface="Dela Gothic One" pitchFamily="34" charset="-122"/>
                <a:cs typeface="Dela Gothic One" pitchFamily="34" charset="-120"/>
              </a:rPr>
              <a:t>Insertion Sort</a:t>
            </a:r>
            <a:endParaRPr lang="en-US" sz="2245" dirty="0"/>
          </a:p>
        </p:txBody>
      </p:sp>
      <p:sp>
        <p:nvSpPr>
          <p:cNvPr id="13" name="Text 9"/>
          <p:cNvSpPr/>
          <p:nvPr/>
        </p:nvSpPr>
        <p:spPr>
          <a:xfrm>
            <a:off x="10870763" y="3148132"/>
            <a:ext cx="3001447" cy="1386840"/>
          </a:xfrm>
          <a:prstGeom prst="rect">
            <a:avLst/>
          </a:prstGeom>
          <a:noFill/>
          <a:ln/>
        </p:spPr>
        <p:txBody>
          <a:bodyPr wrap="square" rtlCol="0" anchor="t"/>
          <a:lstStyle/>
          <a:p>
            <a:pPr marL="0" indent="0">
              <a:lnSpc>
                <a:spcPts val="2730"/>
              </a:lnSpc>
              <a:buNone/>
            </a:pPr>
            <a:r>
              <a:rPr lang="en-US" sz="1706" dirty="0">
                <a:solidFill>
                  <a:srgbClr val="FFE5E5"/>
                </a:solidFill>
                <a:latin typeface="DM Sans" pitchFamily="34" charset="0"/>
                <a:ea typeface="DM Sans" pitchFamily="34" charset="-122"/>
                <a:cs typeface="DM Sans" pitchFamily="34" charset="-120"/>
              </a:rPr>
              <a:t>It iterates through the list, inserting each element at its correct position in the already sorted sublist.</a:t>
            </a:r>
            <a:endParaRPr lang="en-US" sz="1706" dirty="0"/>
          </a:p>
        </p:txBody>
      </p:sp>
      <p:sp>
        <p:nvSpPr>
          <p:cNvPr id="14" name="Shape 10"/>
          <p:cNvSpPr/>
          <p:nvPr/>
        </p:nvSpPr>
        <p:spPr>
          <a:xfrm>
            <a:off x="6244709" y="5341977"/>
            <a:ext cx="487442" cy="487442"/>
          </a:xfrm>
          <a:prstGeom prst="roundRect">
            <a:avLst>
              <a:gd name="adj" fmla="val 18669"/>
            </a:avLst>
          </a:prstGeom>
          <a:solidFill>
            <a:srgbClr val="740B0B"/>
          </a:solidFill>
          <a:ln w="7620">
            <a:solidFill>
              <a:srgbClr val="8D2424"/>
            </a:solidFill>
            <a:prstDash val="solid"/>
          </a:ln>
        </p:spPr>
      </p:sp>
      <p:sp>
        <p:nvSpPr>
          <p:cNvPr id="15" name="Text 11"/>
          <p:cNvSpPr/>
          <p:nvPr/>
        </p:nvSpPr>
        <p:spPr>
          <a:xfrm>
            <a:off x="6337697" y="5414605"/>
            <a:ext cx="301347" cy="342067"/>
          </a:xfrm>
          <a:prstGeom prst="rect">
            <a:avLst/>
          </a:prstGeom>
          <a:noFill/>
          <a:ln/>
        </p:spPr>
        <p:txBody>
          <a:bodyPr wrap="none" rtlCol="0" anchor="t"/>
          <a:lstStyle/>
          <a:p>
            <a:pPr marL="0" indent="0" algn="ctr">
              <a:lnSpc>
                <a:spcPts val="2694"/>
              </a:lnSpc>
              <a:buNone/>
            </a:pPr>
            <a:r>
              <a:rPr lang="en-US" sz="2694" dirty="0">
                <a:solidFill>
                  <a:srgbClr val="FFE5E5"/>
                </a:solidFill>
                <a:latin typeface="Dela Gothic One" pitchFamily="34" charset="0"/>
                <a:ea typeface="Dela Gothic One" pitchFamily="34" charset="-122"/>
                <a:cs typeface="Dela Gothic One" pitchFamily="34" charset="-120"/>
              </a:rPr>
              <a:t>3</a:t>
            </a:r>
            <a:endParaRPr lang="en-US" sz="2694" dirty="0"/>
          </a:p>
        </p:txBody>
      </p:sp>
      <p:sp>
        <p:nvSpPr>
          <p:cNvPr id="16" name="Text 12"/>
          <p:cNvSpPr/>
          <p:nvPr/>
        </p:nvSpPr>
        <p:spPr>
          <a:xfrm>
            <a:off x="6948726" y="5341977"/>
            <a:ext cx="2850713" cy="356235"/>
          </a:xfrm>
          <a:prstGeom prst="rect">
            <a:avLst/>
          </a:prstGeom>
          <a:noFill/>
          <a:ln/>
        </p:spPr>
        <p:txBody>
          <a:bodyPr wrap="none" rtlCol="0" anchor="t"/>
          <a:lstStyle/>
          <a:p>
            <a:pPr marL="0" indent="0">
              <a:lnSpc>
                <a:spcPts val="2806"/>
              </a:lnSpc>
              <a:buNone/>
            </a:pPr>
            <a:r>
              <a:rPr lang="en-US" sz="2245" dirty="0">
                <a:solidFill>
                  <a:srgbClr val="FFE5E5"/>
                </a:solidFill>
                <a:latin typeface="Dela Gothic One" pitchFamily="34" charset="0"/>
                <a:ea typeface="Dela Gothic One" pitchFamily="34" charset="-122"/>
                <a:cs typeface="Dela Gothic One" pitchFamily="34" charset="-120"/>
              </a:rPr>
              <a:t>Selection Sort</a:t>
            </a:r>
            <a:endParaRPr lang="en-US" sz="2245" dirty="0"/>
          </a:p>
        </p:txBody>
      </p:sp>
      <p:sp>
        <p:nvSpPr>
          <p:cNvPr id="17" name="Text 13"/>
          <p:cNvSpPr/>
          <p:nvPr/>
        </p:nvSpPr>
        <p:spPr>
          <a:xfrm>
            <a:off x="6948726" y="5828109"/>
            <a:ext cx="3001447" cy="1733550"/>
          </a:xfrm>
          <a:prstGeom prst="rect">
            <a:avLst/>
          </a:prstGeom>
          <a:noFill/>
          <a:ln/>
        </p:spPr>
        <p:txBody>
          <a:bodyPr wrap="square" rtlCol="0" anchor="t"/>
          <a:lstStyle/>
          <a:p>
            <a:pPr marL="0" indent="0">
              <a:lnSpc>
                <a:spcPts val="2730"/>
              </a:lnSpc>
              <a:buNone/>
            </a:pPr>
            <a:r>
              <a:rPr lang="en-US" sz="1706" dirty="0">
                <a:solidFill>
                  <a:srgbClr val="FFE5E5"/>
                </a:solidFill>
                <a:latin typeface="DM Sans" pitchFamily="34" charset="0"/>
                <a:ea typeface="DM Sans" pitchFamily="34" charset="-122"/>
                <a:cs typeface="DM Sans" pitchFamily="34" charset="-120"/>
              </a:rPr>
              <a:t>This algorithm repeatedly selects the minimum element from the unsorted sublist and swaps it with the first element of the sublist.</a:t>
            </a:r>
            <a:endParaRPr lang="en-US" sz="1706" dirty="0"/>
          </a:p>
        </p:txBody>
      </p:sp>
      <p:sp>
        <p:nvSpPr>
          <p:cNvPr id="18" name="Shape 14"/>
          <p:cNvSpPr/>
          <p:nvPr/>
        </p:nvSpPr>
        <p:spPr>
          <a:xfrm>
            <a:off x="10166747" y="5341977"/>
            <a:ext cx="487442" cy="487442"/>
          </a:xfrm>
          <a:prstGeom prst="roundRect">
            <a:avLst>
              <a:gd name="adj" fmla="val 18669"/>
            </a:avLst>
          </a:prstGeom>
          <a:solidFill>
            <a:srgbClr val="740B0B"/>
          </a:solidFill>
          <a:ln w="7620">
            <a:solidFill>
              <a:srgbClr val="8D2424"/>
            </a:solidFill>
            <a:prstDash val="solid"/>
          </a:ln>
        </p:spPr>
      </p:sp>
      <p:sp>
        <p:nvSpPr>
          <p:cNvPr id="19" name="Text 15"/>
          <p:cNvSpPr/>
          <p:nvPr/>
        </p:nvSpPr>
        <p:spPr>
          <a:xfrm>
            <a:off x="10252472" y="5414605"/>
            <a:ext cx="315992" cy="342067"/>
          </a:xfrm>
          <a:prstGeom prst="rect">
            <a:avLst/>
          </a:prstGeom>
          <a:noFill/>
          <a:ln/>
        </p:spPr>
        <p:txBody>
          <a:bodyPr wrap="none" rtlCol="0" anchor="t"/>
          <a:lstStyle/>
          <a:p>
            <a:pPr marL="0" indent="0" algn="ctr">
              <a:lnSpc>
                <a:spcPts val="2694"/>
              </a:lnSpc>
              <a:buNone/>
            </a:pPr>
            <a:r>
              <a:rPr lang="en-US" sz="2694" dirty="0">
                <a:solidFill>
                  <a:srgbClr val="FFE5E5"/>
                </a:solidFill>
                <a:latin typeface="Dela Gothic One" pitchFamily="34" charset="0"/>
                <a:ea typeface="Dela Gothic One" pitchFamily="34" charset="-122"/>
                <a:cs typeface="Dela Gothic One" pitchFamily="34" charset="-120"/>
              </a:rPr>
              <a:t>4</a:t>
            </a:r>
            <a:endParaRPr lang="en-US" sz="2694" dirty="0"/>
          </a:p>
        </p:txBody>
      </p:sp>
      <p:sp>
        <p:nvSpPr>
          <p:cNvPr id="20" name="Text 16"/>
          <p:cNvSpPr/>
          <p:nvPr/>
        </p:nvSpPr>
        <p:spPr>
          <a:xfrm>
            <a:off x="10870763" y="5341977"/>
            <a:ext cx="2850713" cy="356235"/>
          </a:xfrm>
          <a:prstGeom prst="rect">
            <a:avLst/>
          </a:prstGeom>
          <a:noFill/>
          <a:ln/>
        </p:spPr>
        <p:txBody>
          <a:bodyPr wrap="none" rtlCol="0" anchor="t"/>
          <a:lstStyle/>
          <a:p>
            <a:pPr marL="0" indent="0">
              <a:lnSpc>
                <a:spcPts val="2806"/>
              </a:lnSpc>
              <a:buNone/>
            </a:pPr>
            <a:r>
              <a:rPr lang="en-US" sz="2245" dirty="0">
                <a:solidFill>
                  <a:srgbClr val="FFE5E5"/>
                </a:solidFill>
                <a:latin typeface="Dela Gothic One" pitchFamily="34" charset="0"/>
                <a:ea typeface="Dela Gothic One" pitchFamily="34" charset="-122"/>
                <a:cs typeface="Dela Gothic One" pitchFamily="34" charset="-120"/>
              </a:rPr>
              <a:t>Merge Sort</a:t>
            </a:r>
            <a:endParaRPr lang="en-US" sz="2245" dirty="0"/>
          </a:p>
        </p:txBody>
      </p:sp>
      <p:sp>
        <p:nvSpPr>
          <p:cNvPr id="21" name="Text 17"/>
          <p:cNvSpPr/>
          <p:nvPr/>
        </p:nvSpPr>
        <p:spPr>
          <a:xfrm>
            <a:off x="10870763" y="5828109"/>
            <a:ext cx="3001447" cy="1386840"/>
          </a:xfrm>
          <a:prstGeom prst="rect">
            <a:avLst/>
          </a:prstGeom>
          <a:noFill/>
          <a:ln/>
        </p:spPr>
        <p:txBody>
          <a:bodyPr wrap="square" rtlCol="0" anchor="t"/>
          <a:lstStyle/>
          <a:p>
            <a:pPr marL="0" indent="0">
              <a:lnSpc>
                <a:spcPts val="2730"/>
              </a:lnSpc>
              <a:buNone/>
            </a:pPr>
            <a:r>
              <a:rPr lang="en-US" sz="1706" dirty="0">
                <a:solidFill>
                  <a:srgbClr val="FFE5E5"/>
                </a:solidFill>
                <a:latin typeface="DM Sans" pitchFamily="34" charset="0"/>
                <a:ea typeface="DM Sans" pitchFamily="34" charset="-122"/>
                <a:cs typeface="DM Sans" pitchFamily="34" charset="-120"/>
              </a:rPr>
              <a:t>This algorithm divides the list into smaller sublists, sorts them recursively, and then merges them back together.</a:t>
            </a:r>
            <a:endParaRPr lang="en-US" sz="1706"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70748" y="2678668"/>
            <a:ext cx="4944785" cy="2872145"/>
          </a:xfrm>
          <a:prstGeom prst="rect">
            <a:avLst/>
          </a:prstGeom>
        </p:spPr>
      </p:pic>
      <p:sp>
        <p:nvSpPr>
          <p:cNvPr id="6" name="Text 1"/>
          <p:cNvSpPr/>
          <p:nvPr/>
        </p:nvSpPr>
        <p:spPr>
          <a:xfrm>
            <a:off x="6244709" y="604004"/>
            <a:ext cx="7627382" cy="1425416"/>
          </a:xfrm>
          <a:prstGeom prst="rect">
            <a:avLst/>
          </a:prstGeom>
          <a:noFill/>
          <a:ln/>
        </p:spPr>
        <p:txBody>
          <a:bodyPr wrap="square" rtlCol="0" anchor="t"/>
          <a:lstStyle/>
          <a:p>
            <a:pPr marL="0" indent="0">
              <a:lnSpc>
                <a:spcPts val="5612"/>
              </a:lnSpc>
              <a:buNone/>
            </a:pPr>
            <a:r>
              <a:rPr lang="en-US" sz="4489" dirty="0">
                <a:solidFill>
                  <a:srgbClr val="FAEBEB"/>
                </a:solidFill>
                <a:latin typeface="Dela Gothic One" pitchFamily="34" charset="0"/>
                <a:ea typeface="Dela Gothic One" pitchFamily="34" charset="-122"/>
                <a:cs typeface="Dela Gothic One" pitchFamily="34" charset="-120"/>
              </a:rPr>
              <a:t>Sorting through Instructions</a:t>
            </a:r>
            <a:endParaRPr lang="en-US" sz="4489" dirty="0"/>
          </a:p>
        </p:txBody>
      </p:sp>
      <p:sp>
        <p:nvSpPr>
          <p:cNvPr id="7" name="Shape 2"/>
          <p:cNvSpPr/>
          <p:nvPr/>
        </p:nvSpPr>
        <p:spPr>
          <a:xfrm>
            <a:off x="6325910" y="2598063"/>
            <a:ext cx="487442" cy="487442"/>
          </a:xfrm>
          <a:prstGeom prst="roundRect">
            <a:avLst>
              <a:gd name="adj" fmla="val 18669"/>
            </a:avLst>
          </a:prstGeom>
          <a:solidFill>
            <a:srgbClr val="740B0B"/>
          </a:solidFill>
          <a:ln w="7620">
            <a:solidFill>
              <a:srgbClr val="8D2424"/>
            </a:solidFill>
            <a:prstDash val="solid"/>
          </a:ln>
        </p:spPr>
      </p:sp>
      <p:sp>
        <p:nvSpPr>
          <p:cNvPr id="8" name="Text 3"/>
          <p:cNvSpPr/>
          <p:nvPr/>
        </p:nvSpPr>
        <p:spPr>
          <a:xfrm>
            <a:off x="6469023" y="2670691"/>
            <a:ext cx="201097" cy="342067"/>
          </a:xfrm>
          <a:prstGeom prst="rect">
            <a:avLst/>
          </a:prstGeom>
          <a:noFill/>
          <a:ln/>
        </p:spPr>
        <p:txBody>
          <a:bodyPr wrap="none" rtlCol="0" anchor="t"/>
          <a:lstStyle/>
          <a:p>
            <a:pPr marL="0" indent="0" algn="ctr">
              <a:lnSpc>
                <a:spcPts val="2694"/>
              </a:lnSpc>
              <a:buNone/>
            </a:pPr>
            <a:r>
              <a:rPr lang="en-US" sz="2694" dirty="0">
                <a:solidFill>
                  <a:srgbClr val="FFE5E5"/>
                </a:solidFill>
                <a:latin typeface="Dela Gothic One" pitchFamily="34" charset="0"/>
                <a:ea typeface="Dela Gothic One" pitchFamily="34" charset="-122"/>
                <a:cs typeface="Dela Gothic One" pitchFamily="34" charset="-120"/>
              </a:rPr>
              <a:t>1</a:t>
            </a:r>
            <a:endParaRPr lang="en-US" sz="2694" dirty="0"/>
          </a:p>
        </p:txBody>
      </p:sp>
      <p:sp>
        <p:nvSpPr>
          <p:cNvPr id="9" name="Text 4"/>
          <p:cNvSpPr/>
          <p:nvPr/>
        </p:nvSpPr>
        <p:spPr>
          <a:xfrm>
            <a:off x="7761208" y="2570917"/>
            <a:ext cx="2935010" cy="356235"/>
          </a:xfrm>
          <a:prstGeom prst="rect">
            <a:avLst/>
          </a:prstGeom>
          <a:noFill/>
          <a:ln/>
        </p:spPr>
        <p:txBody>
          <a:bodyPr wrap="none" rtlCol="0" anchor="t"/>
          <a:lstStyle/>
          <a:p>
            <a:pPr marL="0" indent="0" algn="l">
              <a:lnSpc>
                <a:spcPts val="2806"/>
              </a:lnSpc>
              <a:buNone/>
            </a:pPr>
            <a:r>
              <a:rPr lang="en-US" sz="2245" dirty="0">
                <a:solidFill>
                  <a:srgbClr val="FFE5E5"/>
                </a:solidFill>
                <a:latin typeface="Dela Gothic One" pitchFamily="34" charset="0"/>
                <a:ea typeface="Dela Gothic One" pitchFamily="34" charset="-122"/>
                <a:cs typeface="Dela Gothic One" pitchFamily="34" charset="-120"/>
              </a:rPr>
              <a:t>Instruction Input</a:t>
            </a:r>
            <a:endParaRPr lang="en-US" sz="2245" dirty="0"/>
          </a:p>
        </p:txBody>
      </p:sp>
      <p:sp>
        <p:nvSpPr>
          <p:cNvPr id="10" name="Text 5"/>
          <p:cNvSpPr/>
          <p:nvPr/>
        </p:nvSpPr>
        <p:spPr>
          <a:xfrm>
            <a:off x="7761208" y="3057049"/>
            <a:ext cx="6110883" cy="693420"/>
          </a:xfrm>
          <a:prstGeom prst="rect">
            <a:avLst/>
          </a:prstGeom>
          <a:noFill/>
          <a:ln/>
        </p:spPr>
        <p:txBody>
          <a:bodyPr wrap="square" rtlCol="0" anchor="t"/>
          <a:lstStyle/>
          <a:p>
            <a:pPr marL="0" indent="0" algn="l">
              <a:lnSpc>
                <a:spcPts val="2730"/>
              </a:lnSpc>
              <a:buNone/>
            </a:pPr>
            <a:r>
              <a:rPr lang="en-US" sz="1706" dirty="0">
                <a:solidFill>
                  <a:srgbClr val="FFE5E5"/>
                </a:solidFill>
                <a:latin typeface="DM Sans" pitchFamily="34" charset="0"/>
                <a:ea typeface="DM Sans" pitchFamily="34" charset="-122"/>
                <a:cs typeface="DM Sans" pitchFamily="34" charset="-120"/>
              </a:rPr>
              <a:t>The user provides a series of instructions to manipulate the array.</a:t>
            </a:r>
            <a:endParaRPr lang="en-US" sz="1706" dirty="0"/>
          </a:p>
        </p:txBody>
      </p:sp>
      <p:sp>
        <p:nvSpPr>
          <p:cNvPr id="11" name="Shape 6"/>
          <p:cNvSpPr/>
          <p:nvPr/>
        </p:nvSpPr>
        <p:spPr>
          <a:xfrm>
            <a:off x="6325910" y="4427339"/>
            <a:ext cx="487442" cy="487442"/>
          </a:xfrm>
          <a:prstGeom prst="roundRect">
            <a:avLst>
              <a:gd name="adj" fmla="val 18669"/>
            </a:avLst>
          </a:prstGeom>
          <a:solidFill>
            <a:srgbClr val="740B0B"/>
          </a:solidFill>
          <a:ln w="7620">
            <a:solidFill>
              <a:srgbClr val="8D2424"/>
            </a:solidFill>
            <a:prstDash val="solid"/>
          </a:ln>
        </p:spPr>
      </p:sp>
      <p:sp>
        <p:nvSpPr>
          <p:cNvPr id="12" name="Text 7"/>
          <p:cNvSpPr/>
          <p:nvPr/>
        </p:nvSpPr>
        <p:spPr>
          <a:xfrm>
            <a:off x="6426756" y="4499967"/>
            <a:ext cx="285631" cy="342067"/>
          </a:xfrm>
          <a:prstGeom prst="rect">
            <a:avLst/>
          </a:prstGeom>
          <a:noFill/>
          <a:ln/>
        </p:spPr>
        <p:txBody>
          <a:bodyPr wrap="none" rtlCol="0" anchor="t"/>
          <a:lstStyle/>
          <a:p>
            <a:pPr marL="0" indent="0" algn="ctr">
              <a:lnSpc>
                <a:spcPts val="2694"/>
              </a:lnSpc>
              <a:buNone/>
            </a:pPr>
            <a:r>
              <a:rPr lang="en-US" sz="2694" dirty="0">
                <a:solidFill>
                  <a:srgbClr val="FFE5E5"/>
                </a:solidFill>
                <a:latin typeface="Dela Gothic One" pitchFamily="34" charset="0"/>
                <a:ea typeface="Dela Gothic One" pitchFamily="34" charset="-122"/>
                <a:cs typeface="Dela Gothic One" pitchFamily="34" charset="-120"/>
              </a:rPr>
              <a:t>2</a:t>
            </a:r>
            <a:endParaRPr lang="en-US" sz="2694" dirty="0"/>
          </a:p>
        </p:txBody>
      </p:sp>
      <p:sp>
        <p:nvSpPr>
          <p:cNvPr id="13" name="Text 8"/>
          <p:cNvSpPr/>
          <p:nvPr/>
        </p:nvSpPr>
        <p:spPr>
          <a:xfrm>
            <a:off x="7761208" y="4400193"/>
            <a:ext cx="3315533" cy="356235"/>
          </a:xfrm>
          <a:prstGeom prst="rect">
            <a:avLst/>
          </a:prstGeom>
          <a:noFill/>
          <a:ln/>
        </p:spPr>
        <p:txBody>
          <a:bodyPr wrap="none" rtlCol="0" anchor="t"/>
          <a:lstStyle/>
          <a:p>
            <a:pPr marL="0" indent="0" algn="l">
              <a:lnSpc>
                <a:spcPts val="2806"/>
              </a:lnSpc>
              <a:buNone/>
            </a:pPr>
            <a:r>
              <a:rPr lang="en-US" sz="2245" dirty="0">
                <a:solidFill>
                  <a:srgbClr val="FFE5E5"/>
                </a:solidFill>
                <a:latin typeface="Dela Gothic One" pitchFamily="34" charset="0"/>
                <a:ea typeface="Dela Gothic One" pitchFamily="34" charset="-122"/>
                <a:cs typeface="Dela Gothic One" pitchFamily="34" charset="-120"/>
              </a:rPr>
              <a:t>Instruction Parsing</a:t>
            </a:r>
            <a:endParaRPr lang="en-US" sz="2245" dirty="0"/>
          </a:p>
        </p:txBody>
      </p:sp>
      <p:sp>
        <p:nvSpPr>
          <p:cNvPr id="14" name="Text 9"/>
          <p:cNvSpPr/>
          <p:nvPr/>
        </p:nvSpPr>
        <p:spPr>
          <a:xfrm>
            <a:off x="7761208" y="4886325"/>
            <a:ext cx="6110883" cy="693420"/>
          </a:xfrm>
          <a:prstGeom prst="rect">
            <a:avLst/>
          </a:prstGeom>
          <a:noFill/>
          <a:ln/>
        </p:spPr>
        <p:txBody>
          <a:bodyPr wrap="square" rtlCol="0" anchor="t"/>
          <a:lstStyle/>
          <a:p>
            <a:pPr marL="0" indent="0" algn="l">
              <a:lnSpc>
                <a:spcPts val="2730"/>
              </a:lnSpc>
              <a:buNone/>
            </a:pPr>
            <a:r>
              <a:rPr lang="en-US" sz="1706" dirty="0">
                <a:solidFill>
                  <a:srgbClr val="FFE5E5"/>
                </a:solidFill>
                <a:latin typeface="DM Sans" pitchFamily="34" charset="0"/>
                <a:ea typeface="DM Sans" pitchFamily="34" charset="-122"/>
                <a:cs typeface="DM Sans" pitchFamily="34" charset="-120"/>
              </a:rPr>
              <a:t>The program interprets the instructions, identifying operations and target elements.</a:t>
            </a:r>
            <a:endParaRPr lang="en-US" sz="1706" dirty="0"/>
          </a:p>
        </p:txBody>
      </p:sp>
      <p:sp>
        <p:nvSpPr>
          <p:cNvPr id="15" name="Shape 10"/>
          <p:cNvSpPr/>
          <p:nvPr/>
        </p:nvSpPr>
        <p:spPr>
          <a:xfrm>
            <a:off x="6325910" y="6256615"/>
            <a:ext cx="487442" cy="487442"/>
          </a:xfrm>
          <a:prstGeom prst="roundRect">
            <a:avLst>
              <a:gd name="adj" fmla="val 18669"/>
            </a:avLst>
          </a:prstGeom>
          <a:solidFill>
            <a:srgbClr val="740B0B"/>
          </a:solidFill>
          <a:ln w="7620">
            <a:solidFill>
              <a:srgbClr val="8D2424"/>
            </a:solidFill>
            <a:prstDash val="solid"/>
          </a:ln>
        </p:spPr>
      </p:sp>
      <p:sp>
        <p:nvSpPr>
          <p:cNvPr id="16" name="Text 11"/>
          <p:cNvSpPr/>
          <p:nvPr/>
        </p:nvSpPr>
        <p:spPr>
          <a:xfrm>
            <a:off x="6418898" y="6329243"/>
            <a:ext cx="301347" cy="342067"/>
          </a:xfrm>
          <a:prstGeom prst="rect">
            <a:avLst/>
          </a:prstGeom>
          <a:noFill/>
          <a:ln/>
        </p:spPr>
        <p:txBody>
          <a:bodyPr wrap="none" rtlCol="0" anchor="t"/>
          <a:lstStyle/>
          <a:p>
            <a:pPr marL="0" indent="0" algn="ctr">
              <a:lnSpc>
                <a:spcPts val="2694"/>
              </a:lnSpc>
              <a:buNone/>
            </a:pPr>
            <a:r>
              <a:rPr lang="en-US" sz="2694" dirty="0">
                <a:solidFill>
                  <a:srgbClr val="FFE5E5"/>
                </a:solidFill>
                <a:latin typeface="Dela Gothic One" pitchFamily="34" charset="0"/>
                <a:ea typeface="Dela Gothic One" pitchFamily="34" charset="-122"/>
                <a:cs typeface="Dela Gothic One" pitchFamily="34" charset="-120"/>
              </a:rPr>
              <a:t>3</a:t>
            </a:r>
            <a:endParaRPr lang="en-US" sz="2694" dirty="0"/>
          </a:p>
        </p:txBody>
      </p:sp>
      <p:sp>
        <p:nvSpPr>
          <p:cNvPr id="17" name="Text 12"/>
          <p:cNvSpPr/>
          <p:nvPr/>
        </p:nvSpPr>
        <p:spPr>
          <a:xfrm>
            <a:off x="7761208" y="6229469"/>
            <a:ext cx="3646765" cy="356235"/>
          </a:xfrm>
          <a:prstGeom prst="rect">
            <a:avLst/>
          </a:prstGeom>
          <a:noFill/>
          <a:ln/>
        </p:spPr>
        <p:txBody>
          <a:bodyPr wrap="none" rtlCol="0" anchor="t"/>
          <a:lstStyle/>
          <a:p>
            <a:pPr marL="0" indent="0" algn="l">
              <a:lnSpc>
                <a:spcPts val="2806"/>
              </a:lnSpc>
              <a:buNone/>
            </a:pPr>
            <a:r>
              <a:rPr lang="en-US" sz="2245" dirty="0">
                <a:solidFill>
                  <a:srgbClr val="FFE5E5"/>
                </a:solidFill>
                <a:latin typeface="Dela Gothic One" pitchFamily="34" charset="0"/>
                <a:ea typeface="Dela Gothic One" pitchFamily="34" charset="-122"/>
                <a:cs typeface="Dela Gothic One" pitchFamily="34" charset="-120"/>
              </a:rPr>
              <a:t>Element Manipulation</a:t>
            </a:r>
            <a:endParaRPr lang="en-US" sz="2245" dirty="0"/>
          </a:p>
        </p:txBody>
      </p:sp>
      <p:sp>
        <p:nvSpPr>
          <p:cNvPr id="18" name="Text 13"/>
          <p:cNvSpPr/>
          <p:nvPr/>
        </p:nvSpPr>
        <p:spPr>
          <a:xfrm>
            <a:off x="7761208" y="6715601"/>
            <a:ext cx="6110883" cy="693420"/>
          </a:xfrm>
          <a:prstGeom prst="rect">
            <a:avLst/>
          </a:prstGeom>
          <a:noFill/>
          <a:ln/>
        </p:spPr>
        <p:txBody>
          <a:bodyPr wrap="square" rtlCol="0" anchor="t"/>
          <a:lstStyle/>
          <a:p>
            <a:pPr marL="0" indent="0" algn="l">
              <a:lnSpc>
                <a:spcPts val="2730"/>
              </a:lnSpc>
              <a:buNone/>
            </a:pPr>
            <a:r>
              <a:rPr lang="en-US" sz="1706" dirty="0">
                <a:solidFill>
                  <a:srgbClr val="FFE5E5"/>
                </a:solidFill>
                <a:latin typeface="DM Sans" pitchFamily="34" charset="0"/>
                <a:ea typeface="DM Sans" pitchFamily="34" charset="-122"/>
                <a:cs typeface="DM Sans" pitchFamily="34" charset="-120"/>
              </a:rPr>
              <a:t>The instructions are applied to the array, performing operations like swapping, inserting, or deleting elements.</a:t>
            </a:r>
            <a:endParaRPr lang="en-US" sz="170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758309" y="2410420"/>
            <a:ext cx="11855768" cy="712708"/>
          </a:xfrm>
          <a:prstGeom prst="rect">
            <a:avLst/>
          </a:prstGeom>
          <a:noFill/>
          <a:ln/>
        </p:spPr>
        <p:txBody>
          <a:bodyPr wrap="none" rtlCol="0" anchor="t"/>
          <a:lstStyle/>
          <a:p>
            <a:pPr marL="0" indent="0">
              <a:lnSpc>
                <a:spcPts val="5612"/>
              </a:lnSpc>
              <a:buNone/>
            </a:pPr>
            <a:r>
              <a:rPr lang="en-US" sz="4489" dirty="0">
                <a:solidFill>
                  <a:srgbClr val="FAEBEB"/>
                </a:solidFill>
                <a:latin typeface="Dela Gothic One" pitchFamily="34" charset="0"/>
                <a:ea typeface="Dela Gothic One" pitchFamily="34" charset="-122"/>
                <a:cs typeface="Dela Gothic One" pitchFamily="34" charset="-120"/>
              </a:rPr>
              <a:t>Implementing Sorting Instructions</a:t>
            </a:r>
            <a:endParaRPr lang="en-US" sz="4489" dirty="0"/>
          </a:p>
        </p:txBody>
      </p:sp>
      <p:sp>
        <p:nvSpPr>
          <p:cNvPr id="5" name="Text 2"/>
          <p:cNvSpPr/>
          <p:nvPr/>
        </p:nvSpPr>
        <p:spPr>
          <a:xfrm>
            <a:off x="758309" y="3664625"/>
            <a:ext cx="2850713" cy="356235"/>
          </a:xfrm>
          <a:prstGeom prst="rect">
            <a:avLst/>
          </a:prstGeom>
          <a:noFill/>
          <a:ln/>
        </p:spPr>
        <p:txBody>
          <a:bodyPr wrap="none" rtlCol="0" anchor="t"/>
          <a:lstStyle/>
          <a:p>
            <a:pPr marL="0" indent="0">
              <a:lnSpc>
                <a:spcPts val="2806"/>
              </a:lnSpc>
              <a:buNone/>
            </a:pPr>
            <a:r>
              <a:rPr lang="en-US" sz="2245" dirty="0">
                <a:solidFill>
                  <a:srgbClr val="FAEBEB"/>
                </a:solidFill>
                <a:latin typeface="Dela Gothic One" pitchFamily="34" charset="0"/>
                <a:ea typeface="Dela Gothic One" pitchFamily="34" charset="-122"/>
                <a:cs typeface="Dela Gothic One" pitchFamily="34" charset="-120"/>
              </a:rPr>
              <a:t>Instruction Set</a:t>
            </a:r>
            <a:endParaRPr lang="en-US" sz="2245" dirty="0"/>
          </a:p>
        </p:txBody>
      </p:sp>
      <p:sp>
        <p:nvSpPr>
          <p:cNvPr id="6" name="Text 3"/>
          <p:cNvSpPr/>
          <p:nvPr/>
        </p:nvSpPr>
        <p:spPr>
          <a:xfrm>
            <a:off x="758309" y="4237434"/>
            <a:ext cx="4018359" cy="1040130"/>
          </a:xfrm>
          <a:prstGeom prst="rect">
            <a:avLst/>
          </a:prstGeom>
          <a:noFill/>
          <a:ln/>
        </p:spPr>
        <p:txBody>
          <a:bodyPr wrap="square" rtlCol="0" anchor="t"/>
          <a:lstStyle/>
          <a:p>
            <a:pPr marL="0" indent="0">
              <a:lnSpc>
                <a:spcPts val="2730"/>
              </a:lnSpc>
              <a:buNone/>
            </a:pPr>
            <a:r>
              <a:rPr lang="en-US" sz="1706" dirty="0">
                <a:solidFill>
                  <a:srgbClr val="FFE5E5"/>
                </a:solidFill>
                <a:latin typeface="DM Sans" pitchFamily="34" charset="0"/>
                <a:ea typeface="DM Sans" pitchFamily="34" charset="-122"/>
                <a:cs typeface="DM Sans" pitchFamily="34" charset="-120"/>
              </a:rPr>
              <a:t>Define a set of instructions that can be used to manipulate the array, such as "swap," "insert," "delete," or "move."</a:t>
            </a:r>
            <a:endParaRPr lang="en-US" sz="1706" dirty="0"/>
          </a:p>
        </p:txBody>
      </p:sp>
      <p:sp>
        <p:nvSpPr>
          <p:cNvPr id="7" name="Text 4"/>
          <p:cNvSpPr/>
          <p:nvPr/>
        </p:nvSpPr>
        <p:spPr>
          <a:xfrm>
            <a:off x="5312926" y="3664625"/>
            <a:ext cx="3315533" cy="356235"/>
          </a:xfrm>
          <a:prstGeom prst="rect">
            <a:avLst/>
          </a:prstGeom>
          <a:noFill/>
          <a:ln/>
        </p:spPr>
        <p:txBody>
          <a:bodyPr wrap="none" rtlCol="0" anchor="t"/>
          <a:lstStyle/>
          <a:p>
            <a:pPr marL="0" indent="0">
              <a:lnSpc>
                <a:spcPts val="2806"/>
              </a:lnSpc>
              <a:buNone/>
            </a:pPr>
            <a:r>
              <a:rPr lang="en-US" sz="2245" dirty="0">
                <a:solidFill>
                  <a:srgbClr val="FAEBEB"/>
                </a:solidFill>
                <a:latin typeface="Dela Gothic One" pitchFamily="34" charset="0"/>
                <a:ea typeface="Dela Gothic One" pitchFamily="34" charset="-122"/>
                <a:cs typeface="Dela Gothic One" pitchFamily="34" charset="-120"/>
              </a:rPr>
              <a:t>Instruction Parsing</a:t>
            </a:r>
            <a:endParaRPr lang="en-US" sz="2245" dirty="0"/>
          </a:p>
        </p:txBody>
      </p:sp>
      <p:sp>
        <p:nvSpPr>
          <p:cNvPr id="8" name="Text 5"/>
          <p:cNvSpPr/>
          <p:nvPr/>
        </p:nvSpPr>
        <p:spPr>
          <a:xfrm>
            <a:off x="5312926" y="4237434"/>
            <a:ext cx="4018359" cy="1386840"/>
          </a:xfrm>
          <a:prstGeom prst="rect">
            <a:avLst/>
          </a:prstGeom>
          <a:noFill/>
          <a:ln/>
        </p:spPr>
        <p:txBody>
          <a:bodyPr wrap="square" rtlCol="0" anchor="t"/>
          <a:lstStyle/>
          <a:p>
            <a:pPr marL="0" indent="0">
              <a:lnSpc>
                <a:spcPts val="2730"/>
              </a:lnSpc>
              <a:buNone/>
            </a:pPr>
            <a:r>
              <a:rPr lang="en-US" sz="1706" dirty="0">
                <a:solidFill>
                  <a:srgbClr val="FFE5E5"/>
                </a:solidFill>
                <a:latin typeface="DM Sans" pitchFamily="34" charset="0"/>
                <a:ea typeface="DM Sans" pitchFamily="34" charset="-122"/>
                <a:cs typeface="DM Sans" pitchFamily="34" charset="-120"/>
              </a:rPr>
              <a:t>Implement a parser that can read and interpret the instructions provided by the user, identifying the operation and the target elements.</a:t>
            </a:r>
            <a:endParaRPr lang="en-US" sz="1706" dirty="0"/>
          </a:p>
        </p:txBody>
      </p:sp>
      <p:sp>
        <p:nvSpPr>
          <p:cNvPr id="9" name="Text 6"/>
          <p:cNvSpPr/>
          <p:nvPr/>
        </p:nvSpPr>
        <p:spPr>
          <a:xfrm>
            <a:off x="9867543" y="3664625"/>
            <a:ext cx="3229808" cy="356235"/>
          </a:xfrm>
          <a:prstGeom prst="rect">
            <a:avLst/>
          </a:prstGeom>
          <a:noFill/>
          <a:ln/>
        </p:spPr>
        <p:txBody>
          <a:bodyPr wrap="none" rtlCol="0" anchor="t"/>
          <a:lstStyle/>
          <a:p>
            <a:pPr marL="0" indent="0">
              <a:lnSpc>
                <a:spcPts val="2806"/>
              </a:lnSpc>
              <a:buNone/>
            </a:pPr>
            <a:r>
              <a:rPr lang="en-US" sz="2245" dirty="0">
                <a:solidFill>
                  <a:srgbClr val="FAEBEB"/>
                </a:solidFill>
                <a:latin typeface="Dela Gothic One" pitchFamily="34" charset="0"/>
                <a:ea typeface="Dela Gothic One" pitchFamily="34" charset="-122"/>
                <a:cs typeface="Dela Gothic One" pitchFamily="34" charset="-120"/>
              </a:rPr>
              <a:t>Array Manipulation</a:t>
            </a:r>
            <a:endParaRPr lang="en-US" sz="2245" dirty="0"/>
          </a:p>
        </p:txBody>
      </p:sp>
      <p:sp>
        <p:nvSpPr>
          <p:cNvPr id="10" name="Text 7"/>
          <p:cNvSpPr/>
          <p:nvPr/>
        </p:nvSpPr>
        <p:spPr>
          <a:xfrm>
            <a:off x="9867543" y="4237434"/>
            <a:ext cx="4018359" cy="1040130"/>
          </a:xfrm>
          <a:prstGeom prst="rect">
            <a:avLst/>
          </a:prstGeom>
          <a:noFill/>
          <a:ln/>
        </p:spPr>
        <p:txBody>
          <a:bodyPr wrap="square" rtlCol="0" anchor="t"/>
          <a:lstStyle/>
          <a:p>
            <a:pPr marL="0" indent="0">
              <a:lnSpc>
                <a:spcPts val="2730"/>
              </a:lnSpc>
              <a:buNone/>
            </a:pPr>
            <a:r>
              <a:rPr lang="en-US" sz="1706" dirty="0">
                <a:solidFill>
                  <a:srgbClr val="FFE5E5"/>
                </a:solidFill>
                <a:latin typeface="DM Sans" pitchFamily="34" charset="0"/>
                <a:ea typeface="DM Sans" pitchFamily="34" charset="-122"/>
                <a:cs typeface="DM Sans" pitchFamily="34" charset="-120"/>
              </a:rPr>
              <a:t>Implement functions for each instruction that modify the array according to the parsed instructions.</a:t>
            </a:r>
            <a:endParaRPr lang="en-US" sz="170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758309" y="682466"/>
            <a:ext cx="5701546" cy="712708"/>
          </a:xfrm>
          <a:prstGeom prst="rect">
            <a:avLst/>
          </a:prstGeom>
          <a:noFill/>
          <a:ln/>
        </p:spPr>
        <p:txBody>
          <a:bodyPr wrap="none" rtlCol="0" anchor="t"/>
          <a:lstStyle/>
          <a:p>
            <a:pPr marL="0" indent="0">
              <a:lnSpc>
                <a:spcPts val="5612"/>
              </a:lnSpc>
              <a:buNone/>
            </a:pPr>
            <a:r>
              <a:rPr lang="en-US" sz="4489" dirty="0">
                <a:solidFill>
                  <a:srgbClr val="FAEBEB"/>
                </a:solidFill>
                <a:latin typeface="Dela Gothic One" pitchFamily="34" charset="0"/>
                <a:ea typeface="Dela Gothic One" pitchFamily="34" charset="-122"/>
                <a:cs typeface="Dela Gothic One" pitchFamily="34" charset="-120"/>
              </a:rPr>
              <a:t>Code and Output</a:t>
            </a:r>
            <a:endParaRPr lang="en-US" sz="4489" dirty="0"/>
          </a:p>
        </p:txBody>
      </p:sp>
      <p:pic>
        <p:nvPicPr>
          <p:cNvPr id="5" name="Image 1" descr="preencoded.png"/>
          <p:cNvPicPr>
            <a:picLocks noChangeAspect="1"/>
          </p:cNvPicPr>
          <p:nvPr/>
        </p:nvPicPr>
        <p:blipFill>
          <a:blip r:embed="rId4"/>
          <a:stretch>
            <a:fillRect/>
          </a:stretch>
        </p:blipFill>
        <p:spPr>
          <a:xfrm>
            <a:off x="2607350" y="1968222"/>
            <a:ext cx="4621173" cy="2599849"/>
          </a:xfrm>
          <a:prstGeom prst="rect">
            <a:avLst/>
          </a:prstGeom>
        </p:spPr>
      </p:pic>
      <p:pic>
        <p:nvPicPr>
          <p:cNvPr id="6" name="Image 2" descr="preencoded.png"/>
          <p:cNvPicPr>
            <a:picLocks noChangeAspect="1"/>
          </p:cNvPicPr>
          <p:nvPr/>
        </p:nvPicPr>
        <p:blipFill>
          <a:blip r:embed="rId5"/>
          <a:stretch>
            <a:fillRect/>
          </a:stretch>
        </p:blipFill>
        <p:spPr>
          <a:xfrm>
            <a:off x="7401758" y="1968222"/>
            <a:ext cx="4621173" cy="2599849"/>
          </a:xfrm>
          <a:prstGeom prst="rect">
            <a:avLst/>
          </a:prstGeom>
        </p:spPr>
      </p:pic>
      <p:pic>
        <p:nvPicPr>
          <p:cNvPr id="7" name="Image 3" descr="preencoded.png"/>
          <p:cNvPicPr>
            <a:picLocks noChangeAspect="1"/>
          </p:cNvPicPr>
          <p:nvPr/>
        </p:nvPicPr>
        <p:blipFill>
          <a:blip r:embed="rId6"/>
          <a:stretch>
            <a:fillRect/>
          </a:stretch>
        </p:blipFill>
        <p:spPr>
          <a:xfrm>
            <a:off x="2428042" y="4741307"/>
            <a:ext cx="9774198" cy="259984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6" name="Text 1"/>
          <p:cNvSpPr/>
          <p:nvPr/>
        </p:nvSpPr>
        <p:spPr>
          <a:xfrm>
            <a:off x="704731" y="885111"/>
            <a:ext cx="7734538" cy="1324689"/>
          </a:xfrm>
          <a:prstGeom prst="rect">
            <a:avLst/>
          </a:prstGeom>
          <a:noFill/>
          <a:ln/>
        </p:spPr>
        <p:txBody>
          <a:bodyPr wrap="square" rtlCol="0" anchor="t"/>
          <a:lstStyle/>
          <a:p>
            <a:pPr marL="0" indent="0">
              <a:lnSpc>
                <a:spcPts val="5216"/>
              </a:lnSpc>
              <a:buNone/>
            </a:pPr>
            <a:r>
              <a:rPr lang="en-US" sz="4173" dirty="0">
                <a:solidFill>
                  <a:srgbClr val="FAEBEB"/>
                </a:solidFill>
                <a:latin typeface="Dela Gothic One" pitchFamily="34" charset="0"/>
                <a:ea typeface="Dela Gothic One" pitchFamily="34" charset="-122"/>
                <a:cs typeface="Dela Gothic One" pitchFamily="34" charset="-120"/>
              </a:rPr>
              <a:t>Optimizing Instruction-based Sorting</a:t>
            </a:r>
            <a:endParaRPr lang="en-US" sz="4173" dirty="0"/>
          </a:p>
        </p:txBody>
      </p:sp>
      <p:pic>
        <p:nvPicPr>
          <p:cNvPr id="7" name="Image 3" descr="preencoded.png"/>
          <p:cNvPicPr>
            <a:picLocks noChangeAspect="1"/>
          </p:cNvPicPr>
          <p:nvPr/>
        </p:nvPicPr>
        <p:blipFill>
          <a:blip r:embed="rId5"/>
          <a:stretch>
            <a:fillRect/>
          </a:stretch>
        </p:blipFill>
        <p:spPr>
          <a:xfrm>
            <a:off x="704731" y="2511742"/>
            <a:ext cx="1006793" cy="1610916"/>
          </a:xfrm>
          <a:prstGeom prst="rect">
            <a:avLst/>
          </a:prstGeom>
        </p:spPr>
      </p:pic>
      <p:sp>
        <p:nvSpPr>
          <p:cNvPr id="8" name="Text 2"/>
          <p:cNvSpPr/>
          <p:nvPr/>
        </p:nvSpPr>
        <p:spPr>
          <a:xfrm>
            <a:off x="2013466" y="2713077"/>
            <a:ext cx="3268028" cy="331113"/>
          </a:xfrm>
          <a:prstGeom prst="rect">
            <a:avLst/>
          </a:prstGeom>
          <a:noFill/>
          <a:ln/>
        </p:spPr>
        <p:txBody>
          <a:bodyPr wrap="none" rtlCol="0" anchor="t"/>
          <a:lstStyle/>
          <a:p>
            <a:pPr marL="0" indent="0" algn="l">
              <a:lnSpc>
                <a:spcPts val="2608"/>
              </a:lnSpc>
              <a:buNone/>
            </a:pPr>
            <a:r>
              <a:rPr lang="en-US" sz="2086" dirty="0">
                <a:solidFill>
                  <a:srgbClr val="FFE5E5"/>
                </a:solidFill>
                <a:latin typeface="Dela Gothic One" pitchFamily="34" charset="0"/>
                <a:ea typeface="Dela Gothic One" pitchFamily="34" charset="-122"/>
                <a:cs typeface="Dela Gothic One" pitchFamily="34" charset="-120"/>
              </a:rPr>
              <a:t>Instruction Batching</a:t>
            </a:r>
            <a:endParaRPr lang="en-US" sz="2086" dirty="0"/>
          </a:p>
        </p:txBody>
      </p:sp>
      <p:sp>
        <p:nvSpPr>
          <p:cNvPr id="9" name="Text 3"/>
          <p:cNvSpPr/>
          <p:nvPr/>
        </p:nvSpPr>
        <p:spPr>
          <a:xfrm>
            <a:off x="2013466" y="3164919"/>
            <a:ext cx="6425803" cy="644128"/>
          </a:xfrm>
          <a:prstGeom prst="rect">
            <a:avLst/>
          </a:prstGeom>
          <a:noFill/>
          <a:ln/>
        </p:spPr>
        <p:txBody>
          <a:bodyPr wrap="square" rtlCol="0" anchor="t"/>
          <a:lstStyle/>
          <a:p>
            <a:pPr marL="0" indent="0" algn="l">
              <a:lnSpc>
                <a:spcPts val="2537"/>
              </a:lnSpc>
              <a:buNone/>
            </a:pPr>
            <a:r>
              <a:rPr lang="en-US" sz="1586" dirty="0">
                <a:solidFill>
                  <a:srgbClr val="FFE5E5"/>
                </a:solidFill>
                <a:latin typeface="DM Sans" pitchFamily="34" charset="0"/>
                <a:ea typeface="DM Sans" pitchFamily="34" charset="-122"/>
                <a:cs typeface="DM Sans" pitchFamily="34" charset="-120"/>
              </a:rPr>
              <a:t>Group similar instructions together to minimize the number of array accesses.</a:t>
            </a:r>
            <a:endParaRPr lang="en-US" sz="1586" dirty="0"/>
          </a:p>
        </p:txBody>
      </p:sp>
      <p:pic>
        <p:nvPicPr>
          <p:cNvPr id="10" name="Image 4" descr="preencoded.png"/>
          <p:cNvPicPr>
            <a:picLocks noChangeAspect="1"/>
          </p:cNvPicPr>
          <p:nvPr/>
        </p:nvPicPr>
        <p:blipFill>
          <a:blip r:embed="rId6"/>
          <a:stretch>
            <a:fillRect/>
          </a:stretch>
        </p:blipFill>
        <p:spPr>
          <a:xfrm>
            <a:off x="704731" y="4122658"/>
            <a:ext cx="1006793" cy="1610916"/>
          </a:xfrm>
          <a:prstGeom prst="rect">
            <a:avLst/>
          </a:prstGeom>
        </p:spPr>
      </p:pic>
      <p:sp>
        <p:nvSpPr>
          <p:cNvPr id="11" name="Text 4"/>
          <p:cNvSpPr/>
          <p:nvPr/>
        </p:nvSpPr>
        <p:spPr>
          <a:xfrm>
            <a:off x="2013466" y="4323993"/>
            <a:ext cx="4189452" cy="331113"/>
          </a:xfrm>
          <a:prstGeom prst="rect">
            <a:avLst/>
          </a:prstGeom>
          <a:noFill/>
          <a:ln/>
        </p:spPr>
        <p:txBody>
          <a:bodyPr wrap="none" rtlCol="0" anchor="t"/>
          <a:lstStyle/>
          <a:p>
            <a:pPr marL="0" indent="0" algn="l">
              <a:lnSpc>
                <a:spcPts val="2608"/>
              </a:lnSpc>
              <a:buNone/>
            </a:pPr>
            <a:r>
              <a:rPr lang="en-US" sz="2086" dirty="0">
                <a:solidFill>
                  <a:srgbClr val="FFE5E5"/>
                </a:solidFill>
                <a:latin typeface="Dela Gothic One" pitchFamily="34" charset="0"/>
                <a:ea typeface="Dela Gothic One" pitchFamily="34" charset="-122"/>
                <a:cs typeface="Dela Gothic One" pitchFamily="34" charset="-120"/>
              </a:rPr>
              <a:t>Instruction Preprocessing</a:t>
            </a:r>
            <a:endParaRPr lang="en-US" sz="2086" dirty="0"/>
          </a:p>
        </p:txBody>
      </p:sp>
      <p:sp>
        <p:nvSpPr>
          <p:cNvPr id="12" name="Text 5"/>
          <p:cNvSpPr/>
          <p:nvPr/>
        </p:nvSpPr>
        <p:spPr>
          <a:xfrm>
            <a:off x="2013466" y="4775835"/>
            <a:ext cx="6425803" cy="644128"/>
          </a:xfrm>
          <a:prstGeom prst="rect">
            <a:avLst/>
          </a:prstGeom>
          <a:noFill/>
          <a:ln/>
        </p:spPr>
        <p:txBody>
          <a:bodyPr wrap="square" rtlCol="0" anchor="t"/>
          <a:lstStyle/>
          <a:p>
            <a:pPr marL="0" indent="0" algn="l">
              <a:lnSpc>
                <a:spcPts val="2537"/>
              </a:lnSpc>
              <a:buNone/>
            </a:pPr>
            <a:r>
              <a:rPr lang="en-US" sz="1586" dirty="0">
                <a:solidFill>
                  <a:srgbClr val="FFE5E5"/>
                </a:solidFill>
                <a:latin typeface="DM Sans" pitchFamily="34" charset="0"/>
                <a:ea typeface="DM Sans" pitchFamily="34" charset="-122"/>
                <a:cs typeface="DM Sans" pitchFamily="34" charset="-120"/>
              </a:rPr>
              <a:t>Analyze the instructions beforehand to identify potential optimizations.</a:t>
            </a:r>
            <a:endParaRPr lang="en-US" sz="1586" dirty="0"/>
          </a:p>
        </p:txBody>
      </p:sp>
      <p:pic>
        <p:nvPicPr>
          <p:cNvPr id="13" name="Image 5" descr="preencoded.png"/>
          <p:cNvPicPr>
            <a:picLocks noChangeAspect="1"/>
          </p:cNvPicPr>
          <p:nvPr/>
        </p:nvPicPr>
        <p:blipFill>
          <a:blip r:embed="rId7"/>
          <a:stretch>
            <a:fillRect/>
          </a:stretch>
        </p:blipFill>
        <p:spPr>
          <a:xfrm>
            <a:off x="704731" y="5733574"/>
            <a:ext cx="1006793" cy="1610916"/>
          </a:xfrm>
          <a:prstGeom prst="rect">
            <a:avLst/>
          </a:prstGeom>
        </p:spPr>
      </p:pic>
      <p:sp>
        <p:nvSpPr>
          <p:cNvPr id="14" name="Text 6"/>
          <p:cNvSpPr/>
          <p:nvPr/>
        </p:nvSpPr>
        <p:spPr>
          <a:xfrm>
            <a:off x="2013466" y="5934908"/>
            <a:ext cx="4469130" cy="331113"/>
          </a:xfrm>
          <a:prstGeom prst="rect">
            <a:avLst/>
          </a:prstGeom>
          <a:noFill/>
          <a:ln/>
        </p:spPr>
        <p:txBody>
          <a:bodyPr wrap="none" rtlCol="0" anchor="t"/>
          <a:lstStyle/>
          <a:p>
            <a:pPr marL="0" indent="0" algn="l">
              <a:lnSpc>
                <a:spcPts val="2608"/>
              </a:lnSpc>
              <a:buNone/>
            </a:pPr>
            <a:r>
              <a:rPr lang="en-US" sz="2086" dirty="0">
                <a:solidFill>
                  <a:srgbClr val="FFE5E5"/>
                </a:solidFill>
                <a:latin typeface="Dela Gothic One" pitchFamily="34" charset="0"/>
                <a:ea typeface="Dela Gothic One" pitchFamily="34" charset="-122"/>
                <a:cs typeface="Dela Gothic One" pitchFamily="34" charset="-120"/>
              </a:rPr>
              <a:t>Data Structure Optimization</a:t>
            </a:r>
            <a:endParaRPr lang="en-US" sz="2086" dirty="0"/>
          </a:p>
        </p:txBody>
      </p:sp>
      <p:sp>
        <p:nvSpPr>
          <p:cNvPr id="15" name="Text 7"/>
          <p:cNvSpPr/>
          <p:nvPr/>
        </p:nvSpPr>
        <p:spPr>
          <a:xfrm>
            <a:off x="2013466" y="6386751"/>
            <a:ext cx="6425803" cy="644128"/>
          </a:xfrm>
          <a:prstGeom prst="rect">
            <a:avLst/>
          </a:prstGeom>
          <a:noFill/>
          <a:ln/>
        </p:spPr>
        <p:txBody>
          <a:bodyPr wrap="square" rtlCol="0" anchor="t"/>
          <a:lstStyle/>
          <a:p>
            <a:pPr marL="0" indent="0" algn="l">
              <a:lnSpc>
                <a:spcPts val="2537"/>
              </a:lnSpc>
              <a:buNone/>
            </a:pPr>
            <a:r>
              <a:rPr lang="en-US" sz="1586" dirty="0">
                <a:solidFill>
                  <a:srgbClr val="FFE5E5"/>
                </a:solidFill>
                <a:latin typeface="DM Sans" pitchFamily="34" charset="0"/>
                <a:ea typeface="DM Sans" pitchFamily="34" charset="-122"/>
                <a:cs typeface="DM Sans" pitchFamily="34" charset="-120"/>
              </a:rPr>
              <a:t>Use efficient data structures like heaps or binary search trees to store the array and enable faster manipulation.</a:t>
            </a:r>
            <a:endParaRPr lang="en-US" sz="158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5" name="Text 1"/>
          <p:cNvSpPr/>
          <p:nvPr/>
        </p:nvSpPr>
        <p:spPr>
          <a:xfrm>
            <a:off x="758309" y="3663077"/>
            <a:ext cx="10831949" cy="712708"/>
          </a:xfrm>
          <a:prstGeom prst="rect">
            <a:avLst/>
          </a:prstGeom>
          <a:noFill/>
          <a:ln/>
        </p:spPr>
        <p:txBody>
          <a:bodyPr wrap="none" rtlCol="0" anchor="t"/>
          <a:lstStyle/>
          <a:p>
            <a:pPr marL="0" indent="0">
              <a:lnSpc>
                <a:spcPts val="5612"/>
              </a:lnSpc>
              <a:buNone/>
            </a:pPr>
            <a:r>
              <a:rPr lang="en-US" sz="4489" dirty="0">
                <a:solidFill>
                  <a:srgbClr val="FAEBEB"/>
                </a:solidFill>
                <a:latin typeface="Dela Gothic One" pitchFamily="34" charset="0"/>
                <a:ea typeface="Dela Gothic One" pitchFamily="34" charset="-122"/>
                <a:cs typeface="Dela Gothic One" pitchFamily="34" charset="-120"/>
              </a:rPr>
              <a:t>Handling Edge Cases and Errors</a:t>
            </a:r>
            <a:endParaRPr lang="en-US" sz="4489" dirty="0"/>
          </a:p>
        </p:txBody>
      </p:sp>
      <p:sp>
        <p:nvSpPr>
          <p:cNvPr id="6" name="Shape 2"/>
          <p:cNvSpPr/>
          <p:nvPr/>
        </p:nvSpPr>
        <p:spPr>
          <a:xfrm>
            <a:off x="758309" y="4700707"/>
            <a:ext cx="13113782" cy="2573893"/>
          </a:xfrm>
          <a:prstGeom prst="roundRect">
            <a:avLst>
              <a:gd name="adj" fmla="val 3535"/>
            </a:avLst>
          </a:prstGeom>
          <a:noFill/>
          <a:ln w="7620">
            <a:solidFill>
              <a:srgbClr val="FFFFFF">
                <a:alpha val="24000"/>
              </a:srgbClr>
            </a:solidFill>
            <a:prstDash val="solid"/>
          </a:ln>
        </p:spPr>
      </p:sp>
      <p:sp>
        <p:nvSpPr>
          <p:cNvPr id="7" name="Shape 3"/>
          <p:cNvSpPr/>
          <p:nvPr/>
        </p:nvSpPr>
        <p:spPr>
          <a:xfrm>
            <a:off x="765929" y="4708327"/>
            <a:ext cx="13098542" cy="621744"/>
          </a:xfrm>
          <a:prstGeom prst="rect">
            <a:avLst/>
          </a:prstGeom>
          <a:solidFill>
            <a:srgbClr val="FFFFFF">
              <a:alpha val="4000"/>
            </a:srgbClr>
          </a:solidFill>
          <a:ln/>
        </p:spPr>
      </p:sp>
      <p:sp>
        <p:nvSpPr>
          <p:cNvPr id="8" name="Text 4"/>
          <p:cNvSpPr/>
          <p:nvPr/>
        </p:nvSpPr>
        <p:spPr>
          <a:xfrm>
            <a:off x="982504" y="4845844"/>
            <a:ext cx="6112312" cy="346710"/>
          </a:xfrm>
          <a:prstGeom prst="rect">
            <a:avLst/>
          </a:prstGeom>
          <a:noFill/>
          <a:ln/>
        </p:spPr>
        <p:txBody>
          <a:bodyPr wrap="none" rtlCol="0" anchor="t"/>
          <a:lstStyle/>
          <a:p>
            <a:pPr marL="0" indent="0">
              <a:lnSpc>
                <a:spcPts val="2730"/>
              </a:lnSpc>
              <a:buNone/>
            </a:pPr>
            <a:r>
              <a:rPr lang="en-US" sz="1706" dirty="0">
                <a:solidFill>
                  <a:srgbClr val="FFE5E5"/>
                </a:solidFill>
                <a:latin typeface="DM Sans" pitchFamily="34" charset="0"/>
                <a:ea typeface="DM Sans" pitchFamily="34" charset="-122"/>
                <a:cs typeface="DM Sans" pitchFamily="34" charset="-120"/>
              </a:rPr>
              <a:t>Empty Array</a:t>
            </a:r>
            <a:endParaRPr lang="en-US" sz="1706" dirty="0"/>
          </a:p>
        </p:txBody>
      </p:sp>
      <p:sp>
        <p:nvSpPr>
          <p:cNvPr id="9" name="Text 5"/>
          <p:cNvSpPr/>
          <p:nvPr/>
        </p:nvSpPr>
        <p:spPr>
          <a:xfrm>
            <a:off x="7535585" y="4845844"/>
            <a:ext cx="6112312" cy="346710"/>
          </a:xfrm>
          <a:prstGeom prst="rect">
            <a:avLst/>
          </a:prstGeom>
          <a:noFill/>
          <a:ln/>
        </p:spPr>
        <p:txBody>
          <a:bodyPr wrap="none" rtlCol="0" anchor="t"/>
          <a:lstStyle/>
          <a:p>
            <a:pPr marL="0" indent="0">
              <a:lnSpc>
                <a:spcPts val="2730"/>
              </a:lnSpc>
              <a:buNone/>
            </a:pPr>
            <a:r>
              <a:rPr lang="en-US" sz="1706" dirty="0">
                <a:solidFill>
                  <a:srgbClr val="FFE5E5"/>
                </a:solidFill>
                <a:latin typeface="DM Sans" pitchFamily="34" charset="0"/>
                <a:ea typeface="DM Sans" pitchFamily="34" charset="-122"/>
                <a:cs typeface="DM Sans" pitchFamily="34" charset="-120"/>
              </a:rPr>
              <a:t>Handle the case where the input array is empty.</a:t>
            </a:r>
            <a:endParaRPr lang="en-US" sz="1706" dirty="0"/>
          </a:p>
        </p:txBody>
      </p:sp>
      <p:sp>
        <p:nvSpPr>
          <p:cNvPr id="10" name="Shape 6"/>
          <p:cNvSpPr/>
          <p:nvPr/>
        </p:nvSpPr>
        <p:spPr>
          <a:xfrm>
            <a:off x="765929" y="5330071"/>
            <a:ext cx="13098542" cy="968454"/>
          </a:xfrm>
          <a:prstGeom prst="rect">
            <a:avLst/>
          </a:prstGeom>
          <a:solidFill>
            <a:srgbClr val="000000">
              <a:alpha val="4000"/>
            </a:srgbClr>
          </a:solidFill>
          <a:ln/>
        </p:spPr>
      </p:sp>
      <p:sp>
        <p:nvSpPr>
          <p:cNvPr id="11" name="Text 7"/>
          <p:cNvSpPr/>
          <p:nvPr/>
        </p:nvSpPr>
        <p:spPr>
          <a:xfrm>
            <a:off x="982504" y="5467588"/>
            <a:ext cx="6112312" cy="346710"/>
          </a:xfrm>
          <a:prstGeom prst="rect">
            <a:avLst/>
          </a:prstGeom>
          <a:noFill/>
          <a:ln/>
        </p:spPr>
        <p:txBody>
          <a:bodyPr wrap="none" rtlCol="0" anchor="t"/>
          <a:lstStyle/>
          <a:p>
            <a:pPr marL="0" indent="0">
              <a:lnSpc>
                <a:spcPts val="2730"/>
              </a:lnSpc>
              <a:buNone/>
            </a:pPr>
            <a:r>
              <a:rPr lang="en-US" sz="1706" dirty="0">
                <a:solidFill>
                  <a:srgbClr val="FFE5E5"/>
                </a:solidFill>
                <a:latin typeface="DM Sans" pitchFamily="34" charset="0"/>
                <a:ea typeface="DM Sans" pitchFamily="34" charset="-122"/>
                <a:cs typeface="DM Sans" pitchFamily="34" charset="-120"/>
              </a:rPr>
              <a:t>Invalid Instructions</a:t>
            </a:r>
            <a:endParaRPr lang="en-US" sz="1706" dirty="0"/>
          </a:p>
        </p:txBody>
      </p:sp>
      <p:sp>
        <p:nvSpPr>
          <p:cNvPr id="12" name="Text 8"/>
          <p:cNvSpPr/>
          <p:nvPr/>
        </p:nvSpPr>
        <p:spPr>
          <a:xfrm>
            <a:off x="7535585" y="5467588"/>
            <a:ext cx="6112312" cy="693420"/>
          </a:xfrm>
          <a:prstGeom prst="rect">
            <a:avLst/>
          </a:prstGeom>
          <a:noFill/>
          <a:ln/>
        </p:spPr>
        <p:txBody>
          <a:bodyPr wrap="square" rtlCol="0" anchor="t"/>
          <a:lstStyle/>
          <a:p>
            <a:pPr marL="0" indent="0">
              <a:lnSpc>
                <a:spcPts val="2730"/>
              </a:lnSpc>
              <a:buNone/>
            </a:pPr>
            <a:r>
              <a:rPr lang="en-US" sz="1706" dirty="0">
                <a:solidFill>
                  <a:srgbClr val="FFE5E5"/>
                </a:solidFill>
                <a:latin typeface="DM Sans" pitchFamily="34" charset="0"/>
                <a:ea typeface="DM Sans" pitchFamily="34" charset="-122"/>
                <a:cs typeface="DM Sans" pitchFamily="34" charset="-120"/>
              </a:rPr>
              <a:t>Validate user input to ensure that the instructions are valid and correctly formatted.</a:t>
            </a:r>
            <a:endParaRPr lang="en-US" sz="1706" dirty="0"/>
          </a:p>
        </p:txBody>
      </p:sp>
      <p:sp>
        <p:nvSpPr>
          <p:cNvPr id="13" name="Shape 9"/>
          <p:cNvSpPr/>
          <p:nvPr/>
        </p:nvSpPr>
        <p:spPr>
          <a:xfrm>
            <a:off x="765929" y="6298525"/>
            <a:ext cx="13098542" cy="968454"/>
          </a:xfrm>
          <a:prstGeom prst="rect">
            <a:avLst/>
          </a:prstGeom>
          <a:solidFill>
            <a:srgbClr val="FFFFFF">
              <a:alpha val="4000"/>
            </a:srgbClr>
          </a:solidFill>
          <a:ln/>
        </p:spPr>
      </p:sp>
      <p:sp>
        <p:nvSpPr>
          <p:cNvPr id="14" name="Text 10"/>
          <p:cNvSpPr/>
          <p:nvPr/>
        </p:nvSpPr>
        <p:spPr>
          <a:xfrm>
            <a:off x="982504" y="6436043"/>
            <a:ext cx="6112312" cy="346710"/>
          </a:xfrm>
          <a:prstGeom prst="rect">
            <a:avLst/>
          </a:prstGeom>
          <a:noFill/>
          <a:ln/>
        </p:spPr>
        <p:txBody>
          <a:bodyPr wrap="none" rtlCol="0" anchor="t"/>
          <a:lstStyle/>
          <a:p>
            <a:pPr marL="0" indent="0">
              <a:lnSpc>
                <a:spcPts val="2730"/>
              </a:lnSpc>
              <a:buNone/>
            </a:pPr>
            <a:r>
              <a:rPr lang="en-US" sz="1706" dirty="0">
                <a:solidFill>
                  <a:srgbClr val="FFE5E5"/>
                </a:solidFill>
                <a:latin typeface="DM Sans" pitchFamily="34" charset="0"/>
                <a:ea typeface="DM Sans" pitchFamily="34" charset="-122"/>
                <a:cs typeface="DM Sans" pitchFamily="34" charset="-120"/>
              </a:rPr>
              <a:t>Out-of-Bounds Access</a:t>
            </a:r>
            <a:endParaRPr lang="en-US" sz="1706" dirty="0"/>
          </a:p>
        </p:txBody>
      </p:sp>
      <p:sp>
        <p:nvSpPr>
          <p:cNvPr id="15" name="Text 11"/>
          <p:cNvSpPr/>
          <p:nvPr/>
        </p:nvSpPr>
        <p:spPr>
          <a:xfrm>
            <a:off x="7535585" y="6436043"/>
            <a:ext cx="6112312" cy="693420"/>
          </a:xfrm>
          <a:prstGeom prst="rect">
            <a:avLst/>
          </a:prstGeom>
          <a:noFill/>
          <a:ln/>
        </p:spPr>
        <p:txBody>
          <a:bodyPr wrap="square" rtlCol="0" anchor="t"/>
          <a:lstStyle/>
          <a:p>
            <a:pPr marL="0" indent="0">
              <a:lnSpc>
                <a:spcPts val="2730"/>
              </a:lnSpc>
              <a:buNone/>
            </a:pPr>
            <a:r>
              <a:rPr lang="en-US" sz="1706" dirty="0">
                <a:solidFill>
                  <a:srgbClr val="FFE5E5"/>
                </a:solidFill>
                <a:latin typeface="DM Sans" pitchFamily="34" charset="0"/>
                <a:ea typeface="DM Sans" pitchFamily="34" charset="-122"/>
                <a:cs typeface="DM Sans" pitchFamily="34" charset="-120"/>
              </a:rPr>
              <a:t>Prevent errors that occur when trying to access elements outside the array bounds.</a:t>
            </a:r>
            <a:endParaRPr lang="en-US" sz="1706"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554831" y="1069896"/>
            <a:ext cx="9863137" cy="1042988"/>
          </a:xfrm>
          <a:prstGeom prst="rect">
            <a:avLst/>
          </a:prstGeom>
          <a:noFill/>
          <a:ln/>
        </p:spPr>
        <p:txBody>
          <a:bodyPr wrap="square" rtlCol="0" anchor="t"/>
          <a:lstStyle/>
          <a:p>
            <a:pPr marL="0" indent="0">
              <a:lnSpc>
                <a:spcPts val="4106"/>
              </a:lnSpc>
              <a:buNone/>
            </a:pPr>
            <a:r>
              <a:rPr lang="en-US" sz="3285" dirty="0">
                <a:solidFill>
                  <a:srgbClr val="FAEBEB"/>
                </a:solidFill>
                <a:latin typeface="Dela Gothic One" pitchFamily="34" charset="0"/>
                <a:ea typeface="Dela Gothic One" pitchFamily="34" charset="-122"/>
                <a:cs typeface="Dela Gothic One" pitchFamily="34" charset="-120"/>
              </a:rPr>
              <a:t>Performance Analysis of Instruction-Based Sorting</a:t>
            </a:r>
            <a:endParaRPr lang="en-US" sz="3285" dirty="0"/>
          </a:p>
        </p:txBody>
      </p:sp>
      <p:pic>
        <p:nvPicPr>
          <p:cNvPr id="6" name="Image 2" descr="preencoded.png"/>
          <p:cNvPicPr>
            <a:picLocks noChangeAspect="1"/>
          </p:cNvPicPr>
          <p:nvPr/>
        </p:nvPicPr>
        <p:blipFill>
          <a:blip r:embed="rId5"/>
          <a:stretch>
            <a:fillRect/>
          </a:stretch>
        </p:blipFill>
        <p:spPr>
          <a:xfrm>
            <a:off x="554831" y="2350651"/>
            <a:ext cx="792599" cy="1433870"/>
          </a:xfrm>
          <a:prstGeom prst="rect">
            <a:avLst/>
          </a:prstGeom>
        </p:spPr>
      </p:pic>
      <p:sp>
        <p:nvSpPr>
          <p:cNvPr id="7" name="Text 2"/>
          <p:cNvSpPr/>
          <p:nvPr/>
        </p:nvSpPr>
        <p:spPr>
          <a:xfrm>
            <a:off x="1585198" y="2509123"/>
            <a:ext cx="2085856" cy="260747"/>
          </a:xfrm>
          <a:prstGeom prst="rect">
            <a:avLst/>
          </a:prstGeom>
          <a:noFill/>
          <a:ln/>
        </p:spPr>
        <p:txBody>
          <a:bodyPr wrap="none" rtlCol="0" anchor="t"/>
          <a:lstStyle/>
          <a:p>
            <a:pPr marL="0" indent="0" algn="l">
              <a:lnSpc>
                <a:spcPts val="2053"/>
              </a:lnSpc>
              <a:buNone/>
            </a:pPr>
            <a:r>
              <a:rPr lang="en-US" sz="1642" dirty="0">
                <a:solidFill>
                  <a:srgbClr val="FFE5E5"/>
                </a:solidFill>
                <a:latin typeface="Dela Gothic One" pitchFamily="34" charset="0"/>
                <a:ea typeface="Dela Gothic One" pitchFamily="34" charset="-122"/>
                <a:cs typeface="Dela Gothic One" pitchFamily="34" charset="-120"/>
              </a:rPr>
              <a:t>Best Case</a:t>
            </a:r>
            <a:endParaRPr lang="en-US" sz="1642" dirty="0"/>
          </a:p>
        </p:txBody>
      </p:sp>
      <p:sp>
        <p:nvSpPr>
          <p:cNvPr id="8" name="Text 3"/>
          <p:cNvSpPr/>
          <p:nvPr/>
        </p:nvSpPr>
        <p:spPr>
          <a:xfrm>
            <a:off x="1585198" y="2864882"/>
            <a:ext cx="8832771" cy="761167"/>
          </a:xfrm>
          <a:prstGeom prst="rect">
            <a:avLst/>
          </a:prstGeom>
          <a:noFill/>
          <a:ln/>
        </p:spPr>
        <p:txBody>
          <a:bodyPr wrap="square" rtlCol="0" anchor="t"/>
          <a:lstStyle/>
          <a:p>
            <a:pPr marL="0" indent="0" algn="l">
              <a:lnSpc>
                <a:spcPts val="1997"/>
              </a:lnSpc>
              <a:buNone/>
            </a:pPr>
            <a:r>
              <a:rPr lang="en-US" sz="1248" dirty="0">
                <a:solidFill>
                  <a:srgbClr val="FFE5E5"/>
                </a:solidFill>
                <a:latin typeface="DM Sans" pitchFamily="34" charset="0"/>
                <a:ea typeface="DM Sans" pitchFamily="34" charset="-122"/>
                <a:cs typeface="DM Sans" pitchFamily="34" charset="-120"/>
              </a:rPr>
              <a:t>The best-case scenario for an instruction-based sorting algorithm occurs when the input array is already sorted in ascending order. In this case, the algorithm can simply apply the given instructions without needing to perform any significant rearrangements, making the time complexity O(n), where n is the size of the array.</a:t>
            </a:r>
            <a:endParaRPr lang="en-US" sz="1248" dirty="0"/>
          </a:p>
        </p:txBody>
      </p:sp>
      <p:pic>
        <p:nvPicPr>
          <p:cNvPr id="9" name="Image 3" descr="preencoded.png"/>
          <p:cNvPicPr>
            <a:picLocks noChangeAspect="1"/>
          </p:cNvPicPr>
          <p:nvPr/>
        </p:nvPicPr>
        <p:blipFill>
          <a:blip r:embed="rId6"/>
          <a:stretch>
            <a:fillRect/>
          </a:stretch>
        </p:blipFill>
        <p:spPr>
          <a:xfrm>
            <a:off x="554831" y="3784521"/>
            <a:ext cx="792599" cy="1687592"/>
          </a:xfrm>
          <a:prstGeom prst="rect">
            <a:avLst/>
          </a:prstGeom>
        </p:spPr>
      </p:pic>
      <p:sp>
        <p:nvSpPr>
          <p:cNvPr id="10" name="Text 4"/>
          <p:cNvSpPr/>
          <p:nvPr/>
        </p:nvSpPr>
        <p:spPr>
          <a:xfrm>
            <a:off x="1585198" y="3942993"/>
            <a:ext cx="2085856" cy="260747"/>
          </a:xfrm>
          <a:prstGeom prst="rect">
            <a:avLst/>
          </a:prstGeom>
          <a:noFill/>
          <a:ln/>
        </p:spPr>
        <p:txBody>
          <a:bodyPr wrap="none" rtlCol="0" anchor="t"/>
          <a:lstStyle/>
          <a:p>
            <a:pPr marL="0" indent="0" algn="l">
              <a:lnSpc>
                <a:spcPts val="2053"/>
              </a:lnSpc>
              <a:buNone/>
            </a:pPr>
            <a:r>
              <a:rPr lang="en-US" sz="1642" dirty="0">
                <a:solidFill>
                  <a:srgbClr val="FFE5E5"/>
                </a:solidFill>
                <a:latin typeface="Dela Gothic One" pitchFamily="34" charset="0"/>
                <a:ea typeface="Dela Gothic One" pitchFamily="34" charset="-122"/>
                <a:cs typeface="Dela Gothic One" pitchFamily="34" charset="-120"/>
              </a:rPr>
              <a:t>Worst Case</a:t>
            </a:r>
            <a:endParaRPr lang="en-US" sz="1642" dirty="0"/>
          </a:p>
        </p:txBody>
      </p:sp>
      <p:sp>
        <p:nvSpPr>
          <p:cNvPr id="11" name="Text 5"/>
          <p:cNvSpPr/>
          <p:nvPr/>
        </p:nvSpPr>
        <p:spPr>
          <a:xfrm>
            <a:off x="1585198" y="4298752"/>
            <a:ext cx="8832771" cy="1014889"/>
          </a:xfrm>
          <a:prstGeom prst="rect">
            <a:avLst/>
          </a:prstGeom>
          <a:noFill/>
          <a:ln/>
        </p:spPr>
        <p:txBody>
          <a:bodyPr wrap="square" rtlCol="0" anchor="t"/>
          <a:lstStyle/>
          <a:p>
            <a:pPr marL="0" indent="0" algn="l">
              <a:lnSpc>
                <a:spcPts val="1997"/>
              </a:lnSpc>
              <a:buNone/>
            </a:pPr>
            <a:r>
              <a:rPr lang="en-US" sz="1248" dirty="0">
                <a:solidFill>
                  <a:srgbClr val="FFE5E5"/>
                </a:solidFill>
                <a:latin typeface="DM Sans" pitchFamily="34" charset="0"/>
                <a:ea typeface="DM Sans" pitchFamily="34" charset="-122"/>
                <a:cs typeface="DM Sans" pitchFamily="34" charset="-120"/>
              </a:rPr>
              <a:t>The worst-case scenario happens when the input array is in descending order, the reverse of the desired sorted state. This requires the algorithm to perform the maximum number of operations, such as repeatedly swapping or inserting elements, to sort the array. In the worst case, the time complexity of the algorithm becomes O(n^2), resulting in a significant performance impact.</a:t>
            </a:r>
            <a:endParaRPr lang="en-US" sz="1248" dirty="0"/>
          </a:p>
        </p:txBody>
      </p:sp>
      <p:pic>
        <p:nvPicPr>
          <p:cNvPr id="12" name="Image 4" descr="preencoded.png"/>
          <p:cNvPicPr>
            <a:picLocks noChangeAspect="1"/>
          </p:cNvPicPr>
          <p:nvPr/>
        </p:nvPicPr>
        <p:blipFill>
          <a:blip r:embed="rId7"/>
          <a:stretch>
            <a:fillRect/>
          </a:stretch>
        </p:blipFill>
        <p:spPr>
          <a:xfrm>
            <a:off x="554831" y="5472113"/>
            <a:ext cx="792599" cy="1687592"/>
          </a:xfrm>
          <a:prstGeom prst="rect">
            <a:avLst/>
          </a:prstGeom>
        </p:spPr>
      </p:pic>
      <p:sp>
        <p:nvSpPr>
          <p:cNvPr id="13" name="Text 6"/>
          <p:cNvSpPr/>
          <p:nvPr/>
        </p:nvSpPr>
        <p:spPr>
          <a:xfrm>
            <a:off x="1585198" y="5630585"/>
            <a:ext cx="2085856" cy="260747"/>
          </a:xfrm>
          <a:prstGeom prst="rect">
            <a:avLst/>
          </a:prstGeom>
          <a:noFill/>
          <a:ln/>
        </p:spPr>
        <p:txBody>
          <a:bodyPr wrap="none" rtlCol="0" anchor="t"/>
          <a:lstStyle/>
          <a:p>
            <a:pPr marL="0" indent="0" algn="l">
              <a:lnSpc>
                <a:spcPts val="2053"/>
              </a:lnSpc>
              <a:buNone/>
            </a:pPr>
            <a:r>
              <a:rPr lang="en-US" sz="1642" dirty="0">
                <a:solidFill>
                  <a:srgbClr val="FFE5E5"/>
                </a:solidFill>
                <a:latin typeface="Dela Gothic One" pitchFamily="34" charset="0"/>
                <a:ea typeface="Dela Gothic One" pitchFamily="34" charset="-122"/>
                <a:cs typeface="Dela Gothic One" pitchFamily="34" charset="-120"/>
              </a:rPr>
              <a:t>Average Case</a:t>
            </a:r>
            <a:endParaRPr lang="en-US" sz="1642" dirty="0"/>
          </a:p>
        </p:txBody>
      </p:sp>
      <p:sp>
        <p:nvSpPr>
          <p:cNvPr id="14" name="Text 7"/>
          <p:cNvSpPr/>
          <p:nvPr/>
        </p:nvSpPr>
        <p:spPr>
          <a:xfrm>
            <a:off x="1585198" y="5986343"/>
            <a:ext cx="8832771" cy="1014889"/>
          </a:xfrm>
          <a:prstGeom prst="rect">
            <a:avLst/>
          </a:prstGeom>
          <a:noFill/>
          <a:ln/>
        </p:spPr>
        <p:txBody>
          <a:bodyPr wrap="square" rtlCol="0" anchor="t"/>
          <a:lstStyle/>
          <a:p>
            <a:pPr marL="0" indent="0" algn="l">
              <a:lnSpc>
                <a:spcPts val="1997"/>
              </a:lnSpc>
              <a:buNone/>
            </a:pPr>
            <a:r>
              <a:rPr lang="en-US" sz="1248" dirty="0">
                <a:solidFill>
                  <a:srgbClr val="FFE5E5"/>
                </a:solidFill>
                <a:latin typeface="DM Sans" pitchFamily="34" charset="0"/>
                <a:ea typeface="DM Sans" pitchFamily="34" charset="-122"/>
                <a:cs typeface="DM Sans" pitchFamily="34" charset="-120"/>
              </a:rPr>
              <a:t>The average case refers to the typical performance of the algorithm when the input array is in a random order. In this scenario, the number of operations required to sort the array falls somewhere between the best and worst cases, with a time complexity of O(n log n). This is the expected performance for most inputs, making it a crucial metric for understanding the overall efficiency of the instruction-based sorting algorithm.</a:t>
            </a:r>
            <a:endParaRPr lang="en-US" sz="1248"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0" y="0"/>
            <a:ext cx="14630400" cy="2708196"/>
          </a:xfrm>
          <a:prstGeom prst="rect">
            <a:avLst/>
          </a:prstGeom>
        </p:spPr>
      </p:pic>
      <p:sp>
        <p:nvSpPr>
          <p:cNvPr id="5" name="Text 1"/>
          <p:cNvSpPr/>
          <p:nvPr/>
        </p:nvSpPr>
        <p:spPr>
          <a:xfrm>
            <a:off x="758309" y="4136112"/>
            <a:ext cx="12847201" cy="712708"/>
          </a:xfrm>
          <a:prstGeom prst="rect">
            <a:avLst/>
          </a:prstGeom>
          <a:noFill/>
          <a:ln/>
        </p:spPr>
        <p:txBody>
          <a:bodyPr wrap="none" rtlCol="0" anchor="t"/>
          <a:lstStyle/>
          <a:p>
            <a:pPr marL="0" indent="0">
              <a:lnSpc>
                <a:spcPts val="5612"/>
              </a:lnSpc>
              <a:buNone/>
            </a:pPr>
            <a:r>
              <a:rPr lang="en-US" sz="4489" dirty="0">
                <a:solidFill>
                  <a:srgbClr val="FAEBEB"/>
                </a:solidFill>
                <a:latin typeface="Dela Gothic One" pitchFamily="34" charset="0"/>
                <a:ea typeface="Dela Gothic One" pitchFamily="34" charset="-122"/>
                <a:cs typeface="Dela Gothic One" pitchFamily="34" charset="-120"/>
              </a:rPr>
              <a:t>Analyzing Time and Space Complexity</a:t>
            </a:r>
            <a:endParaRPr lang="en-US" sz="4489" dirty="0"/>
          </a:p>
        </p:txBody>
      </p:sp>
      <p:sp>
        <p:nvSpPr>
          <p:cNvPr id="6" name="Shape 2"/>
          <p:cNvSpPr/>
          <p:nvPr/>
        </p:nvSpPr>
        <p:spPr>
          <a:xfrm>
            <a:off x="758309" y="5173742"/>
            <a:ext cx="6448663" cy="1627942"/>
          </a:xfrm>
          <a:prstGeom prst="roundRect">
            <a:avLst>
              <a:gd name="adj" fmla="val 5590"/>
            </a:avLst>
          </a:prstGeom>
          <a:solidFill>
            <a:srgbClr val="740B0B"/>
          </a:solidFill>
          <a:ln w="7620">
            <a:solidFill>
              <a:srgbClr val="8D2424"/>
            </a:solidFill>
            <a:prstDash val="solid"/>
          </a:ln>
        </p:spPr>
      </p:sp>
      <p:sp>
        <p:nvSpPr>
          <p:cNvPr id="7" name="Text 3"/>
          <p:cNvSpPr/>
          <p:nvPr/>
        </p:nvSpPr>
        <p:spPr>
          <a:xfrm>
            <a:off x="982504" y="5397937"/>
            <a:ext cx="2874407" cy="356235"/>
          </a:xfrm>
          <a:prstGeom prst="rect">
            <a:avLst/>
          </a:prstGeom>
          <a:noFill/>
          <a:ln/>
        </p:spPr>
        <p:txBody>
          <a:bodyPr wrap="none" rtlCol="0" anchor="t"/>
          <a:lstStyle/>
          <a:p>
            <a:pPr marL="0" indent="0">
              <a:lnSpc>
                <a:spcPts val="2806"/>
              </a:lnSpc>
              <a:buNone/>
            </a:pPr>
            <a:r>
              <a:rPr lang="en-US" sz="2245" dirty="0">
                <a:solidFill>
                  <a:srgbClr val="FFE5E5"/>
                </a:solidFill>
                <a:latin typeface="Dela Gothic One" pitchFamily="34" charset="0"/>
                <a:ea typeface="Dela Gothic One" pitchFamily="34" charset="-122"/>
                <a:cs typeface="Dela Gothic One" pitchFamily="34" charset="-120"/>
              </a:rPr>
              <a:t>Time Complexity</a:t>
            </a:r>
            <a:endParaRPr lang="en-US" sz="2245" dirty="0"/>
          </a:p>
        </p:txBody>
      </p:sp>
      <p:sp>
        <p:nvSpPr>
          <p:cNvPr id="8" name="Text 4"/>
          <p:cNvSpPr/>
          <p:nvPr/>
        </p:nvSpPr>
        <p:spPr>
          <a:xfrm>
            <a:off x="982504" y="5884069"/>
            <a:ext cx="6000274" cy="693420"/>
          </a:xfrm>
          <a:prstGeom prst="rect">
            <a:avLst/>
          </a:prstGeom>
          <a:noFill/>
          <a:ln/>
        </p:spPr>
        <p:txBody>
          <a:bodyPr wrap="square" rtlCol="0" anchor="t"/>
          <a:lstStyle/>
          <a:p>
            <a:pPr marL="0" indent="0">
              <a:lnSpc>
                <a:spcPts val="2730"/>
              </a:lnSpc>
              <a:buNone/>
            </a:pPr>
            <a:r>
              <a:rPr lang="en-US" sz="1706" dirty="0">
                <a:solidFill>
                  <a:srgbClr val="FFE5E5"/>
                </a:solidFill>
                <a:latin typeface="DM Sans" pitchFamily="34" charset="0"/>
                <a:ea typeface="DM Sans" pitchFamily="34" charset="-122"/>
                <a:cs typeface="DM Sans" pitchFamily="34" charset="-120"/>
              </a:rPr>
              <a:t>Analyze the time taken by the algorithm to sort the array based on the number of elements.</a:t>
            </a:r>
            <a:endParaRPr lang="en-US" sz="1706" dirty="0"/>
          </a:p>
        </p:txBody>
      </p:sp>
      <p:sp>
        <p:nvSpPr>
          <p:cNvPr id="9" name="Shape 5"/>
          <p:cNvSpPr/>
          <p:nvPr/>
        </p:nvSpPr>
        <p:spPr>
          <a:xfrm>
            <a:off x="7423547" y="5173742"/>
            <a:ext cx="6448663" cy="1627942"/>
          </a:xfrm>
          <a:prstGeom prst="roundRect">
            <a:avLst>
              <a:gd name="adj" fmla="val 5590"/>
            </a:avLst>
          </a:prstGeom>
          <a:solidFill>
            <a:srgbClr val="740B0B"/>
          </a:solidFill>
          <a:ln w="7620">
            <a:solidFill>
              <a:srgbClr val="8D2424"/>
            </a:solidFill>
            <a:prstDash val="solid"/>
          </a:ln>
        </p:spPr>
      </p:sp>
      <p:sp>
        <p:nvSpPr>
          <p:cNvPr id="10" name="Text 6"/>
          <p:cNvSpPr/>
          <p:nvPr/>
        </p:nvSpPr>
        <p:spPr>
          <a:xfrm>
            <a:off x="7647742" y="5397937"/>
            <a:ext cx="3079909" cy="356235"/>
          </a:xfrm>
          <a:prstGeom prst="rect">
            <a:avLst/>
          </a:prstGeom>
          <a:noFill/>
          <a:ln/>
        </p:spPr>
        <p:txBody>
          <a:bodyPr wrap="none" rtlCol="0" anchor="t"/>
          <a:lstStyle/>
          <a:p>
            <a:pPr marL="0" indent="0">
              <a:lnSpc>
                <a:spcPts val="2806"/>
              </a:lnSpc>
              <a:buNone/>
            </a:pPr>
            <a:r>
              <a:rPr lang="en-US" sz="2245" dirty="0">
                <a:solidFill>
                  <a:srgbClr val="FFE5E5"/>
                </a:solidFill>
                <a:latin typeface="Dela Gothic One" pitchFamily="34" charset="0"/>
                <a:ea typeface="Dela Gothic One" pitchFamily="34" charset="-122"/>
                <a:cs typeface="Dela Gothic One" pitchFamily="34" charset="-120"/>
              </a:rPr>
              <a:t>Space Complexity</a:t>
            </a:r>
            <a:endParaRPr lang="en-US" sz="2245" dirty="0"/>
          </a:p>
        </p:txBody>
      </p:sp>
      <p:sp>
        <p:nvSpPr>
          <p:cNvPr id="11" name="Text 7"/>
          <p:cNvSpPr/>
          <p:nvPr/>
        </p:nvSpPr>
        <p:spPr>
          <a:xfrm>
            <a:off x="7727514" y="5754172"/>
            <a:ext cx="6000274" cy="693420"/>
          </a:xfrm>
          <a:prstGeom prst="rect">
            <a:avLst/>
          </a:prstGeom>
          <a:noFill/>
          <a:ln/>
        </p:spPr>
        <p:txBody>
          <a:bodyPr wrap="square" rtlCol="0" anchor="t"/>
          <a:lstStyle/>
          <a:p>
            <a:pPr marL="0" indent="0">
              <a:lnSpc>
                <a:spcPts val="2730"/>
              </a:lnSpc>
              <a:buNone/>
            </a:pPr>
            <a:r>
              <a:rPr lang="en-US" sz="1706" dirty="0">
                <a:solidFill>
                  <a:srgbClr val="FFE5E5"/>
                </a:solidFill>
                <a:latin typeface="DM Sans" pitchFamily="34" charset="0"/>
                <a:ea typeface="DM Sans" pitchFamily="34" charset="-122"/>
                <a:cs typeface="DM Sans" pitchFamily="34" charset="-120"/>
              </a:rPr>
              <a:t>Determine the amount of additional memory used by the algorithm, excluding the space occupied by the input array.</a:t>
            </a:r>
            <a:endParaRPr lang="en-US" sz="170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694</Words>
  <Application>Microsoft Office PowerPoint</Application>
  <PresentationFormat>Custom</PresentationFormat>
  <Paragraphs>72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Dela Gothic One</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Keshav Reddy</cp:lastModifiedBy>
  <cp:revision>2</cp:revision>
  <dcterms:created xsi:type="dcterms:W3CDTF">2024-07-29T07:18:44Z</dcterms:created>
  <dcterms:modified xsi:type="dcterms:W3CDTF">2024-07-30T02:49:46Z</dcterms:modified>
</cp:coreProperties>
</file>