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6" r:id="rId30"/>
    <p:sldId id="287" r:id="rId31"/>
    <p:sldId id="284" r:id="rId32"/>
    <p:sldId id="288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41" d="100"/>
          <a:sy n="41" d="100"/>
        </p:scale>
        <p:origin x="-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CB8F5-84ED-4E40-8377-B1FA3297781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41FE575-7608-44D3-ADC1-5EA6F1312EE1}">
      <dgm:prSet phldrT="[Text]"/>
      <dgm:spPr/>
      <dgm:t>
        <a:bodyPr/>
        <a:lstStyle/>
        <a:p>
          <a:r>
            <a:rPr lang="en-US" dirty="0" smtClean="0"/>
            <a:t>Crime specific Hotspot Identification</a:t>
          </a:r>
          <a:endParaRPr lang="en-US" dirty="0"/>
        </a:p>
      </dgm:t>
    </dgm:pt>
    <dgm:pt modelId="{EC22B1B2-A529-4F21-B174-DE4D1AC8375F}" type="parTrans" cxnId="{8CA37DB8-FE02-41A2-82C7-00AFC7646366}">
      <dgm:prSet/>
      <dgm:spPr/>
      <dgm:t>
        <a:bodyPr/>
        <a:lstStyle/>
        <a:p>
          <a:endParaRPr lang="en-US"/>
        </a:p>
      </dgm:t>
    </dgm:pt>
    <dgm:pt modelId="{09ACEA67-1548-4550-A822-8CE1F0BFEE66}" type="sibTrans" cxnId="{8CA37DB8-FE02-41A2-82C7-00AFC7646366}">
      <dgm:prSet/>
      <dgm:spPr/>
      <dgm:t>
        <a:bodyPr/>
        <a:lstStyle/>
        <a:p>
          <a:endParaRPr lang="en-US"/>
        </a:p>
      </dgm:t>
    </dgm:pt>
    <dgm:pt modelId="{33BC6BF6-E40E-4319-BBC6-2A90B14A971E}">
      <dgm:prSet phldrT="[Text]"/>
      <dgm:spPr/>
      <dgm:t>
        <a:bodyPr/>
        <a:lstStyle/>
        <a:p>
          <a:r>
            <a:rPr lang="en-US" dirty="0" smtClean="0"/>
            <a:t>Predictive Model</a:t>
          </a:r>
          <a:endParaRPr lang="en-US" dirty="0"/>
        </a:p>
      </dgm:t>
    </dgm:pt>
    <dgm:pt modelId="{F18B70AE-9213-4B3A-8B73-C28DD277FF5E}" type="parTrans" cxnId="{FD135A7A-AA5A-4836-90BB-F2421CE6B531}">
      <dgm:prSet/>
      <dgm:spPr/>
      <dgm:t>
        <a:bodyPr/>
        <a:lstStyle/>
        <a:p>
          <a:endParaRPr lang="en-US"/>
        </a:p>
      </dgm:t>
    </dgm:pt>
    <dgm:pt modelId="{945815AC-E20D-4DC3-8536-B121AB3FDFE1}" type="sibTrans" cxnId="{FD135A7A-AA5A-4836-90BB-F2421CE6B531}">
      <dgm:prSet/>
      <dgm:spPr/>
      <dgm:t>
        <a:bodyPr/>
        <a:lstStyle/>
        <a:p>
          <a:endParaRPr lang="en-US"/>
        </a:p>
      </dgm:t>
    </dgm:pt>
    <dgm:pt modelId="{EE8A74DF-D8C1-40CF-93D3-B123FCCB9774}">
      <dgm:prSet phldrT="[Text]"/>
      <dgm:spPr/>
      <dgm:t>
        <a:bodyPr/>
        <a:lstStyle/>
        <a:p>
          <a:r>
            <a:rPr lang="en-US" dirty="0" smtClean="0"/>
            <a:t>Decision Support System</a:t>
          </a:r>
          <a:endParaRPr lang="en-US" dirty="0"/>
        </a:p>
      </dgm:t>
    </dgm:pt>
    <dgm:pt modelId="{8FCF1FBE-187B-4BF6-9C58-33A666A5C42F}" type="parTrans" cxnId="{B7CC907E-F893-4F8F-B79B-E20802D820D5}">
      <dgm:prSet/>
      <dgm:spPr/>
      <dgm:t>
        <a:bodyPr/>
        <a:lstStyle/>
        <a:p>
          <a:endParaRPr lang="en-US"/>
        </a:p>
      </dgm:t>
    </dgm:pt>
    <dgm:pt modelId="{AC3E5CDE-E236-46E5-A97F-C1CBAE0CC1B8}" type="sibTrans" cxnId="{B7CC907E-F893-4F8F-B79B-E20802D820D5}">
      <dgm:prSet/>
      <dgm:spPr/>
      <dgm:t>
        <a:bodyPr/>
        <a:lstStyle/>
        <a:p>
          <a:endParaRPr lang="en-US"/>
        </a:p>
      </dgm:t>
    </dgm:pt>
    <dgm:pt modelId="{23EA7AC1-3C95-4AB6-B702-76F407A88FC6}" type="pres">
      <dgm:prSet presAssocID="{02DCB8F5-84ED-4E40-8377-B1FA32977812}" presName="Name0" presStyleCnt="0">
        <dgm:presLayoutVars>
          <dgm:dir/>
          <dgm:resizeHandles val="exact"/>
        </dgm:presLayoutVars>
      </dgm:prSet>
      <dgm:spPr/>
    </dgm:pt>
    <dgm:pt modelId="{3D95AE6E-FC75-41AD-8ADC-5FCB87B909E4}" type="pres">
      <dgm:prSet presAssocID="{02DCB8F5-84ED-4E40-8377-B1FA32977812}" presName="vNodes" presStyleCnt="0"/>
      <dgm:spPr/>
    </dgm:pt>
    <dgm:pt modelId="{60294F93-2BF7-4C9F-BD0E-CBAB07BD47E2}" type="pres">
      <dgm:prSet presAssocID="{541FE575-7608-44D3-ADC1-5EA6F1312EE1}" presName="node" presStyleLbl="node1" presStyleIdx="0" presStyleCnt="3" custScaleX="2956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0ABF0-B0F3-46EF-A2BF-85885BE81FBB}" type="pres">
      <dgm:prSet presAssocID="{09ACEA67-1548-4550-A822-8CE1F0BFEE66}" presName="spacerT" presStyleCnt="0"/>
      <dgm:spPr/>
    </dgm:pt>
    <dgm:pt modelId="{8B8FDF7C-A096-46F2-AB5F-6F7EA62AF0A6}" type="pres">
      <dgm:prSet presAssocID="{09ACEA67-1548-4550-A822-8CE1F0BFEE6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FBE2AD3-6536-4AD3-93D3-9B2ED4CAE2CB}" type="pres">
      <dgm:prSet presAssocID="{09ACEA67-1548-4550-A822-8CE1F0BFEE66}" presName="spacerB" presStyleCnt="0"/>
      <dgm:spPr/>
    </dgm:pt>
    <dgm:pt modelId="{FF887CEA-6F2E-4624-8EC6-D0340543218A}" type="pres">
      <dgm:prSet presAssocID="{33BC6BF6-E40E-4319-BBC6-2A90B14A971E}" presName="node" presStyleLbl="node1" presStyleIdx="1" presStyleCnt="3" custScaleX="255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D2884-D25E-4CCE-8102-A6194C6DF89E}" type="pres">
      <dgm:prSet presAssocID="{02DCB8F5-84ED-4E40-8377-B1FA32977812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0F4234EF-C98D-4E1D-B1E0-5D3CA28C7FF6}" type="pres">
      <dgm:prSet presAssocID="{02DCB8F5-84ED-4E40-8377-B1FA3297781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B81DDC3-5B1B-4C9A-90BF-0525AB46C754}" type="pres">
      <dgm:prSet presAssocID="{02DCB8F5-84ED-4E40-8377-B1FA32977812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075BAC-AE76-4EB7-A7D8-38AB09E0A3A0}" type="presOf" srcId="{09ACEA67-1548-4550-A822-8CE1F0BFEE66}" destId="{8B8FDF7C-A096-46F2-AB5F-6F7EA62AF0A6}" srcOrd="0" destOrd="0" presId="urn:microsoft.com/office/officeart/2005/8/layout/equation2"/>
    <dgm:cxn modelId="{25D2FCAC-85EA-44B1-8CE9-F1D34EE33DB9}" type="presOf" srcId="{EE8A74DF-D8C1-40CF-93D3-B123FCCB9774}" destId="{DB81DDC3-5B1B-4C9A-90BF-0525AB46C754}" srcOrd="0" destOrd="0" presId="urn:microsoft.com/office/officeart/2005/8/layout/equation2"/>
    <dgm:cxn modelId="{6B5F5932-6645-49CA-9858-AB91FB9053DF}" type="presOf" srcId="{33BC6BF6-E40E-4319-BBC6-2A90B14A971E}" destId="{FF887CEA-6F2E-4624-8EC6-D0340543218A}" srcOrd="0" destOrd="0" presId="urn:microsoft.com/office/officeart/2005/8/layout/equation2"/>
    <dgm:cxn modelId="{228DAAF7-8DD2-4D72-AFED-C4EC060503EC}" type="presOf" srcId="{945815AC-E20D-4DC3-8536-B121AB3FDFE1}" destId="{408D2884-D25E-4CCE-8102-A6194C6DF89E}" srcOrd="0" destOrd="0" presId="urn:microsoft.com/office/officeart/2005/8/layout/equation2"/>
    <dgm:cxn modelId="{132267F8-B4E0-44AA-9E45-3B90D0786E17}" type="presOf" srcId="{02DCB8F5-84ED-4E40-8377-B1FA32977812}" destId="{23EA7AC1-3C95-4AB6-B702-76F407A88FC6}" srcOrd="0" destOrd="0" presId="urn:microsoft.com/office/officeart/2005/8/layout/equation2"/>
    <dgm:cxn modelId="{9EE5221B-CCB2-495C-B744-97007EE5A126}" type="presOf" srcId="{945815AC-E20D-4DC3-8536-B121AB3FDFE1}" destId="{0F4234EF-C98D-4E1D-B1E0-5D3CA28C7FF6}" srcOrd="1" destOrd="0" presId="urn:microsoft.com/office/officeart/2005/8/layout/equation2"/>
    <dgm:cxn modelId="{535D35EE-DFA7-4AFC-9133-C52B8B3D56FB}" type="presOf" srcId="{541FE575-7608-44D3-ADC1-5EA6F1312EE1}" destId="{60294F93-2BF7-4C9F-BD0E-CBAB07BD47E2}" srcOrd="0" destOrd="0" presId="urn:microsoft.com/office/officeart/2005/8/layout/equation2"/>
    <dgm:cxn modelId="{FD135A7A-AA5A-4836-90BB-F2421CE6B531}" srcId="{02DCB8F5-84ED-4E40-8377-B1FA32977812}" destId="{33BC6BF6-E40E-4319-BBC6-2A90B14A971E}" srcOrd="1" destOrd="0" parTransId="{F18B70AE-9213-4B3A-8B73-C28DD277FF5E}" sibTransId="{945815AC-E20D-4DC3-8536-B121AB3FDFE1}"/>
    <dgm:cxn modelId="{B7CC907E-F893-4F8F-B79B-E20802D820D5}" srcId="{02DCB8F5-84ED-4E40-8377-B1FA32977812}" destId="{EE8A74DF-D8C1-40CF-93D3-B123FCCB9774}" srcOrd="2" destOrd="0" parTransId="{8FCF1FBE-187B-4BF6-9C58-33A666A5C42F}" sibTransId="{AC3E5CDE-E236-46E5-A97F-C1CBAE0CC1B8}"/>
    <dgm:cxn modelId="{8CA37DB8-FE02-41A2-82C7-00AFC7646366}" srcId="{02DCB8F5-84ED-4E40-8377-B1FA32977812}" destId="{541FE575-7608-44D3-ADC1-5EA6F1312EE1}" srcOrd="0" destOrd="0" parTransId="{EC22B1B2-A529-4F21-B174-DE4D1AC8375F}" sibTransId="{09ACEA67-1548-4550-A822-8CE1F0BFEE66}"/>
    <dgm:cxn modelId="{B4257438-61B4-49D2-AE74-36351329268F}" type="presParOf" srcId="{23EA7AC1-3C95-4AB6-B702-76F407A88FC6}" destId="{3D95AE6E-FC75-41AD-8ADC-5FCB87B909E4}" srcOrd="0" destOrd="0" presId="urn:microsoft.com/office/officeart/2005/8/layout/equation2"/>
    <dgm:cxn modelId="{A5829F3F-8130-4CF0-8D4C-297CFA120198}" type="presParOf" srcId="{3D95AE6E-FC75-41AD-8ADC-5FCB87B909E4}" destId="{60294F93-2BF7-4C9F-BD0E-CBAB07BD47E2}" srcOrd="0" destOrd="0" presId="urn:microsoft.com/office/officeart/2005/8/layout/equation2"/>
    <dgm:cxn modelId="{E9FBD064-0373-4607-8D72-515F67F2E9A5}" type="presParOf" srcId="{3D95AE6E-FC75-41AD-8ADC-5FCB87B909E4}" destId="{E930ABF0-B0F3-46EF-A2BF-85885BE81FBB}" srcOrd="1" destOrd="0" presId="urn:microsoft.com/office/officeart/2005/8/layout/equation2"/>
    <dgm:cxn modelId="{9FABB295-71AC-42C2-AD28-F10ADCDC2553}" type="presParOf" srcId="{3D95AE6E-FC75-41AD-8ADC-5FCB87B909E4}" destId="{8B8FDF7C-A096-46F2-AB5F-6F7EA62AF0A6}" srcOrd="2" destOrd="0" presId="urn:microsoft.com/office/officeart/2005/8/layout/equation2"/>
    <dgm:cxn modelId="{BE441C00-78AC-4D8C-8FB1-5C9A80A31A16}" type="presParOf" srcId="{3D95AE6E-FC75-41AD-8ADC-5FCB87B909E4}" destId="{8FBE2AD3-6536-4AD3-93D3-9B2ED4CAE2CB}" srcOrd="3" destOrd="0" presId="urn:microsoft.com/office/officeart/2005/8/layout/equation2"/>
    <dgm:cxn modelId="{45F136B5-2B3F-4602-AD38-86F228BB9DFD}" type="presParOf" srcId="{3D95AE6E-FC75-41AD-8ADC-5FCB87B909E4}" destId="{FF887CEA-6F2E-4624-8EC6-D0340543218A}" srcOrd="4" destOrd="0" presId="urn:microsoft.com/office/officeart/2005/8/layout/equation2"/>
    <dgm:cxn modelId="{9EBF5FFB-B472-4966-9DF8-B2540A39A789}" type="presParOf" srcId="{23EA7AC1-3C95-4AB6-B702-76F407A88FC6}" destId="{408D2884-D25E-4CCE-8102-A6194C6DF89E}" srcOrd="1" destOrd="0" presId="urn:microsoft.com/office/officeart/2005/8/layout/equation2"/>
    <dgm:cxn modelId="{350CDBC2-EBFC-424A-A195-7FB3BD63E1E2}" type="presParOf" srcId="{408D2884-D25E-4CCE-8102-A6194C6DF89E}" destId="{0F4234EF-C98D-4E1D-B1E0-5D3CA28C7FF6}" srcOrd="0" destOrd="0" presId="urn:microsoft.com/office/officeart/2005/8/layout/equation2"/>
    <dgm:cxn modelId="{1C09C626-8730-4A49-9D30-8DAF2883D492}" type="presParOf" srcId="{23EA7AC1-3C95-4AB6-B702-76F407A88FC6}" destId="{DB81DDC3-5B1B-4C9A-90BF-0525AB46C75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94F93-2BF7-4C9F-BD0E-CBAB07BD47E2}">
      <dsp:nvSpPr>
        <dsp:cNvPr id="0" name=""/>
        <dsp:cNvSpPr/>
      </dsp:nvSpPr>
      <dsp:spPr>
        <a:xfrm>
          <a:off x="590" y="210481"/>
          <a:ext cx="3242975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Crime specific Hotspot Identification</a:t>
          </a:r>
          <a:endParaRPr lang="en-US" sz="1600" kern="1200" dirty="0"/>
        </a:p>
      </dsp:txBody>
      <dsp:txXfrm>
        <a:off x="475513" y="371113"/>
        <a:ext cx="2293129" cy="775599"/>
      </dsp:txXfrm>
    </dsp:sp>
    <dsp:sp modelId="{8B8FDF7C-A096-46F2-AB5F-6F7EA62AF0A6}">
      <dsp:nvSpPr>
        <dsp:cNvPr id="0" name=""/>
        <dsp:cNvSpPr/>
      </dsp:nvSpPr>
      <dsp:spPr>
        <a:xfrm>
          <a:off x="1303987" y="1396409"/>
          <a:ext cx="636180" cy="6361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388313" y="1639684"/>
        <a:ext cx="467528" cy="149630"/>
      </dsp:txXfrm>
    </dsp:sp>
    <dsp:sp modelId="{FF887CEA-6F2E-4624-8EC6-D0340543218A}">
      <dsp:nvSpPr>
        <dsp:cNvPr id="0" name=""/>
        <dsp:cNvSpPr/>
      </dsp:nvSpPr>
      <dsp:spPr>
        <a:xfrm>
          <a:off x="218262" y="2121655"/>
          <a:ext cx="2807629" cy="1096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Predictive Model</a:t>
          </a:r>
          <a:endParaRPr lang="en-US" sz="1600" kern="1200" dirty="0"/>
        </a:p>
      </dsp:txBody>
      <dsp:txXfrm>
        <a:off x="629430" y="2282287"/>
        <a:ext cx="1985293" cy="775599"/>
      </dsp:txXfrm>
    </dsp:sp>
    <dsp:sp modelId="{408D2884-D25E-4CCE-8102-A6194C6DF89E}">
      <dsp:nvSpPr>
        <dsp:cNvPr id="0" name=""/>
        <dsp:cNvSpPr/>
      </dsp:nvSpPr>
      <dsp:spPr>
        <a:xfrm>
          <a:off x="3408094" y="1510483"/>
          <a:ext cx="348802" cy="4080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408094" y="1592090"/>
        <a:ext cx="244161" cy="244819"/>
      </dsp:txXfrm>
    </dsp:sp>
    <dsp:sp modelId="{DB81DDC3-5B1B-4C9A-90BF-0525AB46C754}">
      <dsp:nvSpPr>
        <dsp:cNvPr id="0" name=""/>
        <dsp:cNvSpPr/>
      </dsp:nvSpPr>
      <dsp:spPr>
        <a:xfrm>
          <a:off x="3901683" y="617636"/>
          <a:ext cx="2193726" cy="219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Decision Support System</a:t>
          </a:r>
          <a:endParaRPr lang="en-US" sz="2700" kern="1200" dirty="0"/>
        </a:p>
      </dsp:txBody>
      <dsp:txXfrm>
        <a:off x="4222947" y="938900"/>
        <a:ext cx="1551198" cy="1551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nd.org/content/dam/rand/pubs/research_reports/RR200/RR233/RAND_RR233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Boston Crime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Keshav</a:t>
            </a:r>
            <a:r>
              <a:rPr lang="en-US" dirty="0" smtClean="0"/>
              <a:t> </a:t>
            </a:r>
            <a:r>
              <a:rPr lang="en-US" dirty="0" err="1" smtClean="0"/>
              <a:t>Ramaswamy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9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 run evaluated using a 5 fold cross validated approach.</a:t>
            </a:r>
          </a:p>
          <a:p>
            <a:r>
              <a:rPr lang="en-US" dirty="0" smtClean="0"/>
              <a:t>Accuracy not a good metric to evaluate due to skewed class distribution. F1 score a better metric.</a:t>
            </a:r>
          </a:p>
          <a:p>
            <a:r>
              <a:rPr lang="en-US" dirty="0" smtClean="0"/>
              <a:t>Naïve Bayes fails to classify due to the possible interdependence of the features and thus assumptions violated.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04927"/>
              </p:ext>
            </p:extLst>
          </p:nvPr>
        </p:nvGraphicFramePr>
        <p:xfrm>
          <a:off x="609600" y="1676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Naive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195195"/>
              </p:ext>
            </p:extLst>
          </p:nvPr>
        </p:nvGraphicFramePr>
        <p:xfrm>
          <a:off x="533400" y="4114800"/>
          <a:ext cx="8229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Skewed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Oversample</a:t>
                      </a:r>
                      <a:r>
                        <a:rPr lang="en-US" baseline="0" dirty="0" smtClean="0"/>
                        <a:t>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8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built to predict only top 10 frequent crimes.</a:t>
            </a:r>
          </a:p>
          <a:p>
            <a:r>
              <a:rPr lang="en-US" dirty="0" smtClean="0"/>
              <a:t>Several feature sets were chosen and experimented with few simple algorithms.</a:t>
            </a:r>
          </a:p>
          <a:p>
            <a:r>
              <a:rPr lang="en-US" dirty="0" smtClean="0"/>
              <a:t>The algorithms used were NB, Logistic Regression and Random Forests.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Predict top 10 crimes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9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6857999" cy="31330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Set: Hour, Month, 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0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Severe class imbalance.</a:t>
            </a:r>
          </a:p>
          <a:p>
            <a:r>
              <a:rPr lang="en-US" dirty="0" smtClean="0"/>
              <a:t>Oversampling improves the F1 scores from 0.12 to 0.14</a:t>
            </a:r>
          </a:p>
          <a:p>
            <a:r>
              <a:rPr lang="en-US" dirty="0" smtClean="0"/>
              <a:t>More complex models can be used.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4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Set: Hour, Month, District, Weekday/Weekend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4405512" cy="3461667"/>
          </a:xfrm>
        </p:spPr>
      </p:pic>
    </p:spTree>
    <p:extLst>
      <p:ext uri="{BB962C8B-B14F-4D97-AF65-F5344CB8AC3E}">
        <p14:creationId xmlns:p14="http://schemas.microsoft.com/office/powerpoint/2010/main" val="67756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logistic regression and random forest perform comparatively better.</a:t>
            </a:r>
          </a:p>
          <a:p>
            <a:r>
              <a:rPr lang="en-US" dirty="0" smtClean="0"/>
              <a:t>The feature set does not perform better than first set.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400"/>
            <a:ext cx="6096000" cy="303303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Streetname</a:t>
            </a:r>
            <a:r>
              <a:rPr lang="en-US" dirty="0" smtClean="0"/>
              <a:t> to First Set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looks to do worse as model complexity increases.</a:t>
            </a:r>
          </a:p>
          <a:p>
            <a:r>
              <a:rPr lang="en-US" dirty="0" err="1" smtClean="0"/>
              <a:t>Streetname</a:t>
            </a:r>
            <a:r>
              <a:rPr lang="en-US" dirty="0" smtClean="0"/>
              <a:t> addition improves performance.</a:t>
            </a:r>
          </a:p>
          <a:p>
            <a:r>
              <a:rPr lang="en-US" dirty="0" smtClean="0"/>
              <a:t>Log loss reduced for Random Forests and Log Regressions.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0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Oversampling the data increases the f1 score for all 3 feature sets by some extent.</a:t>
            </a:r>
          </a:p>
          <a:p>
            <a:r>
              <a:rPr lang="en-US" dirty="0" smtClean="0"/>
              <a:t>Better sampling techniques to be used.</a:t>
            </a:r>
          </a:p>
          <a:p>
            <a:r>
              <a:rPr lang="en-US" dirty="0" smtClean="0"/>
              <a:t>SVM not used as it is slow and computationally intensive.</a:t>
            </a:r>
          </a:p>
          <a:p>
            <a:r>
              <a:rPr lang="en-US" dirty="0" smtClean="0"/>
              <a:t>The third feature set of District, </a:t>
            </a:r>
            <a:r>
              <a:rPr lang="en-US" dirty="0" err="1" smtClean="0"/>
              <a:t>Streetname</a:t>
            </a:r>
            <a:r>
              <a:rPr lang="en-US" dirty="0" smtClean="0"/>
              <a:t>, Day, Hour and Month seems to be the best feature set for the model</a:t>
            </a:r>
          </a:p>
          <a:p>
            <a:r>
              <a:rPr lang="en-US" dirty="0" smtClean="0"/>
              <a:t>Neural Nets/</a:t>
            </a:r>
            <a:r>
              <a:rPr lang="en-US" dirty="0" err="1" smtClean="0"/>
              <a:t>AdaBoost</a:t>
            </a:r>
            <a:r>
              <a:rPr lang="en-US" dirty="0" smtClean="0"/>
              <a:t> algorithms can be tried.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the Problem</a:t>
            </a:r>
          </a:p>
          <a:p>
            <a:r>
              <a:rPr lang="en-US" dirty="0" smtClean="0"/>
              <a:t>Predictive Model used</a:t>
            </a:r>
          </a:p>
          <a:p>
            <a:r>
              <a:rPr lang="en-US" dirty="0" smtClean="0"/>
              <a:t>Predictive model Used</a:t>
            </a:r>
          </a:p>
          <a:p>
            <a:r>
              <a:rPr lang="en-US" dirty="0" smtClean="0"/>
              <a:t>EDA</a:t>
            </a:r>
            <a:endParaRPr lang="en-US" dirty="0"/>
          </a:p>
          <a:p>
            <a:r>
              <a:rPr lang="en-US" dirty="0" smtClean="0"/>
              <a:t>Classification </a:t>
            </a:r>
          </a:p>
          <a:p>
            <a:r>
              <a:rPr lang="en-US" dirty="0" smtClean="0"/>
              <a:t>Evaluation, Performance and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FBI classifies all crimes as Part 1 crime or Part 2 crime.</a:t>
            </a:r>
          </a:p>
          <a:p>
            <a:r>
              <a:rPr lang="en-US" dirty="0" smtClean="0"/>
              <a:t>Part 1 includes violent and property crimes.</a:t>
            </a:r>
          </a:p>
          <a:p>
            <a:r>
              <a:rPr lang="en-US" dirty="0" smtClean="0"/>
              <a:t>Part 2 includes the rest.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3 – predict if it’s Part 1 or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9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iteration of feature sets were experimented with.</a:t>
            </a:r>
          </a:p>
          <a:p>
            <a:r>
              <a:rPr lang="en-US" dirty="0" smtClean="0"/>
              <a:t>Skewed data – the major class used to dominate all the classifications.</a:t>
            </a:r>
          </a:p>
          <a:p>
            <a:r>
              <a:rPr lang="en-US" dirty="0" smtClean="0"/>
              <a:t>The baseline classifiers used predicts the dominant correctly though having near zero precision on the minor class.</a:t>
            </a:r>
          </a:p>
          <a:p>
            <a:r>
              <a:rPr lang="en-US" dirty="0" smtClean="0"/>
              <a:t>For BPD, the minor class – Part 1 is more important than part 2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6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Oversampling balances the data – this results in a drop of accuracy overall though gives much improved precision-recall scores to both the classes.</a:t>
            </a:r>
          </a:p>
          <a:p>
            <a:r>
              <a:rPr lang="en-US" dirty="0" smtClean="0"/>
              <a:t>Best possible set was the one with street, district, month, hour and day.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3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classifiers such as SVM can be used – works well with high dimensional data although very intensive computationally.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90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4% of the crimes were violent.</a:t>
            </a:r>
          </a:p>
          <a:p>
            <a:r>
              <a:rPr lang="en-US" dirty="0" smtClean="0"/>
              <a:t>Severe class imbalance.</a:t>
            </a:r>
          </a:p>
          <a:p>
            <a:r>
              <a:rPr lang="en-US" dirty="0" smtClean="0"/>
              <a:t>Baseline methods classified every instance to the major class thus decreasing the precision-recall for the </a:t>
            </a:r>
            <a:r>
              <a:rPr lang="en-US" dirty="0" err="1" smtClean="0"/>
              <a:t>the</a:t>
            </a:r>
            <a:r>
              <a:rPr lang="en-US" dirty="0" smtClean="0"/>
              <a:t> other 2 classes.</a:t>
            </a:r>
          </a:p>
          <a:p>
            <a:r>
              <a:rPr lang="en-US" dirty="0" smtClean="0"/>
              <a:t>Oversampling improves the precision-recall for all 3 classes though dips in overall accuracy.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4: Predict between Violent/Property/Part 2 crimes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feature set was that of (Street </a:t>
            </a:r>
            <a:r>
              <a:rPr lang="en-US" dirty="0" err="1" smtClean="0"/>
              <a:t>name,District</a:t>
            </a:r>
            <a:r>
              <a:rPr lang="en-US" dirty="0" smtClean="0"/>
              <a:t>, </a:t>
            </a:r>
            <a:r>
              <a:rPr lang="en-US" dirty="0" err="1" smtClean="0"/>
              <a:t>Month,Hour</a:t>
            </a:r>
            <a:r>
              <a:rPr lang="en-US" dirty="0" smtClean="0"/>
              <a:t> and Day)</a:t>
            </a:r>
          </a:p>
          <a:p>
            <a:r>
              <a:rPr lang="en-US" dirty="0" smtClean="0"/>
              <a:t>The parameters of Random Forest were optimized using grid search by iteratively evaluating different parameter combinations.</a:t>
            </a:r>
          </a:p>
          <a:p>
            <a:r>
              <a:rPr lang="en-US" dirty="0" smtClean="0"/>
              <a:t>The validation strategy was that of using a 5 fold cross validation.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classes could be one hot encoded to improve the performance.</a:t>
            </a:r>
          </a:p>
          <a:p>
            <a:r>
              <a:rPr lang="en-US" dirty="0" smtClean="0"/>
              <a:t>Neural nets/ Ensemble methods can be tried.</a:t>
            </a:r>
          </a:p>
          <a:p>
            <a:r>
              <a:rPr lang="en-US" dirty="0" smtClean="0"/>
              <a:t>Better sampling methods can be used to improve the performance – like SMOTE.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models solve a specific problem.</a:t>
            </a:r>
          </a:p>
          <a:p>
            <a:r>
              <a:rPr lang="en-US" dirty="0" smtClean="0"/>
              <a:t>Better data </a:t>
            </a:r>
            <a:r>
              <a:rPr lang="en-US" dirty="0" smtClean="0">
                <a:sym typeface="Wingdings" panose="05000000000000000000" pitchFamily="2" charset="2"/>
              </a:rPr>
              <a:t> more informed models</a:t>
            </a:r>
            <a:endParaRPr lang="en-US" dirty="0" smtClean="0"/>
          </a:p>
          <a:p>
            <a:r>
              <a:rPr lang="en-US" dirty="0" smtClean="0"/>
              <a:t>The choice of model depends on the use case required by the BPD.</a:t>
            </a:r>
          </a:p>
          <a:p>
            <a:r>
              <a:rPr lang="en-US" dirty="0" smtClean="0"/>
              <a:t>Among several choices, two important factors </a:t>
            </a:r>
          </a:p>
          <a:p>
            <a:pPr lvl="1"/>
            <a:r>
              <a:rPr lang="en-US" dirty="0" smtClean="0"/>
              <a:t>What the BPD(/user) wants to use the model for.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eal time decisions or not – choice of algorithm</a:t>
            </a:r>
          </a:p>
          <a:p>
            <a:pPr lvl="1"/>
            <a:r>
              <a:rPr lang="en-US" dirty="0" smtClean="0"/>
              <a:t>Can more data across different areas be acquired?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False positives or false negatives?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9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models are multi class problems.</a:t>
            </a:r>
          </a:p>
          <a:p>
            <a:r>
              <a:rPr lang="en-US" dirty="0" smtClean="0"/>
              <a:t>How to generate predictions? - Absolute or probability of each crime?</a:t>
            </a:r>
          </a:p>
          <a:p>
            <a:r>
              <a:rPr lang="en-US" dirty="0" smtClean="0"/>
              <a:t>Among the baseline models built, Random Forests and Logistic Regressions scale well and give good performance (relatively) but succumb to class imbalance issue.</a:t>
            </a:r>
          </a:p>
          <a:p>
            <a:r>
              <a:rPr lang="en-US" dirty="0" smtClean="0"/>
              <a:t>Algorithms like SVM, Neural Networks can be tried but are very computationally expensive and can take time.</a:t>
            </a:r>
            <a:endParaRPr lang="en-US" dirty="0"/>
          </a:p>
          <a:p>
            <a:pPr marL="630936" lvl="2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0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algorithms can give better performances:</a:t>
            </a:r>
          </a:p>
          <a:p>
            <a:pPr lvl="1"/>
            <a:r>
              <a:rPr lang="en-US" dirty="0" smtClean="0"/>
              <a:t>Boosting Algorithms – seems to be an obvious choice as it builds upon the examples that have been misclassified.</a:t>
            </a:r>
          </a:p>
          <a:p>
            <a:pPr lvl="1"/>
            <a:r>
              <a:rPr lang="en-US" dirty="0" smtClean="0"/>
              <a:t>Deal with skewed class sets better</a:t>
            </a:r>
          </a:p>
          <a:p>
            <a:pPr lvl="1"/>
            <a:r>
              <a:rPr lang="en-US" dirty="0" smtClean="0"/>
              <a:t>Speed can be an issue although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Near Repeat Modelling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a decision support system which helps BPD in efficient resource planning and reduce the crimes in Boston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8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methods to tackle:</a:t>
            </a:r>
          </a:p>
          <a:p>
            <a:pPr lvl="1"/>
            <a:r>
              <a:rPr lang="en-US" dirty="0" smtClean="0"/>
              <a:t>Weighting: where the class weights are inversely proportional to the class distribution. Cost of misclassifying the rare class worse than misclassifying the major class.</a:t>
            </a:r>
          </a:p>
          <a:p>
            <a:pPr lvl="1"/>
            <a:r>
              <a:rPr lang="en-US" dirty="0" smtClean="0"/>
              <a:t>Sampling: </a:t>
            </a:r>
            <a:r>
              <a:rPr lang="en-US" dirty="0" err="1" smtClean="0"/>
              <a:t>Oversamping</a:t>
            </a:r>
            <a:r>
              <a:rPr lang="en-US" dirty="0" smtClean="0"/>
              <a:t> vs Under sampling – Oversampling the minor classes balances the dataset but can impact performance too/ overfitting</a:t>
            </a:r>
          </a:p>
          <a:p>
            <a:pPr lvl="1"/>
            <a:r>
              <a:rPr lang="en-US" dirty="0" smtClean="0"/>
              <a:t>SMOTE – widely applied technique where the instances are synthetically generated for minor classes.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Imbalanced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4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feature set of (District, Street name, Hour, Day, Month) generates better performance through different metrics across the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Prefer a cross validated approach as this makes sure that every data point gets to be on the test set exactly once.</a:t>
            </a:r>
            <a:endParaRPr lang="en-US" dirty="0"/>
          </a:p>
          <a:p>
            <a:r>
              <a:rPr lang="en-US" dirty="0"/>
              <a:t>Class imbalance a common issue in all the models:</a:t>
            </a:r>
          </a:p>
          <a:p>
            <a:pPr lvl="1"/>
            <a:r>
              <a:rPr lang="en-US" dirty="0"/>
              <a:t>Need to have higher precision-recall scores for the minority classes</a:t>
            </a:r>
          </a:p>
          <a:p>
            <a:pPr lvl="1"/>
            <a:r>
              <a:rPr lang="en-US" dirty="0"/>
              <a:t>Baseline models tend to classify all the instances to the major class</a:t>
            </a:r>
          </a:p>
          <a:p>
            <a:pPr lvl="1"/>
            <a:r>
              <a:rPr lang="en-US" dirty="0"/>
              <a:t>Accuracy is not the right metric in this sense.</a:t>
            </a:r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3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choice of models.</a:t>
            </a:r>
          </a:p>
          <a:p>
            <a:r>
              <a:rPr lang="en-US" dirty="0" smtClean="0"/>
              <a:t>Multi class problem: Log-Loss a better metric than overall accuracy.</a:t>
            </a:r>
          </a:p>
          <a:p>
            <a:r>
              <a:rPr lang="en-US" dirty="0" smtClean="0"/>
              <a:t>Important to have an eye on the individual class precision-recall-f1 scores.</a:t>
            </a:r>
            <a:endParaRPr lang="en-US" dirty="0"/>
          </a:p>
          <a:p>
            <a:r>
              <a:rPr lang="en-US" dirty="0" smtClean="0"/>
              <a:t>AUC metric for binary classification</a:t>
            </a:r>
          </a:p>
          <a:p>
            <a:r>
              <a:rPr lang="en-US" dirty="0" smtClean="0"/>
              <a:t>Precision Recall &gt; ROC (? - depends)</a:t>
            </a:r>
          </a:p>
          <a:p>
            <a:r>
              <a:rPr lang="en-US" dirty="0" smtClean="0"/>
              <a:t>F1 score</a:t>
            </a:r>
          </a:p>
          <a:p>
            <a:r>
              <a:rPr lang="en-US" dirty="0"/>
              <a:t>Metric for class imbalance : Cohen’s Kappa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Choice of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46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Policing by RAND corp.</a:t>
            </a:r>
          </a:p>
          <a:p>
            <a:pPr marL="109728" indent="0">
              <a:buNone/>
            </a:pPr>
            <a:r>
              <a:rPr lang="en-US" dirty="0">
                <a:hlinkClick r:id="rId2"/>
              </a:rPr>
              <a:t>http://www.rand.org/content/dam/rand/pubs/research_reports/RR200/RR233/RAND_RR233.pdf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support system built to assist BPD in policing efforts.</a:t>
            </a:r>
          </a:p>
          <a:p>
            <a:r>
              <a:rPr lang="en-US" dirty="0" smtClean="0"/>
              <a:t>Core engine: Predictive model</a:t>
            </a:r>
          </a:p>
          <a:p>
            <a:r>
              <a:rPr lang="en-US" dirty="0" smtClean="0"/>
              <a:t>Crime Hot spot Identification also will help.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 used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21827405"/>
              </p:ext>
            </p:extLst>
          </p:nvPr>
        </p:nvGraphicFramePr>
        <p:xfrm>
          <a:off x="1524000" y="3352800"/>
          <a:ext cx="6096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11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Boston crime open dataset</a:t>
            </a:r>
          </a:p>
          <a:p>
            <a:r>
              <a:rPr lang="en-US" dirty="0" smtClean="0"/>
              <a:t>From 2012- 2015, all crime incidents are recoded.</a:t>
            </a:r>
          </a:p>
          <a:p>
            <a:r>
              <a:rPr lang="en-US" dirty="0" smtClean="0"/>
              <a:t>Various feature like district, street-name, time of attack, weapon used are recorded.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8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EDA helps in identifying relations between the predictors and class variable.</a:t>
            </a:r>
          </a:p>
          <a:p>
            <a:r>
              <a:rPr lang="en-US" dirty="0" smtClean="0"/>
              <a:t>Data Preprocessing done to extract max info from the features available</a:t>
            </a:r>
          </a:p>
          <a:p>
            <a:r>
              <a:rPr lang="en-US" dirty="0" smtClean="0"/>
              <a:t>Missing data handled accordingly.</a:t>
            </a:r>
          </a:p>
          <a:p>
            <a:r>
              <a:rPr lang="en-US" dirty="0" smtClean="0"/>
              <a:t>Crime specific hotspot identification analyses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and crime specific hotspot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5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models built to tackle this problem.</a:t>
            </a:r>
          </a:p>
          <a:p>
            <a:r>
              <a:rPr lang="en-US" dirty="0" smtClean="0"/>
              <a:t>All achieve the same overall purpose although in a different manner.</a:t>
            </a:r>
          </a:p>
          <a:p>
            <a:r>
              <a:rPr lang="en-US" dirty="0" smtClean="0"/>
              <a:t>Model 1 tries to predict all the crimes using the historic data</a:t>
            </a:r>
          </a:p>
          <a:p>
            <a:r>
              <a:rPr lang="en-US" dirty="0" smtClean="0"/>
              <a:t>Model 2 predicts the top 10 most frequent crimes</a:t>
            </a:r>
          </a:p>
          <a:p>
            <a:r>
              <a:rPr lang="en-US" dirty="0" smtClean="0"/>
              <a:t>Model 3 predicts between a Part 1 crime or Part 2 crime.</a:t>
            </a:r>
          </a:p>
          <a:p>
            <a:r>
              <a:rPr lang="en-US" dirty="0" smtClean="0"/>
              <a:t>Model 4 classifies between violent/property/part 2 crimes.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1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Predicts all types of crimes – no collapsing.</a:t>
            </a:r>
          </a:p>
          <a:p>
            <a:r>
              <a:rPr lang="en-US" dirty="0" smtClean="0"/>
              <a:t>Total number of crimes: 75 after initial cleaning.</a:t>
            </a:r>
          </a:p>
          <a:p>
            <a:r>
              <a:rPr lang="en-US" dirty="0" smtClean="0"/>
              <a:t>Baseline models built on an </a:t>
            </a:r>
            <a:r>
              <a:rPr lang="en-US" dirty="0" err="1" smtClean="0"/>
              <a:t>intial</a:t>
            </a:r>
            <a:r>
              <a:rPr lang="en-US" dirty="0" smtClean="0"/>
              <a:t> feature set of district, hour and month.</a:t>
            </a:r>
          </a:p>
          <a:p>
            <a:r>
              <a:rPr lang="en-US" dirty="0" smtClean="0"/>
              <a:t>The data suffers from severe class imbalance affecting the accuracy and precision-recall of the classifiers.</a:t>
            </a:r>
          </a:p>
          <a:p>
            <a:r>
              <a:rPr lang="en-US" dirty="0" smtClean="0"/>
              <a:t>Oversampling the minor classes doesn’t seem to improve the performance much.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7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Labels are too fine grained and closely similar.</a:t>
            </a:r>
          </a:p>
          <a:p>
            <a:r>
              <a:rPr lang="en-US" dirty="0" smtClean="0"/>
              <a:t>Ensemble learners/neural nets can be used to improve the performance.</a:t>
            </a:r>
          </a:p>
          <a:p>
            <a:r>
              <a:rPr lang="en-US" dirty="0" smtClean="0"/>
              <a:t>More oversampling/</a:t>
            </a:r>
            <a:r>
              <a:rPr lang="en-US" dirty="0" err="1" smtClean="0"/>
              <a:t>undersampling</a:t>
            </a:r>
            <a:r>
              <a:rPr lang="en-US" dirty="0" smtClean="0"/>
              <a:t> to be done and experimented with to account for class imbalance.</a:t>
            </a:r>
          </a:p>
          <a:p>
            <a:r>
              <a:rPr lang="en-US" dirty="0" smtClean="0"/>
              <a:t>Majority class dominating the predictions.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</TotalTime>
  <Words>1300</Words>
  <Application>Microsoft Office PowerPoint</Application>
  <PresentationFormat>On-screen Show (4:3)</PresentationFormat>
  <Paragraphs>147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Boston Crime Prediction</vt:lpstr>
      <vt:lpstr>Agenda</vt:lpstr>
      <vt:lpstr>Goal of the problem</vt:lpstr>
      <vt:lpstr>Predictive Model used</vt:lpstr>
      <vt:lpstr>Dataset</vt:lpstr>
      <vt:lpstr>EDA and crime specific hotspot identification</vt:lpstr>
      <vt:lpstr>Predictive Modelling</vt:lpstr>
      <vt:lpstr>Model 1</vt:lpstr>
      <vt:lpstr>PowerPoint Presentation</vt:lpstr>
      <vt:lpstr>PowerPoint Presentation</vt:lpstr>
      <vt:lpstr>PowerPoint Presentation</vt:lpstr>
      <vt:lpstr>Model 2: Predict top 10 crimes</vt:lpstr>
      <vt:lpstr>Feature Set: Hour, Month, District</vt:lpstr>
      <vt:lpstr>PowerPoint Presentation</vt:lpstr>
      <vt:lpstr>Feature Set: Hour, Month, District, Weekday/Weekend</vt:lpstr>
      <vt:lpstr>PowerPoint Presentation</vt:lpstr>
      <vt:lpstr>Add Streetname to First Set of Features</vt:lpstr>
      <vt:lpstr>PowerPoint Presentation</vt:lpstr>
      <vt:lpstr>PowerPoint Presentation</vt:lpstr>
      <vt:lpstr>Model 3 – predict if it’s Part 1 or Part 2</vt:lpstr>
      <vt:lpstr>PowerPoint Presentation</vt:lpstr>
      <vt:lpstr>PowerPoint Presentation</vt:lpstr>
      <vt:lpstr>PowerPoint Presentation</vt:lpstr>
      <vt:lpstr>Model 4: Predict between Violent/Property/Part 2 crimes</vt:lpstr>
      <vt:lpstr>PowerPoint Presentation</vt:lpstr>
      <vt:lpstr>PowerPoint Presentation</vt:lpstr>
      <vt:lpstr> Summary</vt:lpstr>
      <vt:lpstr>Choice of  Algorithms</vt:lpstr>
      <vt:lpstr>PowerPoint Presentation</vt:lpstr>
      <vt:lpstr> Imbalanced Classes</vt:lpstr>
      <vt:lpstr>PowerPoint Presentation</vt:lpstr>
      <vt:lpstr> Choice of Metrics</vt:lpstr>
      <vt:lpstr>References: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Crime Prediction</dc:title>
  <dc:creator>Keshav Ramaswamy</dc:creator>
  <cp:lastModifiedBy>Keshav Ramaswamy</cp:lastModifiedBy>
  <cp:revision>25</cp:revision>
  <dcterms:created xsi:type="dcterms:W3CDTF">2006-08-16T00:00:00Z</dcterms:created>
  <dcterms:modified xsi:type="dcterms:W3CDTF">2016-07-21T10:48:55Z</dcterms:modified>
</cp:coreProperties>
</file>