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6" r:id="rId3"/>
    <p:sldId id="271" r:id="rId4"/>
    <p:sldId id="287" r:id="rId5"/>
    <p:sldId id="326" r:id="rId6"/>
    <p:sldId id="327" r:id="rId7"/>
    <p:sldId id="333" r:id="rId8"/>
    <p:sldId id="328" r:id="rId9"/>
    <p:sldId id="384" r:id="rId10"/>
    <p:sldId id="385" r:id="rId11"/>
    <p:sldId id="387" r:id="rId12"/>
    <p:sldId id="381" r:id="rId13"/>
    <p:sldId id="386" r:id="rId14"/>
    <p:sldId id="330" r:id="rId15"/>
    <p:sldId id="331" r:id="rId16"/>
    <p:sldId id="332" r:id="rId17"/>
    <p:sldId id="279" r:id="rId18"/>
    <p:sldId id="280" r:id="rId19"/>
    <p:sldId id="281" r:id="rId20"/>
    <p:sldId id="335" r:id="rId21"/>
    <p:sldId id="282" r:id="rId22"/>
    <p:sldId id="374" r:id="rId23"/>
    <p:sldId id="375" r:id="rId24"/>
    <p:sldId id="376" r:id="rId25"/>
    <p:sldId id="378" r:id="rId26"/>
    <p:sldId id="373" r:id="rId27"/>
    <p:sldId id="319" r:id="rId28"/>
    <p:sldId id="318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D9CBF1E-DFE0-488D-B0F1-8F7C9699B0B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E8A719A-2513-455F-94AF-7F6580E6230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0" autoAdjust="0"/>
    <p:restoredTop sz="82879" autoAdjust="0"/>
  </p:normalViewPr>
  <p:slideViewPr>
    <p:cSldViewPr snapToGrid="0">
      <p:cViewPr varScale="1">
        <p:scale>
          <a:sx n="44" d="100"/>
          <a:sy n="44" d="100"/>
        </p:scale>
        <p:origin x="4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527EF-9BDA-4238-B827-321E0F34E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5EA1-9ABB-40F5-AAAE-61A36E5D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ECEF-48F3-4CB4-805B-408F3A2DD8C4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1C19A-4193-4560-90EB-02E45CDF7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E875-7AA1-47C1-9357-9CA05A20D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88F1B-BAB2-4885-8CAC-7B8188C4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(14.1) Recursive Binary Search</a:t>
            </a:r>
            <a:endParaRPr lang="en-US" sz="1600" b="0" i="0" dirty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(14.1a) Given an ordered array of values, write a recursive binary search method to locate a specified value in the array. If the value is not present in the array, indicate that.</a:t>
            </a:r>
          </a:p>
          <a:p>
            <a:pPr lvl="1"/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Identify the base case and the general case in the algorithm.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(14.1b) Count the number of comparisons made when a recursive binary search algorithm is executed and the search key and the array of values are provided.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(14.1c) Identify all elements in a given array that are examined by a recursive binary search algorithm when the search key and the array of values are provided.</a:t>
            </a: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(14.1d) Determine the best case, average case, and worst case Big-O analysis for a recursive binary search algorithm when the search key and the array of values are provided.</a:t>
            </a:r>
          </a:p>
          <a:p>
            <a:r>
              <a:rPr lang="en-US" sz="1600" b="1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(14.2) Mergesort and Analysis</a:t>
            </a:r>
            <a:endParaRPr lang="en-US" sz="1600" b="0" i="0" dirty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(14.2a) Given an array of values, give a step-by-step illustration of executing the </a:t>
            </a:r>
            <a:r>
              <a:rPr lang="en-US" sz="1600" b="1" i="1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mergesort</a:t>
            </a:r>
            <a:r>
              <a:rPr lang="en-US" sz="1600" b="0" i="0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on</a:t>
            </a: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 the array. State the array contents after each pass of the sort.</a:t>
            </a:r>
            <a:r>
              <a:rPr lang="en-US" sz="1600" b="0" i="0" u="sng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 </a:t>
            </a:r>
            <a:r>
              <a:rPr lang="en-US" sz="1600" b="1" i="1" u="sng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Not crazy about the book’s presentation of this or the book’s code.</a:t>
            </a:r>
            <a:endParaRPr lang="en-US" sz="1600" b="0" i="0" dirty="0">
              <a:effectLst/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(14.2b) Determine the best case, average case, and worst case Big-O analysis of the </a:t>
            </a:r>
            <a:r>
              <a:rPr lang="en-US" sz="1600" b="0" i="0" dirty="0" err="1">
                <a:effectLst/>
                <a:latin typeface="Lucida Grande"/>
                <a:ea typeface="Lucida Grande"/>
                <a:cs typeface="Lucida Grande"/>
                <a:sym typeface="Lucida Grande"/>
              </a:rPr>
              <a:t>mergesort</a:t>
            </a:r>
            <a:r>
              <a:rPr lang="en-US" sz="1600" b="0" i="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2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8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running time of </a:t>
            </a:r>
            <a:r>
              <a:rPr lang="en-US" dirty="0" err="1"/>
              <a:t>mergeSort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an n-element subarray as being the sum of twice the running time of </a:t>
            </a:r>
            <a:r>
              <a:rPr lang="en-US" dirty="0" err="1"/>
              <a:t>mergeSort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an (n/2)-element subarray (for the conquer step) plus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(for the divide and combine steps—really for just the merging).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0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325B8E-3114-4C4C-86DC-0A1BD77204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121FA8-0040-9D40-9F15-9017CEA502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6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E60386-D56C-5A4C-A6BC-03D1EDDC1B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B3BDF-0D06-554C-A017-B07CE398D4C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4267080"/>
            <a:ext cx="5029200" cy="41155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7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3F0F3-D44C-5A44-913E-B3853BE378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BEA2CA-17C1-E749-845B-47AC6CCEC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4267080"/>
            <a:ext cx="5029200" cy="41155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61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C7DAAB-5F59-3D48-89E2-520DB8D7FD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0CF0DD-32C9-DA4A-8231-DF582DE1A6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D7E4E-B5BD-6343-AD0D-B359C87B91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1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1080170" y="444499"/>
            <a:ext cx="6653390" cy="748506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</a:t>
            </a:r>
            <a:r>
              <a:rPr dirty="0"/>
              <a:t>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 </a:t>
            </a:r>
            <a:r>
              <a:rPr lang="en-US" sz="2800" spc="1820" dirty="0"/>
              <a:t>Rutgers University</a:t>
            </a:r>
            <a:endParaRPr sz="2800" spc="1820" dirty="0"/>
          </a:p>
        </p:txBody>
      </p:sp>
      <p:sp>
        <p:nvSpPr>
          <p:cNvPr id="14" name="http://introcs.cs.princeton.edu"/>
          <p:cNvSpPr txBox="1"/>
          <p:nvPr/>
        </p:nvSpPr>
        <p:spPr>
          <a:xfrm>
            <a:off x="1483681" y="12042322"/>
            <a:ext cx="6870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r>
              <a:rPr dirty="0">
                <a:hlinkClick r:id="rId3"/>
              </a:rPr>
              <a:t>http://introcs.cs.</a:t>
            </a:r>
            <a:r>
              <a:rPr lang="en-US" dirty="0">
                <a:hlinkClick r:id="rId3"/>
              </a:rPr>
              <a:t>rutgers</a:t>
            </a:r>
            <a:r>
              <a:rPr dirty="0">
                <a:hlinkClick r:id="rId3"/>
              </a:rPr>
              <a:t>.edu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C7D1766-D167-4757-8EA1-AA21BD5C69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9" y="8858313"/>
            <a:ext cx="2896898" cy="289689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ral.jpg" descr="coral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-139700"/>
            <a:ext cx="10033000" cy="10033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7696200" y="5029200"/>
            <a:ext cx="15201900" cy="1752600"/>
          </a:xfrm>
          <a:prstGeom prst="rect">
            <a:avLst/>
          </a:prstGeom>
        </p:spPr>
        <p:txBody>
          <a:bodyPr/>
          <a:lstStyle>
            <a:lvl1pPr>
              <a:lnSpc>
                <a:spcPts val="7600"/>
              </a:lnSpc>
              <a:tabLst>
                <a:tab pos="1752600" algn="l"/>
              </a:tabLst>
              <a:defRPr sz="64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12300" y="7112000"/>
            <a:ext cx="12814300" cy="5943600"/>
          </a:xfrm>
          <a:prstGeom prst="rect">
            <a:avLst/>
          </a:prstGeom>
        </p:spPr>
        <p:txBody>
          <a:bodyPr/>
          <a:lstStyle>
            <a:lvl1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 i="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 </a:t>
            </a:r>
            <a:r>
              <a:rPr lang="en-US" sz="2800" spc="1820" dirty="0"/>
              <a:t>Rutgers University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55852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672558" y="13066304"/>
            <a:ext cx="44884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6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3672558" y="13066304"/>
            <a:ext cx="44884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672558" y="13066304"/>
            <a:ext cx="44884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4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F2j-9iSf4Q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jcsites.juniata.edu/faculty/kruse/cs240/algcomplex.htm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jcsites.juniata.edu/faculty/kruse/cs240/algcomplex.htm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jcsites.juniata.edu/faculty/kruse/cs240/algcomplex.htm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jcsites.juniata.edu/faculty/kruse/cs240/algcomplex.htm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jcsites.juniata.edu/faculty/kruse/cs240/algcomplex.htm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computing/computer-science/algorithms/merge-sort/a/analysis-of-merge-so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14. </a:t>
            </a:r>
            <a:r>
              <a:rPr dirty="0"/>
              <a:t> </a:t>
            </a:r>
            <a:r>
              <a:rPr lang="en-US" dirty="0"/>
              <a:t>Recursive Search and Sort</a:t>
            </a:r>
            <a:endParaRPr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9ADC-57F9-6840-BC65-F4CB6F0A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81562" y="13066304"/>
            <a:ext cx="230832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A05E44-E20E-2840-BD14-458605A994A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2000" y="273050"/>
          <a:ext cx="11772516" cy="16336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81788">
                  <a:extLst>
                    <a:ext uri="{9D8B030D-6E8A-4147-A177-3AD203B41FA5}">
                      <a16:colId xmlns:a16="http://schemas.microsoft.com/office/drawing/2014/main" val="546931668"/>
                    </a:ext>
                  </a:extLst>
                </a:gridCol>
                <a:gridCol w="1681788">
                  <a:extLst>
                    <a:ext uri="{9D8B030D-6E8A-4147-A177-3AD203B41FA5}">
                      <a16:colId xmlns:a16="http://schemas.microsoft.com/office/drawing/2014/main" val="4243778800"/>
                    </a:ext>
                  </a:extLst>
                </a:gridCol>
                <a:gridCol w="1681788">
                  <a:extLst>
                    <a:ext uri="{9D8B030D-6E8A-4147-A177-3AD203B41FA5}">
                      <a16:colId xmlns:a16="http://schemas.microsoft.com/office/drawing/2014/main" val="1367937910"/>
                    </a:ext>
                  </a:extLst>
                </a:gridCol>
                <a:gridCol w="1681788">
                  <a:extLst>
                    <a:ext uri="{9D8B030D-6E8A-4147-A177-3AD203B41FA5}">
                      <a16:colId xmlns:a16="http://schemas.microsoft.com/office/drawing/2014/main" val="2557075773"/>
                    </a:ext>
                  </a:extLst>
                </a:gridCol>
                <a:gridCol w="1681788">
                  <a:extLst>
                    <a:ext uri="{9D8B030D-6E8A-4147-A177-3AD203B41FA5}">
                      <a16:colId xmlns:a16="http://schemas.microsoft.com/office/drawing/2014/main" val="2330436232"/>
                    </a:ext>
                  </a:extLst>
                </a:gridCol>
                <a:gridCol w="1681788">
                  <a:extLst>
                    <a:ext uri="{9D8B030D-6E8A-4147-A177-3AD203B41FA5}">
                      <a16:colId xmlns:a16="http://schemas.microsoft.com/office/drawing/2014/main" val="4062321873"/>
                    </a:ext>
                  </a:extLst>
                </a:gridCol>
                <a:gridCol w="1681788">
                  <a:extLst>
                    <a:ext uri="{9D8B030D-6E8A-4147-A177-3AD203B41FA5}">
                      <a16:colId xmlns:a16="http://schemas.microsoft.com/office/drawing/2014/main" val="523397220"/>
                    </a:ext>
                  </a:extLst>
                </a:gridCol>
              </a:tblGrid>
              <a:tr h="81978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982166215"/>
                  </a:ext>
                </a:extLst>
              </a:tr>
              <a:tr h="8138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4854224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CB4CDE-819A-3B41-8A19-407B4622BE18}"/>
              </a:ext>
            </a:extLst>
          </p:cNvPr>
          <p:cNvSpPr txBox="1"/>
          <p:nvPr/>
        </p:nvSpPr>
        <p:spPr>
          <a:xfrm>
            <a:off x="1209368" y="302547"/>
            <a:ext cx="996990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Lets Practice!</a:t>
            </a:r>
          </a:p>
        </p:txBody>
      </p:sp>
    </p:spTree>
    <p:extLst>
      <p:ext uri="{BB962C8B-B14F-4D97-AF65-F5344CB8AC3E}">
        <p14:creationId xmlns:p14="http://schemas.microsoft.com/office/powerpoint/2010/main" val="51650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6F79-B8F0-A449-9304-F1668FAE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445" y="577152"/>
            <a:ext cx="21031200" cy="1025398"/>
          </a:xfrm>
        </p:spPr>
        <p:txBody>
          <a:bodyPr>
            <a:norm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4E0DA9-5E1F-2749-B0DC-6D5D9A99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8C79F6-C581-9849-819F-B9E80F8F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81562" y="13066304"/>
            <a:ext cx="230832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F8EC14-C39A-0F4A-88C5-5C7437B516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92000" y="273050"/>
          <a:ext cx="11772516" cy="16336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81788">
                  <a:extLst>
                    <a:ext uri="{9D8B030D-6E8A-4147-A177-3AD203B41FA5}">
                      <a16:colId xmlns:a16="http://schemas.microsoft.com/office/drawing/2014/main" val="546931668"/>
                    </a:ext>
                  </a:extLst>
                </a:gridCol>
                <a:gridCol w="1681788">
                  <a:extLst>
                    <a:ext uri="{9D8B030D-6E8A-4147-A177-3AD203B41FA5}">
                      <a16:colId xmlns:a16="http://schemas.microsoft.com/office/drawing/2014/main" val="4243778800"/>
                    </a:ext>
                  </a:extLst>
                </a:gridCol>
                <a:gridCol w="1681788">
                  <a:extLst>
                    <a:ext uri="{9D8B030D-6E8A-4147-A177-3AD203B41FA5}">
                      <a16:colId xmlns:a16="http://schemas.microsoft.com/office/drawing/2014/main" val="1367937910"/>
                    </a:ext>
                  </a:extLst>
                </a:gridCol>
                <a:gridCol w="1681788">
                  <a:extLst>
                    <a:ext uri="{9D8B030D-6E8A-4147-A177-3AD203B41FA5}">
                      <a16:colId xmlns:a16="http://schemas.microsoft.com/office/drawing/2014/main" val="2557075773"/>
                    </a:ext>
                  </a:extLst>
                </a:gridCol>
                <a:gridCol w="1681788">
                  <a:extLst>
                    <a:ext uri="{9D8B030D-6E8A-4147-A177-3AD203B41FA5}">
                      <a16:colId xmlns:a16="http://schemas.microsoft.com/office/drawing/2014/main" val="2330436232"/>
                    </a:ext>
                  </a:extLst>
                </a:gridCol>
                <a:gridCol w="1681788">
                  <a:extLst>
                    <a:ext uri="{9D8B030D-6E8A-4147-A177-3AD203B41FA5}">
                      <a16:colId xmlns:a16="http://schemas.microsoft.com/office/drawing/2014/main" val="4062321873"/>
                    </a:ext>
                  </a:extLst>
                </a:gridCol>
                <a:gridCol w="1681788">
                  <a:extLst>
                    <a:ext uri="{9D8B030D-6E8A-4147-A177-3AD203B41FA5}">
                      <a16:colId xmlns:a16="http://schemas.microsoft.com/office/drawing/2014/main" val="523397220"/>
                    </a:ext>
                  </a:extLst>
                </a:gridCol>
              </a:tblGrid>
              <a:tr h="81978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982166215"/>
                  </a:ext>
                </a:extLst>
              </a:tr>
              <a:tr h="8138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48542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20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4CA57-8426-BC4C-A1F0-46D3FC5D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pPr algn="ctr"/>
            <a:fld id="{57AA7839-675C-6747-A686-716F746AE238}" type="slidenum">
              <a:rPr lang="en-US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 algn="ctr"/>
              <a:t>12</a:t>
            </a:fld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C2DE27-29E2-3A46-9F8D-F0C694B60EBB}"/>
              </a:ext>
            </a:extLst>
          </p:cNvPr>
          <p:cNvSpPr txBox="1"/>
          <p:nvPr/>
        </p:nvSpPr>
        <p:spPr>
          <a:xfrm>
            <a:off x="4706113" y="7510273"/>
            <a:ext cx="223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A90480-1040-7244-8FE0-D461966A7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0281"/>
              </p:ext>
            </p:extLst>
          </p:nvPr>
        </p:nvGraphicFramePr>
        <p:xfrm>
          <a:off x="965197" y="1370725"/>
          <a:ext cx="13855310" cy="129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330">
                  <a:extLst>
                    <a:ext uri="{9D8B030D-6E8A-4147-A177-3AD203B41FA5}">
                      <a16:colId xmlns:a16="http://schemas.microsoft.com/office/drawing/2014/main" val="546931668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4243778800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1367937910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2557075773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2330436232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4062321873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523397220"/>
                    </a:ext>
                  </a:extLst>
                </a:gridCol>
              </a:tblGrid>
              <a:tr h="1292662"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26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2244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C3F764E-0470-6349-81E6-CAF816EDC4F5}"/>
              </a:ext>
            </a:extLst>
          </p:cNvPr>
          <p:cNvSpPr/>
          <p:nvPr/>
        </p:nvSpPr>
        <p:spPr>
          <a:xfrm>
            <a:off x="15107916" y="2200311"/>
            <a:ext cx="92760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public static void </a:t>
            </a:r>
            <a:r>
              <a:rPr lang="en-US" sz="2400" dirty="0" err="1"/>
              <a:t>mergeSort</a:t>
            </a:r>
            <a:r>
              <a:rPr lang="en-US" sz="2400" dirty="0"/>
              <a:t> (int[] a, int l, int r) {</a:t>
            </a:r>
          </a:p>
          <a:p>
            <a:r>
              <a:rPr lang="en-US" sz="2400" dirty="0"/>
              <a:t>if (l &gt;= r) return;</a:t>
            </a:r>
          </a:p>
          <a:p>
            <a:br>
              <a:rPr lang="en-US" sz="2400" dirty="0"/>
            </a:br>
            <a:r>
              <a:rPr lang="en-US" sz="2400" dirty="0"/>
              <a:t>int middle = (l + r)/ 2;</a:t>
            </a:r>
          </a:p>
          <a:p>
            <a:br>
              <a:rPr lang="en-US" sz="2400" dirty="0"/>
            </a:br>
            <a:r>
              <a:rPr lang="en-US" sz="2400" dirty="0" err="1"/>
              <a:t>mergeSort</a:t>
            </a:r>
            <a:r>
              <a:rPr lang="en-US" sz="2400" dirty="0"/>
              <a:t>(a, l, middle);</a:t>
            </a:r>
          </a:p>
          <a:p>
            <a:r>
              <a:rPr lang="en-US" sz="2400" dirty="0" err="1"/>
              <a:t>mergeSort</a:t>
            </a:r>
            <a:r>
              <a:rPr lang="en-US" sz="2400" dirty="0"/>
              <a:t>(a, middle + 1, r);</a:t>
            </a:r>
          </a:p>
          <a:p>
            <a:r>
              <a:rPr lang="en-US" sz="2400" dirty="0"/>
              <a:t>merge2(a, l, r);</a:t>
            </a:r>
          </a:p>
          <a:p>
            <a:r>
              <a:rPr lang="en-US" sz="2400" dirty="0" err="1"/>
              <a:t>printArray</a:t>
            </a:r>
            <a:r>
              <a:rPr lang="en-US" sz="2400" dirty="0"/>
              <a:t>(a);</a:t>
            </a:r>
          </a:p>
          <a:p>
            <a:r>
              <a:rPr lang="en-US" sz="2400" dirty="0"/>
              <a:t>}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A84B06E-A964-714C-93C2-F810024FD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92225"/>
              </p:ext>
            </p:extLst>
          </p:nvPr>
        </p:nvGraphicFramePr>
        <p:xfrm>
          <a:off x="965183" y="2748583"/>
          <a:ext cx="13855310" cy="129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330">
                  <a:extLst>
                    <a:ext uri="{9D8B030D-6E8A-4147-A177-3AD203B41FA5}">
                      <a16:colId xmlns:a16="http://schemas.microsoft.com/office/drawing/2014/main" val="546931668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4243778800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1367937910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2557075773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2330436232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4062321873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523397220"/>
                    </a:ext>
                  </a:extLst>
                </a:gridCol>
              </a:tblGrid>
              <a:tr h="1292662"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26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22447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3CD844E-4A84-5C4E-BF64-0FF061AC1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3722"/>
              </p:ext>
            </p:extLst>
          </p:nvPr>
        </p:nvGraphicFramePr>
        <p:xfrm>
          <a:off x="965191" y="4273883"/>
          <a:ext cx="13855310" cy="129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330">
                  <a:extLst>
                    <a:ext uri="{9D8B030D-6E8A-4147-A177-3AD203B41FA5}">
                      <a16:colId xmlns:a16="http://schemas.microsoft.com/office/drawing/2014/main" val="546931668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4243778800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1367937910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2557075773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2330436232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4062321873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523397220"/>
                    </a:ext>
                  </a:extLst>
                </a:gridCol>
              </a:tblGrid>
              <a:tr h="1292662"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26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22447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28AF5FD-F1ED-AE4D-AF83-846993A52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46606"/>
              </p:ext>
            </p:extLst>
          </p:nvPr>
        </p:nvGraphicFramePr>
        <p:xfrm>
          <a:off x="965189" y="5985963"/>
          <a:ext cx="13855310" cy="129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330">
                  <a:extLst>
                    <a:ext uri="{9D8B030D-6E8A-4147-A177-3AD203B41FA5}">
                      <a16:colId xmlns:a16="http://schemas.microsoft.com/office/drawing/2014/main" val="546931668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4243778800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1367937910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2557075773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2330436232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4062321873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523397220"/>
                    </a:ext>
                  </a:extLst>
                </a:gridCol>
              </a:tblGrid>
              <a:tr h="1292662"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26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22447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612DC41A-7770-EB4D-9D70-AF22E301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24658"/>
              </p:ext>
            </p:extLst>
          </p:nvPr>
        </p:nvGraphicFramePr>
        <p:xfrm>
          <a:off x="965189" y="7503127"/>
          <a:ext cx="13855310" cy="129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330">
                  <a:extLst>
                    <a:ext uri="{9D8B030D-6E8A-4147-A177-3AD203B41FA5}">
                      <a16:colId xmlns:a16="http://schemas.microsoft.com/office/drawing/2014/main" val="546931668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4243778800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1367937910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2557075773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2330436232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4062321873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523397220"/>
                    </a:ext>
                  </a:extLst>
                </a:gridCol>
              </a:tblGrid>
              <a:tr h="1292662"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8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26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422447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4E8F379D-900C-034C-BF5A-938DD14B5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20934"/>
              </p:ext>
            </p:extLst>
          </p:nvPr>
        </p:nvGraphicFramePr>
        <p:xfrm>
          <a:off x="965183" y="9036563"/>
          <a:ext cx="13855310" cy="129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330">
                  <a:extLst>
                    <a:ext uri="{9D8B030D-6E8A-4147-A177-3AD203B41FA5}">
                      <a16:colId xmlns:a16="http://schemas.microsoft.com/office/drawing/2014/main" val="546931668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4243778800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1367937910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2557075773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2330436232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4062321873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523397220"/>
                    </a:ext>
                  </a:extLst>
                </a:gridCol>
              </a:tblGrid>
              <a:tr h="1292662"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26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22447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D6CE1DBB-ED92-8B49-B59F-501C7310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45008"/>
              </p:ext>
            </p:extLst>
          </p:nvPr>
        </p:nvGraphicFramePr>
        <p:xfrm>
          <a:off x="965185" y="10553727"/>
          <a:ext cx="13855310" cy="129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330">
                  <a:extLst>
                    <a:ext uri="{9D8B030D-6E8A-4147-A177-3AD203B41FA5}">
                      <a16:colId xmlns:a16="http://schemas.microsoft.com/office/drawing/2014/main" val="546931668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4243778800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1367937910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2557075773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2330436232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4062321873"/>
                    </a:ext>
                  </a:extLst>
                </a:gridCol>
                <a:gridCol w="1979330">
                  <a:extLst>
                    <a:ext uri="{9D8B030D-6E8A-4147-A177-3AD203B41FA5}">
                      <a16:colId xmlns:a16="http://schemas.microsoft.com/office/drawing/2014/main" val="523397220"/>
                    </a:ext>
                  </a:extLst>
                </a:gridCol>
              </a:tblGrid>
              <a:tr h="1292662"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600" dirty="0">
                          <a:solidFill>
                            <a:sysClr val="windowText" lastClr="000000"/>
                          </a:solidFill>
                        </a:rPr>
                        <a:t>26</a:t>
                      </a:r>
                    </a:p>
                  </a:txBody>
                  <a:tcPr marL="182880" marR="182880"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2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04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0FA06-E8CE-974A-BB62-648AE880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9ADD6-B951-DD4F-9AAB-2E64C53B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DAD33C-A2F0-D84B-A6EF-0C336390DB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311882" y="626428"/>
          <a:ext cx="8293100" cy="1591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40">
                  <a:extLst>
                    <a:ext uri="{9D8B030D-6E8A-4147-A177-3AD203B41FA5}">
                      <a16:colId xmlns:a16="http://schemas.microsoft.com/office/drawing/2014/main" val="153173049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466851241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211990119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2307035637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492738100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1027588657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1911612881"/>
                    </a:ext>
                  </a:extLst>
                </a:gridCol>
              </a:tblGrid>
              <a:tr h="79603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0</a:t>
                      </a:r>
                      <a:endParaRPr lang="en-US" sz="24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</a:t>
                      </a:r>
                      <a:endParaRPr lang="en-US" sz="24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</a:t>
                      </a:r>
                      <a:endParaRPr lang="en-US" sz="24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</a:t>
                      </a:r>
                      <a:endParaRPr lang="en-US" sz="24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</a:t>
                      </a:r>
                      <a:endParaRPr lang="en-US" sz="24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</a:t>
                      </a:r>
                      <a:endParaRPr lang="en-US" sz="24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</a:t>
                      </a:r>
                      <a:endParaRPr lang="en-US" sz="24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5506214"/>
                  </a:ext>
                </a:extLst>
              </a:tr>
              <a:tr h="7951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</a:t>
                      </a:r>
                      <a:endParaRPr lang="en-US" sz="24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</a:t>
                      </a:r>
                      <a:endParaRPr lang="en-US" sz="24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12</a:t>
                      </a:r>
                      <a:endParaRPr lang="en-US" sz="24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14</a:t>
                      </a:r>
                      <a:endParaRPr lang="en-US" sz="24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</a:t>
                      </a:r>
                      <a:endParaRPr lang="en-US" sz="24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</a:t>
                      </a:r>
                      <a:endParaRPr lang="en-US" sz="24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26</a:t>
                      </a:r>
                      <a:endParaRPr lang="en-US" sz="2400" b="1" kern="0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69506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88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0" y="2378486"/>
            <a:ext cx="21031200" cy="8702676"/>
          </a:xfrm>
        </p:spPr>
        <p:txBody>
          <a:bodyPr>
            <a:normAutofit fontScale="85000" lnSpcReduction="20000"/>
          </a:bodyPr>
          <a:lstStyle/>
          <a:p>
            <a:pPr indent="0">
              <a:lnSpc>
                <a:spcPct val="120000"/>
              </a:lnSpc>
            </a:pPr>
            <a:r>
              <a:rPr lang="en-US" dirty="0"/>
              <a:t>Needs temp storage</a:t>
            </a:r>
          </a:p>
          <a:p>
            <a:pPr indent="0"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</a:rPr>
              <a:t>Merge</a:t>
            </a:r>
            <a:r>
              <a:rPr lang="en-US" dirty="0"/>
              <a:t>: merges two halves of the array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making a copy of half of the array is O(n)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constant time for each assignment: done n/2 times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comparisons O(n)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each comparison takes constant time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in the worst case there are n-1 comparisons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O(n) + O(n) = O (n)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i="1" dirty="0"/>
              <a:t>Video of </a:t>
            </a:r>
            <a:r>
              <a:rPr lang="en-US" i="1" dirty="0" err="1"/>
              <a:t>mergesort</a:t>
            </a:r>
            <a:r>
              <a:rPr lang="en-US" i="1" dirty="0"/>
              <a:t> code being created…efficient use of temp array.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2"/>
              </a:rPr>
              <a:t>https://www.youtube.com/watch?v=KF2j-9iSf4Q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E6C0282F-0D90-134D-881B-4AB05E0945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the comparison and the computation of middle is done in constant time O(1)</a:t>
            </a:r>
          </a:p>
          <a:p>
            <a:pPr lvl="1"/>
            <a:r>
              <a:rPr lang="en-US" dirty="0"/>
              <a:t>two calls to </a:t>
            </a:r>
            <a:r>
              <a:rPr lang="en-US" dirty="0" err="1"/>
              <a:t>mergesort</a:t>
            </a:r>
            <a:r>
              <a:rPr lang="en-US" dirty="0"/>
              <a:t>: each on half of the array</a:t>
            </a:r>
          </a:p>
          <a:p>
            <a:pPr lvl="1"/>
            <a:r>
              <a:rPr lang="en-US" dirty="0"/>
              <a:t>one call to merge O(n)</a:t>
            </a:r>
          </a:p>
          <a:p>
            <a:pPr indent="0"/>
            <a:r>
              <a:rPr lang="en-US" dirty="0"/>
              <a:t>Recurrence relation is</a:t>
            </a:r>
          </a:p>
          <a:p>
            <a:pPr indent="0"/>
            <a:r>
              <a:rPr lang="en-US" sz="4800" dirty="0"/>
              <a:t>      T(1) = 1</a:t>
            </a:r>
          </a:p>
          <a:p>
            <a:pPr marL="914400" lvl="1" indent="0">
              <a:buNone/>
            </a:pPr>
            <a:r>
              <a:rPr lang="en-US" dirty="0"/>
              <a:t>T(n) = T(n/2) + T(n/2) + n  </a:t>
            </a:r>
          </a:p>
          <a:p>
            <a:pPr marL="914400" lvl="1" indent="0">
              <a:buNone/>
            </a:pPr>
            <a:r>
              <a:rPr lang="en-US" dirty="0"/>
              <a:t>        = 2 * T(n/2) + 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E6C0282F-0D90-134D-881B-4AB05E0945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38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168" y="2639568"/>
            <a:ext cx="23250144" cy="9512300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Time it takes to sort n elements (repeating the recurrence)</a:t>
            </a:r>
            <a:endParaRPr lang="en-US" dirty="0"/>
          </a:p>
          <a:p>
            <a:pPr marL="914400" lvl="1" indent="0">
              <a:buNone/>
            </a:pPr>
            <a:r>
              <a:rPr lang="en-US" dirty="0"/>
              <a:t>T(n) = 2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u="sng" dirty="0">
                <a:solidFill>
                  <a:schemeClr val="accent1"/>
                </a:solidFill>
              </a:rPr>
              <a:t>T(n/2) </a:t>
            </a:r>
            <a:r>
              <a:rPr lang="en-US" dirty="0"/>
              <a:t>+ n    </a:t>
            </a:r>
            <a:r>
              <a:rPr lang="en-US" sz="4000" i="1" dirty="0">
                <a:solidFill>
                  <a:srgbClr val="C00000"/>
                </a:solidFill>
              </a:rPr>
              <a:t>T(n/2) is the time to sort n/2 elements + n, the time to merge the  sorted lists</a:t>
            </a:r>
            <a:endParaRPr lang="en-US" dirty="0"/>
          </a:p>
          <a:p>
            <a:pPr marL="914400" lvl="1" indent="0">
              <a:buNone/>
            </a:pPr>
            <a:r>
              <a:rPr lang="en-US" dirty="0"/>
              <a:t>	  = 2</a:t>
            </a:r>
            <a:r>
              <a:rPr lang="en-US" u="sng" dirty="0">
                <a:solidFill>
                  <a:schemeClr val="accent1"/>
                </a:solidFill>
              </a:rPr>
              <a:t>(2(Tn/4) + n/2)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+ n =  4 T(n/4) + n + n = 4 T(n/4) + 2n=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T(n/2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  + 2n</a:t>
            </a:r>
          </a:p>
          <a:p>
            <a:pPr marL="914400" lvl="1" indent="0">
              <a:buNone/>
            </a:pPr>
            <a:r>
              <a:rPr lang="en-US" dirty="0"/>
              <a:t>         = 8 T(n/8) + n + n + n = 8 T(n/8) + 3n =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+ T(n/2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)+ 3n</a:t>
            </a:r>
          </a:p>
          <a:p>
            <a:pPr marL="914400" lvl="1" indent="0">
              <a:buNone/>
            </a:pPr>
            <a:r>
              <a:rPr lang="en-US" dirty="0"/>
              <a:t>  ...    =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baseline="30000" dirty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 T(n/2</a:t>
            </a:r>
            <a:r>
              <a:rPr lang="en-US" baseline="30000" dirty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) + </a:t>
            </a:r>
            <a:r>
              <a:rPr lang="en-US" dirty="0" err="1">
                <a:solidFill>
                  <a:srgbClr val="C00000"/>
                </a:solidFill>
              </a:rPr>
              <a:t>kn</a:t>
            </a:r>
            <a:r>
              <a:rPr lang="en-US" dirty="0">
                <a:solidFill>
                  <a:srgbClr val="C00000"/>
                </a:solidFill>
              </a:rPr>
              <a:t>	 </a:t>
            </a:r>
          </a:p>
          <a:p>
            <a:r>
              <a:rPr lang="en-US" i="1" dirty="0">
                <a:solidFill>
                  <a:srgbClr val="C00000"/>
                </a:solidFill>
              </a:rPr>
              <a:t>base case n/2</a:t>
            </a:r>
            <a:r>
              <a:rPr lang="en-US" i="1" baseline="30000" dirty="0">
                <a:solidFill>
                  <a:srgbClr val="C00000"/>
                </a:solidFill>
              </a:rPr>
              <a:t>k</a:t>
            </a:r>
            <a:r>
              <a:rPr lang="en-US" i="1" dirty="0">
                <a:solidFill>
                  <a:srgbClr val="C00000"/>
                </a:solidFill>
              </a:rPr>
              <a:t> = 1  </a:t>
            </a:r>
          </a:p>
          <a:p>
            <a:pPr indent="0"/>
            <a:r>
              <a:rPr lang="en-US" b="1" dirty="0"/>
              <a:t>      Let n = 2</a:t>
            </a:r>
            <a:r>
              <a:rPr lang="en-US" b="1" baseline="30000" dirty="0"/>
              <a:t>k</a:t>
            </a:r>
          </a:p>
          <a:p>
            <a:pPr marL="914400" lvl="1" indent="0">
              <a:buNone/>
            </a:pPr>
            <a:r>
              <a:rPr lang="en-US" dirty="0"/>
              <a:t>= 2</a:t>
            </a:r>
            <a:r>
              <a:rPr lang="en-US" baseline="30000" dirty="0"/>
              <a:t>k</a:t>
            </a:r>
            <a:r>
              <a:rPr lang="en-US" dirty="0"/>
              <a:t>T(2</a:t>
            </a:r>
            <a:r>
              <a:rPr lang="en-US" baseline="30000" dirty="0"/>
              <a:t>k</a:t>
            </a:r>
            <a:r>
              <a:rPr lang="en-US" dirty="0"/>
              <a:t>/2</a:t>
            </a:r>
            <a:r>
              <a:rPr lang="en-US" baseline="30000" dirty="0"/>
              <a:t>k</a:t>
            </a:r>
            <a:r>
              <a:rPr lang="en-US" dirty="0"/>
              <a:t>) + </a:t>
            </a:r>
            <a:r>
              <a:rPr lang="en-US" dirty="0" err="1"/>
              <a:t>kn</a:t>
            </a:r>
            <a:r>
              <a:rPr lang="en-US" dirty="0"/>
              <a:t> </a:t>
            </a:r>
          </a:p>
          <a:p>
            <a:pPr marL="914400" lvl="1" indent="0">
              <a:buNone/>
            </a:pPr>
            <a:r>
              <a:rPr lang="en-US" dirty="0"/>
              <a:t>= n T(1) + </a:t>
            </a:r>
            <a:r>
              <a:rPr lang="en-US" dirty="0" err="1"/>
              <a:t>kn</a:t>
            </a:r>
            <a:endParaRPr lang="en-US" dirty="0"/>
          </a:p>
          <a:p>
            <a:pPr marL="914400" lvl="1" indent="0">
              <a:buNone/>
            </a:pPr>
            <a:r>
              <a:rPr lang="en-US" dirty="0"/>
              <a:t>= n*1 + </a:t>
            </a:r>
            <a:r>
              <a:rPr lang="en-US" b="1" dirty="0" err="1">
                <a:solidFill>
                  <a:srgbClr val="0000FF"/>
                </a:solidFill>
              </a:rPr>
              <a:t>k</a:t>
            </a:r>
            <a:r>
              <a:rPr lang="en-US" dirty="0" err="1"/>
              <a:t>n</a:t>
            </a:r>
            <a:endParaRPr lang="en-US" dirty="0"/>
          </a:p>
          <a:p>
            <a:pPr marL="914400" lvl="1" indent="0">
              <a:buNone/>
            </a:pPr>
            <a:endParaRPr lang="en-US" dirty="0"/>
          </a:p>
          <a:p>
            <a:pPr marL="914400" lvl="1" indent="0">
              <a:buNone/>
            </a:pPr>
            <a:r>
              <a:rPr lang="en-US" dirty="0"/>
              <a:t>if </a:t>
            </a:r>
            <a:r>
              <a:rPr lang="en-US" b="1" dirty="0">
                <a:solidFill>
                  <a:srgbClr val="0000FF"/>
                </a:solidFill>
              </a:rPr>
              <a:t>n = 2</a:t>
            </a:r>
            <a:r>
              <a:rPr lang="en-US" b="1" baseline="30000" dirty="0">
                <a:solidFill>
                  <a:srgbClr val="0000FF"/>
                </a:solidFill>
              </a:rPr>
              <a:t>K</a:t>
            </a:r>
            <a:r>
              <a:rPr lang="en-US" b="1" dirty="0"/>
              <a:t> </a:t>
            </a:r>
            <a:r>
              <a:rPr lang="en-US" dirty="0"/>
              <a:t>then </a:t>
            </a:r>
            <a:r>
              <a:rPr lang="en-US" b="1" dirty="0">
                <a:solidFill>
                  <a:srgbClr val="0000FF"/>
                </a:solidFill>
              </a:rPr>
              <a:t>k = log n</a:t>
            </a:r>
            <a:r>
              <a:rPr lang="en-US" b="1" dirty="0"/>
              <a:t> </a:t>
            </a:r>
            <a:r>
              <a:rPr lang="en-US" dirty="0"/>
              <a:t>and T(n) = n + log n * n = </a:t>
            </a:r>
            <a:r>
              <a:rPr lang="en-US" dirty="0">
                <a:solidFill>
                  <a:srgbClr val="0000FF"/>
                </a:solidFill>
              </a:rPr>
              <a:t>O(n log 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E6C0282F-0D90-134D-881B-4AB05E09459A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462AE-B292-2743-BBD2-649673FE603D}"/>
              </a:ext>
            </a:extLst>
          </p:cNvPr>
          <p:cNvSpPr txBox="1"/>
          <p:nvPr/>
        </p:nvSpPr>
        <p:spPr>
          <a:xfrm>
            <a:off x="231648" y="12708495"/>
            <a:ext cx="6797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www.youtube.com</a:t>
            </a:r>
            <a:r>
              <a:rPr lang="en-US" sz="2400" dirty="0"/>
              <a:t>/</a:t>
            </a:r>
            <a:r>
              <a:rPr lang="en-US" sz="2400" dirty="0" err="1"/>
              <a:t>watch?v</a:t>
            </a:r>
            <a:r>
              <a:rPr lang="en-US" sz="2400" dirty="0"/>
              <a:t>=Pzs15qv-xTk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D57A964-FD8E-8F4B-A1FF-37E84A21CD23}"/>
              </a:ext>
            </a:extLst>
          </p:cNvPr>
          <p:cNvCxnSpPr>
            <a:cxnSpLocks/>
          </p:cNvCxnSpPr>
          <p:nvPr/>
        </p:nvCxnSpPr>
        <p:spPr>
          <a:xfrm rot="5400000">
            <a:off x="5522976" y="6449568"/>
            <a:ext cx="1780032" cy="14630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9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C888-A56E-9245-BADC-B4AE0DF88C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419598" y="1379863"/>
            <a:ext cx="15544800" cy="7437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Complexity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D3EA0-6A77-1147-8DC2-EF7EB9B30D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18880" y="3352321"/>
            <a:ext cx="15849360" cy="7463582"/>
          </a:xfr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75000"/>
              <a:buFont typeface="Times" pitchFamily="18"/>
              <a:buChar char="•"/>
            </a:pPr>
            <a:r>
              <a:rPr lang="en-US" dirty="0"/>
              <a:t>Merge step takes O(n) where n is size of result</a:t>
            </a:r>
          </a:p>
          <a:p>
            <a:pPr lvl="0">
              <a:buClr>
                <a:srgbClr val="000000"/>
              </a:buClr>
              <a:buSzPct val="75000"/>
              <a:buFont typeface="Times" pitchFamily="18"/>
              <a:buChar char="•"/>
            </a:pPr>
            <a:r>
              <a:rPr lang="en-US" dirty="0"/>
              <a:t>Merge </a:t>
            </a:r>
            <a:r>
              <a:rPr lang="en-US" dirty="0" err="1"/>
              <a:t>i</a:t>
            </a:r>
            <a:r>
              <a:rPr lang="en-US" dirty="0"/>
              <a:t> times</a:t>
            </a:r>
          </a:p>
          <a:p>
            <a:pPr lvl="1">
              <a:buClr>
                <a:srgbClr val="000000"/>
              </a:buClr>
              <a:buSzPct val="75000"/>
              <a:buFont typeface="Times" pitchFamily="18"/>
              <a:buChar char="•"/>
            </a:pPr>
            <a:r>
              <a:rPr lang="en-US" dirty="0"/>
              <a:t>n = 2</a:t>
            </a:r>
            <a:r>
              <a:rPr lang="en-US" baseline="30000" dirty="0"/>
              <a:t>i</a:t>
            </a:r>
            <a:r>
              <a:rPr lang="en-US" dirty="0"/>
              <a:t>--&gt; 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 = 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>
              <a:buClr>
                <a:srgbClr val="000000"/>
              </a:buClr>
              <a:buSzPct val="75000"/>
              <a:buFont typeface="Times" pitchFamily="18"/>
              <a:buChar char="•"/>
            </a:pPr>
            <a:r>
              <a:rPr lang="en-US" dirty="0"/>
              <a:t>Level </a:t>
            </a:r>
            <a:r>
              <a:rPr lang="en-US" dirty="0" err="1"/>
              <a:t>i</a:t>
            </a:r>
            <a:r>
              <a:rPr lang="en-US" dirty="0"/>
              <a:t> produces 2</a:t>
            </a:r>
            <a:r>
              <a:rPr lang="en-US" baseline="30000" dirty="0"/>
              <a:t>i</a:t>
            </a:r>
            <a:r>
              <a:rPr lang="en-US" dirty="0"/>
              <a:t> parts, each of length N/2</a:t>
            </a:r>
            <a:r>
              <a:rPr lang="en-US" baseline="30000" dirty="0"/>
              <a:t>i</a:t>
            </a:r>
            <a:r>
              <a:rPr lang="en-US" dirty="0"/>
              <a:t> =&gt; </a:t>
            </a:r>
            <a:r>
              <a:rPr lang="en-US" dirty="0">
                <a:solidFill>
                  <a:schemeClr val="accent1"/>
                </a:solidFill>
              </a:rPr>
              <a:t>O(N) work at each level</a:t>
            </a:r>
          </a:p>
          <a:p>
            <a:pPr lvl="1">
              <a:buClr>
                <a:srgbClr val="000000"/>
              </a:buClr>
              <a:buSzPct val="75000"/>
              <a:buFont typeface="Times" pitchFamily="18"/>
              <a:buChar char="•"/>
            </a:pPr>
            <a:endParaRPr lang="en-US" dirty="0"/>
          </a:p>
          <a:p>
            <a:pPr lvl="0">
              <a:buClr>
                <a:srgbClr val="000000"/>
              </a:buClr>
              <a:buSzPct val="75000"/>
              <a:buFont typeface="Times" pitchFamily="18"/>
              <a:buChar char="•"/>
            </a:pPr>
            <a:r>
              <a:rPr lang="en-US" dirty="0"/>
              <a:t>O(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/>
              <a:t>* </a:t>
            </a:r>
            <a:r>
              <a:rPr lang="en-US" dirty="0">
                <a:solidFill>
                  <a:srgbClr val="C00000"/>
                </a:solidFill>
              </a:rPr>
              <a:t>log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)</a:t>
            </a:r>
          </a:p>
          <a:p>
            <a:pPr indent="0">
              <a:buClr>
                <a:srgbClr val="000000"/>
              </a:buClr>
              <a:buSzPct val="75000"/>
            </a:pPr>
            <a:endParaRPr lang="en-US" dirty="0"/>
          </a:p>
          <a:p>
            <a:pPr lvl="0">
              <a:buClr>
                <a:srgbClr val="000000"/>
              </a:buClr>
              <a:buSzPct val="75000"/>
              <a:buFont typeface="Times" pitchFamily="18"/>
              <a:buChar char="•"/>
            </a:pPr>
            <a:r>
              <a:rPr lang="en-US" dirty="0"/>
              <a:t>Best, worst, average all do O(log n) levels</a:t>
            </a:r>
          </a:p>
          <a:p>
            <a:pPr lvl="0">
              <a:buClr>
                <a:srgbClr val="000000"/>
              </a:buClr>
              <a:buSzPct val="75000"/>
              <a:buFont typeface="Times" pitchFamily="18"/>
              <a:buChar char="•"/>
            </a:pPr>
            <a:r>
              <a:rPr lang="en-US" dirty="0"/>
              <a:t>Complexity is O(n log 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20122-52CE-B84D-A3DB-A4EA1F01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79A0C-ED1C-2E43-B616-72DDA478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0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3F7B-027E-F94C-B750-3999E63B8B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419598" y="1379863"/>
            <a:ext cx="15544800" cy="7437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Summary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81A98F-E6B1-CD41-B5D1-731167CB88C8}"/>
              </a:ext>
            </a:extLst>
          </p:cNvPr>
          <p:cNvGraphicFramePr>
            <a:graphicFrameLocks noGrp="1"/>
          </p:cNvGraphicFramePr>
          <p:nvPr/>
        </p:nvGraphicFramePr>
        <p:xfrm>
          <a:off x="4266960" y="4937038"/>
          <a:ext cx="15849360" cy="4145280"/>
        </p:xfrm>
        <a:graphic>
          <a:graphicData uri="http://schemas.openxmlformats.org/drawingml/2006/table">
            <a:tbl>
              <a:tblPr/>
              <a:tblGrid>
                <a:gridCol w="3962160">
                  <a:extLst>
                    <a:ext uri="{9D8B030D-6E8A-4147-A177-3AD203B41FA5}">
                      <a16:colId xmlns:a16="http://schemas.microsoft.com/office/drawing/2014/main" val="1563944011"/>
                    </a:ext>
                  </a:extLst>
                </a:gridCol>
                <a:gridCol w="3787200">
                  <a:extLst>
                    <a:ext uri="{9D8B030D-6E8A-4147-A177-3AD203B41FA5}">
                      <a16:colId xmlns:a16="http://schemas.microsoft.com/office/drawing/2014/main" val="2365554967"/>
                    </a:ext>
                  </a:extLst>
                </a:gridCol>
                <a:gridCol w="4137840">
                  <a:extLst>
                    <a:ext uri="{9D8B030D-6E8A-4147-A177-3AD203B41FA5}">
                      <a16:colId xmlns:a16="http://schemas.microsoft.com/office/drawing/2014/main" val="3748333199"/>
                    </a:ext>
                  </a:extLst>
                </a:gridCol>
                <a:gridCol w="3962160">
                  <a:extLst>
                    <a:ext uri="{9D8B030D-6E8A-4147-A177-3AD203B41FA5}">
                      <a16:colId xmlns:a16="http://schemas.microsoft.com/office/drawing/2014/main" val="3129608183"/>
                    </a:ext>
                  </a:extLst>
                </a:gridCol>
              </a:tblGrid>
              <a:tr h="1036320">
                <a:tc>
                  <a:txBody>
                    <a:bodyPr/>
                    <a:lstStyle/>
                    <a:p>
                      <a:pPr marL="0" marR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lang="en-US" sz="4800" b="0" i="0" u="none" strike="noStrike" baseline="0">
                        <a:ln>
                          <a:noFill/>
                        </a:ln>
                        <a:solidFill>
                          <a:srgbClr val="000000"/>
                        </a:solidFill>
                        <a:latin typeface="Times" pitchFamily="2"/>
                        <a:ea typeface="Arial Unicode MS" pitchFamily="2"/>
                        <a:cs typeface="Arial Unicode MS" pitchFamily="2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Worst case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Best case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In Place?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698207001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Selection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n</a:t>
                      </a:r>
                      <a:r>
                        <a:rPr lang="en-US" sz="5600" b="1" i="0" u="none" strike="noStrike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n</a:t>
                      </a:r>
                      <a:r>
                        <a:rPr lang="en-US" sz="5600" b="1" i="0" u="none" strike="noStrike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yes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049325067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Insertion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n</a:t>
                      </a:r>
                      <a:r>
                        <a:rPr lang="en-US" sz="5600" b="1" i="0" u="none" strike="noStrike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yes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68213529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Merge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n log(n)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n log(n)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no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52363195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12E82-BB6F-D542-AFA0-7F7F58C0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2F9A8-74F5-AC4F-B6C2-6498218A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9881-CBF7-864C-BC44-F6C0B58633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419598" y="1379863"/>
            <a:ext cx="15544800" cy="7437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Summary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BB3AA9-CF7D-AD43-8B1A-0EDBD4F44F3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8560" y="4047744"/>
          <a:ext cx="13106880" cy="8079176"/>
        </p:xfrm>
        <a:graphic>
          <a:graphicData uri="http://schemas.openxmlformats.org/drawingml/2006/table">
            <a:tbl>
              <a:tblPr/>
              <a:tblGrid>
                <a:gridCol w="3505680">
                  <a:extLst>
                    <a:ext uri="{9D8B030D-6E8A-4147-A177-3AD203B41FA5}">
                      <a16:colId xmlns:a16="http://schemas.microsoft.com/office/drawing/2014/main" val="1052534634"/>
                    </a:ext>
                  </a:extLst>
                </a:gridCol>
                <a:gridCol w="9601200">
                  <a:extLst>
                    <a:ext uri="{9D8B030D-6E8A-4147-A177-3AD203B41FA5}">
                      <a16:colId xmlns:a16="http://schemas.microsoft.com/office/drawing/2014/main" val="2822132210"/>
                    </a:ext>
                  </a:extLst>
                </a:gridCol>
              </a:tblGrid>
              <a:tr h="2233538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Selection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Very simple.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In place.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667252350"/>
                  </a:ext>
                </a:extLst>
              </a:tr>
              <a:tr h="2924638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Insertion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Can take advantage of partially sorted input.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In place.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605846206"/>
                  </a:ext>
                </a:extLst>
              </a:tr>
              <a:tr h="292100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Merge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Fastest of the three for large arrays.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697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1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Not in place.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91702383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BED4E-68CE-6847-ADAF-D9F91A96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3C239-CD22-0D40-9D01-CD64E880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2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1. Basic Programming Concep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14</a:t>
            </a:r>
            <a:r>
              <a:rPr dirty="0"/>
              <a:t>. </a:t>
            </a:r>
            <a:r>
              <a:rPr lang="en-US" dirty="0"/>
              <a:t>Recursive search and sort</a:t>
            </a:r>
            <a:endParaRPr dirty="0"/>
          </a:p>
        </p:txBody>
      </p:sp>
      <p:sp>
        <p:nvSpPr>
          <p:cNvPr id="92" name="Why programming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Recursive binary search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Performance analysis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Mergesort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/>
              <a:t>Mergesort analysis</a:t>
            </a:r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175746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/>
              <a:t>CS111 - Trees-Centeno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DF673AF3-2586-BF4A-90A2-5D6E1B3C6BC6}" type="slidenum">
              <a:rPr lang="en-US" altLang="x-none"/>
              <a:pPr/>
              <a:t>20</a:t>
            </a:fld>
            <a:endParaRPr lang="en-US" altLang="x-none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26208" y="555626"/>
            <a:ext cx="15544800" cy="2720972"/>
          </a:xfrm>
        </p:spPr>
        <p:txBody>
          <a:bodyPr>
            <a:normAutofit/>
          </a:bodyPr>
          <a:lstStyle/>
          <a:p>
            <a:r>
              <a:rPr lang="en-US" altLang="x-none" dirty="0"/>
              <a:t>Comparisons for larger n</a:t>
            </a:r>
            <a:br>
              <a:rPr lang="en-US" altLang="x-none" dirty="0"/>
            </a:br>
            <a:r>
              <a:rPr lang="en-US" dirty="0"/>
              <a:t>Does n log n vs n</a:t>
            </a:r>
            <a:r>
              <a:rPr lang="en-US" baseline="33000" dirty="0"/>
              <a:t>2</a:t>
            </a:r>
            <a:r>
              <a:rPr lang="en-US" dirty="0"/>
              <a:t> matter?</a:t>
            </a:r>
            <a:r>
              <a:rPr lang="en-US" altLang="x-none" dirty="0"/>
              <a:t>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800" y="3559174"/>
            <a:ext cx="15544800" cy="9601200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4000" dirty="0"/>
              <a:t>n</a:t>
            </a:r>
            <a:r>
              <a:rPr lang="en-US" altLang="x-none" sz="4000" u="sng" dirty="0"/>
              <a:t>			 </a:t>
            </a:r>
            <a:r>
              <a:rPr lang="en-US" altLang="x-none" sz="4000" dirty="0"/>
              <a:t>n^2</a:t>
            </a:r>
            <a:r>
              <a:rPr lang="en-US" altLang="x-none" sz="4000" u="sng" dirty="0"/>
              <a:t>	      	</a:t>
            </a:r>
            <a:r>
              <a:rPr lang="en-US" altLang="x-none" sz="4000" dirty="0"/>
              <a:t>n log</a:t>
            </a:r>
            <a:r>
              <a:rPr lang="en-US" altLang="x-none" sz="4000" baseline="-25000" dirty="0"/>
              <a:t>2</a:t>
            </a:r>
            <a:r>
              <a:rPr lang="en-US" altLang="x-none" sz="4000" dirty="0"/>
              <a:t>n	</a:t>
            </a:r>
          </a:p>
          <a:p>
            <a:pPr>
              <a:buFont typeface="Wingdings" charset="2"/>
              <a:buNone/>
            </a:pPr>
            <a:r>
              <a:rPr lang="en-US" altLang="x-none" sz="4000" b="1" dirty="0"/>
              <a:t>100			10000			664	</a:t>
            </a:r>
          </a:p>
          <a:p>
            <a:pPr>
              <a:buFont typeface="Wingdings" charset="2"/>
              <a:buNone/>
            </a:pPr>
            <a:r>
              <a:rPr lang="en-US" altLang="x-none" sz="4000" b="1" dirty="0"/>
              <a:t>200			40000			1528	</a:t>
            </a:r>
          </a:p>
          <a:p>
            <a:pPr>
              <a:buFont typeface="Wingdings" charset="2"/>
              <a:buNone/>
            </a:pPr>
            <a:r>
              <a:rPr lang="en-US" altLang="x-none" sz="4000" b="1" dirty="0"/>
              <a:t>300			90000			2468	</a:t>
            </a:r>
          </a:p>
          <a:p>
            <a:pPr>
              <a:buFont typeface="Wingdings" charset="2"/>
              <a:buNone/>
            </a:pPr>
            <a:r>
              <a:rPr lang="en-US" altLang="x-none" sz="4000" b="1" dirty="0"/>
              <a:t>400			160000		3457	</a:t>
            </a:r>
          </a:p>
          <a:p>
            <a:pPr>
              <a:buFont typeface="Wingdings" charset="2"/>
              <a:buNone/>
            </a:pPr>
            <a:r>
              <a:rPr lang="en-US" altLang="x-none" sz="4000" b="1" dirty="0"/>
              <a:t>500			250000		4482</a:t>
            </a:r>
          </a:p>
          <a:p>
            <a:pPr>
              <a:buFont typeface="Wingdings" charset="2"/>
              <a:buNone/>
            </a:pPr>
            <a:r>
              <a:rPr lang="en-US" altLang="x-none" sz="4000" b="1" dirty="0"/>
              <a:t>600			360000		5537	</a:t>
            </a:r>
          </a:p>
          <a:p>
            <a:pPr>
              <a:buFont typeface="Wingdings" charset="2"/>
              <a:buNone/>
            </a:pPr>
            <a:r>
              <a:rPr lang="en-US" altLang="x-none" sz="4000" b="1" dirty="0"/>
              <a:t>700			490000		6615	</a:t>
            </a:r>
          </a:p>
          <a:p>
            <a:pPr>
              <a:buFont typeface="Wingdings" charset="2"/>
              <a:buNone/>
            </a:pPr>
            <a:r>
              <a:rPr lang="en-US" altLang="x-none" sz="4000" b="1" dirty="0"/>
              <a:t>800			640000		7715	</a:t>
            </a:r>
          </a:p>
          <a:p>
            <a:pPr>
              <a:buFont typeface="Wingdings" charset="2"/>
              <a:buNone/>
            </a:pPr>
            <a:r>
              <a:rPr lang="en-US" altLang="x-none" sz="4000" b="1" dirty="0"/>
              <a:t>900			810000		8832</a:t>
            </a:r>
          </a:p>
          <a:p>
            <a:pPr>
              <a:buFont typeface="Wingdings" charset="2"/>
              <a:buNone/>
            </a:pPr>
            <a:r>
              <a:rPr lang="en-US" altLang="x-none" sz="4000" b="1" dirty="0"/>
              <a:t>1000	1000000		9965</a:t>
            </a:r>
            <a:endParaRPr lang="en-US" altLang="x-none" b="1" dirty="0">
              <a:solidFill>
                <a:srgbClr val="000000"/>
              </a:solidFill>
            </a:endParaRPr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215759342"/>
      </p:ext>
    </p:extLst>
  </p:cSld>
  <p:clrMapOvr>
    <a:masterClrMapping/>
  </p:clrMapOvr>
  <p:transition>
    <p:cover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96C7-532F-EB46-9617-200E0F8316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Does n log n vs n</a:t>
            </a:r>
            <a:r>
              <a:rPr lang="en-US" baseline="33000" dirty="0"/>
              <a:t>2</a:t>
            </a:r>
            <a:r>
              <a:rPr lang="en-US" dirty="0"/>
              <a:t> matter?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12BF6B-4457-A440-8DEE-E2EFD84BA1AF}"/>
              </a:ext>
            </a:extLst>
          </p:cNvPr>
          <p:cNvGraphicFramePr>
            <a:graphicFrameLocks noGrp="1"/>
          </p:cNvGraphicFramePr>
          <p:nvPr/>
        </p:nvGraphicFramePr>
        <p:xfrm>
          <a:off x="3779520" y="5484238"/>
          <a:ext cx="16637040" cy="3709200"/>
        </p:xfrm>
        <a:graphic>
          <a:graphicData uri="http://schemas.openxmlformats.org/drawingml/2006/table">
            <a:tbl>
              <a:tblPr firstRow="1" bandRow="1"/>
              <a:tblGrid>
                <a:gridCol w="2594160">
                  <a:extLst>
                    <a:ext uri="{9D8B030D-6E8A-4147-A177-3AD203B41FA5}">
                      <a16:colId xmlns:a16="http://schemas.microsoft.com/office/drawing/2014/main" val="655664531"/>
                    </a:ext>
                  </a:extLst>
                </a:gridCol>
                <a:gridCol w="5758560">
                  <a:extLst>
                    <a:ext uri="{9D8B030D-6E8A-4147-A177-3AD203B41FA5}">
                      <a16:colId xmlns:a16="http://schemas.microsoft.com/office/drawing/2014/main" val="2872832272"/>
                    </a:ext>
                  </a:extLst>
                </a:gridCol>
                <a:gridCol w="8284320">
                  <a:extLst>
                    <a:ext uri="{9D8B030D-6E8A-4147-A177-3AD203B41FA5}">
                      <a16:colId xmlns:a16="http://schemas.microsoft.com/office/drawing/2014/main" val="2045906806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0" marR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lang="en-US" sz="4800" b="0" i="0" u="none" strike="noStrike" baseline="0">
                        <a:ln>
                          <a:noFill/>
                        </a:ln>
                        <a:solidFill>
                          <a:srgbClr val="000000"/>
                        </a:solidFill>
                        <a:latin typeface="Times" pitchFamily="2"/>
                        <a:ea typeface="Arial Unicode MS" pitchFamily="2"/>
                        <a:cs typeface="Arial Unicode MS" pitchFamily="2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44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# comparisons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44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time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44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(at 1 microsec / comparison)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224398756"/>
                  </a:ext>
                </a:extLst>
              </a:tr>
              <a:tr h="109296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56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n log 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48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34"/>
                          <a:ea typeface="Arial Unicode MS" pitchFamily="2"/>
                          <a:cs typeface="Arial Unicode MS" pitchFamily="2"/>
                        </a:rPr>
                        <a:t>2 x 10</a:t>
                      </a:r>
                      <a:r>
                        <a:rPr lang="en-US" sz="4800" b="1" i="0" u="none" strike="noStrike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34"/>
                          <a:ea typeface="Arial Unicode MS" pitchFamily="2"/>
                          <a:cs typeface="Arial Unicode MS" pitchFamily="2"/>
                        </a:rPr>
                        <a:t>7</a:t>
                      </a:r>
                      <a:r>
                        <a:rPr lang="en-US" sz="48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34"/>
                          <a:ea typeface="Arial Unicode MS" pitchFamily="2"/>
                          <a:cs typeface="Arial Unicode MS" pitchFamily="2"/>
                        </a:rPr>
                        <a:t> = 20 Million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48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20 seconds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197186932"/>
                  </a:ext>
                </a:extLst>
              </a:tr>
              <a:tr h="109224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latin typeface="Liberation Sans" pitchFamily="34"/>
                        </a:defRPr>
                      </a:pPr>
                      <a:r>
                        <a:rPr lang="en-US" sz="48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34"/>
                          <a:ea typeface="Arial Unicode MS" pitchFamily="2"/>
                          <a:cs typeface="Arial Unicode MS" pitchFamily="2"/>
                        </a:rPr>
                        <a:t>n</a:t>
                      </a:r>
                      <a:r>
                        <a:rPr lang="en-US" sz="4800" b="0" i="0" u="none" strike="noStrike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34"/>
                          <a:ea typeface="Arial Unicode MS" pitchFamily="2"/>
                          <a:cs typeface="Arial Unicode MS" pitchFamily="2"/>
                        </a:rPr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/>
                      </a:pPr>
                      <a:r>
                        <a:rPr lang="en-US" sz="48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10</a:t>
                      </a:r>
                      <a:r>
                        <a:rPr lang="en-US" sz="4400" b="0" i="0" u="none" strike="noStrike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12</a:t>
                      </a:r>
                      <a:r>
                        <a:rPr lang="en-US" sz="4800" b="0" i="0" u="none" strike="noStrike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Times" pitchFamily="2"/>
                          <a:ea typeface="Arial Unicode MS" pitchFamily="2"/>
                          <a:cs typeface="Arial Unicode MS" pitchFamily="2"/>
                        </a:rPr>
                        <a:t> = 1 trillion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199" algn="l"/>
                          <a:tab pos="3657600" algn="l"/>
                          <a:tab pos="4572000" algn="l"/>
                          <a:tab pos="5486399" algn="l"/>
                          <a:tab pos="6400799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latin typeface="Liberation Sans" pitchFamily="34"/>
                        </a:defRPr>
                      </a:pPr>
                      <a:r>
                        <a:rPr lang="en-US" sz="4800" b="0" i="0" u="none" strike="noStrike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34"/>
                          <a:ea typeface="Arial Unicode MS" pitchFamily="2"/>
                          <a:cs typeface="Arial Unicode MS" pitchFamily="2"/>
                        </a:rPr>
                        <a:t>1,000,000 sec = 11.5 days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5087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3C5364-AD7B-A049-9D4E-901EE7955597}"/>
              </a:ext>
            </a:extLst>
          </p:cNvPr>
          <p:cNvSpPr txBox="1"/>
          <p:nvPr/>
        </p:nvSpPr>
        <p:spPr>
          <a:xfrm>
            <a:off x="4425358" y="3541681"/>
            <a:ext cx="7559396" cy="1043532"/>
          </a:xfrm>
          <a:prstGeom prst="rect">
            <a:avLst/>
          </a:prstGeom>
          <a:noFill/>
          <a:ln>
            <a:noFill/>
          </a:ln>
        </p:spPr>
        <p:txBody>
          <a:bodyPr vert="horz" wrap="none" lIns="180000" tIns="90000" rIns="180000" bIns="90000" anchorCtr="0" compatLnSpc="1">
            <a:spAutoFit/>
          </a:bodyPr>
          <a:lstStyle/>
          <a:p>
            <a:pPr>
              <a:tabLst>
                <a:tab pos="0" algn="l"/>
                <a:tab pos="1828800" algn="l"/>
                <a:tab pos="3657600" algn="l"/>
                <a:tab pos="5486398" algn="l"/>
                <a:tab pos="7315200" algn="l"/>
                <a:tab pos="9144000" algn="l"/>
                <a:tab pos="10972798" algn="l"/>
                <a:tab pos="12801598" algn="l"/>
                <a:tab pos="14630400" algn="l"/>
                <a:tab pos="16459200" algn="l"/>
                <a:tab pos="18288000" algn="l"/>
                <a:tab pos="20116800" algn="l"/>
              </a:tabLst>
            </a:pPr>
            <a:r>
              <a:rPr lang="en-US" sz="5600">
                <a:latin typeface="Times" pitchFamily="2"/>
                <a:ea typeface="Arial Unicode MS" pitchFamily="2"/>
                <a:cs typeface="Arial Unicode MS" pitchFamily="2"/>
              </a:rPr>
              <a:t>For n = 1,000,000 = 10</a:t>
            </a:r>
            <a:r>
              <a:rPr lang="en-US" sz="8000" baseline="33000">
                <a:latin typeface="Times" pitchFamily="2"/>
                <a:ea typeface="Arial Unicode MS" pitchFamily="2"/>
                <a:cs typeface="Arial Unicode MS" pitchFamily="2"/>
              </a:rPr>
              <a:t>6</a:t>
            </a:r>
            <a:r>
              <a:rPr lang="en-US" sz="5600">
                <a:latin typeface="Times" pitchFamily="2"/>
                <a:ea typeface="Arial Unicode MS" pitchFamily="2"/>
                <a:cs typeface="Arial Unicode MS" pitchFamily="2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4BAAA-7DE9-DF4E-BA32-4EF197EA848D}"/>
              </a:ext>
            </a:extLst>
          </p:cNvPr>
          <p:cNvSpPr txBox="1"/>
          <p:nvPr/>
        </p:nvSpPr>
        <p:spPr>
          <a:xfrm>
            <a:off x="4830720" y="10305363"/>
            <a:ext cx="14776115" cy="920422"/>
          </a:xfrm>
          <a:prstGeom prst="rect">
            <a:avLst/>
          </a:prstGeom>
          <a:noFill/>
          <a:ln>
            <a:noFill/>
          </a:ln>
        </p:spPr>
        <p:txBody>
          <a:bodyPr vert="horz" wrap="none" lIns="180000" tIns="90000" rIns="180000" bIns="90000" anchorCtr="0" compatLnSpc="1">
            <a:spAutoFit/>
          </a:bodyPr>
          <a:lstStyle/>
          <a:p>
            <a:pPr>
              <a:tabLst>
                <a:tab pos="0" algn="l"/>
                <a:tab pos="1828800" algn="l"/>
                <a:tab pos="3657600" algn="l"/>
                <a:tab pos="5486398" algn="l"/>
                <a:tab pos="7315200" algn="l"/>
                <a:tab pos="9144000" algn="l"/>
                <a:tab pos="10972798" algn="l"/>
                <a:tab pos="12801598" algn="l"/>
                <a:tab pos="14630400" algn="l"/>
                <a:tab pos="16459200" algn="l"/>
                <a:tab pos="18288000" algn="l"/>
                <a:tab pos="20116800" algn="l"/>
              </a:tabLst>
            </a:pPr>
            <a:r>
              <a:rPr lang="en-US" sz="4800" dirty="0">
                <a:latin typeface="Times" pitchFamily="2"/>
                <a:ea typeface="Arial Unicode MS" pitchFamily="2"/>
                <a:cs typeface="Arial Unicode MS" pitchFamily="2"/>
              </a:rPr>
              <a:t>See </a:t>
            </a:r>
            <a:r>
              <a:rPr lang="en-US" sz="4800" dirty="0">
                <a:latin typeface="Times" pitchFamily="2"/>
                <a:ea typeface="Arial Unicode MS" pitchFamily="2"/>
                <a:cs typeface="Arial Unicode MS" pitchFamily="2"/>
                <a:hlinkClick r:id="rId3"/>
              </a:rPr>
              <a:t>https://www.toptal.com/developers/sorting-algorithms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B96B1-7124-E141-8883-7CB4CB9C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15CAC-DB57-AD45-9D42-309C1FF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66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C69B-4194-C645-BA2B-BFA24EE8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76290"/>
            <a:ext cx="21031200" cy="1344734"/>
          </a:xfrm>
        </p:spPr>
        <p:txBody>
          <a:bodyPr>
            <a:normAutofit/>
          </a:bodyPr>
          <a:lstStyle/>
          <a:p>
            <a:r>
              <a:rPr lang="en-US" dirty="0"/>
              <a:t>Big Oh Rankings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DF44BB-08E8-7844-9795-C3E89C343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152725"/>
              </p:ext>
            </p:extLst>
          </p:nvPr>
        </p:nvGraphicFramePr>
        <p:xfrm>
          <a:off x="1676400" y="2074984"/>
          <a:ext cx="12488984" cy="1075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492">
                  <a:extLst>
                    <a:ext uri="{9D8B030D-6E8A-4147-A177-3AD203B41FA5}">
                      <a16:colId xmlns:a16="http://schemas.microsoft.com/office/drawing/2014/main" val="1042975325"/>
                    </a:ext>
                  </a:extLst>
                </a:gridCol>
                <a:gridCol w="6244492">
                  <a:extLst>
                    <a:ext uri="{9D8B030D-6E8A-4147-A177-3AD203B41FA5}">
                      <a16:colId xmlns:a16="http://schemas.microsoft.com/office/drawing/2014/main" val="1327009191"/>
                    </a:ext>
                  </a:extLst>
                </a:gridCol>
              </a:tblGrid>
              <a:tr h="2316480"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>
                          <a:solidFill>
                            <a:schemeClr val="bg2"/>
                          </a:solidFill>
                        </a:rPr>
                        <a:t>Big-O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>
                        <a:lnSpc>
                          <a:spcPct val="100000"/>
                        </a:lnSpc>
                      </a:pPr>
                      <a:r>
                        <a:rPr lang="en-US" sz="4400" dirty="0">
                          <a:solidFill>
                            <a:schemeClr val="bg2"/>
                          </a:solidFill>
                        </a:rPr>
                        <a:t>Rank from fastest (1) to slowest (9)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644463843"/>
                  </a:ext>
                </a:extLst>
              </a:tr>
              <a:tr h="1054784"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O(n)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endParaRPr lang="en-US" sz="4800"/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39067763"/>
                  </a:ext>
                </a:extLst>
              </a:tr>
              <a:tr h="1054784"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O(n</a:t>
                      </a:r>
                      <a:r>
                        <a:rPr lang="en-US" sz="4800" baseline="30000" dirty="0"/>
                        <a:t>3</a:t>
                      </a:r>
                      <a:r>
                        <a:rPr lang="en-US" sz="4800" baseline="0" dirty="0"/>
                        <a:t>)</a:t>
                      </a:r>
                      <a:endParaRPr lang="en-US" sz="4800" dirty="0"/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endParaRPr lang="en-US" sz="4800"/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3282781522"/>
                  </a:ext>
                </a:extLst>
              </a:tr>
              <a:tr h="1054784"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O(4</a:t>
                      </a:r>
                      <a:r>
                        <a:rPr lang="en-US" sz="4800" baseline="30000" dirty="0"/>
                        <a:t>n</a:t>
                      </a:r>
                      <a:r>
                        <a:rPr lang="en-US" sz="4800" baseline="0" dirty="0"/>
                        <a:t>)</a:t>
                      </a:r>
                      <a:endParaRPr lang="en-US" sz="4800" dirty="0"/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endParaRPr lang="en-US" sz="4800"/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4217071946"/>
                  </a:ext>
                </a:extLst>
              </a:tr>
              <a:tr h="1054784"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O(log</a:t>
                      </a:r>
                      <a:r>
                        <a:rPr lang="en-US" sz="4800" baseline="-25000" dirty="0"/>
                        <a:t>2</a:t>
                      </a:r>
                      <a:r>
                        <a:rPr lang="en-US" sz="4800" baseline="0" dirty="0"/>
                        <a:t>n)</a:t>
                      </a:r>
                      <a:endParaRPr lang="en-US" sz="4800" dirty="0"/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endParaRPr lang="en-US" sz="4800"/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714022959"/>
                  </a:ext>
                </a:extLst>
              </a:tr>
              <a:tr h="1054784"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O(n</a:t>
                      </a:r>
                      <a:r>
                        <a:rPr lang="en-US" sz="4800" baseline="30000" dirty="0"/>
                        <a:t>2</a:t>
                      </a:r>
                      <a:r>
                        <a:rPr lang="en-US" sz="4800" baseline="0" dirty="0"/>
                        <a:t>)</a:t>
                      </a:r>
                      <a:endParaRPr lang="en-US" sz="4800" dirty="0"/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endParaRPr lang="en-US" sz="4800" dirty="0"/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2514955095"/>
                  </a:ext>
                </a:extLst>
              </a:tr>
              <a:tr h="1054784"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O(1)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endParaRPr lang="en-US" sz="4800" dirty="0"/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3316938123"/>
                  </a:ext>
                </a:extLst>
              </a:tr>
              <a:tr h="1054784"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O(n log</a:t>
                      </a:r>
                      <a:r>
                        <a:rPr lang="en-US" sz="4800" baseline="-25000" dirty="0"/>
                        <a:t>2</a:t>
                      </a:r>
                      <a:r>
                        <a:rPr lang="en-US" sz="4800" baseline="0" dirty="0"/>
                        <a:t> n)</a:t>
                      </a:r>
                      <a:endParaRPr lang="en-US" sz="4800" dirty="0"/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endParaRPr lang="en-US" sz="4800" dirty="0"/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86950251"/>
                  </a:ext>
                </a:extLst>
              </a:tr>
              <a:tr h="1054784"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O(n</a:t>
                      </a:r>
                      <a:r>
                        <a:rPr lang="en-US" sz="4800" baseline="30000" dirty="0"/>
                        <a:t>2</a:t>
                      </a:r>
                      <a:r>
                        <a:rPr lang="en-US" sz="4800" dirty="0"/>
                        <a:t> log</a:t>
                      </a:r>
                      <a:r>
                        <a:rPr lang="en-US" sz="4800" baseline="-25000" dirty="0"/>
                        <a:t>2</a:t>
                      </a:r>
                      <a:r>
                        <a:rPr lang="en-US" sz="4800" baseline="0" dirty="0"/>
                        <a:t> n)</a:t>
                      </a:r>
                      <a:endParaRPr lang="en-US" sz="4800" dirty="0"/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endParaRPr lang="en-US" sz="4800" dirty="0"/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409825739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7133-102C-DC43-AC91-087736F1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1B68C-71E3-CB43-B807-CD9C07C1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EECD0-7915-354D-B988-CA774C9EC2E2}"/>
              </a:ext>
            </a:extLst>
          </p:cNvPr>
          <p:cNvSpPr txBox="1"/>
          <p:nvPr/>
        </p:nvSpPr>
        <p:spPr>
          <a:xfrm>
            <a:off x="14809695" y="10592195"/>
            <a:ext cx="892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http://jcsites.juniata.edu/faculty/kruse/cs240/algcomplex.htm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3584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C69B-4194-C645-BA2B-BFA24EE8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5263"/>
            <a:ext cx="21031200" cy="1344734"/>
          </a:xfrm>
        </p:spPr>
        <p:txBody>
          <a:bodyPr>
            <a:normAutofit/>
          </a:bodyPr>
          <a:lstStyle/>
          <a:p>
            <a:r>
              <a:rPr lang="en-US" dirty="0"/>
              <a:t>Big Oh Rankings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DF44BB-08E8-7844-9795-C3E89C343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709357"/>
              </p:ext>
            </p:extLst>
          </p:nvPr>
        </p:nvGraphicFramePr>
        <p:xfrm>
          <a:off x="1676400" y="2074985"/>
          <a:ext cx="16934328" cy="1061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776">
                  <a:extLst>
                    <a:ext uri="{9D8B030D-6E8A-4147-A177-3AD203B41FA5}">
                      <a16:colId xmlns:a16="http://schemas.microsoft.com/office/drawing/2014/main" val="1042975325"/>
                    </a:ext>
                  </a:extLst>
                </a:gridCol>
                <a:gridCol w="5644776">
                  <a:extLst>
                    <a:ext uri="{9D8B030D-6E8A-4147-A177-3AD203B41FA5}">
                      <a16:colId xmlns:a16="http://schemas.microsoft.com/office/drawing/2014/main" val="1327009191"/>
                    </a:ext>
                  </a:extLst>
                </a:gridCol>
                <a:gridCol w="5644776">
                  <a:extLst>
                    <a:ext uri="{9D8B030D-6E8A-4147-A177-3AD203B41FA5}">
                      <a16:colId xmlns:a16="http://schemas.microsoft.com/office/drawing/2014/main" val="1852327602"/>
                    </a:ext>
                  </a:extLst>
                </a:gridCol>
              </a:tblGrid>
              <a:tr h="2316480">
                <a:tc>
                  <a:txBody>
                    <a:bodyPr/>
                    <a:lstStyle/>
                    <a:p>
                      <a:pPr lvl="2" algn="ctr">
                        <a:lnSpc>
                          <a:spcPct val="100000"/>
                        </a:lnSpc>
                      </a:pPr>
                      <a:r>
                        <a:rPr lang="en-US" sz="4800" dirty="0">
                          <a:solidFill>
                            <a:schemeClr val="bg2"/>
                          </a:solidFill>
                        </a:rPr>
                        <a:t>Big-O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>
                        <a:lnSpc>
                          <a:spcPct val="100000"/>
                        </a:lnSpc>
                      </a:pPr>
                      <a:r>
                        <a:rPr lang="en-US" sz="4800" dirty="0">
                          <a:solidFill>
                            <a:schemeClr val="bg2"/>
                          </a:solidFill>
                        </a:rPr>
                        <a:t>Rank from fastest (1) to slowest(9)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>
                        <a:lnSpc>
                          <a:spcPct val="100000"/>
                        </a:lnSpc>
                      </a:pPr>
                      <a:r>
                        <a:rPr lang="en-US" sz="4800" dirty="0">
                          <a:solidFill>
                            <a:schemeClr val="bg2"/>
                          </a:solidFill>
                        </a:rPr>
                        <a:t>Big-O name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644463843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O(n)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3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linear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39067763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O(n</a:t>
                      </a:r>
                      <a:r>
                        <a:rPr lang="en-US" sz="4800" baseline="30000" dirty="0"/>
                        <a:t>3</a:t>
                      </a:r>
                      <a:r>
                        <a:rPr lang="en-US" sz="4800" baseline="0" dirty="0"/>
                        <a:t>)</a:t>
                      </a:r>
                      <a:endParaRPr lang="en-US" sz="4800" dirty="0"/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7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cubic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3282781522"/>
                  </a:ext>
                </a:extLst>
              </a:tr>
              <a:tr h="1148778"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O(4</a:t>
                      </a:r>
                      <a:r>
                        <a:rPr lang="en-US" sz="4800" baseline="30000" dirty="0"/>
                        <a:t>n</a:t>
                      </a:r>
                      <a:r>
                        <a:rPr lang="en-US" sz="4800" baseline="0" dirty="0"/>
                        <a:t>)</a:t>
                      </a:r>
                      <a:endParaRPr lang="en-US" sz="4800" dirty="0"/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8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exponential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4217071946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O(log</a:t>
                      </a:r>
                      <a:r>
                        <a:rPr lang="en-US" sz="4800" baseline="-25000" dirty="0"/>
                        <a:t>2</a:t>
                      </a:r>
                      <a:r>
                        <a:rPr lang="en-US" sz="4800" baseline="0" dirty="0"/>
                        <a:t>n)</a:t>
                      </a:r>
                      <a:endParaRPr lang="en-US" sz="4800" dirty="0"/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2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logarithmic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714022959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O(n</a:t>
                      </a:r>
                      <a:r>
                        <a:rPr lang="en-US" sz="4800" baseline="30000" dirty="0"/>
                        <a:t>2</a:t>
                      </a:r>
                      <a:r>
                        <a:rPr lang="en-US" sz="4800" baseline="0" dirty="0"/>
                        <a:t>)</a:t>
                      </a:r>
                      <a:endParaRPr lang="en-US" sz="4800" dirty="0"/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5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quadratic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2514955095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O(1)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1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constant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3316938123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O(n log</a:t>
                      </a:r>
                      <a:r>
                        <a:rPr lang="en-US" sz="4800" baseline="-25000" dirty="0"/>
                        <a:t>2</a:t>
                      </a:r>
                      <a:r>
                        <a:rPr lang="en-US" sz="4800" baseline="0" dirty="0"/>
                        <a:t> n)</a:t>
                      </a:r>
                      <a:endParaRPr lang="en-US" sz="4800" dirty="0"/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4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n log n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86950251"/>
                  </a:ext>
                </a:extLst>
              </a:tr>
              <a:tr h="1012850"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O(n</a:t>
                      </a:r>
                      <a:r>
                        <a:rPr lang="en-US" sz="4800" baseline="30000" dirty="0"/>
                        <a:t>2</a:t>
                      </a:r>
                      <a:r>
                        <a:rPr lang="en-US" sz="4800" dirty="0"/>
                        <a:t> log</a:t>
                      </a:r>
                      <a:r>
                        <a:rPr lang="en-US" sz="4800" baseline="-25000" dirty="0"/>
                        <a:t>2</a:t>
                      </a:r>
                      <a:r>
                        <a:rPr lang="en-US" sz="4800" baseline="0" dirty="0"/>
                        <a:t> n)</a:t>
                      </a:r>
                      <a:endParaRPr lang="en-US" sz="4800" dirty="0"/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6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 lvl="2" algn="ctr"/>
                      <a:r>
                        <a:rPr lang="en-US" sz="4800" dirty="0"/>
                        <a:t>quadratic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409825739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7133-102C-DC43-AC91-087736F1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1B68C-71E3-CB43-B807-CD9C07C1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2C0C3-A7BA-134A-B420-2CCB9BBBFF87}"/>
              </a:ext>
            </a:extLst>
          </p:cNvPr>
          <p:cNvSpPr txBox="1"/>
          <p:nvPr/>
        </p:nvSpPr>
        <p:spPr>
          <a:xfrm>
            <a:off x="19256188" y="8619960"/>
            <a:ext cx="4589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http://jcsites.juniata.edu/faculty/kruse/cs240/algcomplex.htm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8906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56A2-164E-2B47-9849-B5B6FCE2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09545"/>
            <a:ext cx="21031200" cy="2651126"/>
          </a:xfrm>
        </p:spPr>
        <p:txBody>
          <a:bodyPr/>
          <a:lstStyle/>
          <a:p>
            <a:r>
              <a:rPr lang="en-US" dirty="0"/>
              <a:t>Classify each cost by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69DE9-41A6-A14F-B800-9CBE948E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75F14-4149-7348-B7F8-EB5F4D8B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56A311-E445-1247-A50C-5B77D2F7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52439"/>
              </p:ext>
            </p:extLst>
          </p:nvPr>
        </p:nvGraphicFramePr>
        <p:xfrm>
          <a:off x="2160953" y="3149601"/>
          <a:ext cx="16245034" cy="961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2517">
                  <a:extLst>
                    <a:ext uri="{9D8B030D-6E8A-4147-A177-3AD203B41FA5}">
                      <a16:colId xmlns:a16="http://schemas.microsoft.com/office/drawing/2014/main" val="2728317694"/>
                    </a:ext>
                  </a:extLst>
                </a:gridCol>
                <a:gridCol w="8122517">
                  <a:extLst>
                    <a:ext uri="{9D8B030D-6E8A-4147-A177-3AD203B41FA5}">
                      <a16:colId xmlns:a16="http://schemas.microsoft.com/office/drawing/2014/main" val="1525966679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800" dirty="0">
                          <a:solidFill>
                            <a:schemeClr val="bg2"/>
                          </a:solidFill>
                        </a:rPr>
                        <a:t>Cost function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800" dirty="0">
                          <a:solidFill>
                            <a:schemeClr val="bg2"/>
                          </a:solidFill>
                        </a:rPr>
                        <a:t>Big-O Name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552181643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4400" dirty="0"/>
                        <a:t>T(N) = 4N</a:t>
                      </a:r>
                      <a:r>
                        <a:rPr lang="en-US" sz="4400" baseline="30000" dirty="0"/>
                        <a:t>2</a:t>
                      </a:r>
                      <a:r>
                        <a:rPr lang="en-US" sz="4400" dirty="0"/>
                        <a:t> + N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800" dirty="0"/>
                        <a:t> 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3039410422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4400" dirty="0"/>
                        <a:t>T(N) = 88N</a:t>
                      </a:r>
                      <a:r>
                        <a:rPr lang="en-US" sz="4400" baseline="30000" dirty="0"/>
                        <a:t>3</a:t>
                      </a:r>
                      <a:r>
                        <a:rPr lang="en-US" sz="4400" dirty="0"/>
                        <a:t>+77N</a:t>
                      </a:r>
                      <a:r>
                        <a:rPr lang="en-US" sz="4400" baseline="30000" dirty="0"/>
                        <a:t>2</a:t>
                      </a:r>
                      <a:r>
                        <a:rPr lang="en-US" sz="4400" dirty="0"/>
                        <a:t>+99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800"/>
                        <a:t> 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249783716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4400" dirty="0"/>
                        <a:t>T(N) = 2</a:t>
                      </a:r>
                      <a:r>
                        <a:rPr lang="en-US" sz="4400" baseline="30000" dirty="0"/>
                        <a:t>N</a:t>
                      </a:r>
                      <a:r>
                        <a:rPr lang="en-US" sz="4400" dirty="0"/>
                        <a:t>*N</a:t>
                      </a:r>
                      <a:r>
                        <a:rPr lang="en-US" sz="4400" baseline="30000" dirty="0"/>
                        <a:t>2</a:t>
                      </a:r>
                      <a:endParaRPr lang="en-US" sz="4400" dirty="0"/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800"/>
                        <a:t> 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660077748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4400" dirty="0"/>
                        <a:t>T(N) = 7500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800"/>
                        <a:t> 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087180062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" sz="4400" dirty="0" err="1"/>
                        <a:t>T</a:t>
                      </a:r>
                      <a:r>
                        <a:rPr lang="pt" sz="4400" dirty="0"/>
                        <a:t>(N) = log N + 46N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800"/>
                        <a:t> 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795917175"/>
                  </a:ext>
                </a:extLst>
              </a:tr>
              <a:tr h="16052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" sz="4400" dirty="0" err="1"/>
                        <a:t>T</a:t>
                      </a:r>
                      <a:r>
                        <a:rPr lang="pt" sz="4400" dirty="0"/>
                        <a:t>(N) = (N log N) / (N +2)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800" dirty="0"/>
                        <a:t> 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748888306"/>
                  </a:ext>
                </a:extLst>
              </a:tr>
              <a:tr h="16052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" sz="4400" dirty="0" err="1"/>
                        <a:t>T</a:t>
                      </a:r>
                      <a:r>
                        <a:rPr lang="pt" sz="4400" dirty="0"/>
                        <a:t>(N) = (3N</a:t>
                      </a:r>
                      <a:r>
                        <a:rPr lang="pt" sz="4400" baseline="30000" dirty="0"/>
                        <a:t>4</a:t>
                      </a:r>
                      <a:r>
                        <a:rPr lang="pt" sz="4400" dirty="0"/>
                        <a:t>+4N</a:t>
                      </a:r>
                      <a:r>
                        <a:rPr lang="pt" sz="4400" baseline="30000" dirty="0"/>
                        <a:t>3</a:t>
                      </a:r>
                      <a:r>
                        <a:rPr lang="pt" sz="4400" dirty="0"/>
                        <a:t>) / (5N</a:t>
                      </a:r>
                      <a:r>
                        <a:rPr lang="pt" sz="4400" baseline="30000" dirty="0"/>
                        <a:t>2</a:t>
                      </a:r>
                      <a:r>
                        <a:rPr lang="pt" sz="4400" dirty="0"/>
                        <a:t>+N)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4800" dirty="0"/>
                        <a:t> 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63812721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4400" dirty="0"/>
                        <a:t>T(N) = 17</a:t>
                      </a:r>
                      <a:r>
                        <a:rPr lang="en-US" sz="4400" baseline="30000" dirty="0"/>
                        <a:t>N</a:t>
                      </a:r>
                      <a:r>
                        <a:rPr lang="en-US" sz="4400" dirty="0"/>
                        <a:t>/N</a:t>
                      </a:r>
                      <a:r>
                        <a:rPr lang="en-US" sz="4400" baseline="30000" dirty="0"/>
                        <a:t>2</a:t>
                      </a:r>
                      <a:endParaRPr lang="en-US" sz="4400" dirty="0"/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4800" dirty="0"/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4057884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D075AB8-4E22-8F47-B085-BF7EDD9D7256}"/>
              </a:ext>
            </a:extLst>
          </p:cNvPr>
          <p:cNvSpPr txBox="1"/>
          <p:nvPr/>
        </p:nvSpPr>
        <p:spPr>
          <a:xfrm>
            <a:off x="18890540" y="10273319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http://jcsites.juniata.edu/faculty/kruse/cs240/algcomplex.htm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635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56A2-164E-2B47-9849-B5B6FCE2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each cost by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69DE9-41A6-A14F-B800-9CBE948E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75F14-4149-7348-B7F8-EB5F4D8B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56A311-E445-1247-A50C-5B77D2F7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96436"/>
              </p:ext>
            </p:extLst>
          </p:nvPr>
        </p:nvGraphicFramePr>
        <p:xfrm>
          <a:off x="2160954" y="3149601"/>
          <a:ext cx="17568984" cy="804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492">
                  <a:extLst>
                    <a:ext uri="{9D8B030D-6E8A-4147-A177-3AD203B41FA5}">
                      <a16:colId xmlns:a16="http://schemas.microsoft.com/office/drawing/2014/main" val="2728317694"/>
                    </a:ext>
                  </a:extLst>
                </a:gridCol>
                <a:gridCol w="8784492">
                  <a:extLst>
                    <a:ext uri="{9D8B030D-6E8A-4147-A177-3AD203B41FA5}">
                      <a16:colId xmlns:a16="http://schemas.microsoft.com/office/drawing/2014/main" val="1525966679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bg2"/>
                          </a:solidFill>
                        </a:rPr>
                        <a:t>Cost function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4800" dirty="0">
                          <a:solidFill>
                            <a:schemeClr val="bg2"/>
                          </a:solidFill>
                        </a:rPr>
                        <a:t>Big-O name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552181643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pPr algn="l"/>
                      <a:r>
                        <a:rPr lang="en-US" sz="4800" dirty="0"/>
                        <a:t>T(N) = 4N</a:t>
                      </a:r>
                      <a:r>
                        <a:rPr lang="en-US" sz="4800" baseline="30000" dirty="0"/>
                        <a:t>2</a:t>
                      </a:r>
                      <a:r>
                        <a:rPr lang="en-US" sz="4800" dirty="0"/>
                        <a:t> + N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quadratic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3039410422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pPr algn="l"/>
                      <a:r>
                        <a:rPr lang="en-US" sz="4800" dirty="0"/>
                        <a:t>T(N) = 88N</a:t>
                      </a:r>
                      <a:r>
                        <a:rPr lang="en-US" sz="4800" baseline="30000" dirty="0"/>
                        <a:t>3</a:t>
                      </a:r>
                      <a:r>
                        <a:rPr lang="en-US" sz="4800" dirty="0"/>
                        <a:t>+77N</a:t>
                      </a:r>
                      <a:r>
                        <a:rPr lang="en-US" sz="4800" baseline="30000" dirty="0"/>
                        <a:t>2</a:t>
                      </a:r>
                      <a:r>
                        <a:rPr lang="en-US" sz="4800" dirty="0"/>
                        <a:t>+99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cubic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249783716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pPr algn="l"/>
                      <a:r>
                        <a:rPr lang="en-US" sz="4800" dirty="0"/>
                        <a:t>T(N) = 2</a:t>
                      </a:r>
                      <a:r>
                        <a:rPr lang="en-US" sz="4800" baseline="30000" dirty="0"/>
                        <a:t>N</a:t>
                      </a:r>
                      <a:r>
                        <a:rPr lang="en-US" sz="4800" dirty="0"/>
                        <a:t>*N</a:t>
                      </a:r>
                      <a:r>
                        <a:rPr lang="en-US" sz="4800" baseline="30000" dirty="0"/>
                        <a:t>2</a:t>
                      </a:r>
                      <a:endParaRPr lang="en-US" sz="4800" dirty="0"/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exponential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660077748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pPr algn="l"/>
                      <a:r>
                        <a:rPr lang="en-US" sz="4800" dirty="0"/>
                        <a:t>T(N) = 7500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constant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087180062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pPr algn="l"/>
                      <a:r>
                        <a:rPr lang="pt" sz="4800" dirty="0" err="1"/>
                        <a:t>T</a:t>
                      </a:r>
                      <a:r>
                        <a:rPr lang="pt" sz="4800" dirty="0"/>
                        <a:t>(N) = log N + 46N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linear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795917175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pPr algn="l"/>
                      <a:r>
                        <a:rPr lang="pt" sz="4800" dirty="0" err="1"/>
                        <a:t>T</a:t>
                      </a:r>
                      <a:r>
                        <a:rPr lang="pt" sz="4800" dirty="0"/>
                        <a:t>(N) = (N log N) / (N +2)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logarithmic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748888306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pPr algn="l"/>
                      <a:r>
                        <a:rPr lang="pt" sz="4800" dirty="0" err="1"/>
                        <a:t>T</a:t>
                      </a:r>
                      <a:r>
                        <a:rPr lang="pt" sz="4800" dirty="0"/>
                        <a:t>(N) = (3N</a:t>
                      </a:r>
                      <a:r>
                        <a:rPr lang="pt" sz="4800" baseline="30000" dirty="0"/>
                        <a:t>4</a:t>
                      </a:r>
                      <a:r>
                        <a:rPr lang="pt" sz="4800" dirty="0"/>
                        <a:t>+4N</a:t>
                      </a:r>
                      <a:r>
                        <a:rPr lang="pt" sz="4800" baseline="30000" dirty="0"/>
                        <a:t>3</a:t>
                      </a:r>
                      <a:r>
                        <a:rPr lang="pt" sz="4800" dirty="0"/>
                        <a:t>) / (5N</a:t>
                      </a:r>
                      <a:r>
                        <a:rPr lang="pt" sz="4800" baseline="30000" dirty="0"/>
                        <a:t>2</a:t>
                      </a:r>
                      <a:r>
                        <a:rPr lang="pt" sz="4800" dirty="0"/>
                        <a:t>+N)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4800"/>
                        <a:t>quadratic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163812721"/>
                  </a:ext>
                </a:extLst>
              </a:tr>
              <a:tr h="894080">
                <a:tc>
                  <a:txBody>
                    <a:bodyPr/>
                    <a:lstStyle/>
                    <a:p>
                      <a:pPr algn="l"/>
                      <a:r>
                        <a:rPr lang="en-US" sz="4800" dirty="0"/>
                        <a:t>T(N) = 17</a:t>
                      </a:r>
                      <a:r>
                        <a:rPr lang="en-US" sz="4800" baseline="30000" dirty="0"/>
                        <a:t>N</a:t>
                      </a:r>
                      <a:r>
                        <a:rPr lang="en-US" sz="4800" dirty="0"/>
                        <a:t>/N</a:t>
                      </a:r>
                      <a:r>
                        <a:rPr lang="en-US" sz="4800" baseline="30000" dirty="0"/>
                        <a:t>2</a:t>
                      </a:r>
                      <a:endParaRPr lang="en-US" sz="4800" dirty="0"/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exponential</a:t>
                      </a:r>
                    </a:p>
                  </a:txBody>
                  <a:tcPr marL="182880" marR="182880" marT="91440" marB="91440" anchor="ctr"/>
                </a:tc>
                <a:extLst>
                  <a:ext uri="{0D108BD9-81ED-4DB2-BD59-A6C34878D82A}">
                    <a16:rowId xmlns:a16="http://schemas.microsoft.com/office/drawing/2014/main" val="4057884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CBF6C3-B9D7-FE40-9A20-987AAE9DAB32}"/>
              </a:ext>
            </a:extLst>
          </p:cNvPr>
          <p:cNvSpPr txBox="1"/>
          <p:nvPr/>
        </p:nvSpPr>
        <p:spPr>
          <a:xfrm>
            <a:off x="13454290" y="12366475"/>
            <a:ext cx="892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http://jcsites.juniata.edu/faculty/kruse/cs240/algcomplex.htm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0767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8806-143C-BF48-A58E-CF742565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growth rates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1835D-69A8-C449-945B-558217AB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5B283-5804-CE40-B254-1731A9EB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04618" y="13066304"/>
            <a:ext cx="384721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417E3-5610-3A4A-8C42-D995B5400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38" y="3037352"/>
            <a:ext cx="20515384" cy="11065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42012E-AC96-7946-8C2D-677B2DB9D177}"/>
              </a:ext>
            </a:extLst>
          </p:cNvPr>
          <p:cNvSpPr txBox="1"/>
          <p:nvPr/>
        </p:nvSpPr>
        <p:spPr>
          <a:xfrm>
            <a:off x="12756777" y="1237471"/>
            <a:ext cx="892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4"/>
              </a:rPr>
              <a:t>http://jcsites.juniata.edu/faculty/kruse/cs240/algcomplex.htm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5626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1. Basic Programming Concep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14</a:t>
            </a:r>
            <a:r>
              <a:rPr dirty="0">
                <a:solidFill>
                  <a:schemeClr val="bg2"/>
                </a:solidFill>
              </a:rPr>
              <a:t>. </a:t>
            </a:r>
            <a:r>
              <a:rPr lang="en-US" dirty="0">
                <a:solidFill>
                  <a:schemeClr val="bg2"/>
                </a:solidFill>
              </a:rPr>
              <a:t>Recursive search and sort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92" name="Why programming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Recursive binary search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Performance analysis</a:t>
            </a:r>
            <a:endParaRPr dirty="0">
              <a:solidFill>
                <a:schemeClr val="bg2"/>
              </a:solidFill>
            </a:endParaRP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Mergesort</a:t>
            </a:r>
          </a:p>
          <a:p>
            <a:pPr>
              <a:defRPr>
                <a:solidFill>
                  <a:srgbClr val="A9A9A9"/>
                </a:solidFill>
              </a:defRPr>
            </a:pPr>
            <a:r>
              <a:rPr lang="en-US" dirty="0">
                <a:solidFill>
                  <a:schemeClr val="bg2"/>
                </a:solidFill>
              </a:rPr>
              <a:t>Mergesort analysis</a:t>
            </a:r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  <a:p>
            <a:pPr>
              <a:defRPr>
                <a:solidFill>
                  <a:srgbClr val="A9A9A9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9488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14. </a:t>
            </a:r>
            <a:r>
              <a:rPr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Recursive Search and Sort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3835843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Best if data is partially sorted</a:t>
            </a:r>
          </a:p>
          <a:p>
            <a:pPr lvl="1"/>
            <a:r>
              <a:rPr lang="en-US" dirty="0"/>
              <a:t>Best case-data sorted O(n)</a:t>
            </a:r>
          </a:p>
          <a:p>
            <a:pPr lvl="1"/>
            <a:endParaRPr lang="en-US" dirty="0"/>
          </a:p>
          <a:p>
            <a:r>
              <a:rPr lang="en-US" dirty="0"/>
              <a:t>Selection sort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best and worst case are the same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81562" y="13066304"/>
            <a:ext cx="230832" cy="436017"/>
          </a:xfrm>
        </p:spPr>
        <p:txBody>
          <a:bodyPr/>
          <a:lstStyle/>
          <a:p>
            <a:fld id="{4B3150F1-3131-704B-87D4-B6A74CA4EC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Mergesort algorithm"/>
          <p:cNvSpPr txBox="1">
            <a:spLocks noGrp="1"/>
          </p:cNvSpPr>
          <p:nvPr>
            <p:ph type="title"/>
          </p:nvPr>
        </p:nvSpPr>
        <p:spPr>
          <a:xfrm>
            <a:off x="1270000" y="616975"/>
            <a:ext cx="20688300" cy="901700"/>
          </a:xfrm>
          <a:prstGeom prst="rect">
            <a:avLst/>
          </a:prstGeom>
        </p:spPr>
        <p:txBody>
          <a:bodyPr/>
          <a:lstStyle/>
          <a:p>
            <a:r>
              <a:rPr dirty="0"/>
              <a:t>Mergesort algorithm</a:t>
            </a:r>
          </a:p>
        </p:txBody>
      </p:sp>
      <p:sp>
        <p:nvSpPr>
          <p:cNvPr id="5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544" name="Mergesort…"/>
          <p:cNvSpPr txBox="1"/>
          <p:nvPr/>
        </p:nvSpPr>
        <p:spPr>
          <a:xfrm>
            <a:off x="1270000" y="2019300"/>
            <a:ext cx="8026400" cy="3975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5500"/>
              </a:lnSpc>
              <a:spcBef>
                <a:spcPts val="600"/>
              </a:spcBef>
              <a:tabLst>
                <a:tab pos="1168400" algn="l"/>
              </a:tabLst>
              <a:defRPr sz="3600">
                <a:solidFill>
                  <a:srgbClr val="005493"/>
                </a:solidFill>
              </a:defRPr>
            </a:pPr>
            <a:r>
              <a:rPr dirty="0"/>
              <a:t>Mergesort</a:t>
            </a:r>
            <a:endParaRPr i="1" dirty="0"/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rPr dirty="0"/>
              <a:t>Divide array into two halves.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rPr dirty="0"/>
              <a:t>Recursively sort each half.</a:t>
            </a:r>
          </a:p>
          <a:p>
            <a:pPr marL="838200" lvl="1" indent="-381000" algn="l">
              <a:lnSpc>
                <a:spcPts val="55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600"/>
            </a:pPr>
            <a:r>
              <a:rPr dirty="0"/>
              <a:t>Merge two halves to make sorted whole. </a:t>
            </a:r>
          </a:p>
        </p:txBody>
      </p:sp>
      <p:grpSp>
        <p:nvGrpSpPr>
          <p:cNvPr id="550" name="Group"/>
          <p:cNvGrpSpPr/>
          <p:nvPr/>
        </p:nvGrpSpPr>
        <p:grpSpPr>
          <a:xfrm>
            <a:off x="940146" y="7658100"/>
            <a:ext cx="3096023" cy="4156075"/>
            <a:chOff x="7815" y="0"/>
            <a:chExt cx="3096021" cy="4156075"/>
          </a:xfrm>
        </p:grpSpPr>
        <p:pic>
          <p:nvPicPr>
            <p:cNvPr id="548" name="url?sa=i&amp;source=images&amp;cd=&amp;docid=BTfM7go-aFeqsM&amp;tbnid=DcI2hYLLEs-qQM-&amp;ved=&amp;url=http%3A%2F%2Fen.wikipedia.png" descr="url?sa=i&amp;source=images&amp;cd=&amp;docid=BTfM7go-aFeqsM&amp;tbnid=DcI2hYLLEs-qQM-&amp;ved=&amp;url=http%3A%2F%2Fen.wikipedia.png"/>
            <p:cNvPicPr>
              <a:picLocks noChangeAspect="1"/>
            </p:cNvPicPr>
            <p:nvPr/>
          </p:nvPicPr>
          <p:blipFill>
            <a:blip r:embed="rId2"/>
            <a:srcRect l="12489" t="7355" r="9795" b="18153"/>
            <a:stretch>
              <a:fillRect/>
            </a:stretch>
          </p:blipFill>
          <p:spPr>
            <a:xfrm>
              <a:off x="283719" y="0"/>
              <a:ext cx="2540001" cy="317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49" name="John von Neumann…"/>
            <p:cNvSpPr txBox="1"/>
            <p:nvPr/>
          </p:nvSpPr>
          <p:spPr>
            <a:xfrm>
              <a:off x="7815" y="3317875"/>
              <a:ext cx="3096023" cy="838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marL="82550" marR="82550">
                <a:lnSpc>
                  <a:spcPts val="2800"/>
                </a:lnSpc>
                <a:spcBef>
                  <a:spcPts val="200"/>
                </a:spcBef>
                <a:buClr>
                  <a:srgbClr val="606060"/>
                </a:buClr>
                <a:buFont typeface="Comic Sans MS"/>
                <a:defRPr sz="24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</a:defRPr>
              </a:pPr>
              <a:r>
                <a:t>John von Neumann</a:t>
              </a:r>
            </a:p>
            <a:p>
              <a:pPr marL="82550" marR="82550">
                <a:lnSpc>
                  <a:spcPts val="2800"/>
                </a:lnSpc>
                <a:spcBef>
                  <a:spcPts val="200"/>
                </a:spcBef>
                <a:buClr>
                  <a:srgbClr val="606060"/>
                </a:buClr>
                <a:buFont typeface="Comic Sans MS"/>
                <a:defRPr sz="2400">
                  <a:solidFill>
                    <a:srgbClr val="005493"/>
                  </a:solidFill>
                  <a:uFill>
                    <a:solidFill>
                      <a:srgbClr val="005493"/>
                    </a:solidFill>
                  </a:uFill>
                </a:defRPr>
              </a:pPr>
              <a:r>
                <a:t>1903–1957</a:t>
              </a:r>
            </a:p>
          </p:txBody>
        </p:sp>
      </p:grpSp>
      <p:sp>
        <p:nvSpPr>
          <p:cNvPr id="551" name="John von Neumann…"/>
          <p:cNvSpPr txBox="1"/>
          <p:nvPr/>
        </p:nvSpPr>
        <p:spPr>
          <a:xfrm>
            <a:off x="3924300" y="7607300"/>
            <a:ext cx="8458200" cy="3975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04800" tIns="304800" rIns="304800" bIns="304800"/>
          <a:lstStyle/>
          <a:p>
            <a:pPr algn="l">
              <a:lnSpc>
                <a:spcPts val="4800"/>
              </a:lnSpc>
              <a:spcBef>
                <a:spcPts val="600"/>
              </a:spcBef>
              <a:tabLst>
                <a:tab pos="1168400" algn="l"/>
              </a:tabLst>
              <a:defRPr sz="3000">
                <a:solidFill>
                  <a:srgbClr val="005493"/>
                </a:solidFill>
              </a:defRPr>
            </a:pPr>
            <a:r>
              <a:rPr dirty="0"/>
              <a:t>John von Neumann</a:t>
            </a:r>
            <a:endParaRPr i="1" dirty="0"/>
          </a:p>
          <a:p>
            <a:pPr marL="838200" lvl="1" indent="-381000" algn="l">
              <a:lnSpc>
                <a:spcPts val="48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000"/>
            </a:pPr>
            <a:r>
              <a:rPr dirty="0"/>
              <a:t>Pioneered computing (stay tuned).</a:t>
            </a:r>
          </a:p>
          <a:p>
            <a:pPr marL="838200" lvl="1" indent="-381000" algn="l">
              <a:lnSpc>
                <a:spcPts val="48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000"/>
            </a:pPr>
            <a:r>
              <a:rPr dirty="0"/>
              <a:t>Early focus on numerical calculations.</a:t>
            </a:r>
          </a:p>
          <a:p>
            <a:pPr marL="838200" lvl="1" indent="-381000" algn="l">
              <a:lnSpc>
                <a:spcPts val="4800"/>
              </a:lnSpc>
              <a:spcBef>
                <a:spcPts val="600"/>
              </a:spcBef>
              <a:buSzPct val="125000"/>
              <a:buFont typeface="Gill Sans"/>
              <a:buChar char="•"/>
              <a:tabLst>
                <a:tab pos="2476500" algn="l"/>
              </a:tabLst>
              <a:defRPr sz="3000"/>
            </a:pPr>
            <a:r>
              <a:rPr dirty="0"/>
              <a:t>Invented </a:t>
            </a:r>
            <a:r>
              <a:rPr dirty="0" err="1"/>
              <a:t>mergesort</a:t>
            </a:r>
            <a:r>
              <a:rPr dirty="0"/>
              <a:t> as a test to see</a:t>
            </a:r>
            <a:br>
              <a:rPr dirty="0"/>
            </a:br>
            <a:r>
              <a:rPr dirty="0"/>
              <a:t>how his machine would measure up</a:t>
            </a:r>
            <a:br>
              <a:rPr dirty="0"/>
            </a:br>
            <a:r>
              <a:rPr dirty="0"/>
              <a:t>on other tasks.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0" build="p" bldLvl="5" animBg="1" advAuto="0"/>
      <p:bldP spid="550" grpId="0" animBg="1" advAuto="0"/>
      <p:bldP spid="551" grpId="0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dirty="0"/>
              <a:t>Follows the divide-and-conquer approach</a:t>
            </a:r>
          </a:p>
          <a:p>
            <a:pPr marL="1943100" lvl="1" indent="-1028700">
              <a:buFont typeface="+mj-lt"/>
              <a:buAutoNum type="arabicPeriod"/>
            </a:pPr>
            <a:r>
              <a:rPr lang="en-US" dirty="0"/>
              <a:t>break the problem into several sub-problems that are similar to the original problem but smaller in size</a:t>
            </a:r>
          </a:p>
          <a:p>
            <a:pPr marL="1943100" lvl="1" indent="-1028700">
              <a:buFont typeface="+mj-lt"/>
              <a:buAutoNum type="arabicPeriod"/>
            </a:pPr>
            <a:r>
              <a:rPr lang="en-US" dirty="0"/>
              <a:t>solve the sub-problems recursively </a:t>
            </a:r>
          </a:p>
          <a:p>
            <a:pPr marL="1943100" lvl="1" indent="-1028700">
              <a:buFont typeface="+mj-lt"/>
              <a:buAutoNum type="arabicPeriod"/>
            </a:pPr>
            <a:r>
              <a:rPr lang="en-US" dirty="0"/>
              <a:t>combine the sub-problems solution to create a solution to the original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81562" y="13066304"/>
            <a:ext cx="230832" cy="436017"/>
          </a:xfrm>
        </p:spPr>
        <p:txBody>
          <a:bodyPr/>
          <a:lstStyle/>
          <a:p>
            <a:fld id="{E6C0282F-0D90-134D-881B-4AB05E0945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81562" y="13066304"/>
            <a:ext cx="230832" cy="436017"/>
          </a:xfrm>
        </p:spPr>
        <p:txBody>
          <a:bodyPr/>
          <a:lstStyle/>
          <a:p>
            <a:fld id="{E6C0282F-0D90-134D-881B-4AB05E09459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77430" y="3156860"/>
          <a:ext cx="12192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4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7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69428" y="4566196"/>
          <a:ext cx="6096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4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7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87830" y="4566196"/>
          <a:ext cx="6096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4004" y="5892802"/>
          <a:ext cx="3048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006112" y="5892802"/>
          <a:ext cx="3048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4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7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157200" y="5892802"/>
          <a:ext cx="3048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764000" y="5892802"/>
          <a:ext cx="3048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8860974" y="7149738"/>
          <a:ext cx="1524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4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784114" y="7155542"/>
          <a:ext cx="1524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7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2816118" y="7149738"/>
          <a:ext cx="1524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4826344" y="7155542"/>
          <a:ext cx="1524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713204" y="7174412"/>
          <a:ext cx="1524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8708914" y="7155542"/>
          <a:ext cx="1524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endCxn id="10" idx="0"/>
          </p:cNvCxnSpPr>
          <p:nvPr/>
        </p:nvCxnSpPr>
        <p:spPr>
          <a:xfrm>
            <a:off x="15269030" y="3898540"/>
            <a:ext cx="1066800" cy="667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7740093" y="5297719"/>
            <a:ext cx="497114" cy="5950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3" idx="0"/>
          </p:cNvCxnSpPr>
          <p:nvPr/>
        </p:nvCxnSpPr>
        <p:spPr>
          <a:xfrm>
            <a:off x="19383830" y="6663515"/>
            <a:ext cx="87084" cy="492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0"/>
          </p:cNvCxnSpPr>
          <p:nvPr/>
        </p:nvCxnSpPr>
        <p:spPr>
          <a:xfrm>
            <a:off x="10130972" y="5297719"/>
            <a:ext cx="399140" cy="5950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9" idx="0"/>
          </p:cNvCxnSpPr>
          <p:nvPr/>
        </p:nvCxnSpPr>
        <p:spPr>
          <a:xfrm>
            <a:off x="11125206" y="6624322"/>
            <a:ext cx="420908" cy="531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0"/>
          </p:cNvCxnSpPr>
          <p:nvPr/>
        </p:nvCxnSpPr>
        <p:spPr>
          <a:xfrm flipH="1">
            <a:off x="8817428" y="3869512"/>
            <a:ext cx="1081316" cy="6966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1" idx="0"/>
          </p:cNvCxnSpPr>
          <p:nvPr/>
        </p:nvCxnSpPr>
        <p:spPr>
          <a:xfrm flipH="1">
            <a:off x="6858004" y="5297719"/>
            <a:ext cx="653140" cy="5950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3" idx="0"/>
          </p:cNvCxnSpPr>
          <p:nvPr/>
        </p:nvCxnSpPr>
        <p:spPr>
          <a:xfrm flipH="1">
            <a:off x="14681200" y="5304975"/>
            <a:ext cx="471717" cy="587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5276286" y="6663512"/>
            <a:ext cx="420908" cy="531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2" idx="0"/>
          </p:cNvCxnSpPr>
          <p:nvPr/>
        </p:nvCxnSpPr>
        <p:spPr>
          <a:xfrm flipH="1">
            <a:off x="17475204" y="6663512"/>
            <a:ext cx="54432" cy="510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0" idx="0"/>
          </p:cNvCxnSpPr>
          <p:nvPr/>
        </p:nvCxnSpPr>
        <p:spPr>
          <a:xfrm flipH="1">
            <a:off x="13578118" y="6624322"/>
            <a:ext cx="337460" cy="525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9477830" y="6624322"/>
            <a:ext cx="337460" cy="525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058230" y="7155540"/>
          <a:ext cx="1524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7053942" y="7161344"/>
          <a:ext cx="1524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7395034" y="6630124"/>
            <a:ext cx="420908" cy="531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747658" y="6630124"/>
            <a:ext cx="337460" cy="525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283208" y="8447316"/>
          <a:ext cx="3048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8955316" y="8447316"/>
          <a:ext cx="3048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4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7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13106404" y="8447316"/>
          <a:ext cx="3048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16713204" y="8447316"/>
          <a:ext cx="3048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Straight Arrow Connector 58"/>
          <p:cNvCxnSpPr>
            <a:stCxn id="50" idx="2"/>
          </p:cNvCxnSpPr>
          <p:nvPr/>
        </p:nvCxnSpPr>
        <p:spPr>
          <a:xfrm>
            <a:off x="5820230" y="8049620"/>
            <a:ext cx="457200" cy="39769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511144" y="7881261"/>
            <a:ext cx="337460" cy="56605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9456056" y="7904476"/>
            <a:ext cx="457200" cy="5602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11146970" y="7898677"/>
            <a:ext cx="337460" cy="56605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3563600" y="7911734"/>
            <a:ext cx="457200" cy="5602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5254514" y="7905935"/>
            <a:ext cx="337460" cy="56605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7301036" y="7904476"/>
            <a:ext cx="457200" cy="5602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8991950" y="7898677"/>
            <a:ext cx="337460" cy="56605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5588002" y="9805854"/>
          <a:ext cx="6096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4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7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13106404" y="9805854"/>
          <a:ext cx="6096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6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6" name="Straight Arrow Connector 75"/>
          <p:cNvCxnSpPr>
            <a:stCxn id="58" idx="2"/>
          </p:cNvCxnSpPr>
          <p:nvPr/>
        </p:nvCxnSpPr>
        <p:spPr>
          <a:xfrm flipH="1">
            <a:off x="17529636" y="9341396"/>
            <a:ext cx="707568" cy="46446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7" idx="2"/>
          </p:cNvCxnSpPr>
          <p:nvPr/>
        </p:nvCxnSpPr>
        <p:spPr>
          <a:xfrm>
            <a:off x="14630404" y="9341396"/>
            <a:ext cx="645884" cy="43252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9777188" y="9178839"/>
            <a:ext cx="707568" cy="62701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877956" y="9178839"/>
            <a:ext cx="645884" cy="5950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6277430" y="11190516"/>
          <a:ext cx="12192000" cy="89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4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6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7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9" name="Straight Arrow Connector 88"/>
          <p:cNvCxnSpPr/>
          <p:nvPr/>
        </p:nvCxnSpPr>
        <p:spPr>
          <a:xfrm flipH="1">
            <a:off x="15497632" y="10576563"/>
            <a:ext cx="707568" cy="62701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538032" y="10537377"/>
            <a:ext cx="645884" cy="59508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32655" y="3789683"/>
            <a:ext cx="99097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divide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20595" y="5124997"/>
            <a:ext cx="990977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divide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553675" y="6435749"/>
            <a:ext cx="990977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divide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430305" y="7830455"/>
            <a:ext cx="1058303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merge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649359" y="9178837"/>
            <a:ext cx="1058303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merge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78651" y="10573773"/>
            <a:ext cx="1058303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merge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08D506-E5DF-4146-A2BD-4923E13F7AA7}"/>
              </a:ext>
            </a:extLst>
          </p:cNvPr>
          <p:cNvSpPr/>
          <p:nvPr/>
        </p:nvSpPr>
        <p:spPr>
          <a:xfrm>
            <a:off x="1676401" y="7039772"/>
            <a:ext cx="20305058" cy="55850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738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5" grpId="0"/>
      <p:bldP spid="91" grpId="0"/>
      <p:bldP spid="93" grpId="0" animBg="1"/>
      <p:bldP spid="94" grpId="0" animBg="1"/>
      <p:bldP spid="96" grpId="0" animBg="1"/>
      <p:bldP spid="97" grpId="0" animBg="1"/>
      <p:bldP spid="9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x-none" dirty="0"/>
              <a:t>CS111 - Trees-Centeno 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781562" y="13066304"/>
            <a:ext cx="230832" cy="436017"/>
          </a:xfrm>
        </p:spPr>
        <p:txBody>
          <a:bodyPr/>
          <a:lstStyle/>
          <a:p>
            <a:fld id="{32FEA7BC-393A-DE45-AADC-E3669E10C4E9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Merge Sort (simpler analysis)n = 2</a:t>
            </a:r>
            <a:r>
              <a:rPr lang="en-US" altLang="x-none" baseline="30000" dirty="0"/>
              <a:t>m</a:t>
            </a:r>
            <a:endParaRPr lang="en-US" altLang="x-none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708928"/>
            <a:ext cx="21031200" cy="8702676"/>
          </a:xfrm>
        </p:spPr>
        <p:txBody>
          <a:bodyPr/>
          <a:lstStyle/>
          <a:p>
            <a:pPr>
              <a:buFont typeface="Wingdings" charset="2"/>
              <a:buNone/>
            </a:pPr>
            <a:endParaRPr lang="en-US" altLang="x-none" dirty="0"/>
          </a:p>
          <a:p>
            <a:pPr>
              <a:buFont typeface="Wingdings" charset="2"/>
              <a:buNone/>
            </a:pPr>
            <a:endParaRPr lang="en-US" altLang="x-none" dirty="0"/>
          </a:p>
          <a:p>
            <a:pPr>
              <a:buFont typeface="Wingdings" charset="2"/>
              <a:buNone/>
            </a:pPr>
            <a:endParaRPr lang="en-US" altLang="x-none" dirty="0"/>
          </a:p>
          <a:p>
            <a:pPr>
              <a:buFont typeface="Wingdings" charset="2"/>
              <a:buNone/>
            </a:pPr>
            <a:endParaRPr lang="en-US" altLang="x-none" dirty="0"/>
          </a:p>
          <a:p>
            <a:pPr>
              <a:buFont typeface="Wingdings" charset="2"/>
              <a:buNone/>
            </a:pPr>
            <a:endParaRPr lang="en-US" altLang="x-none" dirty="0"/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5791200" y="7162800"/>
            <a:ext cx="10668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11125200" y="6096000"/>
            <a:ext cx="5029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5791200" y="6096000"/>
            <a:ext cx="518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6459200" y="2590803"/>
            <a:ext cx="457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x-none" sz="4000">
                <a:latin typeface="Times New Roman" charset="0"/>
              </a:rPr>
              <a:t>elements         comp</a:t>
            </a:r>
            <a:endParaRPr lang="en-US" altLang="x-none" sz="4800">
              <a:latin typeface="Times New Roman" charset="0"/>
            </a:endParaRP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7221200" y="7315201"/>
            <a:ext cx="350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x-none" sz="4800" dirty="0">
                <a:latin typeface="Times New Roman" charset="0"/>
              </a:rPr>
              <a:t>  n	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7221200" y="5943600"/>
            <a:ext cx="452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x-none" sz="4800" dirty="0">
                <a:latin typeface="Times New Roman" charset="0"/>
              </a:rPr>
              <a:t>n/2	n/2 - 1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5791200" y="4724400"/>
            <a:ext cx="2286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8382000" y="4724400"/>
            <a:ext cx="2286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11125200" y="4724400"/>
            <a:ext cx="2286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13716000" y="4724400"/>
            <a:ext cx="2286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17128067" y="4600576"/>
            <a:ext cx="44534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x-none" sz="4800" dirty="0">
                <a:latin typeface="Times New Roman" charset="0"/>
              </a:rPr>
              <a:t>n/4	 n/4 - 1</a:t>
            </a:r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5791200" y="35052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7010400" y="35052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8382000" y="35052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9601200" y="35052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819" name="Rectangle 19"/>
          <p:cNvSpPr>
            <a:spLocks noChangeArrowheads="1"/>
          </p:cNvSpPr>
          <p:nvPr/>
        </p:nvSpPr>
        <p:spPr bwMode="auto">
          <a:xfrm>
            <a:off x="10972800" y="35052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820" name="Rectangle 20"/>
          <p:cNvSpPr>
            <a:spLocks noChangeArrowheads="1"/>
          </p:cNvSpPr>
          <p:nvPr/>
        </p:nvSpPr>
        <p:spPr bwMode="auto">
          <a:xfrm>
            <a:off x="12496800" y="35052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821" name="Rectangle 21"/>
          <p:cNvSpPr>
            <a:spLocks noChangeArrowheads="1"/>
          </p:cNvSpPr>
          <p:nvPr/>
        </p:nvSpPr>
        <p:spPr bwMode="auto">
          <a:xfrm flipV="1">
            <a:off x="13716000" y="35052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14935200" y="35052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17830800" y="10515601"/>
            <a:ext cx="2438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x-none" altLang="x-none" sz="4800">
              <a:latin typeface="Times New Roman" charset="0"/>
            </a:endParaRP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19278600" y="7193954"/>
            <a:ext cx="381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x-none" sz="4800">
                <a:latin typeface="Times New Roman" charset="0"/>
              </a:rPr>
              <a:t>n/n   not done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1676401" y="8839201"/>
            <a:ext cx="2236893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x-none" sz="4800" dirty="0">
                <a:latin typeface="Times New Roman" charset="0"/>
              </a:rPr>
              <a:t>Comparisons: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x-none" sz="4800" dirty="0">
                <a:latin typeface="Times New Roman" charset="0"/>
              </a:rPr>
              <a:t>n + 2(n/2) + 4(n/4) +…+ n(n/n)   {m times}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x-none" sz="4800" dirty="0">
                <a:latin typeface="Times New Roman" charset="0"/>
              </a:rPr>
              <a:t>comparisons = n m   =     </a:t>
            </a:r>
            <a:r>
              <a:rPr lang="en-US" altLang="x-none" sz="4800" dirty="0">
                <a:solidFill>
                  <a:srgbClr val="990000"/>
                </a:solidFill>
                <a:latin typeface="Times New Roman" charset="0"/>
              </a:rPr>
              <a:t>O(n log n)    (m = log</a:t>
            </a:r>
            <a:r>
              <a:rPr lang="en-US" altLang="x-none" sz="4800" baseline="-25000" dirty="0">
                <a:solidFill>
                  <a:srgbClr val="990000"/>
                </a:solidFill>
                <a:latin typeface="Times New Roman" charset="0"/>
              </a:rPr>
              <a:t>2</a:t>
            </a:r>
            <a:r>
              <a:rPr lang="en-US" altLang="x-none" sz="4800" dirty="0">
                <a:solidFill>
                  <a:srgbClr val="990000"/>
                </a:solidFill>
                <a:latin typeface="Times New Roman" charset="0"/>
              </a:rPr>
              <a:t>n)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x-none" sz="2400" dirty="0">
                <a:latin typeface="Times New Roman" charset="0"/>
                <a:hlinkClick r:id="rId3"/>
              </a:rPr>
              <a:t>https://www.khanacademy.org/computing/computer-science/algorithms/merge-sort/a/analysis-of-merge-sort</a:t>
            </a:r>
            <a:r>
              <a:rPr lang="en-US" altLang="x-none" sz="2400" dirty="0">
                <a:latin typeface="Times New Roman" charset="0"/>
              </a:rPr>
              <a:t> </a:t>
            </a:r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17526000" y="73152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46664448"/>
      </p:ext>
    </p:extLst>
  </p:cSld>
  <p:clrMapOvr>
    <a:masterClrMapping/>
  </p:clrMapOvr>
  <p:transition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/>
            <a:r>
              <a:rPr lang="en-US" sz="4800" dirty="0"/>
              <a:t>Main idea for an array of n elements:</a:t>
            </a:r>
          </a:p>
          <a:p>
            <a:r>
              <a:rPr lang="en-US" sz="4800" dirty="0"/>
              <a:t>Divide the unsorted array until there are n arrays, each containing 1 element. </a:t>
            </a:r>
          </a:p>
          <a:p>
            <a:pPr lvl="1"/>
            <a:r>
              <a:rPr lang="en-US" sz="4800" dirty="0"/>
              <a:t>An array with one element is considered sorted.</a:t>
            </a:r>
          </a:p>
          <a:p>
            <a:r>
              <a:rPr lang="en-US" sz="4800" dirty="0"/>
              <a:t>Repeatedly merge two sorted arrays until there is only 1 array remaining. </a:t>
            </a:r>
          </a:p>
          <a:p>
            <a:pPr lvl="1"/>
            <a:r>
              <a:rPr lang="en-US" sz="4800" dirty="0"/>
              <a:t>This will be the sorted array at the 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3781562" y="13066304"/>
            <a:ext cx="230832" cy="436017"/>
          </a:xfrm>
        </p:spPr>
        <p:txBody>
          <a:bodyPr/>
          <a:lstStyle/>
          <a:p>
            <a:fld id="{E6C0282F-0D90-134D-881B-4AB05E0945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1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F3AC3-12A4-5246-BED4-A4199719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CS111 - Trees-Centeno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DB553-8056-3C4C-BD2C-66E0644E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781562" y="13066304"/>
            <a:ext cx="230832" cy="436017"/>
          </a:xfrm>
        </p:spPr>
        <p:txBody>
          <a:bodyPr/>
          <a:lstStyle/>
          <a:p>
            <a:fld id="{57AA7839-675C-6747-A686-716F746AE23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EF10C-26A5-324C-B76F-DC2B2572BE54}"/>
              </a:ext>
            </a:extLst>
          </p:cNvPr>
          <p:cNvSpPr/>
          <p:nvPr/>
        </p:nvSpPr>
        <p:spPr>
          <a:xfrm>
            <a:off x="543527" y="2179615"/>
            <a:ext cx="11618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Menlo" panose="020B0609030804020204" pitchFamily="49" charset="0"/>
              </a:rPr>
              <a:t>public static void </a:t>
            </a:r>
            <a:r>
              <a:rPr lang="en-US" sz="2400" dirty="0" err="1">
                <a:latin typeface="Menlo" panose="020B0609030804020204" pitchFamily="49" charset="0"/>
              </a:rPr>
              <a:t>mergeSort</a:t>
            </a:r>
            <a:r>
              <a:rPr lang="en-US" sz="2400" dirty="0">
                <a:latin typeface="Menlo" panose="020B0609030804020204" pitchFamily="49" charset="0"/>
              </a:rPr>
              <a:t> (int[] a, int l, int r){</a:t>
            </a:r>
          </a:p>
          <a:p>
            <a:endParaRPr lang="en-US" sz="2400" dirty="0">
              <a:latin typeface="Menlo" panose="020B0609030804020204" pitchFamily="49" charset="0"/>
            </a:endParaRPr>
          </a:p>
          <a:p>
            <a:pPr lvl="1"/>
            <a:r>
              <a:rPr lang="en-US" sz="2400" dirty="0">
                <a:latin typeface="Menlo" panose="020B0609030804020204" pitchFamily="49" charset="0"/>
              </a:rPr>
              <a:t>	if (l &gt;= r) return;</a:t>
            </a:r>
            <a:br>
              <a:rPr lang="en-US" sz="2400" dirty="0">
                <a:latin typeface="Menlo" panose="020B0609030804020204" pitchFamily="49" charset="0"/>
              </a:rPr>
            </a:br>
            <a:r>
              <a:rPr lang="en-US" sz="2400" dirty="0">
                <a:latin typeface="Menlo" panose="020B0609030804020204" pitchFamily="49" charset="0"/>
              </a:rPr>
              <a:t>	int middle = (l + r)/ 2;</a:t>
            </a:r>
            <a:br>
              <a:rPr lang="en-US" sz="2400" dirty="0">
                <a:latin typeface="Menlo" panose="020B0609030804020204" pitchFamily="49" charset="0"/>
              </a:rPr>
            </a:br>
            <a:r>
              <a:rPr lang="en-US" sz="2400" dirty="0">
                <a:latin typeface="Menlo" panose="020B0609030804020204" pitchFamily="49" charset="0"/>
              </a:rPr>
              <a:t>	</a:t>
            </a:r>
            <a:r>
              <a:rPr lang="en-US" sz="2400" dirty="0" err="1">
                <a:latin typeface="Menlo" panose="020B0609030804020204" pitchFamily="49" charset="0"/>
              </a:rPr>
              <a:t>mergeSort</a:t>
            </a:r>
            <a:r>
              <a:rPr lang="en-US" sz="2400" dirty="0">
                <a:latin typeface="Menlo" panose="020B0609030804020204" pitchFamily="49" charset="0"/>
              </a:rPr>
              <a:t>(a, l, middle);</a:t>
            </a:r>
          </a:p>
          <a:p>
            <a:pPr lvl="1"/>
            <a:r>
              <a:rPr lang="en-US" sz="2400" dirty="0">
                <a:latin typeface="Menlo" panose="020B0609030804020204" pitchFamily="49" charset="0"/>
              </a:rPr>
              <a:t>	</a:t>
            </a:r>
            <a:r>
              <a:rPr lang="en-US" sz="2400" dirty="0" err="1">
                <a:latin typeface="Menlo" panose="020B0609030804020204" pitchFamily="49" charset="0"/>
              </a:rPr>
              <a:t>mergeSort</a:t>
            </a:r>
            <a:r>
              <a:rPr lang="en-US" sz="2400" dirty="0">
                <a:latin typeface="Menlo" panose="020B0609030804020204" pitchFamily="49" charset="0"/>
              </a:rPr>
              <a:t>(a, middle + 1, r);</a:t>
            </a:r>
          </a:p>
          <a:p>
            <a:pPr lvl="1"/>
            <a:r>
              <a:rPr lang="en-US" sz="2400" dirty="0">
                <a:latin typeface="Menlo" panose="020B0609030804020204" pitchFamily="49" charset="0"/>
              </a:rPr>
              <a:t>	merge(a, l, r);</a:t>
            </a:r>
          </a:p>
          <a:p>
            <a:r>
              <a:rPr lang="en-US" sz="24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68FD8-BBCE-194E-AE37-47F2D96E6B6B}"/>
              </a:ext>
            </a:extLst>
          </p:cNvPr>
          <p:cNvSpPr txBox="1"/>
          <p:nvPr/>
        </p:nvSpPr>
        <p:spPr>
          <a:xfrm>
            <a:off x="13635769" y="1435715"/>
            <a:ext cx="9759696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static void merge (int[] a, int left, int right){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int[] temp = new int[right - left + 1];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	if (left &gt;= right ) return;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	int mid = (left + right)/2; </a:t>
            </a: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int 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 = 0;//fills temp array</a:t>
            </a: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int </a:t>
            </a:r>
            <a:r>
              <a:rPr lang="en-US" sz="2400" dirty="0" err="1">
                <a:solidFill>
                  <a:srgbClr val="C00000"/>
                </a:solidFill>
              </a:rPr>
              <a:t>leftIndex</a:t>
            </a:r>
            <a:r>
              <a:rPr lang="en-US" sz="2400" dirty="0">
                <a:solidFill>
                  <a:srgbClr val="C00000"/>
                </a:solidFill>
              </a:rPr>
              <a:t> = left;</a:t>
            </a:r>
          </a:p>
          <a:p>
            <a:pPr lvl="2"/>
            <a:r>
              <a:rPr lang="en-US" sz="2400" dirty="0">
                <a:solidFill>
                  <a:srgbClr val="C00000"/>
                </a:solidFill>
              </a:rPr>
              <a:t>int </a:t>
            </a:r>
            <a:r>
              <a:rPr lang="en-US" sz="2400" dirty="0" err="1">
                <a:solidFill>
                  <a:srgbClr val="C00000"/>
                </a:solidFill>
              </a:rPr>
              <a:t>rightIndex</a:t>
            </a:r>
            <a:r>
              <a:rPr lang="en-US" sz="2400" dirty="0">
                <a:solidFill>
                  <a:srgbClr val="C00000"/>
                </a:solidFill>
              </a:rPr>
              <a:t> = mid + 1; </a:t>
            </a:r>
          </a:p>
          <a:p>
            <a:br>
              <a:rPr lang="en-US" sz="2400" dirty="0"/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while ((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leftIndex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&lt;= mid) &amp;&amp; 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rightIndex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&lt;= right)){</a:t>
            </a:r>
          </a:p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if (a[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leftIndex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] &lt;= a[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rightIndex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]){</a:t>
            </a:r>
          </a:p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temp[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]= a[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leftIndex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];</a:t>
            </a:r>
          </a:p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leftIndex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++;</a:t>
            </a:r>
          </a:p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} else{</a:t>
            </a:r>
          </a:p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temp[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]= a[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rightIndex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];</a:t>
            </a:r>
          </a:p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rightIndex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++;</a:t>
            </a:r>
          </a:p>
          <a:p>
            <a:pPr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lvl="1"/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++;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while (</a:t>
            </a:r>
            <a:r>
              <a:rPr lang="en-US" sz="2400" dirty="0" err="1">
                <a:solidFill>
                  <a:schemeClr val="accent1"/>
                </a:solidFill>
              </a:rPr>
              <a:t>leftIndex</a:t>
            </a:r>
            <a:r>
              <a:rPr lang="en-US" sz="2400" dirty="0">
                <a:solidFill>
                  <a:schemeClr val="accent1"/>
                </a:solidFill>
              </a:rPr>
              <a:t> &lt;= mid){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temp[</a:t>
            </a:r>
            <a:r>
              <a:rPr lang="en-US" sz="2400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] = a[</a:t>
            </a:r>
            <a:r>
              <a:rPr lang="en-US" sz="2400" dirty="0" err="1">
                <a:solidFill>
                  <a:schemeClr val="accent1"/>
                </a:solidFill>
              </a:rPr>
              <a:t>leftIndex</a:t>
            </a:r>
            <a:r>
              <a:rPr lang="en-US" sz="2400" dirty="0">
                <a:solidFill>
                  <a:schemeClr val="accent1"/>
                </a:solidFill>
              </a:rPr>
              <a:t>];</a:t>
            </a:r>
          </a:p>
          <a:p>
            <a:pPr lvl="1"/>
            <a:r>
              <a:rPr lang="en-US" sz="2400" dirty="0" err="1">
                <a:solidFill>
                  <a:schemeClr val="accent1"/>
                </a:solidFill>
              </a:rPr>
              <a:t>leftIndex</a:t>
            </a:r>
            <a:r>
              <a:rPr lang="en-US" sz="2400" dirty="0">
                <a:solidFill>
                  <a:schemeClr val="accent1"/>
                </a:solidFill>
              </a:rPr>
              <a:t>++;</a:t>
            </a:r>
          </a:p>
          <a:p>
            <a:pPr lvl="1"/>
            <a:r>
              <a:rPr lang="en-US" sz="2400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++;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}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while (</a:t>
            </a:r>
            <a:r>
              <a:rPr lang="en-US" sz="2400" dirty="0" err="1">
                <a:solidFill>
                  <a:schemeClr val="accent1"/>
                </a:solidFill>
              </a:rPr>
              <a:t>rightIndex</a:t>
            </a:r>
            <a:r>
              <a:rPr lang="en-US" sz="2400" dirty="0">
                <a:solidFill>
                  <a:schemeClr val="accent1"/>
                </a:solidFill>
              </a:rPr>
              <a:t> &lt;= right){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temp[</a:t>
            </a:r>
            <a:r>
              <a:rPr lang="en-US" sz="2400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] = a[</a:t>
            </a:r>
            <a:r>
              <a:rPr lang="en-US" sz="2400" dirty="0" err="1">
                <a:solidFill>
                  <a:schemeClr val="accent1"/>
                </a:solidFill>
              </a:rPr>
              <a:t>rightIndex</a:t>
            </a:r>
            <a:r>
              <a:rPr lang="en-US" sz="2400" dirty="0">
                <a:solidFill>
                  <a:schemeClr val="accent1"/>
                </a:solidFill>
              </a:rPr>
              <a:t>];</a:t>
            </a:r>
          </a:p>
          <a:p>
            <a:pPr lvl="1"/>
            <a:r>
              <a:rPr lang="en-US" sz="2400" dirty="0" err="1">
                <a:solidFill>
                  <a:schemeClr val="accent1"/>
                </a:solidFill>
              </a:rPr>
              <a:t>rightIndex</a:t>
            </a:r>
            <a:r>
              <a:rPr lang="en-US" sz="2400" dirty="0">
                <a:solidFill>
                  <a:schemeClr val="accent1"/>
                </a:solidFill>
              </a:rPr>
              <a:t>++;</a:t>
            </a:r>
          </a:p>
          <a:p>
            <a:pPr lvl="1"/>
            <a:r>
              <a:rPr lang="en-US" sz="2400" dirty="0" err="1">
                <a:solidFill>
                  <a:schemeClr val="accent1"/>
                </a:solidFill>
              </a:rPr>
              <a:t>i</a:t>
            </a:r>
            <a:r>
              <a:rPr lang="en-US" sz="2400" dirty="0">
                <a:solidFill>
                  <a:schemeClr val="accent1"/>
                </a:solidFill>
              </a:rPr>
              <a:t>++;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}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       for (</a:t>
            </a:r>
            <a:r>
              <a:rPr lang="en-US" sz="2400" dirty="0" err="1">
                <a:solidFill>
                  <a:srgbClr val="7030A0"/>
                </a:solidFill>
              </a:rPr>
              <a:t>i</a:t>
            </a:r>
            <a:r>
              <a:rPr lang="en-US" sz="2400" dirty="0">
                <a:solidFill>
                  <a:srgbClr val="7030A0"/>
                </a:solidFill>
              </a:rPr>
              <a:t> = left; </a:t>
            </a:r>
            <a:r>
              <a:rPr lang="en-US" sz="2400" dirty="0" err="1">
                <a:solidFill>
                  <a:srgbClr val="7030A0"/>
                </a:solidFill>
              </a:rPr>
              <a:t>i</a:t>
            </a:r>
            <a:r>
              <a:rPr lang="en-US" sz="2400" dirty="0">
                <a:solidFill>
                  <a:srgbClr val="7030A0"/>
                </a:solidFill>
              </a:rPr>
              <a:t> &lt;= right; </a:t>
            </a:r>
            <a:r>
              <a:rPr lang="en-US" sz="2400" dirty="0" err="1">
                <a:solidFill>
                  <a:srgbClr val="7030A0"/>
                </a:solidFill>
              </a:rPr>
              <a:t>i</a:t>
            </a:r>
            <a:r>
              <a:rPr lang="en-US" sz="2400" dirty="0">
                <a:solidFill>
                  <a:srgbClr val="7030A0"/>
                </a:solidFill>
              </a:rPr>
              <a:t>++){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              a[</a:t>
            </a:r>
            <a:r>
              <a:rPr lang="en-US" sz="2400" dirty="0" err="1">
                <a:solidFill>
                  <a:srgbClr val="7030A0"/>
                </a:solidFill>
              </a:rPr>
              <a:t>i</a:t>
            </a:r>
            <a:r>
              <a:rPr lang="en-US" sz="2400" dirty="0">
                <a:solidFill>
                  <a:srgbClr val="7030A0"/>
                </a:solidFill>
              </a:rPr>
              <a:t>] = temp[</a:t>
            </a:r>
            <a:r>
              <a:rPr lang="en-US" sz="2400" dirty="0" err="1">
                <a:solidFill>
                  <a:srgbClr val="7030A0"/>
                </a:solidFill>
              </a:rPr>
              <a:t>i</a:t>
            </a:r>
            <a:r>
              <a:rPr lang="en-US" sz="2400" dirty="0">
                <a:solidFill>
                  <a:srgbClr val="7030A0"/>
                </a:solidFill>
              </a:rPr>
              <a:t>-left];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       }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940279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8524</TotalTime>
  <Words>2293</Words>
  <Application>Microsoft Macintosh PowerPoint</Application>
  <PresentationFormat>Custom</PresentationFormat>
  <Paragraphs>494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 Unicode MS</vt:lpstr>
      <vt:lpstr>Calibri</vt:lpstr>
      <vt:lpstr>Comic Sans MS</vt:lpstr>
      <vt:lpstr>Futura</vt:lpstr>
      <vt:lpstr>Futura Bold</vt:lpstr>
      <vt:lpstr>Gill Sans</vt:lpstr>
      <vt:lpstr>Helvetica</vt:lpstr>
      <vt:lpstr>Liberation Sans</vt:lpstr>
      <vt:lpstr>Lucida Grande</vt:lpstr>
      <vt:lpstr>Lucida Sans</vt:lpstr>
      <vt:lpstr>Menlo</vt:lpstr>
      <vt:lpstr>Times</vt:lpstr>
      <vt:lpstr>Times New Roman</vt:lpstr>
      <vt:lpstr>Wingdings</vt:lpstr>
      <vt:lpstr>White</vt:lpstr>
      <vt:lpstr>14.  Recursive Search and Sort</vt:lpstr>
      <vt:lpstr>14. Recursive search and sort</vt:lpstr>
      <vt:lpstr>Sorting Algorithms</vt:lpstr>
      <vt:lpstr>Mergesort algorithm</vt:lpstr>
      <vt:lpstr>Mergesort</vt:lpstr>
      <vt:lpstr>Mergesort</vt:lpstr>
      <vt:lpstr>Merge Sort (simpler analysis)n = 2m</vt:lpstr>
      <vt:lpstr>Mergesort</vt:lpstr>
      <vt:lpstr>PowerPoint Presentation</vt:lpstr>
      <vt:lpstr>PowerPoint Presentation</vt:lpstr>
      <vt:lpstr>MERGE</vt:lpstr>
      <vt:lpstr>PowerPoint Presentation</vt:lpstr>
      <vt:lpstr>PowerPoint Presentation</vt:lpstr>
      <vt:lpstr>Mergesort: Analysis</vt:lpstr>
      <vt:lpstr>Mergesort: Analysis</vt:lpstr>
      <vt:lpstr>Mergesort: Analysis</vt:lpstr>
      <vt:lpstr>Complexity</vt:lpstr>
      <vt:lpstr>Summary</vt:lpstr>
      <vt:lpstr>Summary</vt:lpstr>
      <vt:lpstr>Comparisons for larger n Does n log n vs n2 matter? </vt:lpstr>
      <vt:lpstr>Does n log n vs n2 matter?</vt:lpstr>
      <vt:lpstr>Big Oh Rankings</vt:lpstr>
      <vt:lpstr>Big Oh Rankings</vt:lpstr>
      <vt:lpstr>Classify each cost by name</vt:lpstr>
      <vt:lpstr>Classify each cost by name</vt:lpstr>
      <vt:lpstr>Table of growth rates</vt:lpstr>
      <vt:lpstr>14. Recursive search and sort</vt:lpstr>
      <vt:lpstr>14.  Recursive Search and Sort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Basic Programming Concepts</dc:title>
  <dc:creator>Andy Guna</dc:creator>
  <cp:lastModifiedBy>Anna godin</cp:lastModifiedBy>
  <cp:revision>149</cp:revision>
  <cp:lastPrinted>2019-12-01T16:46:43Z</cp:lastPrinted>
  <dcterms:modified xsi:type="dcterms:W3CDTF">2021-05-25T00:10:22Z</dcterms:modified>
</cp:coreProperties>
</file>