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14" r:id="rId3"/>
    <p:sldId id="259" r:id="rId4"/>
    <p:sldId id="348" r:id="rId5"/>
    <p:sldId id="349" r:id="rId6"/>
    <p:sldId id="342" r:id="rId7"/>
    <p:sldId id="260" r:id="rId8"/>
    <p:sldId id="350" r:id="rId9"/>
    <p:sldId id="343" r:id="rId10"/>
    <p:sldId id="337" r:id="rId11"/>
    <p:sldId id="338" r:id="rId12"/>
    <p:sldId id="351" r:id="rId13"/>
    <p:sldId id="352" r:id="rId14"/>
    <p:sldId id="353" r:id="rId15"/>
    <p:sldId id="344" r:id="rId16"/>
    <p:sldId id="324" r:id="rId17"/>
    <p:sldId id="354" r:id="rId18"/>
    <p:sldId id="359" r:id="rId19"/>
    <p:sldId id="360" r:id="rId20"/>
    <p:sldId id="345" r:id="rId21"/>
    <p:sldId id="355" r:id="rId22"/>
    <p:sldId id="357" r:id="rId23"/>
    <p:sldId id="358" r:id="rId24"/>
    <p:sldId id="356" r:id="rId25"/>
    <p:sldId id="346" r:id="rId26"/>
    <p:sldId id="347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3DC5C2F9-1CAC-4260-A1DD-9FCDBB877499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6CBB8FF1-D9AA-43F3-AF6F-95CC898621D3}" styleName="">
    <a:tblBg/>
    <a:wholeTbl>
      <a:tcTxStyle b="off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D9CBF1E-DFE0-488D-B0F1-8F7C9699B0B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E8A719A-2513-455F-94AF-7F6580E6230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6" autoAdjust="0"/>
    <p:restoredTop sz="70388" autoAdjust="0"/>
  </p:normalViewPr>
  <p:slideViewPr>
    <p:cSldViewPr snapToGrid="0">
      <p:cViewPr varScale="1">
        <p:scale>
          <a:sx n="65" d="100"/>
          <a:sy n="65" d="100"/>
        </p:scale>
        <p:origin x="52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527EF-9BDA-4238-B827-321E0F34E8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35EA1-9ABB-40F5-AAAE-61A36E5D51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ECEF-48F3-4CB4-805B-408F3A2DD8C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1C19A-4193-4560-90EB-02E45CDF7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EE875-7AA1-47C1-9357-9CA05A20DE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88F1B-BAB2-4885-8CAC-7B8188C4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3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(2.1)</a:t>
            </a:r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 Given a problem specification, determine the inputs, outputs and error conditions of the algorithmic solution to the problem</a:t>
            </a:r>
          </a:p>
          <a:p>
            <a:r>
              <a:rPr lang="en-US" sz="1600" b="1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(2.2)</a:t>
            </a:r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 Analyze algorithms by counting operations executed in the algorithm</a:t>
            </a:r>
          </a:p>
          <a:p>
            <a:r>
              <a:rPr lang="en-US" sz="1600" b="1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(2.3)</a:t>
            </a:r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 Develop algorithms involving iteration using a WHILE loop</a:t>
            </a:r>
          </a:p>
          <a:p>
            <a:r>
              <a:rPr lang="en-US" sz="1600" b="1" i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(2.4)</a:t>
            </a:r>
            <a:r>
              <a:rPr lang="en-US" sz="1600" b="0" i="0">
                <a:effectLst/>
                <a:latin typeface="Lucida Grande"/>
                <a:ea typeface="Lucida Grande"/>
                <a:cs typeface="Lucida Grande"/>
                <a:sym typeface="Lucida Grande"/>
              </a:rPr>
              <a:t> Count the number of operations executed in an algorithm that involves iteration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0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5621" marR="55621" defTabSz="1295400">
              <a:spcBef>
                <a:spcPts val="600"/>
              </a:spcBef>
              <a:buClr>
                <a:srgbClr val="000000"/>
              </a:buClr>
              <a:buFont typeface="Comic Sans MS"/>
              <a:defRPr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originally designed for consumer electronic devices</a:t>
            </a:r>
          </a:p>
          <a:p>
            <a:pPr marL="55621" marR="55621" defTabSz="1295400">
              <a:spcBef>
                <a:spcPts val="600"/>
              </a:spcBef>
              <a:buClr>
                <a:srgbClr val="000000"/>
              </a:buClr>
              <a:buFont typeface="Comic Sans MS"/>
              <a:defRPr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used in 3.8 billion cell phones, pcs, secure Java cads, supercomputers, medical devices and  other gadgets.</a:t>
            </a:r>
          </a:p>
          <a:p>
            <a:pPr marL="55621" marR="55621" defTabSz="1295400">
              <a:spcBef>
                <a:spcPts val="600"/>
              </a:spcBef>
              <a:buClr>
                <a:srgbClr val="000000"/>
              </a:buClr>
              <a:buFont typeface="Comic Sans MS"/>
              <a:defRPr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enterprise solutions; "enhanced" web browsing; software on servers; embedded systems; Blu-ray DVD players</a:t>
            </a:r>
          </a:p>
          <a:p>
            <a:pPr marL="55621" marR="55621" defTabSz="1295400">
              <a:spcBef>
                <a:spcPts val="600"/>
              </a:spcBef>
              <a:buClr>
                <a:srgbClr val="000000"/>
              </a:buClr>
              <a:buFont typeface="Comic Sans MS"/>
              <a:defRPr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http://news.com.com/McNealy+on+message+-+page+2/2008-1010_3-5759831-2.html?tag=st.next</a:t>
            </a:r>
          </a:p>
        </p:txBody>
      </p:sp>
    </p:spTree>
    <p:extLst>
      <p:ext uri="{BB962C8B-B14F-4D97-AF65-F5344CB8AC3E}">
        <p14:creationId xmlns:p14="http://schemas.microsoft.com/office/powerpoint/2010/main" val="140024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5621" marR="55621" defTabSz="1295400">
              <a:spcBef>
                <a:spcPts val="600"/>
              </a:spcBef>
              <a:buClr>
                <a:srgbClr val="000000"/>
              </a:buClr>
              <a:buFont typeface="Comic Sans MS"/>
              <a:defRPr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originally designed for consumer electronic devices</a:t>
            </a:r>
          </a:p>
          <a:p>
            <a:pPr marL="55621" marR="55621" defTabSz="1295400">
              <a:spcBef>
                <a:spcPts val="600"/>
              </a:spcBef>
              <a:buClr>
                <a:srgbClr val="000000"/>
              </a:buClr>
              <a:buFont typeface="Comic Sans MS"/>
              <a:defRPr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used in 3.8 billion cell phones, pcs, secure Java cads, supercomputers, medical devices and  other gadgets.</a:t>
            </a:r>
          </a:p>
          <a:p>
            <a:pPr marL="55621" marR="55621" defTabSz="1295400">
              <a:spcBef>
                <a:spcPts val="600"/>
              </a:spcBef>
              <a:buClr>
                <a:srgbClr val="000000"/>
              </a:buClr>
              <a:buFont typeface="Comic Sans MS"/>
              <a:defRPr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enterprise solutions; "enhanced" web browsing; software on servers; embedded systems; Blu-ray DVD players</a:t>
            </a:r>
          </a:p>
          <a:p>
            <a:pPr marL="55621" marR="55621" defTabSz="1295400">
              <a:spcBef>
                <a:spcPts val="600"/>
              </a:spcBef>
              <a:buClr>
                <a:srgbClr val="000000"/>
              </a:buClr>
              <a:buFont typeface="Comic Sans MS"/>
              <a:defRPr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http://news.com.com/McNealy+on+message+-+page+2/2008-1010_3-5759831-2.html?tag=st.next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5621" marR="55621" defTabSz="1295400">
              <a:spcBef>
                <a:spcPts val="600"/>
              </a:spcBef>
              <a:buClr>
                <a:srgbClr val="000000"/>
              </a:buClr>
              <a:buFont typeface="Comic Sans MS"/>
              <a:defRPr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originally designed for consumer electronic devices</a:t>
            </a:r>
          </a:p>
          <a:p>
            <a:pPr marL="55621" marR="55621" defTabSz="1295400">
              <a:spcBef>
                <a:spcPts val="600"/>
              </a:spcBef>
              <a:buClr>
                <a:srgbClr val="000000"/>
              </a:buClr>
              <a:buFont typeface="Comic Sans MS"/>
              <a:defRPr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used in 3.8 billion cell phones, pcs, secure Java cads, supercomputers, medical devices and  other gadgets.</a:t>
            </a:r>
          </a:p>
          <a:p>
            <a:pPr marL="55621" marR="55621" defTabSz="1295400">
              <a:spcBef>
                <a:spcPts val="600"/>
              </a:spcBef>
              <a:buClr>
                <a:srgbClr val="000000"/>
              </a:buClr>
              <a:buFont typeface="Comic Sans MS"/>
              <a:defRPr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enterprise solutions; "enhanced" web browsing; software on servers; embedded systems; Blu-ray DVD players</a:t>
            </a:r>
          </a:p>
          <a:p>
            <a:pPr marL="55621" marR="55621" defTabSz="1295400">
              <a:spcBef>
                <a:spcPts val="600"/>
              </a:spcBef>
              <a:buClr>
                <a:srgbClr val="000000"/>
              </a:buClr>
              <a:buFont typeface="Comic Sans MS"/>
              <a:defRPr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http://news.com.com/McNealy+on+message+-+page+2/2008-1010_3-5759831-2.html?tag=st.next</a:t>
            </a:r>
          </a:p>
        </p:txBody>
      </p:sp>
    </p:spTree>
    <p:extLst>
      <p:ext uri="{BB962C8B-B14F-4D97-AF65-F5344CB8AC3E}">
        <p14:creationId xmlns:p14="http://schemas.microsoft.com/office/powerpoint/2010/main" val="1718378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work with a specific value of n to show how to count. Then generalize.</a:t>
            </a:r>
          </a:p>
        </p:txBody>
      </p:sp>
    </p:spTree>
    <p:extLst>
      <p:ext uri="{BB962C8B-B14F-4D97-AF65-F5344CB8AC3E}">
        <p14:creationId xmlns:p14="http://schemas.microsoft.com/office/powerpoint/2010/main" val="789103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work with a specific value of n to show how to count. Then generalize.</a:t>
            </a:r>
          </a:p>
        </p:txBody>
      </p:sp>
    </p:spTree>
    <p:extLst>
      <p:ext uri="{BB962C8B-B14F-4D97-AF65-F5344CB8AC3E}">
        <p14:creationId xmlns:p14="http://schemas.microsoft.com/office/powerpoint/2010/main" val="67251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work with a specific value of n to show how to count. Then generalize.</a:t>
            </a:r>
          </a:p>
        </p:txBody>
      </p:sp>
    </p:spTree>
    <p:extLst>
      <p:ext uri="{BB962C8B-B14F-4D97-AF65-F5344CB8AC3E}">
        <p14:creationId xmlns:p14="http://schemas.microsoft.com/office/powerpoint/2010/main" val="3379358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work with a specific value of n to show how to count. Then generalize.</a:t>
            </a:r>
          </a:p>
        </p:txBody>
      </p:sp>
    </p:spTree>
    <p:extLst>
      <p:ext uri="{BB962C8B-B14F-4D97-AF65-F5344CB8AC3E}">
        <p14:creationId xmlns:p14="http://schemas.microsoft.com/office/powerpoint/2010/main" val="25188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cs.cs.princeton.edu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ral.jpg" descr="coral.jpg"/>
          <p:cNvPicPr>
            <a:picLocks noChangeAspect="1"/>
          </p:cNvPicPr>
          <p:nvPr/>
        </p:nvPicPr>
        <p:blipFill>
          <a:blip r:embed="rId2">
            <a:alphaModFix amt="20000"/>
          </a:blip>
          <a:srcRect l="19466" t="9183" r="5180" b="6043"/>
          <a:stretch>
            <a:fillRect/>
          </a:stretch>
        </p:blipFill>
        <p:spPr>
          <a:xfrm>
            <a:off x="928111" y="444499"/>
            <a:ext cx="8708572" cy="9797143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</a:t>
            </a:r>
            <a:r>
              <a:rPr dirty="0"/>
              <a:t>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dirty="0"/>
              <a:t> </a:t>
            </a:r>
            <a:r>
              <a:rPr lang="en-US" sz="2800" spc="1820" dirty="0"/>
              <a:t>Rutgers University</a:t>
            </a:r>
            <a:endParaRPr sz="2800" spc="1820" dirty="0"/>
          </a:p>
        </p:txBody>
      </p:sp>
      <p:sp>
        <p:nvSpPr>
          <p:cNvPr id="14" name="http://introcs.cs.princeton.edu"/>
          <p:cNvSpPr txBox="1"/>
          <p:nvPr/>
        </p:nvSpPr>
        <p:spPr>
          <a:xfrm>
            <a:off x="1483681" y="12042322"/>
            <a:ext cx="6870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L="82550" marR="82550" defTabSz="1828800">
              <a:lnSpc>
                <a:spcPts val="2300"/>
              </a:lnSpc>
              <a:defRPr sz="2400" b="1" spc="264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r>
              <a:rPr dirty="0">
                <a:hlinkClick r:id="rId3"/>
              </a:rPr>
              <a:t>http://introcs.cs.</a:t>
            </a:r>
            <a:r>
              <a:rPr lang="en-US" dirty="0">
                <a:hlinkClick r:id="rId3"/>
              </a:rPr>
              <a:t>rutgers</a:t>
            </a:r>
            <a:r>
              <a:rPr dirty="0">
                <a:hlinkClick r:id="rId3"/>
              </a:rPr>
              <a:t>.edu</a:t>
            </a:r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8077200" y="5715000"/>
            <a:ext cx="14706600" cy="57531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11700"/>
              </a:lnSpc>
              <a:tabLst>
                <a:tab pos="1752600" algn="l"/>
              </a:tabLst>
              <a:defRPr sz="9800">
                <a:solidFill>
                  <a:srgbClr val="00549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C7D1766-D167-4757-8EA1-AA21BD5C690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99" y="8858313"/>
            <a:ext cx="2896898" cy="289689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ral.jpg" descr="coral.jpg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6400" y="184150"/>
            <a:ext cx="9328150" cy="932815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7696200" y="5029200"/>
            <a:ext cx="15201900" cy="1752600"/>
          </a:xfrm>
          <a:prstGeom prst="rect">
            <a:avLst/>
          </a:prstGeom>
        </p:spPr>
        <p:txBody>
          <a:bodyPr/>
          <a:lstStyle>
            <a:lvl1pPr>
              <a:lnSpc>
                <a:spcPts val="7600"/>
              </a:lnSpc>
              <a:tabLst>
                <a:tab pos="1752600" algn="l"/>
              </a:tabLst>
              <a:defRPr sz="6400">
                <a:solidFill>
                  <a:srgbClr val="A9A9A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12300" y="7112000"/>
            <a:ext cx="12814300" cy="5943600"/>
          </a:xfrm>
          <a:prstGeom prst="rect">
            <a:avLst/>
          </a:prstGeom>
        </p:spPr>
        <p:txBody>
          <a:bodyPr/>
          <a:lstStyle>
            <a:lvl1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 i="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 </a:t>
            </a:r>
            <a:r>
              <a:rPr lang="en-US" sz="2800" spc="1820" dirty="0"/>
              <a:t>Rutgers University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-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"/>
          <p:cNvSpPr/>
          <p:nvPr/>
        </p:nvSpPr>
        <p:spPr>
          <a:xfrm>
            <a:off x="1297472" y="1280221"/>
            <a:ext cx="218101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1778000"/>
            <a:ext cx="21005800" cy="4572000"/>
          </a:xfrm>
          <a:prstGeom prst="rect">
            <a:avLst/>
          </a:prstGeom>
          <a:solidFill>
            <a:srgbClr val="FFFFFF"/>
          </a:solidFill>
        </p:spPr>
        <p:txBody>
          <a:bodyPr lIns="304800" tIns="304800" rIns="304800" bIns="304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1270000" y="1280221"/>
            <a:ext cx="2184400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381000"/>
            <a:ext cx="20688300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1524000"/>
            <a:ext cx="21869400" cy="1158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buFont typeface="Gill Sans"/>
              <a:tabLst>
                <a:tab pos="2476500" algn="l"/>
              </a:tabLst>
            </a:lvl2pPr>
            <a:lvl3pPr>
              <a:tabLst>
                <a:tab pos="3035300" algn="l"/>
              </a:tabLst>
              <a:defRPr i="1"/>
            </a:lvl3pPr>
            <a:lvl4pPr>
              <a:buFont typeface="Gill Sans"/>
              <a:tabLst>
                <a:tab pos="3721100" algn="l"/>
              </a:tabLst>
            </a:lvl4pPr>
            <a:lvl5pPr>
              <a:buFont typeface="Gill Sans"/>
              <a:tabLst>
                <a:tab pos="43688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00128" y="13066304"/>
            <a:ext cx="393701" cy="43180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 defTabSz="647700">
              <a:lnSpc>
                <a:spcPts val="2800"/>
              </a:lnSpc>
              <a:tabLst>
                <a:tab pos="1511300" algn="l"/>
              </a:tabLst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ransition spd="med"/>
  <p:txStyles>
    <p:titleStyle>
      <a:lvl1pPr marL="0" marR="0" indent="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1pPr>
      <a:lvl2pPr marL="0" marR="0" indent="228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2pPr>
      <a:lvl3pPr marL="0" marR="0" indent="457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3pPr>
      <a:lvl4pPr marL="0" marR="0" indent="685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4pPr>
      <a:lvl5pPr marL="0" marR="0" indent="9144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5pPr>
      <a:lvl6pPr marL="0" marR="0" indent="11430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6pPr>
      <a:lvl7pPr marL="0" marR="0" indent="1371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7pPr>
      <a:lvl8pPr marL="0" marR="0" indent="1600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8pPr>
      <a:lvl9pPr marL="0" marR="0" indent="1828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9pPr>
    </p:titleStyle>
    <p:bodyStyle>
      <a:lvl1pPr marL="0" marR="0" indent="889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1pPr>
      <a:lvl2pPr marL="760379" marR="0" indent="-3031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2pPr>
      <a:lvl3pPr marL="0" marR="0" indent="14224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3pPr>
      <a:lvl4pPr marL="2004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4pPr>
      <a:lvl5pPr marL="24621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5pPr>
      <a:lvl6pPr marL="28177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6pPr>
      <a:lvl7pPr marL="31733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7pPr>
      <a:lvl8pPr marL="3528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8pPr>
      <a:lvl9pPr marL="38845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9pPr>
    </p:bodyStyle>
    <p:otherStyle>
      <a:lvl1pPr marL="0" marR="0" indent="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stackoverflow.com/questions/879250/how-to-picture-for-loop-in-block-representation-of-algorith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Conditional_(computer_programming)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2. </a:t>
            </a:r>
            <a:r>
              <a:rPr dirty="0"/>
              <a:t> </a:t>
            </a:r>
            <a:r>
              <a:rPr lang="en-US" dirty="0"/>
              <a:t>Algorithm Implementation and counting</a:t>
            </a:r>
            <a:endParaRPr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612" name="Pop quiz on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Program 1</a:t>
            </a:r>
            <a:endParaRPr dirty="0"/>
          </a:p>
        </p:txBody>
      </p:sp>
      <p:sp>
        <p:nvSpPr>
          <p:cNvPr id="613" name="Q. What is a data type?"/>
          <p:cNvSpPr txBox="1"/>
          <p:nvPr/>
        </p:nvSpPr>
        <p:spPr>
          <a:xfrm>
            <a:off x="1270000" y="1358147"/>
            <a:ext cx="22101444" cy="11414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rgbClr val="005493"/>
                </a:solidFill>
              </a:rPr>
              <a:t>Problem</a:t>
            </a:r>
            <a:r>
              <a:rPr dirty="0">
                <a:solidFill>
                  <a:srgbClr val="005493"/>
                </a:solidFill>
              </a:rPr>
              <a:t>.</a:t>
            </a:r>
            <a:r>
              <a:rPr dirty="0"/>
              <a:t> </a:t>
            </a:r>
            <a:r>
              <a:rPr lang="en-US" dirty="0"/>
              <a:t>Write a 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program to find the larger of two numbers. </a:t>
            </a:r>
            <a:endParaRPr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614" name="A. A set of values and a set of operations on those values."/>
          <p:cNvSpPr txBox="1"/>
          <p:nvPr/>
        </p:nvSpPr>
        <p:spPr>
          <a:xfrm>
            <a:off x="1270000" y="2574997"/>
            <a:ext cx="20688300" cy="34881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Solution Design</a:t>
            </a:r>
            <a:r>
              <a:rPr dirty="0"/>
              <a:t>. 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8D3124"/>
                  </a:solidFill>
                </a:uFill>
              </a:rPr>
              <a:t>Input: two numbers                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8D3124"/>
                  </a:solidFill>
                </a:uFill>
              </a:rPr>
              <a:t>                          Output: larger of the two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8D3124"/>
                  </a:solidFill>
                </a:uFill>
              </a:rPr>
              <a:t>                          Pre-conditions: input can be compared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8D3124"/>
                  </a:solidFill>
                </a:uFill>
              </a:rPr>
              <a:t>						Test cases: provide [input][output] pairs.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F255AB-2BC3-4920-AB53-C1C335BBD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046" y="6425088"/>
            <a:ext cx="6849809" cy="6000937"/>
          </a:xfrm>
          <a:prstGeom prst="rect">
            <a:avLst/>
          </a:prstGeom>
        </p:spPr>
      </p:pic>
      <p:sp>
        <p:nvSpPr>
          <p:cNvPr id="9" name="Q. What is a data type?">
            <a:extLst>
              <a:ext uri="{FF2B5EF4-FFF2-40B4-BE49-F238E27FC236}">
                <a16:creationId xmlns:a16="http://schemas.microsoft.com/office/drawing/2014/main" id="{5F4CB2FC-3DDA-4F16-AE41-6D9BCC7A0AEE}"/>
              </a:ext>
            </a:extLst>
          </p:cNvPr>
          <p:cNvSpPr txBox="1"/>
          <p:nvPr/>
        </p:nvSpPr>
        <p:spPr>
          <a:xfrm>
            <a:off x="9785016" y="6290194"/>
            <a:ext cx="12173284" cy="66172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rgbClr val="005493"/>
                </a:solidFill>
              </a:rPr>
              <a:t>Algorithm</a:t>
            </a:r>
            <a:r>
              <a:rPr dirty="0">
                <a:solidFill>
                  <a:srgbClr val="005493"/>
                </a:solidFill>
              </a:rPr>
              <a:t>.</a:t>
            </a:r>
            <a:r>
              <a:rPr dirty="0"/>
              <a:t> </a:t>
            </a:r>
            <a:endParaRPr lang="en-US" dirty="0"/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b="1" dirty="0">
                <a:uFill>
                  <a:solidFill>
                    <a:srgbClr val="000000"/>
                  </a:solidFill>
                </a:uFill>
              </a:rPr>
              <a:t>READ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</a:rPr>
              <a:t>firstNumber</a:t>
            </a:r>
            <a:endParaRPr lang="en-US" dirty="0">
              <a:uFill>
                <a:solidFill>
                  <a:srgbClr val="000000"/>
                </a:solidFill>
              </a:uFill>
            </a:endParaRP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b="1" dirty="0">
                <a:uFill>
                  <a:solidFill>
                    <a:srgbClr val="000000"/>
                  </a:solidFill>
                </a:uFill>
              </a:rPr>
              <a:t>READ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secondNumber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b="1" dirty="0">
                <a:uFill>
                  <a:solidFill>
                    <a:srgbClr val="000000"/>
                  </a:solidFill>
                </a:uFill>
              </a:rPr>
              <a:t>IF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firstNumber &gt; secondNumber </a:t>
            </a:r>
            <a:r>
              <a:rPr lang="en-US" b="1" dirty="0">
                <a:uFill>
                  <a:solidFill>
                    <a:srgbClr val="000000"/>
                  </a:solidFill>
                </a:uFill>
              </a:rPr>
              <a:t>THEN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uFill>
                  <a:solidFill>
                    <a:srgbClr val="000000"/>
                  </a:solidFill>
                </a:uFill>
              </a:rPr>
              <a:t>    </a:t>
            </a:r>
            <a:r>
              <a:rPr lang="en-US" b="1" dirty="0">
                <a:uFill>
                  <a:solidFill>
                    <a:srgbClr val="000000"/>
                  </a:solidFill>
                </a:uFill>
              </a:rPr>
              <a:t>DISPLAY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firstNumber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b="1" dirty="0">
                <a:uFill>
                  <a:solidFill>
                    <a:srgbClr val="000000"/>
                  </a:solidFill>
                </a:uFill>
              </a:rPr>
              <a:t>ELSE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uFill>
                  <a:solidFill>
                    <a:srgbClr val="000000"/>
                  </a:solidFill>
                </a:uFill>
              </a:rPr>
              <a:t>    </a:t>
            </a:r>
            <a:r>
              <a:rPr lang="en-US" b="1" dirty="0">
                <a:uFill>
                  <a:solidFill>
                    <a:srgbClr val="000000"/>
                  </a:solidFill>
                </a:uFill>
              </a:rPr>
              <a:t>DISPLAY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secondNumber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b="1" dirty="0">
                <a:uFill>
                  <a:solidFill>
                    <a:srgbClr val="000000"/>
                  </a:solidFill>
                </a:uFill>
              </a:rPr>
              <a:t>ENDIF</a:t>
            </a:r>
            <a:endParaRPr b="1" dirty="0">
              <a:uFill>
                <a:solidFill>
                  <a:srgbClr val="00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9199433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612" name="Pop quiz on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Program 2 (with error handling)</a:t>
            </a:r>
            <a:endParaRPr dirty="0"/>
          </a:p>
        </p:txBody>
      </p:sp>
      <p:sp>
        <p:nvSpPr>
          <p:cNvPr id="613" name="Q. What is a data type?"/>
          <p:cNvSpPr txBox="1"/>
          <p:nvPr/>
        </p:nvSpPr>
        <p:spPr>
          <a:xfrm>
            <a:off x="1141278" y="1473178"/>
            <a:ext cx="22101444" cy="11414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rgbClr val="005493"/>
                </a:solidFill>
              </a:rPr>
              <a:t>Problem</a:t>
            </a:r>
            <a:r>
              <a:rPr dirty="0">
                <a:solidFill>
                  <a:srgbClr val="005493"/>
                </a:solidFill>
              </a:rPr>
              <a:t>.</a:t>
            </a:r>
            <a:r>
              <a:rPr dirty="0"/>
              <a:t> 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An algorithm to determine the pay, given the hours worked and rate per hour. </a:t>
            </a:r>
            <a:endParaRPr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614" name="A. A set of values and a set of operations on those values."/>
          <p:cNvSpPr txBox="1"/>
          <p:nvPr/>
        </p:nvSpPr>
        <p:spPr>
          <a:xfrm>
            <a:off x="964277" y="2887755"/>
            <a:ext cx="20765192" cy="19236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Solution Design</a:t>
            </a:r>
            <a:r>
              <a:rPr dirty="0"/>
              <a:t>. 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8D3124"/>
                  </a:solidFill>
                </a:uFill>
              </a:rPr>
              <a:t>Input, output, error conditions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endParaRPr lang="en-US" dirty="0">
              <a:solidFill>
                <a:schemeClr val="tx1"/>
              </a:solidFill>
              <a:uFill>
                <a:solidFill>
                  <a:srgbClr val="8D3124"/>
                </a:solidFill>
              </a:uFill>
            </a:endParaRPr>
          </a:p>
        </p:txBody>
      </p:sp>
      <p:sp>
        <p:nvSpPr>
          <p:cNvPr id="10" name="Challenges…">
            <a:extLst>
              <a:ext uri="{FF2B5EF4-FFF2-40B4-BE49-F238E27FC236}">
                <a16:creationId xmlns:a16="http://schemas.microsoft.com/office/drawing/2014/main" id="{AC00D399-07A2-4E2B-8728-606C8F4F9927}"/>
              </a:ext>
            </a:extLst>
          </p:cNvPr>
          <p:cNvSpPr txBox="1"/>
          <p:nvPr/>
        </p:nvSpPr>
        <p:spPr>
          <a:xfrm>
            <a:off x="12192000" y="5210521"/>
            <a:ext cx="9064445" cy="4324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4300"/>
              </a:lnSpc>
              <a:spcBef>
                <a:spcPts val="18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Test Cases input</a:t>
            </a:r>
            <a:endParaRPr dirty="0"/>
          </a:p>
          <a:p>
            <a:pPr marL="760379" lvl="1" indent="-303179" defTabSz="647700">
              <a:lnSpc>
                <a:spcPts val="4300"/>
              </a:lnSpc>
              <a:spcBef>
                <a:spcPts val="1800"/>
              </a:spcBef>
              <a:buSzPct val="104428"/>
              <a:buFont typeface="Gill Sans"/>
              <a:buChar char="•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[hours worked, rate per hour] </a:t>
            </a:r>
            <a:endParaRPr dirty="0"/>
          </a:p>
          <a:p>
            <a:pPr marL="760379" lvl="1" indent="-303179" defTabSz="647700">
              <a:lnSpc>
                <a:spcPts val="4300"/>
              </a:lnSpc>
              <a:spcBef>
                <a:spcPts val="1800"/>
              </a:spcBef>
              <a:buSzPct val="104428"/>
              <a:buFont typeface="Gill Sans"/>
              <a:buChar char="•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[3, 4.5], [3.5, 4]</a:t>
            </a:r>
          </a:p>
          <a:p>
            <a:pPr marL="760379" lvl="1" indent="-303179" defTabSz="647700">
              <a:lnSpc>
                <a:spcPts val="4300"/>
              </a:lnSpc>
              <a:spcBef>
                <a:spcPts val="1800"/>
              </a:spcBef>
              <a:buSzPct val="104428"/>
              <a:buFont typeface="Gill Sans"/>
              <a:buChar char="•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[-3, 8], [8, -2]</a:t>
            </a:r>
            <a:endParaRPr dirty="0"/>
          </a:p>
        </p:txBody>
      </p:sp>
      <p:sp>
        <p:nvSpPr>
          <p:cNvPr id="11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88A44E7C-76E7-4ED3-AF58-27D21D4196F1}"/>
              </a:ext>
            </a:extLst>
          </p:cNvPr>
          <p:cNvSpPr txBox="1"/>
          <p:nvPr/>
        </p:nvSpPr>
        <p:spPr>
          <a:xfrm>
            <a:off x="17906768" y="7137394"/>
            <a:ext cx="382270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Good input</a:t>
            </a:r>
            <a:endParaRPr dirty="0"/>
          </a:p>
        </p:txBody>
      </p:sp>
      <p:sp>
        <p:nvSpPr>
          <p:cNvPr id="12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6B96F4ED-8637-4FFE-A21A-BB94B5C3062F}"/>
              </a:ext>
            </a:extLst>
          </p:cNvPr>
          <p:cNvSpPr txBox="1"/>
          <p:nvPr/>
        </p:nvSpPr>
        <p:spPr>
          <a:xfrm>
            <a:off x="17906767" y="7872233"/>
            <a:ext cx="382270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bad input</a:t>
            </a:r>
            <a:endParaRPr dirty="0"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9186392C-2AEF-4608-A6D9-0FB22830DBC5}"/>
              </a:ext>
            </a:extLst>
          </p:cNvPr>
          <p:cNvSpPr/>
          <p:nvPr/>
        </p:nvSpPr>
        <p:spPr>
          <a:xfrm>
            <a:off x="16938992" y="7327872"/>
            <a:ext cx="1713958" cy="1688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5810D701-FE32-4934-870F-0045909CBD27}"/>
              </a:ext>
            </a:extLst>
          </p:cNvPr>
          <p:cNvSpPr/>
          <p:nvPr/>
        </p:nvSpPr>
        <p:spPr>
          <a:xfrm>
            <a:off x="16938991" y="8086181"/>
            <a:ext cx="1713958" cy="1688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CC41F-D494-4C9C-9908-260047020B69}"/>
              </a:ext>
            </a:extLst>
          </p:cNvPr>
          <p:cNvSpPr txBox="1"/>
          <p:nvPr/>
        </p:nvSpPr>
        <p:spPr>
          <a:xfrm>
            <a:off x="21214362" y="534332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2.1</a:t>
            </a:r>
          </a:p>
        </p:txBody>
      </p:sp>
      <p:sp>
        <p:nvSpPr>
          <p:cNvPr id="16" name="Q. What is a data type?">
            <a:extLst>
              <a:ext uri="{FF2B5EF4-FFF2-40B4-BE49-F238E27FC236}">
                <a16:creationId xmlns:a16="http://schemas.microsoft.com/office/drawing/2014/main" id="{9A5C9678-5FDE-43A3-9DFF-6E91139A3BAB}"/>
              </a:ext>
            </a:extLst>
          </p:cNvPr>
          <p:cNvSpPr txBox="1"/>
          <p:nvPr/>
        </p:nvSpPr>
        <p:spPr>
          <a:xfrm>
            <a:off x="697112" y="5210521"/>
            <a:ext cx="11189213" cy="73881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dirty="0">
                <a:solidFill>
                  <a:srgbClr val="005493"/>
                </a:solidFill>
              </a:rPr>
              <a:t>Algorithm</a:t>
            </a:r>
            <a:r>
              <a:rPr sz="3200" dirty="0">
                <a:solidFill>
                  <a:srgbClr val="005493"/>
                </a:solidFill>
              </a:rPr>
              <a:t>.</a:t>
            </a:r>
            <a:r>
              <a:rPr sz="3200" dirty="0"/>
              <a:t> </a:t>
            </a:r>
            <a:endParaRPr lang="en-US" sz="3200" dirty="0"/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b="1" dirty="0">
                <a:uFill>
                  <a:solidFill>
                    <a:srgbClr val="000000"/>
                  </a:solidFill>
                </a:uFill>
              </a:rPr>
              <a:t>READ</a:t>
            </a:r>
            <a:r>
              <a:rPr lang="en-US" sz="3200" dirty="0">
                <a:uFill>
                  <a:solidFill>
                    <a:srgbClr val="000000"/>
                  </a:solidFill>
                </a:uFill>
              </a:rPr>
              <a:t> hoursWorked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b="1" dirty="0">
                <a:uFill>
                  <a:solidFill>
                    <a:srgbClr val="000000"/>
                  </a:solidFill>
                </a:uFill>
              </a:rPr>
              <a:t>READ</a:t>
            </a:r>
            <a:r>
              <a:rPr lang="en-US" sz="3200" dirty="0">
                <a:uFill>
                  <a:solidFill>
                    <a:srgbClr val="000000"/>
                  </a:solidFill>
                </a:uFill>
              </a:rPr>
              <a:t> ratePerHour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b="1" dirty="0">
                <a:uFill>
                  <a:solidFill>
                    <a:srgbClr val="000000"/>
                  </a:solidFill>
                </a:uFill>
              </a:rPr>
              <a:t>IF</a:t>
            </a:r>
            <a:r>
              <a:rPr lang="en-US" sz="3200" dirty="0">
                <a:uFill>
                  <a:solidFill>
                    <a:srgbClr val="000000"/>
                  </a:solidFill>
                </a:uFill>
              </a:rPr>
              <a:t> hoursWorked &lt; 0 </a:t>
            </a:r>
            <a:r>
              <a:rPr lang="en-US" sz="3200" b="1" dirty="0">
                <a:uFill>
                  <a:solidFill>
                    <a:srgbClr val="000000"/>
                  </a:solidFill>
                </a:uFill>
              </a:rPr>
              <a:t>OR</a:t>
            </a:r>
            <a:r>
              <a:rPr lang="en-US" sz="3200" dirty="0">
                <a:uFill>
                  <a:solidFill>
                    <a:srgbClr val="000000"/>
                  </a:solidFill>
                </a:uFill>
              </a:rPr>
              <a:t> ratePerHour &lt; 0 </a:t>
            </a:r>
            <a:r>
              <a:rPr lang="en-US" sz="3200" b="1" dirty="0">
                <a:uFill>
                  <a:solidFill>
                    <a:srgbClr val="000000"/>
                  </a:solidFill>
                </a:uFill>
              </a:rPr>
              <a:t>THEN 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dirty="0">
                <a:uFill>
                  <a:solidFill>
                    <a:srgbClr val="000000"/>
                  </a:solidFill>
                </a:uFill>
              </a:rPr>
              <a:t>    </a:t>
            </a:r>
            <a:r>
              <a:rPr lang="en-US" sz="3200" b="1" dirty="0">
                <a:uFill>
                  <a:solidFill>
                    <a:srgbClr val="000000"/>
                  </a:solidFill>
                </a:uFill>
              </a:rPr>
              <a:t>DISPLAY</a:t>
            </a:r>
            <a:r>
              <a:rPr lang="en-US" sz="3200" dirty="0">
                <a:uFill>
                  <a:solidFill>
                    <a:srgbClr val="000000"/>
                  </a:solidFill>
                </a:uFill>
              </a:rPr>
              <a:t> error_message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b="1" dirty="0">
                <a:uFill>
                  <a:solidFill>
                    <a:srgbClr val="000000"/>
                  </a:solidFill>
                </a:uFill>
              </a:rPr>
              <a:t>ELSE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dirty="0">
                <a:uFill>
                  <a:solidFill>
                    <a:srgbClr val="000000"/>
                  </a:solidFill>
                </a:uFill>
              </a:rPr>
              <a:t>    </a:t>
            </a:r>
            <a:r>
              <a:rPr lang="en-US" sz="3200" b="1" dirty="0">
                <a:uFill>
                  <a:solidFill>
                    <a:srgbClr val="000000"/>
                  </a:solidFill>
                </a:uFill>
              </a:rPr>
              <a:t>COMPUTE</a:t>
            </a:r>
            <a:r>
              <a:rPr lang="en-US" sz="3200" dirty="0">
                <a:uFill>
                  <a:solidFill>
                    <a:srgbClr val="000000"/>
                  </a:solidFill>
                </a:uFill>
              </a:rPr>
              <a:t> totalPay </a:t>
            </a:r>
            <a:r>
              <a:rPr lang="en-US" sz="3200" b="1" dirty="0">
                <a:uFill>
                  <a:solidFill>
                    <a:srgbClr val="000000"/>
                  </a:solidFill>
                </a:uFill>
              </a:rPr>
              <a:t>AS</a:t>
            </a:r>
            <a:r>
              <a:rPr lang="en-US" sz="3200" dirty="0">
                <a:uFill>
                  <a:solidFill>
                    <a:srgbClr val="000000"/>
                  </a:solidFill>
                </a:uFill>
              </a:rPr>
              <a:t> hoursWorked*ratePerHour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dirty="0">
                <a:uFill>
                  <a:solidFill>
                    <a:srgbClr val="000000"/>
                  </a:solidFill>
                </a:uFill>
              </a:rPr>
              <a:t>    </a:t>
            </a:r>
            <a:r>
              <a:rPr lang="en-US" sz="3200" b="1" dirty="0">
                <a:uFill>
                  <a:solidFill>
                    <a:srgbClr val="000000"/>
                  </a:solidFill>
                </a:uFill>
              </a:rPr>
              <a:t>DISPLAY</a:t>
            </a:r>
            <a:r>
              <a:rPr lang="en-US" sz="3200" dirty="0">
                <a:uFill>
                  <a:solidFill>
                    <a:srgbClr val="000000"/>
                  </a:solidFill>
                </a:uFill>
              </a:rPr>
              <a:t> totalPay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b="1" dirty="0">
                <a:uFill>
                  <a:solidFill>
                    <a:srgbClr val="000000"/>
                  </a:solidFill>
                </a:uFill>
              </a:rPr>
              <a:t>ENDIF</a:t>
            </a:r>
            <a:endParaRPr sz="3200" b="1" dirty="0">
              <a:uFill>
                <a:solidFill>
                  <a:srgbClr val="00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261757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612" name="Pop quiz on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Program 3</a:t>
            </a:r>
            <a:endParaRPr dirty="0"/>
          </a:p>
        </p:txBody>
      </p:sp>
      <p:sp>
        <p:nvSpPr>
          <p:cNvPr id="613" name="Q. What is a data type?"/>
          <p:cNvSpPr txBox="1"/>
          <p:nvPr/>
        </p:nvSpPr>
        <p:spPr>
          <a:xfrm>
            <a:off x="1141278" y="1519844"/>
            <a:ext cx="22101444" cy="11414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rgbClr val="005493"/>
                </a:solidFill>
              </a:rPr>
              <a:t>Problem</a:t>
            </a:r>
            <a:r>
              <a:rPr dirty="0">
                <a:solidFill>
                  <a:srgbClr val="005493"/>
                </a:solidFill>
              </a:rPr>
              <a:t>.</a:t>
            </a:r>
            <a:r>
              <a:rPr dirty="0"/>
              <a:t> 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Convert Fahrenheit to Celsius.</a:t>
            </a:r>
            <a:endParaRPr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614" name="A. A set of values and a set of operations on those values."/>
          <p:cNvSpPr txBox="1"/>
          <p:nvPr/>
        </p:nvSpPr>
        <p:spPr>
          <a:xfrm>
            <a:off x="1141278" y="2898391"/>
            <a:ext cx="20688300" cy="4226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Solution Design</a:t>
            </a:r>
            <a:r>
              <a:rPr dirty="0"/>
              <a:t>. 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8D3124"/>
                  </a:solidFill>
                </a:uFill>
              </a:rPr>
              <a:t>Find out what inputs are needed.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8D3124"/>
                  </a:solidFill>
                </a:uFill>
              </a:rPr>
              <a:t>						Determine error conditions (if any)</a:t>
            </a: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8D3124"/>
                  </a:solidFill>
                </a:uFill>
              </a:rPr>
              <a:t>	                                                                              </a:t>
            </a:r>
            <a:r>
              <a:rPr lang="en-US" sz="2400" dirty="0"/>
              <a:t>(Absolute zero is the lowest possible temperature where nothing could be colder, and no heat energy remains</a:t>
            </a:r>
          </a:p>
          <a:p>
            <a:r>
              <a:rPr lang="en-US" sz="2400" dirty="0"/>
              <a:t>                                               in a substance. Input should not be less than -457.67F)</a:t>
            </a:r>
            <a:endParaRPr lang="en-US" sz="2400" dirty="0">
              <a:solidFill>
                <a:schemeClr val="tx1"/>
              </a:solidFill>
              <a:uFill>
                <a:solidFill>
                  <a:srgbClr val="8D3124"/>
                </a:solidFill>
              </a:uFill>
            </a:endParaRP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8D3124"/>
                  </a:solidFill>
                </a:uFill>
              </a:rPr>
              <a:t>                          Determine the output.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8D3124"/>
                  </a:solidFill>
                </a:uFill>
              </a:rPr>
              <a:t>						Test the program.</a:t>
            </a:r>
          </a:p>
        </p:txBody>
      </p:sp>
      <p:sp>
        <p:nvSpPr>
          <p:cNvPr id="13" name="Challenges…">
            <a:extLst>
              <a:ext uri="{FF2B5EF4-FFF2-40B4-BE49-F238E27FC236}">
                <a16:creationId xmlns:a16="http://schemas.microsoft.com/office/drawing/2014/main" id="{B51A5DC9-B233-4CE3-B77F-7C1C138FEE9F}"/>
              </a:ext>
            </a:extLst>
          </p:cNvPr>
          <p:cNvSpPr txBox="1"/>
          <p:nvPr/>
        </p:nvSpPr>
        <p:spPr>
          <a:xfrm>
            <a:off x="1270000" y="7746205"/>
            <a:ext cx="13953524" cy="483097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>
                <a:lumMod val="85000"/>
                <a:lumOff val="15000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/>
          <a:p>
            <a:r>
              <a:rPr lang="en-US" sz="2800" b="1" dirty="0">
                <a:latin typeface="Lucida Sans" panose="020B0602030504020204" pitchFamily="34" charset="77"/>
              </a:rPr>
              <a:t>ALGORITHM</a:t>
            </a:r>
            <a:r>
              <a:rPr lang="en-US" sz="2800" dirty="0">
                <a:latin typeface="Lucida Sans" panose="020B0602030504020204" pitchFamily="34" charset="77"/>
              </a:rPr>
              <a:t>:</a:t>
            </a:r>
          </a:p>
          <a:p>
            <a:endParaRPr lang="en-US" sz="2400" b="1" dirty="0">
              <a:latin typeface="Lucida Sans" panose="020B0602030504020204" pitchFamily="34" charset="77"/>
            </a:endParaRPr>
          </a:p>
          <a:p>
            <a:r>
              <a:rPr lang="en-US" sz="2800" b="1" dirty="0">
                <a:latin typeface="Lucida Sans" panose="020B0602030504020204" pitchFamily="34" charset="77"/>
              </a:rPr>
              <a:t>READ </a:t>
            </a:r>
            <a:r>
              <a:rPr lang="en-US" sz="2800" dirty="0">
                <a:latin typeface="Lucida Sans" panose="020B0602030504020204" pitchFamily="34" charset="77"/>
              </a:rPr>
              <a:t>degreesF</a:t>
            </a:r>
          </a:p>
          <a:p>
            <a:r>
              <a:rPr lang="en-US" sz="2800" b="1" dirty="0">
                <a:latin typeface="Lucida Sans" panose="020B0602030504020204" pitchFamily="34" charset="77"/>
              </a:rPr>
              <a:t>IF </a:t>
            </a:r>
            <a:r>
              <a:rPr lang="en-US" sz="2800" dirty="0">
                <a:latin typeface="Lucida Sans" panose="020B0602030504020204" pitchFamily="34" charset="77"/>
              </a:rPr>
              <a:t>degreesF &lt; -457.67 </a:t>
            </a:r>
            <a:r>
              <a:rPr lang="en-US" sz="2800" b="1" dirty="0">
                <a:latin typeface="Lucida Sans" panose="020B0602030504020204" pitchFamily="34" charset="77"/>
              </a:rPr>
              <a:t>THEN</a:t>
            </a:r>
          </a:p>
          <a:p>
            <a:r>
              <a:rPr lang="en-US" sz="2800" b="1" dirty="0">
                <a:latin typeface="Lucida Sans" panose="020B0602030504020204" pitchFamily="34" charset="77"/>
              </a:rPr>
              <a:t>   DISPLAY </a:t>
            </a:r>
            <a:r>
              <a:rPr lang="en-US" sz="2800" dirty="0">
                <a:latin typeface="Lucida Sans" panose="020B0602030504020204" pitchFamily="34" charset="77"/>
              </a:rPr>
              <a:t>ERROR: Temperature must be greater than or equal to -457.67</a:t>
            </a:r>
          </a:p>
          <a:p>
            <a:r>
              <a:rPr lang="en-US" sz="2800" b="1" dirty="0">
                <a:latin typeface="Lucida Sans" panose="020B0602030504020204" pitchFamily="34" charset="77"/>
              </a:rPr>
              <a:t>ELSE</a:t>
            </a:r>
          </a:p>
          <a:p>
            <a:r>
              <a:rPr lang="en-US" sz="2800" b="1" dirty="0">
                <a:latin typeface="Lucida Sans" panose="020B0602030504020204" pitchFamily="34" charset="77"/>
              </a:rPr>
              <a:t>  COMPUTE </a:t>
            </a:r>
            <a:r>
              <a:rPr lang="en-US" sz="2800" dirty="0">
                <a:latin typeface="Lucida Sans" panose="020B0602030504020204" pitchFamily="34" charset="77"/>
              </a:rPr>
              <a:t>degreesC </a:t>
            </a:r>
            <a:r>
              <a:rPr lang="en-US" sz="2800" b="1" dirty="0">
                <a:latin typeface="Lucida Sans" panose="020B0602030504020204" pitchFamily="34" charset="77"/>
              </a:rPr>
              <a:t>AS</a:t>
            </a:r>
            <a:r>
              <a:rPr lang="en-US" sz="2800" dirty="0">
                <a:latin typeface="Lucida Sans" panose="020B0602030504020204" pitchFamily="34" charset="77"/>
              </a:rPr>
              <a:t> (degreesF – 32) * 5/9</a:t>
            </a:r>
          </a:p>
          <a:p>
            <a:r>
              <a:rPr lang="en-US" sz="2800" b="1" dirty="0">
                <a:latin typeface="Lucida Sans" panose="020B0602030504020204" pitchFamily="34" charset="77"/>
              </a:rPr>
              <a:t>  DISPLAY </a:t>
            </a:r>
            <a:r>
              <a:rPr lang="en-US" sz="2800" dirty="0">
                <a:latin typeface="Lucida Sans" panose="020B0602030504020204" pitchFamily="34" charset="77"/>
              </a:rPr>
              <a:t>degreesC</a:t>
            </a:r>
          </a:p>
          <a:p>
            <a:r>
              <a:rPr lang="en-US" sz="2800" b="1" dirty="0">
                <a:latin typeface="Lucida Sans" panose="020B0602030504020204" pitchFamily="34" charset="77"/>
              </a:rPr>
              <a:t>ENDIF</a:t>
            </a:r>
            <a:endParaRPr sz="2800" dirty="0">
              <a:solidFill>
                <a:schemeClr val="tx1"/>
              </a:solidFill>
              <a:latin typeface="Lucida Sans" panose="020B0602030504020204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77B1F-AA8A-4238-A77B-2C6D34460FCB}"/>
              </a:ext>
            </a:extLst>
          </p:cNvPr>
          <p:cNvSpPr txBox="1"/>
          <p:nvPr/>
        </p:nvSpPr>
        <p:spPr>
          <a:xfrm>
            <a:off x="21214362" y="534332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2.1</a:t>
            </a:r>
          </a:p>
        </p:txBody>
      </p:sp>
      <p:sp>
        <p:nvSpPr>
          <p:cNvPr id="12" name="Challenges…">
            <a:extLst>
              <a:ext uri="{FF2B5EF4-FFF2-40B4-BE49-F238E27FC236}">
                <a16:creationId xmlns:a16="http://schemas.microsoft.com/office/drawing/2014/main" id="{1266EEBA-8B49-0B46-BA3E-FA8956DED369}"/>
              </a:ext>
            </a:extLst>
          </p:cNvPr>
          <p:cNvSpPr txBox="1"/>
          <p:nvPr/>
        </p:nvSpPr>
        <p:spPr>
          <a:xfrm>
            <a:off x="15807719" y="7746205"/>
            <a:ext cx="6021859" cy="483097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4300"/>
              </a:lnSpc>
              <a:spcBef>
                <a:spcPts val="18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b="1" dirty="0"/>
              <a:t>TEST CASES:</a:t>
            </a:r>
          </a:p>
          <a:p>
            <a:pPr defTabSz="647700">
              <a:lnSpc>
                <a:spcPts val="4300"/>
              </a:lnSpc>
              <a:spcBef>
                <a:spcPts val="18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dirty="0"/>
              <a:t>   [input][output]</a:t>
            </a:r>
          </a:p>
          <a:p>
            <a:pPr marL="457200" lvl="1" indent="0" defTabSz="647700">
              <a:lnSpc>
                <a:spcPts val="4300"/>
              </a:lnSpc>
              <a:spcBef>
                <a:spcPts val="1800"/>
              </a:spcBef>
              <a:buSzPct val="104428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dirty="0"/>
              <a:t>[32][0]</a:t>
            </a:r>
          </a:p>
          <a:p>
            <a:pPr marL="457200" lvl="1" indent="0" defTabSz="647700">
              <a:lnSpc>
                <a:spcPts val="4300"/>
              </a:lnSpc>
              <a:spcBef>
                <a:spcPts val="1800"/>
              </a:spcBef>
              <a:buSzPct val="104428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dirty="0"/>
              <a:t>[-457.68][error]</a:t>
            </a:r>
          </a:p>
          <a:p>
            <a:pPr marL="457200" lvl="1" indent="0" defTabSz="647700">
              <a:lnSpc>
                <a:spcPts val="4300"/>
              </a:lnSpc>
              <a:spcBef>
                <a:spcPts val="1800"/>
              </a:spcBef>
              <a:buSzPct val="104428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dirty="0"/>
              <a:t>[-457.67][-273.15]</a:t>
            </a:r>
          </a:p>
          <a:p>
            <a:pPr marL="457200" lvl="1" indent="0" defTabSz="647700">
              <a:lnSpc>
                <a:spcPts val="4300"/>
              </a:lnSpc>
              <a:spcBef>
                <a:spcPts val="1800"/>
              </a:spcBef>
              <a:buSzPct val="104428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dirty="0"/>
              <a:t>[65][18.33]</a:t>
            </a:r>
          </a:p>
        </p:txBody>
      </p:sp>
    </p:spTree>
    <p:extLst>
      <p:ext uri="{BB962C8B-B14F-4D97-AF65-F5344CB8AC3E}">
        <p14:creationId xmlns:p14="http://schemas.microsoft.com/office/powerpoint/2010/main" val="3418614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5" animBg="1" advAuto="0"/>
      <p:bldP spid="12" grpId="0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612" name="Pop quiz on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Program 4</a:t>
            </a:r>
            <a:endParaRPr dirty="0"/>
          </a:p>
        </p:txBody>
      </p:sp>
      <p:sp>
        <p:nvSpPr>
          <p:cNvPr id="613" name="Q. What is a data type?"/>
          <p:cNvSpPr txBox="1"/>
          <p:nvPr/>
        </p:nvSpPr>
        <p:spPr>
          <a:xfrm>
            <a:off x="1270000" y="1905000"/>
            <a:ext cx="22101444" cy="11414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rgbClr val="005493"/>
                </a:solidFill>
              </a:rPr>
              <a:t>Problem</a:t>
            </a:r>
            <a:r>
              <a:rPr dirty="0">
                <a:solidFill>
                  <a:srgbClr val="005493"/>
                </a:solidFill>
              </a:rPr>
              <a:t>.</a:t>
            </a:r>
            <a:r>
              <a:rPr dirty="0"/>
              <a:t> 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Determine if an integer is even or odd.</a:t>
            </a:r>
            <a:endParaRPr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614" name="A. A set of values and a set of operations on those values."/>
          <p:cNvSpPr txBox="1"/>
          <p:nvPr/>
        </p:nvSpPr>
        <p:spPr>
          <a:xfrm>
            <a:off x="1270000" y="3302000"/>
            <a:ext cx="20688300" cy="34881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Solution Design</a:t>
            </a:r>
            <a:r>
              <a:rPr dirty="0"/>
              <a:t>. 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8D3124"/>
                  </a:solidFill>
                </a:uFill>
              </a:rPr>
              <a:t>Input: an integer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8D3124"/>
                  </a:solidFill>
                </a:uFill>
              </a:rPr>
              <a:t>                          output: number is even or odd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8D3124"/>
                  </a:solidFill>
                </a:uFill>
              </a:rPr>
              <a:t>                          test cases: positive or negative integers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endParaRPr lang="en-US" dirty="0">
              <a:solidFill>
                <a:schemeClr val="tx1"/>
              </a:solidFill>
              <a:uFill>
                <a:solidFill>
                  <a:srgbClr val="8D3124"/>
                </a:solidFill>
              </a:uFill>
            </a:endParaRPr>
          </a:p>
        </p:txBody>
      </p:sp>
      <p:sp>
        <p:nvSpPr>
          <p:cNvPr id="13" name="Challenges…">
            <a:extLst>
              <a:ext uri="{FF2B5EF4-FFF2-40B4-BE49-F238E27FC236}">
                <a16:creationId xmlns:a16="http://schemas.microsoft.com/office/drawing/2014/main" id="{B51A5DC9-B233-4CE3-B77F-7C1C138FEE9F}"/>
              </a:ext>
            </a:extLst>
          </p:cNvPr>
          <p:cNvSpPr txBox="1"/>
          <p:nvPr/>
        </p:nvSpPr>
        <p:spPr>
          <a:xfrm>
            <a:off x="1270000" y="7426089"/>
            <a:ext cx="9925222" cy="49134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/>
          <a:p>
            <a:r>
              <a:rPr lang="en-US" sz="3200" b="1" dirty="0"/>
              <a:t>ALGORITHM</a:t>
            </a:r>
            <a:r>
              <a:rPr lang="en-US" sz="3200" dirty="0"/>
              <a:t>:</a:t>
            </a:r>
          </a:p>
          <a:p>
            <a:endParaRPr lang="en-US" sz="2400" b="1" dirty="0"/>
          </a:p>
          <a:p>
            <a:r>
              <a:rPr lang="en-US" sz="3600" b="1" dirty="0">
                <a:latin typeface="Lucida Sans" panose="020B0602030504020204" pitchFamily="34" charset="0"/>
              </a:rPr>
              <a:t>READ </a:t>
            </a:r>
            <a:r>
              <a:rPr lang="en-US" sz="3600" dirty="0">
                <a:latin typeface="Lucida Sans" panose="020B0602030504020204" pitchFamily="34" charset="0"/>
              </a:rPr>
              <a:t>number</a:t>
            </a:r>
          </a:p>
          <a:p>
            <a:r>
              <a:rPr lang="en-US" sz="3600" b="1" dirty="0">
                <a:latin typeface="Lucida Sans" panose="020B0602030504020204" pitchFamily="34" charset="0"/>
              </a:rPr>
              <a:t>IF </a:t>
            </a:r>
            <a:r>
              <a:rPr lang="en-US" sz="3600" dirty="0">
                <a:latin typeface="Lucida Sans" panose="020B0602030504020204" pitchFamily="34" charset="0"/>
              </a:rPr>
              <a:t>number % 2 </a:t>
            </a:r>
            <a:r>
              <a:rPr lang="en-US" sz="3600" b="1" dirty="0">
                <a:latin typeface="Lucida Sans" panose="020B0602030504020204" pitchFamily="34" charset="0"/>
              </a:rPr>
              <a:t>IS</a:t>
            </a:r>
            <a:r>
              <a:rPr lang="en-US" sz="3600" dirty="0">
                <a:latin typeface="Lucida Sans" panose="020B0602030504020204" pitchFamily="34" charset="0"/>
              </a:rPr>
              <a:t> 0  </a:t>
            </a:r>
            <a:r>
              <a:rPr lang="en-US" sz="3600" b="1" dirty="0">
                <a:latin typeface="Lucida Sans" panose="020B0602030504020204" pitchFamily="34" charset="0"/>
              </a:rPr>
              <a:t>THEN</a:t>
            </a:r>
          </a:p>
          <a:p>
            <a:r>
              <a:rPr lang="en-US" sz="3600" b="1" dirty="0">
                <a:latin typeface="Lucida Sans" panose="020B0602030504020204" pitchFamily="34" charset="0"/>
              </a:rPr>
              <a:t>   DISPLAY </a:t>
            </a:r>
            <a:r>
              <a:rPr lang="en-US" sz="3600" dirty="0">
                <a:latin typeface="Lucida Sans" panose="020B0602030504020204" pitchFamily="34" charset="0"/>
              </a:rPr>
              <a:t>even</a:t>
            </a:r>
          </a:p>
          <a:p>
            <a:r>
              <a:rPr lang="en-US" sz="3600" b="1" dirty="0">
                <a:latin typeface="Lucida Sans" panose="020B0602030504020204" pitchFamily="34" charset="0"/>
              </a:rPr>
              <a:t>ELSE</a:t>
            </a:r>
          </a:p>
          <a:p>
            <a:r>
              <a:rPr lang="en-US" sz="3600" b="1" dirty="0">
                <a:latin typeface="Lucida Sans" panose="020B0602030504020204" pitchFamily="34" charset="0"/>
              </a:rPr>
              <a:t>  DISPLAY </a:t>
            </a:r>
            <a:r>
              <a:rPr lang="en-US" sz="3600" dirty="0">
                <a:latin typeface="Lucida Sans" panose="020B0602030504020204" pitchFamily="34" charset="0"/>
              </a:rPr>
              <a:t>odd</a:t>
            </a:r>
            <a:br>
              <a:rPr lang="en-US" sz="3600" dirty="0">
                <a:latin typeface="Lucida Sans" panose="020B0602030504020204" pitchFamily="34" charset="0"/>
              </a:rPr>
            </a:br>
            <a:r>
              <a:rPr lang="en-US" sz="3600" b="1" dirty="0">
                <a:latin typeface="Lucida Sans" panose="020B0602030504020204" pitchFamily="34" charset="0"/>
              </a:rPr>
              <a:t>ENDIF</a:t>
            </a:r>
            <a:endParaRPr sz="36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8868A-83C9-46BE-81DA-AB3ACDD2944B}"/>
              </a:ext>
            </a:extLst>
          </p:cNvPr>
          <p:cNvSpPr txBox="1"/>
          <p:nvPr/>
        </p:nvSpPr>
        <p:spPr>
          <a:xfrm>
            <a:off x="21214362" y="534332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2.1</a:t>
            </a:r>
          </a:p>
        </p:txBody>
      </p:sp>
      <p:sp>
        <p:nvSpPr>
          <p:cNvPr id="11" name="Challenges…">
            <a:extLst>
              <a:ext uri="{FF2B5EF4-FFF2-40B4-BE49-F238E27FC236}">
                <a16:creationId xmlns:a16="http://schemas.microsoft.com/office/drawing/2014/main" id="{18B27B54-76C3-B445-803E-898633A3DE00}"/>
              </a:ext>
            </a:extLst>
          </p:cNvPr>
          <p:cNvSpPr txBox="1"/>
          <p:nvPr/>
        </p:nvSpPr>
        <p:spPr>
          <a:xfrm>
            <a:off x="12970819" y="7426089"/>
            <a:ext cx="6021859" cy="483097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4300"/>
              </a:lnSpc>
              <a:spcBef>
                <a:spcPts val="18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b="1" dirty="0"/>
              <a:t>TEST CASES:</a:t>
            </a:r>
          </a:p>
          <a:p>
            <a:pPr defTabSz="647700">
              <a:lnSpc>
                <a:spcPts val="4300"/>
              </a:lnSpc>
              <a:spcBef>
                <a:spcPts val="18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dirty="0"/>
              <a:t>   [input][output]</a:t>
            </a:r>
          </a:p>
          <a:p>
            <a:pPr marL="457200" lvl="1" indent="0" defTabSz="647700">
              <a:lnSpc>
                <a:spcPts val="4300"/>
              </a:lnSpc>
              <a:spcBef>
                <a:spcPts val="1800"/>
              </a:spcBef>
              <a:buSzPct val="104428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dirty="0"/>
              <a:t>[-2][even]</a:t>
            </a:r>
          </a:p>
          <a:p>
            <a:pPr marL="457200" lvl="1" indent="0" defTabSz="647700">
              <a:lnSpc>
                <a:spcPts val="4300"/>
              </a:lnSpc>
              <a:spcBef>
                <a:spcPts val="1800"/>
              </a:spcBef>
              <a:buSzPct val="104428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dirty="0"/>
              <a:t>[0][even]</a:t>
            </a:r>
          </a:p>
          <a:p>
            <a:pPr marL="457200" lvl="1" indent="0" defTabSz="647700">
              <a:lnSpc>
                <a:spcPts val="4300"/>
              </a:lnSpc>
              <a:spcBef>
                <a:spcPts val="1800"/>
              </a:spcBef>
              <a:buSzPct val="104428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dirty="0"/>
              <a:t>[2][even]</a:t>
            </a:r>
          </a:p>
          <a:p>
            <a:pPr marL="457200" lvl="1" indent="0" defTabSz="647700">
              <a:lnSpc>
                <a:spcPts val="4300"/>
              </a:lnSpc>
              <a:spcBef>
                <a:spcPts val="1800"/>
              </a:spcBef>
              <a:buSzPct val="104428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dirty="0"/>
              <a:t>[3][odd]</a:t>
            </a:r>
          </a:p>
        </p:txBody>
      </p:sp>
    </p:spTree>
    <p:extLst>
      <p:ext uri="{BB962C8B-B14F-4D97-AF65-F5344CB8AC3E}">
        <p14:creationId xmlns:p14="http://schemas.microsoft.com/office/powerpoint/2010/main" val="20406382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5" animBg="1" advAuto="0"/>
      <p:bldP spid="11" grpId="0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612" name="Pop quiz on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Program 5</a:t>
            </a:r>
            <a:endParaRPr dirty="0"/>
          </a:p>
        </p:txBody>
      </p:sp>
      <p:sp>
        <p:nvSpPr>
          <p:cNvPr id="13" name="Challenges…">
            <a:extLst>
              <a:ext uri="{FF2B5EF4-FFF2-40B4-BE49-F238E27FC236}">
                <a16:creationId xmlns:a16="http://schemas.microsoft.com/office/drawing/2014/main" id="{B51A5DC9-B233-4CE3-B77F-7C1C138FEE9F}"/>
              </a:ext>
            </a:extLst>
          </p:cNvPr>
          <p:cNvSpPr txBox="1"/>
          <p:nvPr/>
        </p:nvSpPr>
        <p:spPr>
          <a:xfrm>
            <a:off x="1141278" y="4012614"/>
            <a:ext cx="11164512" cy="89090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/>
          <a:p>
            <a:r>
              <a:rPr lang="en-US" sz="3200" b="1" dirty="0"/>
              <a:t>ALGORITHM</a:t>
            </a:r>
            <a:r>
              <a:rPr lang="en-US" sz="3200" dirty="0"/>
              <a:t>:</a:t>
            </a:r>
          </a:p>
          <a:p>
            <a:endParaRPr lang="en-US" sz="2800" b="1" dirty="0"/>
          </a:p>
          <a:p>
            <a:r>
              <a:rPr lang="en-US" sz="3200" b="1" dirty="0">
                <a:latin typeface="Lucida Sans" panose="020B0602030504020204" pitchFamily="34" charset="0"/>
              </a:rPr>
              <a:t>READ </a:t>
            </a:r>
            <a:r>
              <a:rPr lang="en-US" sz="3200" dirty="0">
                <a:latin typeface="Lucida Sans" panose="020B0602030504020204" pitchFamily="34" charset="0"/>
              </a:rPr>
              <a:t>cakeSize</a:t>
            </a:r>
          </a:p>
          <a:p>
            <a:r>
              <a:rPr lang="en-US" sz="3200" b="1" dirty="0">
                <a:latin typeface="Lucida Sans" panose="020B0602030504020204" pitchFamily="34" charset="0"/>
              </a:rPr>
              <a:t>IF </a:t>
            </a:r>
            <a:r>
              <a:rPr lang="en-US" sz="3200" dirty="0">
                <a:latin typeface="Lucida Sans" panose="020B0602030504020204" pitchFamily="34" charset="0"/>
              </a:rPr>
              <a:t>cakeSize &lt;= 0 </a:t>
            </a:r>
            <a:r>
              <a:rPr lang="en-US" sz="3200" b="1" dirty="0">
                <a:latin typeface="Lucida Sans" panose="020B0602030504020204" pitchFamily="34" charset="0"/>
              </a:rPr>
              <a:t>THEN</a:t>
            </a:r>
          </a:p>
          <a:p>
            <a:r>
              <a:rPr lang="en-US" sz="3200" b="1" dirty="0">
                <a:latin typeface="Lucida Sans" panose="020B0602030504020204" pitchFamily="34" charset="0"/>
              </a:rPr>
              <a:t>   DISPLAY </a:t>
            </a:r>
            <a:r>
              <a:rPr lang="en-US" sz="3200" dirty="0">
                <a:latin typeface="Lucida Sans" panose="020B0602030504020204" pitchFamily="34" charset="0"/>
              </a:rPr>
              <a:t>error</a:t>
            </a:r>
          </a:p>
          <a:p>
            <a:r>
              <a:rPr lang="en-US" sz="3200" b="1" dirty="0">
                <a:latin typeface="Lucida Sans" panose="020B0602030504020204" pitchFamily="34" charset="0"/>
              </a:rPr>
              <a:t>ELSE </a:t>
            </a:r>
          </a:p>
          <a:p>
            <a:r>
              <a:rPr lang="en-US" sz="3200" b="1" dirty="0">
                <a:latin typeface="Lucida Sans" panose="020B0602030504020204" pitchFamily="34" charset="0"/>
              </a:rPr>
              <a:t>     IF </a:t>
            </a:r>
            <a:r>
              <a:rPr lang="en-US" sz="3200" dirty="0">
                <a:latin typeface="Lucida Sans" panose="020B0602030504020204" pitchFamily="34" charset="0"/>
              </a:rPr>
              <a:t>cakeSize &lt; 6 </a:t>
            </a:r>
            <a:r>
              <a:rPr lang="en-US" sz="3200" b="1" dirty="0">
                <a:latin typeface="Lucida Sans" panose="020B0602030504020204" pitchFamily="34" charset="0"/>
              </a:rPr>
              <a:t>THEN</a:t>
            </a:r>
          </a:p>
          <a:p>
            <a:r>
              <a:rPr lang="en-US" sz="3200" b="1" dirty="0">
                <a:latin typeface="Lucida Sans" panose="020B0602030504020204" pitchFamily="34" charset="0"/>
              </a:rPr>
              <a:t>          SET </a:t>
            </a:r>
            <a:r>
              <a:rPr lang="en-US" sz="3200" dirty="0">
                <a:latin typeface="Lucida Sans" panose="020B0602030504020204" pitchFamily="34" charset="0"/>
              </a:rPr>
              <a:t>price</a:t>
            </a:r>
            <a:r>
              <a:rPr lang="en-US" sz="3200" b="1" dirty="0">
                <a:latin typeface="Lucida Sans" panose="020B0602030504020204" pitchFamily="34" charset="0"/>
              </a:rPr>
              <a:t> AS </a:t>
            </a:r>
            <a:r>
              <a:rPr lang="en-US" sz="3200" dirty="0">
                <a:latin typeface="Lucida Sans" panose="020B0602030504020204" pitchFamily="34" charset="0"/>
              </a:rPr>
              <a:t>10.00</a:t>
            </a:r>
          </a:p>
          <a:p>
            <a:r>
              <a:rPr lang="en-US" sz="3200" b="1" dirty="0">
                <a:latin typeface="Lucida Sans" panose="020B0602030504020204" pitchFamily="34" charset="0"/>
              </a:rPr>
              <a:t>     ELSE </a:t>
            </a:r>
          </a:p>
          <a:p>
            <a:r>
              <a:rPr lang="en-US" sz="3200" b="1" dirty="0">
                <a:solidFill>
                  <a:schemeClr val="accent1"/>
                </a:solidFill>
                <a:latin typeface="Lucida Sans" panose="020B0602030504020204" pitchFamily="34" charset="0"/>
              </a:rPr>
              <a:t>          IF </a:t>
            </a:r>
            <a:r>
              <a:rPr lang="en-US" sz="3200" dirty="0">
                <a:solidFill>
                  <a:schemeClr val="accent1"/>
                </a:solidFill>
                <a:latin typeface="Lucida Sans" panose="020B0602030504020204" pitchFamily="34" charset="0"/>
              </a:rPr>
              <a:t>cakeSize &gt;= 6 </a:t>
            </a:r>
            <a:r>
              <a:rPr lang="en-US" sz="3200" b="1" dirty="0">
                <a:solidFill>
                  <a:schemeClr val="accent1"/>
                </a:solidFill>
                <a:latin typeface="Lucida Sans" panose="020B0602030504020204" pitchFamily="34" charset="0"/>
              </a:rPr>
              <a:t>AND </a:t>
            </a:r>
            <a:r>
              <a:rPr lang="en-US" sz="3200" dirty="0">
                <a:solidFill>
                  <a:schemeClr val="accent1"/>
                </a:solidFill>
                <a:latin typeface="Lucida Sans" panose="020B0602030504020204" pitchFamily="34" charset="0"/>
              </a:rPr>
              <a:t>cakeSize &lt;= 12  </a:t>
            </a:r>
            <a:r>
              <a:rPr lang="en-US" sz="3200" b="1" dirty="0">
                <a:solidFill>
                  <a:schemeClr val="accent1"/>
                </a:solidFill>
                <a:latin typeface="Lucida Sans" panose="020B0602030504020204" pitchFamily="34" charset="0"/>
              </a:rPr>
              <a:t>THEN </a:t>
            </a:r>
          </a:p>
          <a:p>
            <a:r>
              <a:rPr lang="en-US" sz="3200" b="1" dirty="0">
                <a:solidFill>
                  <a:schemeClr val="accent1"/>
                </a:solidFill>
                <a:latin typeface="Lucida Sans" panose="020B0602030504020204" pitchFamily="34" charset="0"/>
              </a:rPr>
              <a:t>                 SET </a:t>
            </a:r>
            <a:r>
              <a:rPr lang="en-US" sz="3200" dirty="0">
                <a:solidFill>
                  <a:schemeClr val="accent1"/>
                </a:solidFill>
                <a:latin typeface="Lucida Sans" panose="020B0602030504020204" pitchFamily="34" charset="0"/>
              </a:rPr>
              <a:t>price</a:t>
            </a:r>
            <a:r>
              <a:rPr lang="en-US" sz="3200" b="1" dirty="0">
                <a:solidFill>
                  <a:schemeClr val="accent1"/>
                </a:solidFill>
                <a:latin typeface="Lucida Sans" panose="020B0602030504020204" pitchFamily="34" charset="0"/>
              </a:rPr>
              <a:t> TO </a:t>
            </a:r>
            <a:r>
              <a:rPr lang="en-US" sz="3200" dirty="0">
                <a:solidFill>
                  <a:schemeClr val="accent1"/>
                </a:solidFill>
                <a:latin typeface="Lucida Sans" panose="020B0602030504020204" pitchFamily="34" charset="0"/>
              </a:rPr>
              <a:t>15.00</a:t>
            </a:r>
          </a:p>
          <a:p>
            <a:r>
              <a:rPr lang="en-US" sz="3200" b="1" dirty="0">
                <a:solidFill>
                  <a:schemeClr val="accent1"/>
                </a:solidFill>
                <a:latin typeface="Lucida Sans" panose="020B0602030504020204" pitchFamily="34" charset="0"/>
              </a:rPr>
              <a:t>          ELSE</a:t>
            </a:r>
          </a:p>
          <a:p>
            <a:r>
              <a:rPr lang="en-US" sz="3200" dirty="0">
                <a:solidFill>
                  <a:schemeClr val="accent1"/>
                </a:solidFill>
                <a:latin typeface="Lucida Sans" panose="020B0602030504020204" pitchFamily="34" charset="0"/>
              </a:rPr>
              <a:t>                </a:t>
            </a:r>
            <a:r>
              <a:rPr lang="en-US" sz="3200" b="1" dirty="0">
                <a:solidFill>
                  <a:schemeClr val="accent1"/>
                </a:solidFill>
                <a:latin typeface="Lucida Sans" panose="020B0602030504020204" pitchFamily="34" charset="0"/>
              </a:rPr>
              <a:t>SET </a:t>
            </a:r>
            <a:r>
              <a:rPr lang="en-US" sz="3200" dirty="0">
                <a:solidFill>
                  <a:schemeClr val="accent1"/>
                </a:solidFill>
                <a:latin typeface="Lucida Sans" panose="020B0602030504020204" pitchFamily="34" charset="0"/>
              </a:rPr>
              <a:t>price</a:t>
            </a:r>
            <a:r>
              <a:rPr lang="en-US" sz="3200" b="1" dirty="0">
                <a:solidFill>
                  <a:schemeClr val="accent1"/>
                </a:solidFill>
                <a:latin typeface="Lucida Sans" panose="020B0602030504020204" pitchFamily="34" charset="0"/>
              </a:rPr>
              <a:t> TO </a:t>
            </a:r>
            <a:r>
              <a:rPr lang="en-US" sz="3200" dirty="0">
                <a:solidFill>
                  <a:schemeClr val="accent1"/>
                </a:solidFill>
                <a:latin typeface="Lucida Sans" panose="020B0602030504020204" pitchFamily="34" charset="0"/>
              </a:rPr>
              <a:t>20.00</a:t>
            </a:r>
          </a:p>
          <a:p>
            <a:r>
              <a:rPr lang="en-US" sz="3200" dirty="0">
                <a:solidFill>
                  <a:schemeClr val="accent1"/>
                </a:solidFill>
                <a:latin typeface="Lucida Sans" panose="020B0602030504020204" pitchFamily="34" charset="0"/>
              </a:rPr>
              <a:t>          </a:t>
            </a:r>
            <a:r>
              <a:rPr lang="en-US" sz="3200" b="1" dirty="0">
                <a:solidFill>
                  <a:schemeClr val="accent1"/>
                </a:solidFill>
                <a:latin typeface="Lucida Sans" panose="020B0602030504020204" pitchFamily="34" charset="0"/>
              </a:rPr>
              <a:t>ENDIF</a:t>
            </a:r>
            <a:br>
              <a:rPr lang="en-US" sz="3200" dirty="0">
                <a:latin typeface="Lucida Sans" panose="020B0602030504020204" pitchFamily="34" charset="0"/>
              </a:rPr>
            </a:br>
            <a:r>
              <a:rPr lang="en-US" sz="3200" dirty="0">
                <a:latin typeface="Lucida Sans" panose="020B0602030504020204" pitchFamily="34" charset="0"/>
              </a:rPr>
              <a:t>     </a:t>
            </a:r>
            <a:r>
              <a:rPr lang="en-US" sz="3200" b="1" dirty="0">
                <a:latin typeface="Lucida Sans" panose="020B0602030504020204" pitchFamily="34" charset="0"/>
              </a:rPr>
              <a:t>ENDIF</a:t>
            </a:r>
          </a:p>
          <a:p>
            <a:r>
              <a:rPr lang="en-US" sz="3200" b="1" dirty="0">
                <a:latin typeface="Lucida Sans" panose="020B0602030504020204" pitchFamily="34" charset="0"/>
              </a:rPr>
              <a:t>     </a:t>
            </a:r>
            <a:r>
              <a:rPr lang="en-US" sz="3200" b="1">
                <a:latin typeface="Lucida Sans" panose="020B0602030504020204" pitchFamily="34" charset="0"/>
              </a:rPr>
              <a:t>DISPLAY </a:t>
            </a:r>
            <a:r>
              <a:rPr lang="en-US" sz="3200">
                <a:latin typeface="Lucida Sans" panose="020B0602030504020204" pitchFamily="34" charset="0"/>
              </a:rPr>
              <a:t>price</a:t>
            </a:r>
            <a:endParaRPr lang="en-US" sz="3200" b="1" dirty="0">
              <a:latin typeface="Lucida Sans" panose="020B0602030504020204" pitchFamily="34" charset="0"/>
            </a:endParaRPr>
          </a:p>
          <a:p>
            <a:r>
              <a:rPr lang="en-US" sz="3200" b="1" dirty="0">
                <a:latin typeface="Lucida Sans" panose="020B0602030504020204" pitchFamily="34" charset="0"/>
              </a:rPr>
              <a:t>ENDIF</a:t>
            </a:r>
            <a:endParaRPr sz="3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Q. What is a data type?">
            <a:extLst>
              <a:ext uri="{FF2B5EF4-FFF2-40B4-BE49-F238E27FC236}">
                <a16:creationId xmlns:a16="http://schemas.microsoft.com/office/drawing/2014/main" id="{BBE1C865-705D-4FDD-8D96-91284D0B6281}"/>
              </a:ext>
            </a:extLst>
          </p:cNvPr>
          <p:cNvSpPr txBox="1"/>
          <p:nvPr/>
        </p:nvSpPr>
        <p:spPr>
          <a:xfrm>
            <a:off x="1141278" y="1436032"/>
            <a:ext cx="22101444" cy="22699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rgbClr val="005493"/>
                </a:solidFill>
              </a:rPr>
              <a:t>Problem</a:t>
            </a:r>
            <a:r>
              <a:rPr dirty="0">
                <a:solidFill>
                  <a:srgbClr val="005493"/>
                </a:solidFill>
              </a:rPr>
              <a:t>.</a:t>
            </a:r>
            <a:r>
              <a:rPr dirty="0"/>
              <a:t> 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A cake of diameter 6” or less is $10.00. A cake of diameter between 6” and 12” (inclusive) is $15.00. A cake of diameter larger than 12” is $20.00. Find the cost of the cake given the diameter</a:t>
            </a:r>
            <a:endParaRPr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5C7A8-B310-4F50-B0DC-1E9D9363F040}"/>
              </a:ext>
            </a:extLst>
          </p:cNvPr>
          <p:cNvSpPr txBox="1"/>
          <p:nvPr/>
        </p:nvSpPr>
        <p:spPr>
          <a:xfrm>
            <a:off x="21214362" y="534332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2.1</a:t>
            </a:r>
          </a:p>
        </p:txBody>
      </p:sp>
      <p:sp>
        <p:nvSpPr>
          <p:cNvPr id="12" name="Challenges…">
            <a:extLst>
              <a:ext uri="{FF2B5EF4-FFF2-40B4-BE49-F238E27FC236}">
                <a16:creationId xmlns:a16="http://schemas.microsoft.com/office/drawing/2014/main" id="{A82044EE-D37A-9245-AF6F-E73D154C7C9D}"/>
              </a:ext>
            </a:extLst>
          </p:cNvPr>
          <p:cNvSpPr txBox="1"/>
          <p:nvPr/>
        </p:nvSpPr>
        <p:spPr>
          <a:xfrm>
            <a:off x="13761692" y="4633616"/>
            <a:ext cx="8196608" cy="79455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4300"/>
              </a:lnSpc>
              <a:spcBef>
                <a:spcPts val="18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b="1" dirty="0"/>
              <a:t>TEST CASES:</a:t>
            </a:r>
          </a:p>
          <a:p>
            <a:pPr defTabSz="647700">
              <a:lnSpc>
                <a:spcPts val="4300"/>
              </a:lnSpc>
              <a:spcBef>
                <a:spcPts val="18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   [input][output]</a:t>
            </a:r>
          </a:p>
          <a:p>
            <a:pPr marL="457200" lvl="1" indent="0" defTabSz="647700">
              <a:lnSpc>
                <a:spcPts val="4300"/>
              </a:lnSpc>
              <a:spcBef>
                <a:spcPts val="1800"/>
              </a:spcBef>
              <a:buSzPct val="104428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[-3][error]</a:t>
            </a:r>
          </a:p>
          <a:p>
            <a:pPr marL="457200" lvl="1" indent="0" defTabSz="647700">
              <a:lnSpc>
                <a:spcPts val="4300"/>
              </a:lnSpc>
              <a:spcBef>
                <a:spcPts val="1800"/>
              </a:spcBef>
              <a:buSzPct val="104428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[0][error]</a:t>
            </a:r>
          </a:p>
          <a:p>
            <a:pPr marL="457200" lvl="1" indent="0" defTabSz="647700">
              <a:lnSpc>
                <a:spcPts val="4300"/>
              </a:lnSpc>
              <a:spcBef>
                <a:spcPts val="1800"/>
              </a:spcBef>
              <a:buSzPct val="104428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[5][10]</a:t>
            </a:r>
          </a:p>
          <a:p>
            <a:pPr marL="457200" lvl="1" indent="0" defTabSz="647700">
              <a:lnSpc>
                <a:spcPts val="4300"/>
              </a:lnSpc>
              <a:spcBef>
                <a:spcPts val="1800"/>
              </a:spcBef>
              <a:buSzPct val="104428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[6][15]</a:t>
            </a:r>
          </a:p>
          <a:p>
            <a:pPr marL="457200" lvl="1" indent="0" defTabSz="647700">
              <a:lnSpc>
                <a:spcPts val="4300"/>
              </a:lnSpc>
              <a:spcBef>
                <a:spcPts val="1800"/>
              </a:spcBef>
              <a:buSzPct val="104428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[8][15]</a:t>
            </a:r>
          </a:p>
          <a:p>
            <a:pPr marL="457200" lvl="1" indent="0" defTabSz="647700">
              <a:lnSpc>
                <a:spcPts val="4300"/>
              </a:lnSpc>
              <a:spcBef>
                <a:spcPts val="1800"/>
              </a:spcBef>
              <a:buSzPct val="104428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[12][15]</a:t>
            </a:r>
          </a:p>
          <a:p>
            <a:pPr marL="457200" lvl="1" indent="0" defTabSz="647700">
              <a:lnSpc>
                <a:spcPts val="4300"/>
              </a:lnSpc>
              <a:spcBef>
                <a:spcPts val="1800"/>
              </a:spcBef>
              <a:buSzPct val="104428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[</a:t>
            </a:r>
            <a:r>
              <a:rPr lang="en-US"/>
              <a:t>13][20]</a:t>
            </a:r>
            <a:endParaRPr lang="en-US" dirty="0"/>
          </a:p>
          <a:p>
            <a:pPr marL="457200" lvl="1" indent="0" defTabSz="647700">
              <a:lnSpc>
                <a:spcPts val="4300"/>
              </a:lnSpc>
              <a:spcBef>
                <a:spcPts val="1800"/>
              </a:spcBef>
              <a:buSzPct val="104428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[15][20]</a:t>
            </a:r>
          </a:p>
        </p:txBody>
      </p:sp>
    </p:spTree>
    <p:extLst>
      <p:ext uri="{BB962C8B-B14F-4D97-AF65-F5344CB8AC3E}">
        <p14:creationId xmlns:p14="http://schemas.microsoft.com/office/powerpoint/2010/main" val="2336184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5" animBg="1" advAuto="0"/>
      <p:bldP spid="12" grpId="0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1. Basic Programming Concep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2</a:t>
            </a:r>
            <a:r>
              <a:rPr dirty="0"/>
              <a:t>. </a:t>
            </a:r>
            <a:r>
              <a:rPr lang="en-US" dirty="0"/>
              <a:t>Algorithm Implementation and counting</a:t>
            </a:r>
            <a:endParaRPr dirty="0"/>
          </a:p>
        </p:txBody>
      </p:sp>
      <p:sp>
        <p:nvSpPr>
          <p:cNvPr id="92" name="Why programming?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From design to implementation</a:t>
            </a:r>
            <a:endParaRPr dirty="0">
              <a:solidFill>
                <a:schemeClr val="bg2"/>
              </a:solidFill>
            </a:endParaRP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Adding control flow</a:t>
            </a:r>
            <a:endParaRPr dirty="0">
              <a:solidFill>
                <a:schemeClr val="bg2"/>
              </a:solidFill>
            </a:endParaRP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Examples of programs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Counting operations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/>
              <a:t>Measuring performance</a:t>
            </a:r>
          </a:p>
          <a:p>
            <a:pPr>
              <a:defRPr>
                <a:solidFill>
                  <a:srgbClr val="A9A9A9"/>
                </a:solidFill>
              </a:defRPr>
            </a:pPr>
            <a:endParaRPr dirty="0"/>
          </a:p>
          <a:p>
            <a:pPr>
              <a:defRPr>
                <a:solidFill>
                  <a:srgbClr val="A9A9A9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74563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oftware for program develop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Rules of Counting operations</a:t>
            </a:r>
            <a:endParaRPr dirty="0"/>
          </a:p>
        </p:txBody>
      </p:sp>
      <p:sp>
        <p:nvSpPr>
          <p:cNvPr id="3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80" name="Any creative process involves cyclic refinement/development."/>
          <p:cNvSpPr txBox="1"/>
          <p:nvPr/>
        </p:nvSpPr>
        <p:spPr>
          <a:xfrm>
            <a:off x="1187921" y="1522000"/>
            <a:ext cx="11934955" cy="87459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endParaRPr lang="en-US" dirty="0">
              <a:solidFill>
                <a:schemeClr val="accent1"/>
              </a:solidFill>
            </a:endParaRP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accent1"/>
                </a:solidFill>
              </a:rPr>
              <a:t>READ</a:t>
            </a:r>
            <a:r>
              <a:rPr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   </a:t>
            </a:r>
            <a:r>
              <a:rPr lang="en-US" dirty="0"/>
              <a:t>One operation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accent1"/>
                </a:solidFill>
              </a:rPr>
              <a:t>COMPUTE.   </a:t>
            </a:r>
            <a:r>
              <a:rPr lang="en-US" dirty="0"/>
              <a:t>One operation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accent1"/>
                </a:solidFill>
              </a:rPr>
              <a:t>ADD.   </a:t>
            </a:r>
            <a:r>
              <a:rPr lang="en-US" dirty="0"/>
              <a:t>One operation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accent1"/>
                </a:solidFill>
              </a:rPr>
              <a:t>SUBTRACT.   </a:t>
            </a:r>
            <a:r>
              <a:rPr lang="en-US" dirty="0"/>
              <a:t>One operation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accent1"/>
                </a:solidFill>
              </a:rPr>
              <a:t>DISPLAY.   </a:t>
            </a:r>
            <a:r>
              <a:rPr lang="en-US" dirty="0"/>
              <a:t>One operation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accent1"/>
                </a:solidFill>
              </a:rPr>
              <a:t>SET.   </a:t>
            </a:r>
            <a:r>
              <a:rPr lang="en-US" dirty="0"/>
              <a:t>One operation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accent1"/>
                </a:solidFill>
              </a:rPr>
              <a:t>IF. </a:t>
            </a:r>
            <a:r>
              <a:rPr lang="en-US" dirty="0"/>
              <a:t>Total number of compares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accent1"/>
                </a:solidFill>
              </a:rPr>
              <a:t>WHILE. </a:t>
            </a:r>
            <a:r>
              <a:rPr lang="en-US" dirty="0"/>
              <a:t>Depends on the number of the iterations (the number of times the loop is executed)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F58A7-F419-9549-A21E-405B51394BD5}"/>
              </a:ext>
            </a:extLst>
          </p:cNvPr>
          <p:cNvSpPr txBox="1"/>
          <p:nvPr/>
        </p:nvSpPr>
        <p:spPr>
          <a:xfrm>
            <a:off x="13537095" y="2755429"/>
            <a:ext cx="8917506" cy="1764586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" panose="020B0602030504020204" pitchFamily="34" charset="77"/>
                <a:sym typeface="Helvetica"/>
              </a:rPr>
              <a:t>Do not count as operations: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" panose="020B0602030504020204" pitchFamily="34" charset="77"/>
              <a:sym typeface="Helvetic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accent1"/>
                </a:solidFill>
                <a:latin typeface="Lucida Sans" panose="020B0602030504020204" pitchFamily="34" charset="77"/>
              </a:rPr>
              <a:t>ELSE, ENDIF, ENDWHILE, ENDFOR, HALT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Lucida Sans" panose="020B0602030504020204" pitchFamily="34" charset="77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oftware for program develop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Examples of counting</a:t>
            </a:r>
            <a:endParaRPr dirty="0"/>
          </a:p>
        </p:txBody>
      </p:sp>
      <p:sp>
        <p:nvSpPr>
          <p:cNvPr id="3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7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3799DF0E-4454-424D-AF14-8470C6F8E9B9}"/>
              </a:ext>
            </a:extLst>
          </p:cNvPr>
          <p:cNvSpPr txBox="1"/>
          <p:nvPr/>
        </p:nvSpPr>
        <p:spPr>
          <a:xfrm>
            <a:off x="3955100" y="7751053"/>
            <a:ext cx="382270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Example 1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B277A-0951-48B0-847F-B2AC66B054FE}"/>
              </a:ext>
            </a:extLst>
          </p:cNvPr>
          <p:cNvSpPr txBox="1"/>
          <p:nvPr/>
        </p:nvSpPr>
        <p:spPr>
          <a:xfrm>
            <a:off x="21214362" y="534332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2.2</a:t>
            </a:r>
          </a:p>
        </p:txBody>
      </p:sp>
      <p:sp>
        <p:nvSpPr>
          <p:cNvPr id="10" name="Q. What is a data type?">
            <a:extLst>
              <a:ext uri="{FF2B5EF4-FFF2-40B4-BE49-F238E27FC236}">
                <a16:creationId xmlns:a16="http://schemas.microsoft.com/office/drawing/2014/main" id="{3E199F3B-A5AE-4601-B072-A7E3C8FA371E}"/>
              </a:ext>
            </a:extLst>
          </p:cNvPr>
          <p:cNvSpPr txBox="1"/>
          <p:nvPr/>
        </p:nvSpPr>
        <p:spPr>
          <a:xfrm>
            <a:off x="1270000" y="1582927"/>
            <a:ext cx="11189213" cy="58215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dirty="0">
                <a:solidFill>
                  <a:srgbClr val="005493"/>
                </a:solidFill>
              </a:rPr>
              <a:t>Algorithm</a:t>
            </a:r>
            <a:r>
              <a:rPr sz="3200" dirty="0">
                <a:solidFill>
                  <a:srgbClr val="005493"/>
                </a:solidFill>
              </a:rPr>
              <a:t>.</a:t>
            </a:r>
            <a:r>
              <a:rPr sz="3200" dirty="0"/>
              <a:t> </a:t>
            </a:r>
            <a:endParaRPr lang="en-US" sz="3200" dirty="0"/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b="1" dirty="0">
                <a:uFill>
                  <a:solidFill>
                    <a:srgbClr val="000000"/>
                  </a:solidFill>
                </a:uFill>
              </a:rPr>
              <a:t>IF</a:t>
            </a:r>
            <a:r>
              <a:rPr lang="en-US" sz="3200" dirty="0">
                <a:uFill>
                  <a:solidFill>
                    <a:srgbClr val="000000"/>
                  </a:solidFill>
                </a:uFill>
              </a:rPr>
              <a:t> hoursWorked &lt; 0 </a:t>
            </a:r>
            <a:r>
              <a:rPr lang="en-US" sz="3200" b="1" dirty="0">
                <a:uFill>
                  <a:solidFill>
                    <a:srgbClr val="000000"/>
                  </a:solidFill>
                </a:uFill>
              </a:rPr>
              <a:t>OR</a:t>
            </a:r>
            <a:r>
              <a:rPr lang="en-US" sz="3200" dirty="0">
                <a:uFill>
                  <a:solidFill>
                    <a:srgbClr val="000000"/>
                  </a:solidFill>
                </a:uFill>
              </a:rPr>
              <a:t> ratePerHour &lt; 0 </a:t>
            </a:r>
            <a:r>
              <a:rPr lang="en-US" sz="3200" b="1" dirty="0">
                <a:uFill>
                  <a:solidFill>
                    <a:srgbClr val="000000"/>
                  </a:solidFill>
                </a:uFill>
              </a:rPr>
              <a:t>THEN 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dirty="0">
                <a:uFill>
                  <a:solidFill>
                    <a:srgbClr val="000000"/>
                  </a:solidFill>
                </a:uFill>
              </a:rPr>
              <a:t>    </a:t>
            </a:r>
            <a:r>
              <a:rPr lang="en-US" sz="3200" b="1" dirty="0">
                <a:uFill>
                  <a:solidFill>
                    <a:srgbClr val="000000"/>
                  </a:solidFill>
                </a:uFill>
              </a:rPr>
              <a:t>DISPLAY</a:t>
            </a:r>
            <a:r>
              <a:rPr lang="en-US" sz="3200" dirty="0">
                <a:uFill>
                  <a:solidFill>
                    <a:srgbClr val="000000"/>
                  </a:solidFill>
                </a:uFill>
              </a:rPr>
              <a:t> error_message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b="1" dirty="0">
                <a:uFill>
                  <a:solidFill>
                    <a:srgbClr val="000000"/>
                  </a:solidFill>
                </a:uFill>
              </a:rPr>
              <a:t>ELSE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dirty="0">
                <a:uFill>
                  <a:solidFill>
                    <a:srgbClr val="000000"/>
                  </a:solidFill>
                </a:uFill>
              </a:rPr>
              <a:t>    </a:t>
            </a:r>
            <a:r>
              <a:rPr lang="en-US" sz="3200" b="1" dirty="0">
                <a:uFill>
                  <a:solidFill>
                    <a:srgbClr val="000000"/>
                  </a:solidFill>
                </a:uFill>
              </a:rPr>
              <a:t>COMPUTE</a:t>
            </a:r>
            <a:r>
              <a:rPr lang="en-US" sz="3200" dirty="0">
                <a:uFill>
                  <a:solidFill>
                    <a:srgbClr val="000000"/>
                  </a:solidFill>
                </a:uFill>
              </a:rPr>
              <a:t> totalPay </a:t>
            </a:r>
            <a:r>
              <a:rPr lang="en-US" sz="3200" b="1" dirty="0">
                <a:uFill>
                  <a:solidFill>
                    <a:srgbClr val="000000"/>
                  </a:solidFill>
                </a:uFill>
              </a:rPr>
              <a:t>AS</a:t>
            </a:r>
            <a:r>
              <a:rPr lang="en-US" sz="3200" dirty="0">
                <a:uFill>
                  <a:solidFill>
                    <a:srgbClr val="000000"/>
                  </a:solidFill>
                </a:uFill>
              </a:rPr>
              <a:t> hoursWorked*ratePerHour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dirty="0">
                <a:uFill>
                  <a:solidFill>
                    <a:srgbClr val="000000"/>
                  </a:solidFill>
                </a:uFill>
              </a:rPr>
              <a:t>    </a:t>
            </a:r>
            <a:r>
              <a:rPr lang="en-US" sz="3200" b="1" dirty="0">
                <a:uFill>
                  <a:solidFill>
                    <a:srgbClr val="000000"/>
                  </a:solidFill>
                </a:uFill>
              </a:rPr>
              <a:t>DISPLAY</a:t>
            </a:r>
            <a:r>
              <a:rPr lang="en-US" sz="3200" dirty="0">
                <a:uFill>
                  <a:solidFill>
                    <a:srgbClr val="000000"/>
                  </a:solidFill>
                </a:uFill>
              </a:rPr>
              <a:t> totalPay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3200" b="1" dirty="0">
                <a:uFill>
                  <a:solidFill>
                    <a:srgbClr val="000000"/>
                  </a:solidFill>
                </a:uFill>
              </a:rPr>
              <a:t>ENDIF</a:t>
            </a:r>
            <a:endParaRPr sz="3200" b="1"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1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6CEB6492-6808-42D1-80E2-16B4D671F7FE}"/>
              </a:ext>
            </a:extLst>
          </p:cNvPr>
          <p:cNvSpPr txBox="1"/>
          <p:nvPr/>
        </p:nvSpPr>
        <p:spPr>
          <a:xfrm>
            <a:off x="12459213" y="2622793"/>
            <a:ext cx="382270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b="1" dirty="0"/>
              <a:t>2 operations</a:t>
            </a:r>
            <a:endParaRPr b="1" dirty="0"/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F3ADE387-6978-4EF4-A165-92713119A129}"/>
              </a:ext>
            </a:extLst>
          </p:cNvPr>
          <p:cNvSpPr/>
          <p:nvPr/>
        </p:nvSpPr>
        <p:spPr>
          <a:xfrm>
            <a:off x="11491437" y="2813271"/>
            <a:ext cx="1713958" cy="1688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13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CD54CCD5-A228-4C15-B450-C91EF258CF83}"/>
              </a:ext>
            </a:extLst>
          </p:cNvPr>
          <p:cNvSpPr txBox="1"/>
          <p:nvPr/>
        </p:nvSpPr>
        <p:spPr>
          <a:xfrm>
            <a:off x="12459213" y="3598834"/>
            <a:ext cx="382270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1 operations</a:t>
            </a:r>
            <a:endParaRPr dirty="0"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A3B3A88C-77CA-4DEC-9C5C-410F2FDD0E76}"/>
              </a:ext>
            </a:extLst>
          </p:cNvPr>
          <p:cNvSpPr/>
          <p:nvPr/>
        </p:nvSpPr>
        <p:spPr>
          <a:xfrm>
            <a:off x="11491437" y="3789312"/>
            <a:ext cx="1713958" cy="1688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15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23F8EE40-9780-4958-9B27-F997DCF738F7}"/>
              </a:ext>
            </a:extLst>
          </p:cNvPr>
          <p:cNvSpPr txBox="1"/>
          <p:nvPr/>
        </p:nvSpPr>
        <p:spPr>
          <a:xfrm>
            <a:off x="13159776" y="5143661"/>
            <a:ext cx="382270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1 operation</a:t>
            </a:r>
            <a:endParaRPr dirty="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D71EBD84-313F-4C84-BF2F-B2EE296B2740}"/>
              </a:ext>
            </a:extLst>
          </p:cNvPr>
          <p:cNvSpPr/>
          <p:nvPr/>
        </p:nvSpPr>
        <p:spPr>
          <a:xfrm>
            <a:off x="12192000" y="5334139"/>
            <a:ext cx="1713958" cy="1688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17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0130DDDC-C895-4B19-8D23-1F68815CA342}"/>
              </a:ext>
            </a:extLst>
          </p:cNvPr>
          <p:cNvSpPr txBox="1"/>
          <p:nvPr/>
        </p:nvSpPr>
        <p:spPr>
          <a:xfrm>
            <a:off x="12459212" y="4301050"/>
            <a:ext cx="382270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OR</a:t>
            </a:r>
            <a:endParaRPr dirty="0"/>
          </a:p>
        </p:txBody>
      </p:sp>
      <p:sp>
        <p:nvSpPr>
          <p:cNvPr id="18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02AD2F26-5284-4E54-A879-4403DF87EA32}"/>
              </a:ext>
            </a:extLst>
          </p:cNvPr>
          <p:cNvSpPr txBox="1"/>
          <p:nvPr/>
        </p:nvSpPr>
        <p:spPr>
          <a:xfrm>
            <a:off x="13159776" y="5960147"/>
            <a:ext cx="382270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1 operation</a:t>
            </a:r>
            <a:endParaRPr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9BF6C47-B82B-4ED9-BEE8-A7D9C29ADABE}"/>
              </a:ext>
            </a:extLst>
          </p:cNvPr>
          <p:cNvSpPr/>
          <p:nvPr/>
        </p:nvSpPr>
        <p:spPr>
          <a:xfrm>
            <a:off x="12192000" y="6150625"/>
            <a:ext cx="1713958" cy="1688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74901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612" name="Pop quiz on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Program 6</a:t>
            </a:r>
            <a:endParaRPr dirty="0"/>
          </a:p>
        </p:txBody>
      </p:sp>
      <p:sp>
        <p:nvSpPr>
          <p:cNvPr id="613" name="Q. What is a data type?"/>
          <p:cNvSpPr txBox="1"/>
          <p:nvPr/>
        </p:nvSpPr>
        <p:spPr>
          <a:xfrm>
            <a:off x="1141278" y="1632733"/>
            <a:ext cx="22101444" cy="11414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rgbClr val="005493"/>
                </a:solidFill>
              </a:rPr>
              <a:t>Problem</a:t>
            </a:r>
            <a:r>
              <a:rPr dirty="0">
                <a:solidFill>
                  <a:srgbClr val="005493"/>
                </a:solidFill>
              </a:rPr>
              <a:t>.</a:t>
            </a:r>
            <a:r>
              <a:rPr dirty="0"/>
              <a:t> 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Print the positive integers less than or equal to 5.</a:t>
            </a:r>
            <a:endParaRPr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614" name="A. A set of values and a set of operations on those values."/>
          <p:cNvSpPr txBox="1"/>
          <p:nvPr/>
        </p:nvSpPr>
        <p:spPr>
          <a:xfrm>
            <a:off x="1141278" y="2983181"/>
            <a:ext cx="20688300" cy="27059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Solution Design</a:t>
            </a:r>
            <a:r>
              <a:rPr dirty="0"/>
              <a:t>. 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8D3124"/>
                  </a:solidFill>
                </a:uFill>
              </a:rPr>
              <a:t>Input.  none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8D3124"/>
                  </a:solidFill>
                </a:uFill>
              </a:rPr>
              <a:t>						output. integers from 1,2,..5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8D3124"/>
                  </a:solidFill>
                </a:uFill>
              </a:rPr>
              <a:t>                          pre-condition.  none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8868A-83C9-46BE-81DA-AB3ACDD2944B}"/>
              </a:ext>
            </a:extLst>
          </p:cNvPr>
          <p:cNvSpPr txBox="1"/>
          <p:nvPr/>
        </p:nvSpPr>
        <p:spPr>
          <a:xfrm>
            <a:off x="21214362" y="534332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2.2., 2.3</a:t>
            </a:r>
          </a:p>
        </p:txBody>
      </p:sp>
      <p:sp>
        <p:nvSpPr>
          <p:cNvPr id="9" name="Q. What is a data type?">
            <a:extLst>
              <a:ext uri="{FF2B5EF4-FFF2-40B4-BE49-F238E27FC236}">
                <a16:creationId xmlns:a16="http://schemas.microsoft.com/office/drawing/2014/main" id="{E271E7CB-3B2F-4557-A835-97D0EB1C5283}"/>
              </a:ext>
            </a:extLst>
          </p:cNvPr>
          <p:cNvSpPr txBox="1"/>
          <p:nvPr/>
        </p:nvSpPr>
        <p:spPr>
          <a:xfrm>
            <a:off x="1141277" y="6248272"/>
            <a:ext cx="14338301" cy="505273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rgbClr val="005493"/>
                </a:solidFill>
              </a:rPr>
              <a:t>Algorithm</a:t>
            </a:r>
            <a:r>
              <a:rPr dirty="0">
                <a:solidFill>
                  <a:srgbClr val="005493"/>
                </a:solidFill>
              </a:rPr>
              <a:t>.</a:t>
            </a:r>
            <a:r>
              <a:rPr dirty="0"/>
              <a:t> </a:t>
            </a:r>
            <a:endParaRPr lang="en-US" dirty="0"/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b="1" dirty="0">
                <a:uFill>
                  <a:solidFill>
                    <a:srgbClr val="000000"/>
                  </a:solidFill>
                </a:uFill>
              </a:rPr>
              <a:t>SET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num </a:t>
            </a:r>
            <a:r>
              <a:rPr lang="en-US" b="1" dirty="0">
                <a:uFill>
                  <a:solidFill>
                    <a:srgbClr val="000000"/>
                  </a:solidFill>
                </a:uFill>
              </a:rPr>
              <a:t>TO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1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b="1" dirty="0">
                <a:uFill>
                  <a:solidFill>
                    <a:srgbClr val="000000"/>
                  </a:solidFill>
                </a:uFill>
              </a:rPr>
              <a:t>WHILE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num &lt;= 5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uFill>
                  <a:solidFill>
                    <a:srgbClr val="000000"/>
                  </a:solidFill>
                </a:uFill>
              </a:rPr>
              <a:t>    </a:t>
            </a:r>
            <a:r>
              <a:rPr lang="en-US" b="1" dirty="0">
                <a:uFill>
                  <a:solidFill>
                    <a:srgbClr val="000000"/>
                  </a:solidFill>
                </a:uFill>
              </a:rPr>
              <a:t>DISPLAY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num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uFill>
                  <a:solidFill>
                    <a:srgbClr val="000000"/>
                  </a:solidFill>
                </a:uFill>
              </a:rPr>
              <a:t>    </a:t>
            </a:r>
            <a:r>
              <a:rPr lang="en-US" b="1" dirty="0">
                <a:uFill>
                  <a:solidFill>
                    <a:srgbClr val="000000"/>
                  </a:solidFill>
                </a:uFill>
              </a:rPr>
              <a:t>ADD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1 </a:t>
            </a:r>
            <a:r>
              <a:rPr lang="en-US" b="1" dirty="0">
                <a:uFill>
                  <a:solidFill>
                    <a:srgbClr val="000000"/>
                  </a:solidFill>
                </a:uFill>
              </a:rPr>
              <a:t>TO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num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b="1" dirty="0">
                <a:uFill>
                  <a:solidFill>
                    <a:srgbClr val="000000"/>
                  </a:solidFill>
                </a:uFill>
              </a:rPr>
              <a:t>ENDWHILE</a:t>
            </a:r>
            <a:endParaRPr b="1"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0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FF97B879-F15B-4343-8F8F-2D8220A11846}"/>
              </a:ext>
            </a:extLst>
          </p:cNvPr>
          <p:cNvSpPr txBox="1"/>
          <p:nvPr/>
        </p:nvSpPr>
        <p:spPr>
          <a:xfrm>
            <a:off x="6463752" y="7234244"/>
            <a:ext cx="798830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1 operation</a:t>
            </a:r>
            <a:endParaRPr dirty="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5245395D-50CD-4668-A0D5-8912E206A09D}"/>
              </a:ext>
            </a:extLst>
          </p:cNvPr>
          <p:cNvSpPr/>
          <p:nvPr/>
        </p:nvSpPr>
        <p:spPr>
          <a:xfrm>
            <a:off x="6294644" y="7441013"/>
            <a:ext cx="2598821" cy="2406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15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24863DD1-598E-41A7-B825-636A3C37EF0E}"/>
              </a:ext>
            </a:extLst>
          </p:cNvPr>
          <p:cNvSpPr txBox="1"/>
          <p:nvPr/>
        </p:nvSpPr>
        <p:spPr>
          <a:xfrm>
            <a:off x="8790689" y="8053504"/>
            <a:ext cx="625895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1 comparison operation done 5+1 times</a:t>
            </a:r>
            <a:endParaRPr dirty="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34123CCF-A516-45E3-815F-D8773B23F51F}"/>
              </a:ext>
            </a:extLst>
          </p:cNvPr>
          <p:cNvSpPr/>
          <p:nvPr/>
        </p:nvSpPr>
        <p:spPr>
          <a:xfrm>
            <a:off x="6202236" y="8304430"/>
            <a:ext cx="2598821" cy="2406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18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3D70C85C-5375-464A-A69F-AFC021BA1A5A}"/>
              </a:ext>
            </a:extLst>
          </p:cNvPr>
          <p:cNvSpPr txBox="1"/>
          <p:nvPr/>
        </p:nvSpPr>
        <p:spPr>
          <a:xfrm>
            <a:off x="7491277" y="9045826"/>
            <a:ext cx="798830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1 operation done 5 times</a:t>
            </a:r>
            <a:endParaRPr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10771F9D-03ED-4CA5-BB51-AA8CF8C840EC}"/>
              </a:ext>
            </a:extLst>
          </p:cNvPr>
          <p:cNvSpPr/>
          <p:nvPr/>
        </p:nvSpPr>
        <p:spPr>
          <a:xfrm>
            <a:off x="6191868" y="9205027"/>
            <a:ext cx="2598821" cy="2406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E0A5E626-F72A-4E37-B663-ABF3280769F3}"/>
              </a:ext>
            </a:extLst>
          </p:cNvPr>
          <p:cNvSpPr/>
          <p:nvPr/>
        </p:nvSpPr>
        <p:spPr>
          <a:xfrm>
            <a:off x="6191868" y="9981038"/>
            <a:ext cx="2598821" cy="2406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22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B61517C3-06A6-46AB-A995-026106906034}"/>
              </a:ext>
            </a:extLst>
          </p:cNvPr>
          <p:cNvSpPr txBox="1"/>
          <p:nvPr/>
        </p:nvSpPr>
        <p:spPr>
          <a:xfrm>
            <a:off x="7491277" y="9687814"/>
            <a:ext cx="798830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1 operation done 5 times</a:t>
            </a:r>
            <a:endParaRPr dirty="0"/>
          </a:p>
        </p:txBody>
      </p:sp>
      <p:sp>
        <p:nvSpPr>
          <p:cNvPr id="23" name="Q. What is a data type?">
            <a:extLst>
              <a:ext uri="{FF2B5EF4-FFF2-40B4-BE49-F238E27FC236}">
                <a16:creationId xmlns:a16="http://schemas.microsoft.com/office/drawing/2014/main" id="{A99A3A4E-2FEF-4F16-94E1-78D7D7FADCA4}"/>
              </a:ext>
            </a:extLst>
          </p:cNvPr>
          <p:cNvSpPr txBox="1"/>
          <p:nvPr/>
        </p:nvSpPr>
        <p:spPr>
          <a:xfrm>
            <a:off x="15875987" y="6348382"/>
            <a:ext cx="5953591" cy="19236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rgbClr val="005493"/>
                </a:solidFill>
              </a:rPr>
              <a:t>Total operations</a:t>
            </a:r>
            <a:r>
              <a:rPr dirty="0">
                <a:solidFill>
                  <a:srgbClr val="005493"/>
                </a:solidFill>
              </a:rPr>
              <a:t>.</a:t>
            </a:r>
            <a:r>
              <a:rPr dirty="0"/>
              <a:t> </a:t>
            </a:r>
            <a:endParaRPr lang="en-US" dirty="0"/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uFill>
                  <a:solidFill>
                    <a:srgbClr val="000000"/>
                  </a:solidFill>
                </a:uFill>
              </a:rPr>
              <a:t>1 + 6 + 5 + 5 = 17</a:t>
            </a:r>
            <a:endParaRPr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39CB49-B60C-405C-BF0D-A0E7FBB4BDAC}"/>
              </a:ext>
            </a:extLst>
          </p:cNvPr>
          <p:cNvSpPr/>
          <p:nvPr/>
        </p:nvSpPr>
        <p:spPr>
          <a:xfrm>
            <a:off x="1141277" y="6248272"/>
            <a:ext cx="14338301" cy="505273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6444103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612" name="Pop quiz on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Program 7</a:t>
            </a:r>
            <a:endParaRPr dirty="0"/>
          </a:p>
        </p:txBody>
      </p:sp>
      <p:sp>
        <p:nvSpPr>
          <p:cNvPr id="613" name="Q. What is a data type?"/>
          <p:cNvSpPr txBox="1"/>
          <p:nvPr/>
        </p:nvSpPr>
        <p:spPr>
          <a:xfrm>
            <a:off x="1141278" y="1632733"/>
            <a:ext cx="22101444" cy="11414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rgbClr val="005493"/>
                </a:solidFill>
              </a:rPr>
              <a:t>Problem</a:t>
            </a:r>
            <a:r>
              <a:rPr dirty="0">
                <a:solidFill>
                  <a:srgbClr val="005493"/>
                </a:solidFill>
              </a:rPr>
              <a:t>.</a:t>
            </a:r>
            <a:r>
              <a:rPr dirty="0"/>
              <a:t> 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Find the sum of the first 50 counting numbers (1 + 2 + 3 + … + 50).</a:t>
            </a:r>
            <a:endParaRPr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614" name="A. A set of values and a set of operations on those values."/>
          <p:cNvSpPr txBox="1"/>
          <p:nvPr/>
        </p:nvSpPr>
        <p:spPr>
          <a:xfrm>
            <a:off x="1141278" y="2983181"/>
            <a:ext cx="20688300" cy="27059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Solution Design</a:t>
            </a:r>
            <a:r>
              <a:rPr dirty="0"/>
              <a:t>. 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8D3124"/>
                  </a:solidFill>
                </a:uFill>
              </a:rPr>
              <a:t>Input:  none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8D3124"/>
                  </a:solidFill>
                </a:uFill>
              </a:rPr>
              <a:t>						Output: the sum 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1 + 2 + 3 + … + 50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8D3124"/>
                  </a:solidFill>
                </a:uFill>
              </a:rPr>
              <a:t>                          Pre-condition:  none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8868A-83C9-46BE-81DA-AB3ACDD2944B}"/>
              </a:ext>
            </a:extLst>
          </p:cNvPr>
          <p:cNvSpPr txBox="1"/>
          <p:nvPr/>
        </p:nvSpPr>
        <p:spPr>
          <a:xfrm>
            <a:off x="21214362" y="534332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2.2., 2.3</a:t>
            </a:r>
          </a:p>
        </p:txBody>
      </p:sp>
      <p:sp>
        <p:nvSpPr>
          <p:cNvPr id="9" name="Q. What is a data type?">
            <a:extLst>
              <a:ext uri="{FF2B5EF4-FFF2-40B4-BE49-F238E27FC236}">
                <a16:creationId xmlns:a16="http://schemas.microsoft.com/office/drawing/2014/main" id="{E271E7CB-3B2F-4557-A835-97D0EB1C5283}"/>
              </a:ext>
            </a:extLst>
          </p:cNvPr>
          <p:cNvSpPr txBox="1"/>
          <p:nvPr/>
        </p:nvSpPr>
        <p:spPr>
          <a:xfrm>
            <a:off x="1165991" y="5937199"/>
            <a:ext cx="15480001" cy="66172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rgbClr val="005493"/>
                </a:solidFill>
              </a:rPr>
              <a:t>Algorithm</a:t>
            </a:r>
            <a:r>
              <a:rPr dirty="0">
                <a:solidFill>
                  <a:srgbClr val="005493"/>
                </a:solidFill>
              </a:rPr>
              <a:t>.</a:t>
            </a:r>
            <a:r>
              <a:rPr dirty="0"/>
              <a:t> </a:t>
            </a:r>
            <a:endParaRPr lang="en-US" dirty="0"/>
          </a:p>
          <a:p>
            <a:pPr lvl="1" indent="88900" defTabSz="647700"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b="1" dirty="0">
                <a:uFill>
                  <a:solidFill>
                    <a:srgbClr val="000000"/>
                  </a:solidFill>
                </a:uFill>
              </a:rPr>
              <a:t>SET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num </a:t>
            </a:r>
            <a:r>
              <a:rPr lang="en-US" b="1" dirty="0">
                <a:uFill>
                  <a:solidFill>
                    <a:srgbClr val="000000"/>
                  </a:solidFill>
                </a:uFill>
              </a:rPr>
              <a:t>TO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1</a:t>
            </a:r>
          </a:p>
          <a:p>
            <a:pPr lvl="1" indent="88900" defTabSz="647700"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b="1" dirty="0">
                <a:uFill>
                  <a:solidFill>
                    <a:srgbClr val="000000"/>
                  </a:solidFill>
                </a:uFill>
              </a:rPr>
              <a:t>SET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sum </a:t>
            </a:r>
            <a:r>
              <a:rPr lang="en-US" b="1" dirty="0">
                <a:uFill>
                  <a:solidFill>
                    <a:srgbClr val="000000"/>
                  </a:solidFill>
                </a:uFill>
              </a:rPr>
              <a:t>TO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0</a:t>
            </a:r>
          </a:p>
          <a:p>
            <a:pPr lvl="1" indent="88900" defTabSz="647700"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b="1" dirty="0">
                <a:uFill>
                  <a:solidFill>
                    <a:srgbClr val="000000"/>
                  </a:solidFill>
                </a:uFill>
              </a:rPr>
              <a:t>WHILE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num &lt;= 50</a:t>
            </a:r>
          </a:p>
          <a:p>
            <a:pPr lvl="1" indent="88900" defTabSz="647700"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uFill>
                  <a:solidFill>
                    <a:srgbClr val="000000"/>
                  </a:solidFill>
                </a:uFill>
              </a:rPr>
              <a:t>    </a:t>
            </a:r>
            <a:r>
              <a:rPr lang="en-US" b="1" dirty="0">
                <a:uFill>
                  <a:solidFill>
                    <a:srgbClr val="000000"/>
                  </a:solidFill>
                </a:uFill>
              </a:rPr>
              <a:t>COMPUTE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sum </a:t>
            </a:r>
            <a:r>
              <a:rPr lang="en-US" b="1" dirty="0">
                <a:uFill>
                  <a:solidFill>
                    <a:srgbClr val="000000"/>
                  </a:solidFill>
                </a:uFill>
              </a:rPr>
              <a:t>AS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sum + num </a:t>
            </a:r>
          </a:p>
          <a:p>
            <a:pPr lvl="1" indent="88900" defTabSz="647700"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uFill>
                  <a:solidFill>
                    <a:srgbClr val="000000"/>
                  </a:solidFill>
                </a:uFill>
              </a:rPr>
              <a:t>    </a:t>
            </a:r>
            <a:r>
              <a:rPr lang="en-US" b="1" dirty="0">
                <a:uFill>
                  <a:solidFill>
                    <a:srgbClr val="000000"/>
                  </a:solidFill>
                </a:uFill>
              </a:rPr>
              <a:t>ADD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1 </a:t>
            </a:r>
            <a:r>
              <a:rPr lang="en-US" b="1" dirty="0">
                <a:uFill>
                  <a:solidFill>
                    <a:srgbClr val="000000"/>
                  </a:solidFill>
                </a:uFill>
              </a:rPr>
              <a:t>TO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num</a:t>
            </a:r>
          </a:p>
          <a:p>
            <a:pPr lvl="1" indent="88900" defTabSz="647700"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b="1" dirty="0">
                <a:uFill>
                  <a:solidFill>
                    <a:srgbClr val="000000"/>
                  </a:solidFill>
                </a:uFill>
              </a:rPr>
              <a:t>ENDWHILE</a:t>
            </a:r>
          </a:p>
          <a:p>
            <a:pPr lvl="1" indent="88900" defTabSz="647700"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b="1" dirty="0">
                <a:uFill>
                  <a:solidFill>
                    <a:srgbClr val="000000"/>
                  </a:solidFill>
                </a:uFill>
              </a:rPr>
              <a:t>DISPLAY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sum</a:t>
            </a:r>
            <a:endParaRPr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0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FF97B879-F15B-4343-8F8F-2D8220A11846}"/>
              </a:ext>
            </a:extLst>
          </p:cNvPr>
          <p:cNvSpPr txBox="1"/>
          <p:nvPr/>
        </p:nvSpPr>
        <p:spPr>
          <a:xfrm>
            <a:off x="7640548" y="7009585"/>
            <a:ext cx="798830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sz="2800" dirty="0"/>
              <a:t>1 operation</a:t>
            </a:r>
            <a:endParaRPr sz="2800" dirty="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5245395D-50CD-4668-A0D5-8912E206A09D}"/>
              </a:ext>
            </a:extLst>
          </p:cNvPr>
          <p:cNvSpPr/>
          <p:nvPr/>
        </p:nvSpPr>
        <p:spPr>
          <a:xfrm>
            <a:off x="7718577" y="7191640"/>
            <a:ext cx="2598821" cy="2406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15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24863DD1-598E-41A7-B825-636A3C37EF0E}"/>
              </a:ext>
            </a:extLst>
          </p:cNvPr>
          <p:cNvSpPr txBox="1"/>
          <p:nvPr/>
        </p:nvSpPr>
        <p:spPr>
          <a:xfrm>
            <a:off x="10134700" y="8642515"/>
            <a:ext cx="625895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sz="2800" dirty="0"/>
              <a:t>1 comparison done 50 + 1 times</a:t>
            </a:r>
            <a:endParaRPr sz="2800" dirty="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34123CCF-A516-45E3-815F-D8773B23F51F}"/>
              </a:ext>
            </a:extLst>
          </p:cNvPr>
          <p:cNvSpPr/>
          <p:nvPr/>
        </p:nvSpPr>
        <p:spPr>
          <a:xfrm>
            <a:off x="7613103" y="8837899"/>
            <a:ext cx="2598821" cy="2406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18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3D70C85C-5375-464A-A69F-AFC021BA1A5A}"/>
              </a:ext>
            </a:extLst>
          </p:cNvPr>
          <p:cNvSpPr txBox="1"/>
          <p:nvPr/>
        </p:nvSpPr>
        <p:spPr>
          <a:xfrm>
            <a:off x="10220128" y="9535661"/>
            <a:ext cx="798830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sz="2800" dirty="0"/>
              <a:t>1 operation done 50 times</a:t>
            </a:r>
            <a:endParaRPr sz="2800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10771F9D-03ED-4CA5-BB51-AA8CF8C840EC}"/>
              </a:ext>
            </a:extLst>
          </p:cNvPr>
          <p:cNvSpPr/>
          <p:nvPr/>
        </p:nvSpPr>
        <p:spPr>
          <a:xfrm>
            <a:off x="9217701" y="9724015"/>
            <a:ext cx="2598821" cy="2406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E0A5E626-F72A-4E37-B663-ABF3280769F3}"/>
              </a:ext>
            </a:extLst>
          </p:cNvPr>
          <p:cNvSpPr/>
          <p:nvPr/>
        </p:nvSpPr>
        <p:spPr>
          <a:xfrm>
            <a:off x="7398881" y="10579528"/>
            <a:ext cx="2598821" cy="2406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22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B61517C3-06A6-46AB-A995-026106906034}"/>
              </a:ext>
            </a:extLst>
          </p:cNvPr>
          <p:cNvSpPr txBox="1"/>
          <p:nvPr/>
        </p:nvSpPr>
        <p:spPr>
          <a:xfrm>
            <a:off x="8583548" y="10375251"/>
            <a:ext cx="798830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sz="2800" dirty="0"/>
              <a:t>1 operation done 50 times</a:t>
            </a:r>
            <a:endParaRPr sz="2800" dirty="0"/>
          </a:p>
        </p:txBody>
      </p:sp>
      <p:sp>
        <p:nvSpPr>
          <p:cNvPr id="23" name="Q. What is a data type?">
            <a:extLst>
              <a:ext uri="{FF2B5EF4-FFF2-40B4-BE49-F238E27FC236}">
                <a16:creationId xmlns:a16="http://schemas.microsoft.com/office/drawing/2014/main" id="{A99A3A4E-2FEF-4F16-94E1-78D7D7FADCA4}"/>
              </a:ext>
            </a:extLst>
          </p:cNvPr>
          <p:cNvSpPr txBox="1"/>
          <p:nvPr/>
        </p:nvSpPr>
        <p:spPr>
          <a:xfrm>
            <a:off x="16894697" y="6193496"/>
            <a:ext cx="6348025" cy="19236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rgbClr val="005493"/>
                </a:solidFill>
              </a:rPr>
              <a:t>Total operations</a:t>
            </a:r>
            <a:r>
              <a:rPr dirty="0">
                <a:solidFill>
                  <a:srgbClr val="005493"/>
                </a:solidFill>
              </a:rPr>
              <a:t>.</a:t>
            </a:r>
            <a:r>
              <a:rPr dirty="0"/>
              <a:t> </a:t>
            </a:r>
            <a:endParaRPr lang="en-US" dirty="0"/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uFill>
                  <a:solidFill>
                    <a:srgbClr val="000000"/>
                  </a:solidFill>
                </a:uFill>
              </a:rPr>
              <a:t>2 + 3 * 50 + 1 + 1 = 154</a:t>
            </a:r>
            <a:endParaRPr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20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B45F0405-61AA-4820-B655-F57BFE3AEEEA}"/>
              </a:ext>
            </a:extLst>
          </p:cNvPr>
          <p:cNvSpPr txBox="1"/>
          <p:nvPr/>
        </p:nvSpPr>
        <p:spPr>
          <a:xfrm>
            <a:off x="7640548" y="7646074"/>
            <a:ext cx="798830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sz="2800" dirty="0"/>
              <a:t>1 operation</a:t>
            </a:r>
            <a:endParaRPr sz="2800" dirty="0"/>
          </a:p>
        </p:txBody>
      </p:sp>
      <p:sp>
        <p:nvSpPr>
          <p:cNvPr id="24" name="Line">
            <a:extLst>
              <a:ext uri="{FF2B5EF4-FFF2-40B4-BE49-F238E27FC236}">
                <a16:creationId xmlns:a16="http://schemas.microsoft.com/office/drawing/2014/main" id="{5D1168B9-1941-44D5-BE18-34A78A0A3065}"/>
              </a:ext>
            </a:extLst>
          </p:cNvPr>
          <p:cNvSpPr/>
          <p:nvPr/>
        </p:nvSpPr>
        <p:spPr>
          <a:xfrm>
            <a:off x="7718577" y="7828129"/>
            <a:ext cx="2598821" cy="2406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25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1F322A9A-E34F-4220-BC58-68A65DACA36E}"/>
              </a:ext>
            </a:extLst>
          </p:cNvPr>
          <p:cNvSpPr txBox="1"/>
          <p:nvPr/>
        </p:nvSpPr>
        <p:spPr>
          <a:xfrm>
            <a:off x="7567989" y="11821108"/>
            <a:ext cx="798830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sz="2800" dirty="0"/>
              <a:t>1 operation</a:t>
            </a:r>
            <a:endParaRPr sz="2800" dirty="0"/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D41F8D96-1BAB-429F-9898-8F5932288CAD}"/>
              </a:ext>
            </a:extLst>
          </p:cNvPr>
          <p:cNvSpPr/>
          <p:nvPr/>
        </p:nvSpPr>
        <p:spPr>
          <a:xfrm>
            <a:off x="7398881" y="12027877"/>
            <a:ext cx="2598821" cy="2406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63773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1. Basic Programming Concep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2</a:t>
            </a:r>
            <a:r>
              <a:rPr dirty="0"/>
              <a:t>. </a:t>
            </a:r>
            <a:r>
              <a:rPr lang="en-US" dirty="0"/>
              <a:t>Algorithmic Implementation and counting</a:t>
            </a:r>
            <a:endParaRPr dirty="0"/>
          </a:p>
        </p:txBody>
      </p:sp>
      <p:sp>
        <p:nvSpPr>
          <p:cNvPr id="92" name="Why programming?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From design to implementation</a:t>
            </a:r>
            <a:endParaRPr dirty="0"/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/>
              <a:t>Adding control flow</a:t>
            </a:r>
            <a:endParaRPr dirty="0"/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/>
              <a:t>Examples of programs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/>
              <a:t>Counting operations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/>
              <a:t>Measuring performance</a:t>
            </a:r>
          </a:p>
          <a:p>
            <a:pPr>
              <a:defRPr>
                <a:solidFill>
                  <a:srgbClr val="A9A9A9"/>
                </a:solidFill>
              </a:defRPr>
            </a:pPr>
            <a:endParaRPr dirty="0"/>
          </a:p>
          <a:p>
            <a:pPr>
              <a:defRPr>
                <a:solidFill>
                  <a:srgbClr val="A9A9A9"/>
                </a:solidFill>
              </a:defRPr>
            </a:pPr>
            <a:endParaRPr dirty="0"/>
          </a:p>
        </p:txBody>
      </p:sp>
      <p:sp>
        <p:nvSpPr>
          <p:cNvPr id="5" name="CS.1.A.Basics.Why">
            <a:extLst>
              <a:ext uri="{FF2B5EF4-FFF2-40B4-BE49-F238E27FC236}">
                <a16:creationId xmlns:a16="http://schemas.microsoft.com/office/drawing/2014/main" id="{F042BEF5-3D8F-499B-B327-DFB7CC302734}"/>
              </a:ext>
            </a:extLst>
          </p:cNvPr>
          <p:cNvSpPr txBox="1"/>
          <p:nvPr/>
        </p:nvSpPr>
        <p:spPr>
          <a:xfrm>
            <a:off x="919267" y="11697293"/>
            <a:ext cx="6946901" cy="7694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8900" tIns="88900" rIns="88900" bIns="88900" anchor="ctr">
            <a:spAutoFit/>
          </a:bodyPr>
          <a:lstStyle>
            <a:lvl1pPr marL="82550" marR="82550" defTabSz="1828800">
              <a:lnSpc>
                <a:spcPts val="2300"/>
              </a:lnSpc>
              <a:defRPr sz="2400" b="1" spc="264">
                <a:solidFill>
                  <a:srgbClr val="797979"/>
                </a:solidFill>
                <a:uFill>
                  <a:solidFill>
                    <a:srgbClr val="797979"/>
                  </a:solidFill>
                </a:uFill>
              </a:defRPr>
            </a:lvl1pPr>
          </a:lstStyle>
          <a:p>
            <a:r>
              <a:rPr lang="en-US" dirty="0"/>
              <a:t>Styles Adopted from Slides by Sedgewick and Wayne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1. Basic Programming Concep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2</a:t>
            </a:r>
            <a:r>
              <a:rPr dirty="0"/>
              <a:t>. </a:t>
            </a:r>
            <a:r>
              <a:rPr lang="en-US" dirty="0"/>
              <a:t>Algorithm Implementation and counting</a:t>
            </a:r>
            <a:endParaRPr dirty="0"/>
          </a:p>
        </p:txBody>
      </p:sp>
      <p:sp>
        <p:nvSpPr>
          <p:cNvPr id="92" name="Why programming?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From design to implementation</a:t>
            </a:r>
            <a:endParaRPr dirty="0">
              <a:solidFill>
                <a:schemeClr val="bg2"/>
              </a:solidFill>
            </a:endParaRP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Adding control flow</a:t>
            </a:r>
            <a:endParaRPr dirty="0">
              <a:solidFill>
                <a:schemeClr val="bg2"/>
              </a:solidFill>
            </a:endParaRP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Examples of programs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Counting operations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Measuring performance (optional)</a:t>
            </a:r>
          </a:p>
          <a:p>
            <a:pPr>
              <a:defRPr>
                <a:solidFill>
                  <a:srgbClr val="A9A9A9"/>
                </a:solidFill>
              </a:defRPr>
            </a:pPr>
            <a:endParaRPr dirty="0"/>
          </a:p>
          <a:p>
            <a:pPr>
              <a:defRPr>
                <a:solidFill>
                  <a:srgbClr val="A9A9A9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13607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oftware for program develop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Measuring Performance</a:t>
            </a:r>
            <a:endParaRPr dirty="0"/>
          </a:p>
        </p:txBody>
      </p:sp>
      <p:sp>
        <p:nvSpPr>
          <p:cNvPr id="3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380" name="Any creative process involves cyclic refinement/development."/>
          <p:cNvSpPr txBox="1"/>
          <p:nvPr/>
        </p:nvSpPr>
        <p:spPr>
          <a:xfrm>
            <a:off x="1187922" y="1522000"/>
            <a:ext cx="19726900" cy="110927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accent1"/>
                </a:solidFill>
              </a:rPr>
              <a:t>Counting Operations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/>
              <a:t>is a way to assess the performance of an algorithm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endParaRPr lang="en-US" dirty="0">
              <a:solidFill>
                <a:schemeClr val="accent1"/>
              </a:solidFill>
            </a:endParaRP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accent1"/>
                </a:solidFill>
              </a:rPr>
              <a:t>Each Operation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/>
              <a:t>takes some amount of computer time (in CPU cycles)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endParaRPr lang="en-US" dirty="0">
              <a:solidFill>
                <a:schemeClr val="accent1"/>
              </a:solidFill>
            </a:endParaRP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accent1"/>
                </a:solidFill>
              </a:rPr>
              <a:t>Performance of an Algorithm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depends on many variables such as processor speed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endParaRPr lang="en-US" dirty="0">
              <a:solidFill>
                <a:schemeClr val="accent1"/>
              </a:solidFill>
            </a:endParaRP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accent1"/>
                </a:solidFill>
              </a:rPr>
              <a:t>Performance of an Algorithm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is typically expressed based on some variable (e.g. data size n) that is only known to the algorithm at the run time.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endParaRPr lang="en-US" dirty="0"/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0882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612" name="Pop quiz on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Program 8</a:t>
            </a:r>
            <a:endParaRPr dirty="0"/>
          </a:p>
        </p:txBody>
      </p:sp>
      <p:sp>
        <p:nvSpPr>
          <p:cNvPr id="613" name="Q. What is a data type?"/>
          <p:cNvSpPr txBox="1"/>
          <p:nvPr/>
        </p:nvSpPr>
        <p:spPr>
          <a:xfrm>
            <a:off x="1141278" y="1632733"/>
            <a:ext cx="22101444" cy="11414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rgbClr val="005493"/>
                </a:solidFill>
              </a:rPr>
              <a:t>Problem</a:t>
            </a:r>
            <a:r>
              <a:rPr dirty="0">
                <a:solidFill>
                  <a:srgbClr val="005493"/>
                </a:solidFill>
              </a:rPr>
              <a:t>.</a:t>
            </a:r>
            <a:r>
              <a:rPr dirty="0"/>
              <a:t> 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Given an integer n, print the integers from 0,1,2…n . Count the total operations.</a:t>
            </a:r>
            <a:endParaRPr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614" name="A. A set of values and a set of operations on those values."/>
          <p:cNvSpPr txBox="1"/>
          <p:nvPr/>
        </p:nvSpPr>
        <p:spPr>
          <a:xfrm>
            <a:off x="1141278" y="2983181"/>
            <a:ext cx="20688300" cy="27059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Solution Design</a:t>
            </a:r>
            <a:r>
              <a:rPr dirty="0"/>
              <a:t>. 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8D3124"/>
                  </a:solidFill>
                </a:uFill>
              </a:rPr>
              <a:t>Input:  the value n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8D3124"/>
                  </a:solidFill>
                </a:uFill>
              </a:rPr>
              <a:t>						Output: integers from 0,1,2,..n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8D3124"/>
                  </a:solidFill>
                </a:uFill>
              </a:rPr>
              <a:t>                          Pre-condition: number is 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8868A-83C9-46BE-81DA-AB3ACDD2944B}"/>
              </a:ext>
            </a:extLst>
          </p:cNvPr>
          <p:cNvSpPr txBox="1"/>
          <p:nvPr/>
        </p:nvSpPr>
        <p:spPr>
          <a:xfrm>
            <a:off x="21214362" y="534332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2.2., 2.3</a:t>
            </a:r>
          </a:p>
        </p:txBody>
      </p:sp>
      <p:sp>
        <p:nvSpPr>
          <p:cNvPr id="9" name="Q. What is a data type?">
            <a:extLst>
              <a:ext uri="{FF2B5EF4-FFF2-40B4-BE49-F238E27FC236}">
                <a16:creationId xmlns:a16="http://schemas.microsoft.com/office/drawing/2014/main" id="{E271E7CB-3B2F-4557-A835-97D0EB1C5283}"/>
              </a:ext>
            </a:extLst>
          </p:cNvPr>
          <p:cNvSpPr txBox="1"/>
          <p:nvPr/>
        </p:nvSpPr>
        <p:spPr>
          <a:xfrm>
            <a:off x="1270000" y="6858000"/>
            <a:ext cx="15089447" cy="58349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rgbClr val="005493"/>
                </a:solidFill>
              </a:rPr>
              <a:t>Algorithm</a:t>
            </a:r>
            <a:r>
              <a:rPr dirty="0">
                <a:solidFill>
                  <a:srgbClr val="005493"/>
                </a:solidFill>
              </a:rPr>
              <a:t>.</a:t>
            </a:r>
            <a:r>
              <a:rPr dirty="0"/>
              <a:t> </a:t>
            </a:r>
            <a:endParaRPr lang="en-US" dirty="0"/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b="1" dirty="0">
                <a:uFill>
                  <a:solidFill>
                    <a:srgbClr val="000000"/>
                  </a:solidFill>
                </a:uFill>
              </a:rPr>
              <a:t>READ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n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b="1" dirty="0">
                <a:uFill>
                  <a:solidFill>
                    <a:srgbClr val="000000"/>
                  </a:solidFill>
                </a:uFill>
              </a:rPr>
              <a:t>SET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count </a:t>
            </a:r>
            <a:r>
              <a:rPr lang="en-US" b="1" dirty="0">
                <a:uFill>
                  <a:solidFill>
                    <a:srgbClr val="000000"/>
                  </a:solidFill>
                </a:uFill>
              </a:rPr>
              <a:t>TO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0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b="1" dirty="0">
                <a:uFill>
                  <a:solidFill>
                    <a:srgbClr val="000000"/>
                  </a:solidFill>
                </a:uFill>
              </a:rPr>
              <a:t>WHILE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count &lt;= n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uFill>
                  <a:solidFill>
                    <a:srgbClr val="000000"/>
                  </a:solidFill>
                </a:uFill>
              </a:rPr>
              <a:t>    </a:t>
            </a:r>
            <a:r>
              <a:rPr lang="en-US" b="1" dirty="0">
                <a:uFill>
                  <a:solidFill>
                    <a:srgbClr val="000000"/>
                  </a:solidFill>
                </a:uFill>
              </a:rPr>
              <a:t>DISPLAY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count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uFill>
                  <a:solidFill>
                    <a:srgbClr val="000000"/>
                  </a:solidFill>
                </a:uFill>
              </a:rPr>
              <a:t>    </a:t>
            </a:r>
            <a:r>
              <a:rPr lang="en-US" b="1" dirty="0">
                <a:uFill>
                  <a:solidFill>
                    <a:srgbClr val="000000"/>
                  </a:solidFill>
                </a:uFill>
              </a:rPr>
              <a:t>ADD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1 </a:t>
            </a:r>
            <a:r>
              <a:rPr lang="en-US" b="1" dirty="0">
                <a:uFill>
                  <a:solidFill>
                    <a:srgbClr val="000000"/>
                  </a:solidFill>
                </a:uFill>
              </a:rPr>
              <a:t>TO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count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b="1" dirty="0">
                <a:uFill>
                  <a:solidFill>
                    <a:srgbClr val="000000"/>
                  </a:solidFill>
                </a:uFill>
              </a:rPr>
              <a:t>ENDWHILE</a:t>
            </a:r>
            <a:endParaRPr b="1"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0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FF97B879-F15B-4343-8F8F-2D8220A11846}"/>
              </a:ext>
            </a:extLst>
          </p:cNvPr>
          <p:cNvSpPr txBox="1"/>
          <p:nvPr/>
        </p:nvSpPr>
        <p:spPr>
          <a:xfrm>
            <a:off x="6879389" y="7902514"/>
            <a:ext cx="798830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1 operation</a:t>
            </a:r>
            <a:endParaRPr dirty="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5245395D-50CD-4668-A0D5-8912E206A09D}"/>
              </a:ext>
            </a:extLst>
          </p:cNvPr>
          <p:cNvSpPr/>
          <p:nvPr/>
        </p:nvSpPr>
        <p:spPr>
          <a:xfrm>
            <a:off x="6710281" y="8109283"/>
            <a:ext cx="2598821" cy="2406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12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1AF17381-153F-4F75-9A16-08E0263FD8F8}"/>
              </a:ext>
            </a:extLst>
          </p:cNvPr>
          <p:cNvSpPr txBox="1"/>
          <p:nvPr/>
        </p:nvSpPr>
        <p:spPr>
          <a:xfrm>
            <a:off x="6879389" y="8752580"/>
            <a:ext cx="798830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1 operation</a:t>
            </a:r>
            <a:endParaRPr dirty="0"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DB8D9F95-D1D6-4469-AF45-16A295ACF12E}"/>
              </a:ext>
            </a:extLst>
          </p:cNvPr>
          <p:cNvSpPr/>
          <p:nvPr/>
        </p:nvSpPr>
        <p:spPr>
          <a:xfrm>
            <a:off x="6710281" y="8959349"/>
            <a:ext cx="2598821" cy="2406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15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24863DD1-598E-41A7-B825-636A3C37EF0E}"/>
              </a:ext>
            </a:extLst>
          </p:cNvPr>
          <p:cNvSpPr txBox="1"/>
          <p:nvPr/>
        </p:nvSpPr>
        <p:spPr>
          <a:xfrm>
            <a:off x="8814723" y="9526471"/>
            <a:ext cx="798830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1 comparison operation done n +1+1  times</a:t>
            </a:r>
            <a:endParaRPr dirty="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34123CCF-A516-45E3-815F-D8773B23F51F}"/>
              </a:ext>
            </a:extLst>
          </p:cNvPr>
          <p:cNvSpPr/>
          <p:nvPr/>
        </p:nvSpPr>
        <p:spPr>
          <a:xfrm>
            <a:off x="6710280" y="9757304"/>
            <a:ext cx="2598821" cy="2406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18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3D70C85C-5375-464A-A69F-AFC021BA1A5A}"/>
              </a:ext>
            </a:extLst>
          </p:cNvPr>
          <p:cNvSpPr txBox="1"/>
          <p:nvPr/>
        </p:nvSpPr>
        <p:spPr>
          <a:xfrm>
            <a:off x="8009690" y="10305790"/>
            <a:ext cx="798830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1 operation done n+1 times</a:t>
            </a:r>
            <a:endParaRPr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10771F9D-03ED-4CA5-BB51-AA8CF8C840EC}"/>
              </a:ext>
            </a:extLst>
          </p:cNvPr>
          <p:cNvSpPr/>
          <p:nvPr/>
        </p:nvSpPr>
        <p:spPr>
          <a:xfrm>
            <a:off x="6710281" y="10464991"/>
            <a:ext cx="2598821" cy="2406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E0A5E626-F72A-4E37-B663-ABF3280769F3}"/>
              </a:ext>
            </a:extLst>
          </p:cNvPr>
          <p:cNvSpPr/>
          <p:nvPr/>
        </p:nvSpPr>
        <p:spPr>
          <a:xfrm>
            <a:off x="6710281" y="11276690"/>
            <a:ext cx="2598821" cy="2406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22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B61517C3-06A6-46AB-A995-026106906034}"/>
              </a:ext>
            </a:extLst>
          </p:cNvPr>
          <p:cNvSpPr txBox="1"/>
          <p:nvPr/>
        </p:nvSpPr>
        <p:spPr>
          <a:xfrm>
            <a:off x="8009690" y="10983466"/>
            <a:ext cx="798830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1 operation done n+1 times</a:t>
            </a:r>
            <a:endParaRPr dirty="0"/>
          </a:p>
        </p:txBody>
      </p:sp>
      <p:sp>
        <p:nvSpPr>
          <p:cNvPr id="23" name="Q. What is a data type?">
            <a:extLst>
              <a:ext uri="{FF2B5EF4-FFF2-40B4-BE49-F238E27FC236}">
                <a16:creationId xmlns:a16="http://schemas.microsoft.com/office/drawing/2014/main" id="{A99A3A4E-2FEF-4F16-94E1-78D7D7FADCA4}"/>
              </a:ext>
            </a:extLst>
          </p:cNvPr>
          <p:cNvSpPr txBox="1"/>
          <p:nvPr/>
        </p:nvSpPr>
        <p:spPr>
          <a:xfrm>
            <a:off x="16697415" y="6819028"/>
            <a:ext cx="5132163" cy="19236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rgbClr val="005493"/>
                </a:solidFill>
              </a:rPr>
              <a:t>Total operations</a:t>
            </a:r>
            <a:r>
              <a:rPr dirty="0">
                <a:solidFill>
                  <a:srgbClr val="005493"/>
                </a:solidFill>
              </a:rPr>
              <a:t>.</a:t>
            </a:r>
            <a:r>
              <a:rPr dirty="0"/>
              <a:t> </a:t>
            </a:r>
            <a:endParaRPr lang="en-US" dirty="0"/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uFill>
                  <a:solidFill>
                    <a:srgbClr val="000000"/>
                  </a:solidFill>
                </a:uFill>
              </a:rPr>
              <a:t>3 + 3(n+1)</a:t>
            </a:r>
            <a:endParaRPr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4EBB99-7D15-401C-A649-4AFAC0325D97}"/>
              </a:ext>
            </a:extLst>
          </p:cNvPr>
          <p:cNvSpPr/>
          <p:nvPr/>
        </p:nvSpPr>
        <p:spPr>
          <a:xfrm>
            <a:off x="1270000" y="6858000"/>
            <a:ext cx="15089447" cy="5834995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7043709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612" name="Pop quiz on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Program 9</a:t>
            </a:r>
            <a:endParaRPr dirty="0"/>
          </a:p>
        </p:txBody>
      </p:sp>
      <p:sp>
        <p:nvSpPr>
          <p:cNvPr id="613" name="Q. What is a data type?"/>
          <p:cNvSpPr txBox="1"/>
          <p:nvPr/>
        </p:nvSpPr>
        <p:spPr>
          <a:xfrm>
            <a:off x="1270000" y="1495796"/>
            <a:ext cx="22101444" cy="11414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rgbClr val="005493"/>
                </a:solidFill>
              </a:rPr>
              <a:t>Problem</a:t>
            </a:r>
            <a:r>
              <a:rPr dirty="0">
                <a:solidFill>
                  <a:srgbClr val="005493"/>
                </a:solidFill>
              </a:rPr>
              <a:t>.</a:t>
            </a:r>
            <a:r>
              <a:rPr dirty="0"/>
              <a:t> 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Given an integer n, print all proper factors of n.</a:t>
            </a:r>
            <a:endParaRPr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614" name="A. A set of values and a set of operations on those values."/>
          <p:cNvSpPr txBox="1"/>
          <p:nvPr/>
        </p:nvSpPr>
        <p:spPr>
          <a:xfrm>
            <a:off x="1270000" y="2915382"/>
            <a:ext cx="20688300" cy="27059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Solution Design</a:t>
            </a:r>
            <a:r>
              <a:rPr dirty="0"/>
              <a:t>. 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8D3124"/>
                  </a:solidFill>
                </a:uFill>
              </a:rPr>
              <a:t>Input: the value n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8D3124"/>
                  </a:solidFill>
                </a:uFill>
              </a:rPr>
              <a:t>						Output: all integers that divides n (excluding 1 and n)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8D3124"/>
                  </a:solidFill>
                </a:uFill>
              </a:rPr>
              <a:t>                          Pre-condition: n is 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8868A-83C9-46BE-81DA-AB3ACDD2944B}"/>
              </a:ext>
            </a:extLst>
          </p:cNvPr>
          <p:cNvSpPr txBox="1"/>
          <p:nvPr/>
        </p:nvSpPr>
        <p:spPr>
          <a:xfrm>
            <a:off x="21214362" y="534332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2.4</a:t>
            </a:r>
          </a:p>
        </p:txBody>
      </p:sp>
      <p:sp>
        <p:nvSpPr>
          <p:cNvPr id="9" name="Q. What is a data type?">
            <a:extLst>
              <a:ext uri="{FF2B5EF4-FFF2-40B4-BE49-F238E27FC236}">
                <a16:creationId xmlns:a16="http://schemas.microsoft.com/office/drawing/2014/main" id="{E271E7CB-3B2F-4557-A835-97D0EB1C5283}"/>
              </a:ext>
            </a:extLst>
          </p:cNvPr>
          <p:cNvSpPr txBox="1"/>
          <p:nvPr/>
        </p:nvSpPr>
        <p:spPr>
          <a:xfrm>
            <a:off x="1283872" y="5966997"/>
            <a:ext cx="11616582" cy="73995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rgbClr val="005493"/>
                </a:solidFill>
              </a:rPr>
              <a:t>Algorithm</a:t>
            </a:r>
            <a:r>
              <a:rPr dirty="0">
                <a:solidFill>
                  <a:srgbClr val="005493"/>
                </a:solidFill>
              </a:rPr>
              <a:t>.</a:t>
            </a:r>
            <a:r>
              <a:rPr dirty="0"/>
              <a:t> </a:t>
            </a:r>
            <a:endParaRPr lang="en-US" dirty="0"/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b="1" dirty="0">
                <a:uFill>
                  <a:solidFill>
                    <a:srgbClr val="000000"/>
                  </a:solidFill>
                </a:uFill>
              </a:rPr>
              <a:t>READ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n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b="1" dirty="0">
                <a:uFill>
                  <a:solidFill>
                    <a:srgbClr val="000000"/>
                  </a:solidFill>
                </a:uFill>
              </a:rPr>
              <a:t>SET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divisor </a:t>
            </a:r>
            <a:r>
              <a:rPr lang="en-US" b="1" dirty="0">
                <a:uFill>
                  <a:solidFill>
                    <a:srgbClr val="000000"/>
                  </a:solidFill>
                </a:uFill>
              </a:rPr>
              <a:t>TO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2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b="1" dirty="0">
                <a:uFill>
                  <a:solidFill>
                    <a:srgbClr val="000000"/>
                  </a:solidFill>
                </a:uFill>
              </a:rPr>
              <a:t>WHILE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divisor &lt; n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uFill>
                  <a:solidFill>
                    <a:srgbClr val="000000"/>
                  </a:solidFill>
                </a:uFill>
              </a:rPr>
              <a:t>    </a:t>
            </a:r>
            <a:r>
              <a:rPr lang="en-US" b="1" dirty="0">
                <a:uFill>
                  <a:solidFill>
                    <a:srgbClr val="000000"/>
                  </a:solidFill>
                </a:uFill>
              </a:rPr>
              <a:t>IF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n % divisor IS 0 </a:t>
            </a:r>
            <a:r>
              <a:rPr lang="en-US" b="1" dirty="0">
                <a:uFill>
                  <a:solidFill>
                    <a:srgbClr val="000000"/>
                  </a:solidFill>
                </a:uFill>
              </a:rPr>
              <a:t>THEN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uFill>
                  <a:solidFill>
                    <a:srgbClr val="000000"/>
                  </a:solidFill>
                </a:uFill>
              </a:rPr>
              <a:t>        </a:t>
            </a:r>
            <a:r>
              <a:rPr lang="en-US" b="1" dirty="0">
                <a:uFill>
                  <a:solidFill>
                    <a:srgbClr val="000000"/>
                  </a:solidFill>
                </a:uFill>
              </a:rPr>
              <a:t>DISPLAY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divisor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uFill>
                  <a:solidFill>
                    <a:srgbClr val="000000"/>
                  </a:solidFill>
                </a:uFill>
              </a:rPr>
              <a:t>   </a:t>
            </a:r>
            <a:r>
              <a:rPr lang="en-US" b="1" dirty="0">
                <a:uFill>
                  <a:solidFill>
                    <a:srgbClr val="000000"/>
                  </a:solidFill>
                </a:uFill>
              </a:rPr>
              <a:t>ENDIF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uFill>
                  <a:solidFill>
                    <a:srgbClr val="000000"/>
                  </a:solidFill>
                </a:uFill>
              </a:rPr>
              <a:t>   </a:t>
            </a:r>
            <a:r>
              <a:rPr lang="en-US" b="1" dirty="0">
                <a:uFill>
                  <a:solidFill>
                    <a:srgbClr val="000000"/>
                  </a:solidFill>
                </a:uFill>
              </a:rPr>
              <a:t>ADD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1 </a:t>
            </a:r>
            <a:r>
              <a:rPr lang="en-US" b="1" dirty="0">
                <a:uFill>
                  <a:solidFill>
                    <a:srgbClr val="000000"/>
                  </a:solidFill>
                </a:uFill>
              </a:rPr>
              <a:t>TO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 divisor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b="1" dirty="0">
                <a:uFill>
                  <a:solidFill>
                    <a:srgbClr val="000000"/>
                  </a:solidFill>
                </a:uFill>
              </a:rPr>
              <a:t>ENDWHILE</a:t>
            </a:r>
            <a:endParaRPr b="1"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0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FF97B879-F15B-4343-8F8F-2D8220A11846}"/>
              </a:ext>
            </a:extLst>
          </p:cNvPr>
          <p:cNvSpPr txBox="1"/>
          <p:nvPr/>
        </p:nvSpPr>
        <p:spPr>
          <a:xfrm>
            <a:off x="4203698" y="7046271"/>
            <a:ext cx="798830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1 operation</a:t>
            </a:r>
            <a:endParaRPr dirty="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5245395D-50CD-4668-A0D5-8912E206A09D}"/>
              </a:ext>
            </a:extLst>
          </p:cNvPr>
          <p:cNvSpPr/>
          <p:nvPr/>
        </p:nvSpPr>
        <p:spPr>
          <a:xfrm>
            <a:off x="4034590" y="7253040"/>
            <a:ext cx="2598821" cy="2406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12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1AF17381-153F-4F75-9A16-08E0263FD8F8}"/>
              </a:ext>
            </a:extLst>
          </p:cNvPr>
          <p:cNvSpPr txBox="1"/>
          <p:nvPr/>
        </p:nvSpPr>
        <p:spPr>
          <a:xfrm>
            <a:off x="5597792" y="7830719"/>
            <a:ext cx="798830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1 operation</a:t>
            </a:r>
            <a:endParaRPr dirty="0"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DB8D9F95-D1D6-4469-AF45-16A295ACF12E}"/>
              </a:ext>
            </a:extLst>
          </p:cNvPr>
          <p:cNvSpPr/>
          <p:nvPr/>
        </p:nvSpPr>
        <p:spPr>
          <a:xfrm>
            <a:off x="5700538" y="8086916"/>
            <a:ext cx="2598821" cy="2406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15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24863DD1-598E-41A7-B825-636A3C37EF0E}"/>
              </a:ext>
            </a:extLst>
          </p:cNvPr>
          <p:cNvSpPr txBox="1"/>
          <p:nvPr/>
        </p:nvSpPr>
        <p:spPr>
          <a:xfrm>
            <a:off x="8123707" y="8650274"/>
            <a:ext cx="798830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1 comparison operation done n – 2 + 1 times</a:t>
            </a:r>
            <a:endParaRPr dirty="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34123CCF-A516-45E3-815F-D8773B23F51F}"/>
              </a:ext>
            </a:extLst>
          </p:cNvPr>
          <p:cNvSpPr/>
          <p:nvPr/>
        </p:nvSpPr>
        <p:spPr>
          <a:xfrm>
            <a:off x="5870022" y="8864058"/>
            <a:ext cx="2598821" cy="2406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18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3D70C85C-5375-464A-A69F-AFC021BA1A5A}"/>
              </a:ext>
            </a:extLst>
          </p:cNvPr>
          <p:cNvSpPr txBox="1"/>
          <p:nvPr/>
        </p:nvSpPr>
        <p:spPr>
          <a:xfrm>
            <a:off x="9039867" y="9437830"/>
            <a:ext cx="798830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1 operation done n - 2 times</a:t>
            </a:r>
            <a:endParaRPr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10771F9D-03ED-4CA5-BB51-AA8CF8C840EC}"/>
              </a:ext>
            </a:extLst>
          </p:cNvPr>
          <p:cNvSpPr/>
          <p:nvPr/>
        </p:nvSpPr>
        <p:spPr>
          <a:xfrm>
            <a:off x="7783122" y="9650743"/>
            <a:ext cx="2598821" cy="2406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E0A5E626-F72A-4E37-B663-ABF3280769F3}"/>
              </a:ext>
            </a:extLst>
          </p:cNvPr>
          <p:cNvSpPr/>
          <p:nvPr/>
        </p:nvSpPr>
        <p:spPr>
          <a:xfrm>
            <a:off x="7027410" y="10459305"/>
            <a:ext cx="2598821" cy="2406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22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B61517C3-06A6-46AB-A995-026106906034}"/>
              </a:ext>
            </a:extLst>
          </p:cNvPr>
          <p:cNvSpPr txBox="1"/>
          <p:nvPr/>
        </p:nvSpPr>
        <p:spPr>
          <a:xfrm>
            <a:off x="7634838" y="10240223"/>
            <a:ext cx="1278806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1 operation done ?? Times  (?? = number of divisors of n)</a:t>
            </a:r>
            <a:endParaRPr dirty="0"/>
          </a:p>
        </p:txBody>
      </p:sp>
      <p:sp>
        <p:nvSpPr>
          <p:cNvPr id="23" name="Q. What is a data type?">
            <a:extLst>
              <a:ext uri="{FF2B5EF4-FFF2-40B4-BE49-F238E27FC236}">
                <a16:creationId xmlns:a16="http://schemas.microsoft.com/office/drawing/2014/main" id="{A99A3A4E-2FEF-4F16-94E1-78D7D7FADCA4}"/>
              </a:ext>
            </a:extLst>
          </p:cNvPr>
          <p:cNvSpPr txBox="1"/>
          <p:nvPr/>
        </p:nvSpPr>
        <p:spPr>
          <a:xfrm>
            <a:off x="13167360" y="5899499"/>
            <a:ext cx="10646773" cy="19236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rgbClr val="005493"/>
                </a:solidFill>
              </a:rPr>
              <a:t>Total operations</a:t>
            </a:r>
            <a:r>
              <a:rPr dirty="0">
                <a:solidFill>
                  <a:srgbClr val="005493"/>
                </a:solidFill>
              </a:rPr>
              <a:t>.</a:t>
            </a:r>
            <a:r>
              <a:rPr dirty="0"/>
              <a:t> </a:t>
            </a:r>
            <a:endParaRPr lang="en-US" dirty="0"/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uFill>
                  <a:solidFill>
                    <a:srgbClr val="000000"/>
                  </a:solidFill>
                </a:uFill>
              </a:rPr>
              <a:t>2 + (n-1) + 2(n-2) + number of divisors of n</a:t>
            </a:r>
            <a:endParaRPr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20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55EDE5F0-2D87-4AC0-9F25-6228034BCDC1}"/>
              </a:ext>
            </a:extLst>
          </p:cNvPr>
          <p:cNvSpPr txBox="1"/>
          <p:nvPr/>
        </p:nvSpPr>
        <p:spPr>
          <a:xfrm>
            <a:off x="8394701" y="11708695"/>
            <a:ext cx="798830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1 comparison operation done n - 2 times</a:t>
            </a:r>
            <a:endParaRPr dirty="0"/>
          </a:p>
        </p:txBody>
      </p:sp>
      <p:sp>
        <p:nvSpPr>
          <p:cNvPr id="24" name="Line">
            <a:extLst>
              <a:ext uri="{FF2B5EF4-FFF2-40B4-BE49-F238E27FC236}">
                <a16:creationId xmlns:a16="http://schemas.microsoft.com/office/drawing/2014/main" id="{7BFE7146-EC93-43D8-BB10-06A3FD58D52C}"/>
              </a:ext>
            </a:extLst>
          </p:cNvPr>
          <p:cNvSpPr/>
          <p:nvPr/>
        </p:nvSpPr>
        <p:spPr>
          <a:xfrm>
            <a:off x="6487006" y="11971907"/>
            <a:ext cx="2598821" cy="24064"/>
          </a:xfrm>
          <a:prstGeom prst="line">
            <a:avLst/>
          </a:prstGeom>
          <a:noFill/>
          <a:ln w="38100" cap="flat">
            <a:solidFill>
              <a:srgbClr val="005493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714742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oftware for program develop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Program 10</a:t>
            </a:r>
            <a:endParaRPr dirty="0"/>
          </a:p>
        </p:txBody>
      </p:sp>
      <p:sp>
        <p:nvSpPr>
          <p:cNvPr id="3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380" name="Any creative process involves cyclic refinement/development."/>
          <p:cNvSpPr txBox="1"/>
          <p:nvPr/>
        </p:nvSpPr>
        <p:spPr>
          <a:xfrm>
            <a:off x="1118910" y="1729034"/>
            <a:ext cx="15587425" cy="42699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b="1" dirty="0">
                <a:solidFill>
                  <a:schemeClr val="tx1"/>
                </a:solidFill>
              </a:rPr>
              <a:t>SET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en-US" b="1" dirty="0">
                <a:solidFill>
                  <a:schemeClr val="tx1"/>
                </a:solidFill>
              </a:rPr>
              <a:t>TO</a:t>
            </a:r>
            <a:r>
              <a:rPr lang="en-US" dirty="0">
                <a:solidFill>
                  <a:schemeClr val="tx1"/>
                </a:solidFill>
              </a:rPr>
              <a:t> 0 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b="1" dirty="0">
                <a:solidFill>
                  <a:schemeClr val="tx1"/>
                </a:solidFill>
              </a:rPr>
              <a:t>WHILE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count &lt;= n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b="1" dirty="0">
                <a:solidFill>
                  <a:schemeClr val="tx1"/>
                </a:solidFill>
              </a:rPr>
              <a:t>DISPLAY</a:t>
            </a:r>
            <a:r>
              <a:rPr lang="en-US" dirty="0">
                <a:solidFill>
                  <a:schemeClr val="tx1"/>
                </a:solidFill>
              </a:rPr>
              <a:t> count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b="1" dirty="0">
                <a:solidFill>
                  <a:schemeClr val="tx1"/>
                </a:solidFill>
              </a:rPr>
              <a:t>COMPUTE</a:t>
            </a:r>
            <a:r>
              <a:rPr lang="en-US" dirty="0">
                <a:solidFill>
                  <a:schemeClr val="tx1"/>
                </a:solidFill>
              </a:rPr>
              <a:t> count </a:t>
            </a:r>
            <a:r>
              <a:rPr lang="en-US" b="1" dirty="0">
                <a:solidFill>
                  <a:schemeClr val="tx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count + 1</a:t>
            </a:r>
          </a:p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b="1" dirty="0">
                <a:solidFill>
                  <a:schemeClr val="tx1"/>
                </a:solidFill>
              </a:rPr>
              <a:t>ENDWHILE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Q. What is a data type?">
            <a:extLst>
              <a:ext uri="{FF2B5EF4-FFF2-40B4-BE49-F238E27FC236}">
                <a16:creationId xmlns:a16="http://schemas.microsoft.com/office/drawing/2014/main" id="{FACBC60C-4306-455F-B904-085B68427C3C}"/>
              </a:ext>
            </a:extLst>
          </p:cNvPr>
          <p:cNvSpPr txBox="1"/>
          <p:nvPr/>
        </p:nvSpPr>
        <p:spPr>
          <a:xfrm>
            <a:off x="1118910" y="7037965"/>
            <a:ext cx="14217650" cy="1155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dirty="0">
                <a:solidFill>
                  <a:srgbClr val="005493"/>
                </a:solidFill>
              </a:rPr>
              <a:t>Q.</a:t>
            </a:r>
            <a:r>
              <a:rPr dirty="0"/>
              <a:t> 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What is the performance of this algorithm in terms of n? </a:t>
            </a:r>
            <a:endParaRPr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6" name="A. A set of values and a set of operations on those values.">
            <a:extLst>
              <a:ext uri="{FF2B5EF4-FFF2-40B4-BE49-F238E27FC236}">
                <a16:creationId xmlns:a16="http://schemas.microsoft.com/office/drawing/2014/main" id="{B12E4CF2-0028-44B9-840A-2B35E3864076}"/>
              </a:ext>
            </a:extLst>
          </p:cNvPr>
          <p:cNvSpPr txBox="1"/>
          <p:nvPr/>
        </p:nvSpPr>
        <p:spPr>
          <a:xfrm>
            <a:off x="1270000" y="8711478"/>
            <a:ext cx="14217650" cy="11413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>
            <a:spAutoFit/>
          </a:bodyPr>
          <a:lstStyle/>
          <a:p>
            <a:pPr lvl="1" indent="88900" defTabSz="647700">
              <a:lnSpc>
                <a:spcPts val="4400"/>
              </a:lnSpc>
              <a:spcBef>
                <a:spcPts val="1700"/>
              </a:spcBef>
              <a:tabLst>
                <a:tab pos="1155700" algn="l"/>
              </a:tabLst>
              <a:defRPr sz="3600">
                <a:solidFill>
                  <a:srgbClr val="8D3124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dirty="0"/>
              <a:t>A. </a:t>
            </a:r>
            <a:r>
              <a:rPr lang="en-US" dirty="0">
                <a:uFill>
                  <a:solidFill>
                    <a:srgbClr val="8D3124"/>
                  </a:solidFill>
                </a:uFill>
              </a:rPr>
              <a:t>1 + (n+1+1) + 2(n+1)</a:t>
            </a:r>
            <a:endParaRPr lang="en-US" dirty="0">
              <a:solidFill>
                <a:schemeClr val="tx1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5B3B4-D7C1-4B24-9231-81D3951D0D8D}"/>
              </a:ext>
            </a:extLst>
          </p:cNvPr>
          <p:cNvSpPr txBox="1"/>
          <p:nvPr/>
        </p:nvSpPr>
        <p:spPr>
          <a:xfrm>
            <a:off x="21214362" y="534332"/>
            <a:ext cx="27311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 2.4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A6DC9-808B-4A8E-98E5-511F71D77AB4}"/>
              </a:ext>
            </a:extLst>
          </p:cNvPr>
          <p:cNvSpPr txBox="1"/>
          <p:nvPr/>
        </p:nvSpPr>
        <p:spPr>
          <a:xfrm>
            <a:off x="9305668" y="1800513"/>
            <a:ext cx="9049407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457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ß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Wingdings" pitchFamily="2" charset="2"/>
              </a:rPr>
              <a:t>1 operation</a:t>
            </a:r>
          </a:p>
          <a:p>
            <a:pPr marL="571500" marR="0" indent="-571500" algn="l" defTabSz="457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ß"/>
              <a:tabLst/>
            </a:pPr>
            <a:r>
              <a:rPr lang="en-US" sz="3600" dirty="0">
                <a:sym typeface="Wingdings" pitchFamily="2" charset="2"/>
              </a:rPr>
              <a:t>1 operation done n + 1 + 1 times</a:t>
            </a:r>
          </a:p>
          <a:p>
            <a:pPr marL="571500" marR="0" indent="-571500" algn="l" defTabSz="457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ß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Wingdings" pitchFamily="2" charset="2"/>
              </a:rPr>
              <a:t>1 operation done n + 1 times</a:t>
            </a:r>
          </a:p>
          <a:p>
            <a:pPr marL="571500" marR="0" indent="-571500" algn="l" defTabSz="457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ß"/>
              <a:tabLst/>
            </a:pPr>
            <a:r>
              <a:rPr lang="en-US" sz="3600" dirty="0">
                <a:sym typeface="Wingdings" pitchFamily="2" charset="2"/>
              </a:rPr>
              <a:t>1 operation done n + 1 times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66472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1. Basic Programming Concep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2</a:t>
            </a:r>
            <a:r>
              <a:rPr dirty="0"/>
              <a:t>. </a:t>
            </a:r>
            <a:r>
              <a:rPr lang="en-US" dirty="0"/>
              <a:t>Algorithm Implementation and counting</a:t>
            </a:r>
            <a:endParaRPr dirty="0"/>
          </a:p>
        </p:txBody>
      </p:sp>
      <p:sp>
        <p:nvSpPr>
          <p:cNvPr id="92" name="Why programming?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From design to implementation</a:t>
            </a:r>
            <a:endParaRPr dirty="0">
              <a:solidFill>
                <a:schemeClr val="bg2"/>
              </a:solidFill>
            </a:endParaRP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Adding control flow</a:t>
            </a:r>
            <a:endParaRPr dirty="0">
              <a:solidFill>
                <a:schemeClr val="bg2"/>
              </a:solidFill>
            </a:endParaRP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Examples of programs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Rules of counting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Measuring performance</a:t>
            </a:r>
          </a:p>
          <a:p>
            <a:pPr>
              <a:defRPr>
                <a:solidFill>
                  <a:srgbClr val="A9A9A9"/>
                </a:solidFill>
              </a:defRPr>
            </a:pPr>
            <a:endParaRPr dirty="0"/>
          </a:p>
          <a:p>
            <a:pPr>
              <a:defRPr>
                <a:solidFill>
                  <a:srgbClr val="A9A9A9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32630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2. </a:t>
            </a:r>
            <a:r>
              <a:rPr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Algorithm Implementation and counting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88894425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You need to know how to pro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From Design to Implementation</a:t>
            </a:r>
            <a:endParaRPr dirty="0"/>
          </a:p>
        </p:txBody>
      </p:sp>
      <p:sp>
        <p:nvSpPr>
          <p:cNvPr id="122" name="in order to be able to tell a computer what you want it to do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900"/>
              </a:spcBef>
            </a:pPr>
            <a:r>
              <a:rPr lang="en-US" dirty="0"/>
              <a:t>Learn how </a:t>
            </a:r>
            <a:r>
              <a:rPr dirty="0">
                <a:uFill>
                  <a:solidFill>
                    <a:srgbClr val="000000"/>
                  </a:solidFill>
                </a:uFill>
              </a:rPr>
              <a:t>to 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convert the algorithm from design to pseudocode</a:t>
            </a:r>
            <a:r>
              <a:rPr dirty="0"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endParaRPr lang="en-US" dirty="0">
              <a:uFill>
                <a:solidFill>
                  <a:srgbClr val="000000"/>
                </a:solidFill>
              </a:uFill>
            </a:endParaRPr>
          </a:p>
          <a:p>
            <a:r>
              <a:rPr lang="en-US" dirty="0">
                <a:solidFill>
                  <a:srgbClr val="005493"/>
                </a:solidFill>
              </a:rPr>
              <a:t>Pseudo code 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can be a good way to express your algorithm first</a:t>
            </a:r>
            <a:r>
              <a:rPr dirty="0">
                <a:uFill>
                  <a:solidFill>
                    <a:srgbClr val="000000"/>
                  </a:solidFill>
                </a:uFill>
              </a:rPr>
              <a:t>.</a:t>
            </a:r>
            <a:endParaRPr lang="en-US" dirty="0">
              <a:uFill>
                <a:solidFill>
                  <a:srgbClr val="000000"/>
                </a:solidFill>
              </a:uFill>
            </a:endParaRPr>
          </a:p>
          <a:p>
            <a:endParaRPr lang="en-US" dirty="0">
              <a:uFill>
                <a:solidFill>
                  <a:srgbClr val="000000"/>
                </a:solidFill>
              </a:uFill>
            </a:endParaRPr>
          </a:p>
          <a:p>
            <a:endParaRPr lang="en-US" dirty="0">
              <a:uFill>
                <a:solidFill>
                  <a:srgbClr val="000000"/>
                </a:solidFill>
              </a:uFill>
            </a:endParaRPr>
          </a:p>
          <a:p>
            <a:r>
              <a:rPr lang="en-US" dirty="0">
                <a:solidFill>
                  <a:srgbClr val="005493"/>
                </a:solidFill>
              </a:rPr>
              <a:t>Programming 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is about implementing algorithm in java.</a:t>
            </a:r>
          </a:p>
          <a:p>
            <a:endParaRPr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76328" y="13066304"/>
            <a:ext cx="241301" cy="431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131" name="Group"/>
          <p:cNvGrpSpPr/>
          <p:nvPr/>
        </p:nvGrpSpPr>
        <p:grpSpPr>
          <a:xfrm>
            <a:off x="11605404" y="4133962"/>
            <a:ext cx="5591340" cy="461665"/>
            <a:chOff x="3810243" y="935254"/>
            <a:chExt cx="5591339" cy="461664"/>
          </a:xfrm>
        </p:grpSpPr>
        <p:sp>
          <p:nvSpPr>
            <p:cNvPr id="129" name="“Please simulate the motion of N heavenly bodies, subject to Newton’s laws of motion and gravity.”"/>
            <p:cNvSpPr txBox="1"/>
            <p:nvPr/>
          </p:nvSpPr>
          <p:spPr>
            <a:xfrm>
              <a:off x="3810243" y="935254"/>
              <a:ext cx="3822700" cy="461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81280" marR="81280" algn="ctr" defTabSz="647700">
                <a:lnSpc>
                  <a:spcPts val="2800"/>
                </a:lnSpc>
                <a:buClr>
                  <a:srgbClr val="606060"/>
                </a:buClr>
                <a:buFont typeface="Comic Sans MS"/>
                <a:tabLst>
                  <a:tab pos="1511300" algn="l"/>
                </a:tabLst>
                <a:defRPr sz="2400">
                  <a:solidFill>
                    <a:srgbClr val="005493"/>
                  </a:solid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rPr lang="en-US" dirty="0"/>
                <a:t>from design to code</a:t>
              </a:r>
              <a:endParaRPr dirty="0"/>
            </a:p>
          </p:txBody>
        </p:sp>
        <p:sp>
          <p:nvSpPr>
            <p:cNvPr id="130" name="Line"/>
            <p:cNvSpPr/>
            <p:nvPr/>
          </p:nvSpPr>
          <p:spPr>
            <a:xfrm flipH="1" flipV="1">
              <a:off x="7407164" y="1169735"/>
              <a:ext cx="1994418" cy="2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EC04CAA-0D79-4B4A-9599-2E77E823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742" y="1524000"/>
            <a:ext cx="5634858" cy="5578670"/>
          </a:xfrm>
          <a:prstGeom prst="rect">
            <a:avLst/>
          </a:prstGeom>
        </p:spPr>
      </p:pic>
      <p:sp>
        <p:nvSpPr>
          <p:cNvPr id="10" name="Challenges…">
            <a:extLst>
              <a:ext uri="{FF2B5EF4-FFF2-40B4-BE49-F238E27FC236}">
                <a16:creationId xmlns:a16="http://schemas.microsoft.com/office/drawing/2014/main" id="{61A07C89-B42C-43D7-84CB-50A18D71D213}"/>
              </a:ext>
            </a:extLst>
          </p:cNvPr>
          <p:cNvSpPr txBox="1"/>
          <p:nvPr/>
        </p:nvSpPr>
        <p:spPr>
          <a:xfrm>
            <a:off x="1270000" y="7308850"/>
            <a:ext cx="10686211" cy="4572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4300"/>
              </a:lnSpc>
              <a:spcBef>
                <a:spcPts val="18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Algorithms, in general can be expressed as</a:t>
            </a:r>
            <a:endParaRPr dirty="0"/>
          </a:p>
          <a:p>
            <a:pPr marL="760379" lvl="1" indent="-303179" defTabSz="647700">
              <a:lnSpc>
                <a:spcPts val="4300"/>
              </a:lnSpc>
              <a:spcBef>
                <a:spcPts val="1800"/>
              </a:spcBef>
              <a:buSzPct val="104428"/>
              <a:buFont typeface="Gill Sans"/>
              <a:buChar char="•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Flow charts</a:t>
            </a:r>
            <a:r>
              <a:rPr dirty="0"/>
              <a:t>.</a:t>
            </a:r>
          </a:p>
          <a:p>
            <a:pPr marL="760379" lvl="1" indent="-303179" defTabSz="647700">
              <a:lnSpc>
                <a:spcPts val="4300"/>
              </a:lnSpc>
              <a:spcBef>
                <a:spcPts val="1800"/>
              </a:spcBef>
              <a:buSzPct val="104428"/>
              <a:buFont typeface="Gill Sans"/>
              <a:buChar char="•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Pseudocode</a:t>
            </a:r>
            <a:r>
              <a:rPr dirty="0"/>
              <a:t>.</a:t>
            </a:r>
            <a:endParaRPr lang="en-US" dirty="0"/>
          </a:p>
          <a:p>
            <a:pPr marL="760379" lvl="1" indent="-303179" defTabSz="647700">
              <a:lnSpc>
                <a:spcPts val="4300"/>
              </a:lnSpc>
              <a:spcBef>
                <a:spcPts val="1800"/>
              </a:spcBef>
              <a:buSzPct val="104428"/>
              <a:buFont typeface="Gill Sans"/>
              <a:buChar char="•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Program code</a:t>
            </a:r>
            <a:endParaRPr dirty="0"/>
          </a:p>
        </p:txBody>
      </p:sp>
      <p:sp>
        <p:nvSpPr>
          <p:cNvPr id="11" name="“ Instead of imagining that our main task is to instruct a    computer  what to do, let us concentrate rather on explaining   to human  beings what we want a computer to do. ”">
            <a:extLst>
              <a:ext uri="{FF2B5EF4-FFF2-40B4-BE49-F238E27FC236}">
                <a16:creationId xmlns:a16="http://schemas.microsoft.com/office/drawing/2014/main" id="{D6A47448-F52F-4477-9107-0C860BEC77F0}"/>
              </a:ext>
            </a:extLst>
          </p:cNvPr>
          <p:cNvSpPr/>
          <p:nvPr/>
        </p:nvSpPr>
        <p:spPr>
          <a:xfrm>
            <a:off x="12225754" y="8054975"/>
            <a:ext cx="12026901" cy="2374900"/>
          </a:xfrm>
          <a:prstGeom prst="rect">
            <a:avLst/>
          </a:prstGeom>
          <a:solidFill>
            <a:srgbClr val="EBEBEB"/>
          </a:solidFill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0" tIns="304800" rIns="304800" bIns="304800" numCol="1" anchor="ctr">
            <a:noAutofit/>
          </a:bodyPr>
          <a:lstStyle/>
          <a:p>
            <a:pPr marL="57799" marR="57799" defTabSz="1295400">
              <a:lnSpc>
                <a:spcPct val="120000"/>
              </a:lnSpc>
              <a:buClr>
                <a:srgbClr val="000000"/>
              </a:buClr>
              <a:buFont typeface="Times New Roman"/>
              <a:defRPr sz="3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i="1" dirty="0">
                <a:latin typeface="Helvetica"/>
                <a:ea typeface="Helvetica"/>
                <a:cs typeface="Helvetica"/>
                <a:sym typeface="Helvetica"/>
              </a:rPr>
              <a:t>“ </a:t>
            </a:r>
            <a:r>
              <a:rPr lang="en-US" i="1" dirty="0">
                <a:latin typeface="Helvetica"/>
                <a:ea typeface="Helvetica"/>
                <a:cs typeface="Helvetica"/>
                <a:sym typeface="Helvetica"/>
              </a:rPr>
              <a:t>my general working style is to write everything first with pencil and paper, sitting beside a big waste basket</a:t>
            </a:r>
            <a:r>
              <a:rPr i="1" dirty="0">
                <a:latin typeface="Helvetica"/>
                <a:ea typeface="Helvetica"/>
                <a:cs typeface="Helvetica"/>
                <a:sym typeface="Helvetica"/>
              </a:rPr>
              <a:t>”</a:t>
            </a:r>
          </a:p>
        </p:txBody>
      </p:sp>
      <p:sp>
        <p:nvSpPr>
          <p:cNvPr id="12" name="− Don Knuth">
            <a:extLst>
              <a:ext uri="{FF2B5EF4-FFF2-40B4-BE49-F238E27FC236}">
                <a16:creationId xmlns:a16="http://schemas.microsoft.com/office/drawing/2014/main" id="{078A972A-01CC-4B56-B23F-A6A084111B0A}"/>
              </a:ext>
            </a:extLst>
          </p:cNvPr>
          <p:cNvSpPr txBox="1"/>
          <p:nvPr/>
        </p:nvSpPr>
        <p:spPr>
          <a:xfrm>
            <a:off x="18239205" y="12293600"/>
            <a:ext cx="2300901" cy="5588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t">
            <a:spAutoFit/>
          </a:bodyPr>
          <a:lstStyle>
            <a:lvl1pPr marL="57799" marR="57799" algn="r" defTabSz="1295400">
              <a:lnSpc>
                <a:spcPct val="120000"/>
              </a:lnSpc>
              <a:buClr>
                <a:srgbClr val="000000"/>
              </a:buClr>
              <a:buFont typeface="Times New Roman"/>
              <a:defRPr sz="3000" i="1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defRPr>
            </a:lvl1pPr>
          </a:lstStyle>
          <a:p>
            <a:pPr>
              <a:defRPr i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i="1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Helvetica"/>
                <a:ea typeface="Helvetica"/>
                <a:cs typeface="Helvetica"/>
                <a:sym typeface="Helvetica"/>
              </a:rPr>
              <a:t>− Don Knuth</a:t>
            </a:r>
          </a:p>
        </p:txBody>
      </p:sp>
      <p:pic>
        <p:nvPicPr>
          <p:cNvPr id="13" name="Donald_Knuth.png" descr="Donald_Knuth.png">
            <a:extLst>
              <a:ext uri="{FF2B5EF4-FFF2-40B4-BE49-F238E27FC236}">
                <a16:creationId xmlns:a16="http://schemas.microsoft.com/office/drawing/2014/main" id="{3DCB7830-0208-4FDE-9630-76655732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111" t="444"/>
          <a:stretch>
            <a:fillRect/>
          </a:stretch>
        </p:blipFill>
        <p:spPr>
          <a:xfrm>
            <a:off x="20725441" y="10490200"/>
            <a:ext cx="2540001" cy="28448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rogramming: telling a computer what 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Flow Charts</a:t>
            </a:r>
            <a:endParaRPr dirty="0"/>
          </a:p>
        </p:txBody>
      </p:sp>
      <p:sp>
        <p:nvSpPr>
          <p:cNvPr id="144" name="Programming…"/>
          <p:cNvSpPr txBox="1">
            <a:spLocks noGrp="1"/>
          </p:cNvSpPr>
          <p:nvPr>
            <p:ph type="body" sz="half" idx="1"/>
          </p:nvPr>
        </p:nvSpPr>
        <p:spPr>
          <a:xfrm>
            <a:off x="1270000" y="1778000"/>
            <a:ext cx="13601940" cy="45720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5493"/>
                </a:solidFill>
              </a:defRPr>
            </a:pPr>
            <a:r>
              <a:rPr lang="en-US" dirty="0"/>
              <a:t>Flowcharts</a:t>
            </a:r>
            <a:endParaRPr dirty="0"/>
          </a:p>
          <a:p>
            <a:pPr lvl="1"/>
            <a:r>
              <a:rPr lang="en-US" dirty="0"/>
              <a:t>Allow organizing control flow more visually</a:t>
            </a:r>
            <a:r>
              <a:rPr dirty="0"/>
              <a:t>.</a:t>
            </a:r>
          </a:p>
          <a:p>
            <a:pPr lvl="1"/>
            <a:r>
              <a:rPr lang="en-US" i="1" dirty="0"/>
              <a:t>Check the path of the control based on input</a:t>
            </a:r>
            <a:r>
              <a:rPr dirty="0"/>
              <a:t>.</a:t>
            </a:r>
          </a:p>
          <a:p>
            <a:pPr lvl="1"/>
            <a:r>
              <a:rPr lang="en-US" dirty="0"/>
              <a:t>Change the path based on input</a:t>
            </a:r>
            <a:r>
              <a:rPr dirty="0"/>
              <a:t>.</a:t>
            </a:r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76328" y="13066304"/>
            <a:ext cx="241301" cy="431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1" name="Challenges…"/>
          <p:cNvSpPr txBox="1"/>
          <p:nvPr/>
        </p:nvSpPr>
        <p:spPr>
          <a:xfrm>
            <a:off x="1270000" y="7308850"/>
            <a:ext cx="13601940" cy="4572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4300"/>
              </a:lnSpc>
              <a:spcBef>
                <a:spcPts val="18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Example</a:t>
            </a:r>
            <a:endParaRPr dirty="0"/>
          </a:p>
          <a:p>
            <a:pPr marL="760379" lvl="1" indent="-303179" defTabSz="647700">
              <a:lnSpc>
                <a:spcPts val="4300"/>
              </a:lnSpc>
              <a:spcBef>
                <a:spcPts val="1800"/>
              </a:spcBef>
              <a:buSzPct val="104428"/>
              <a:buFont typeface="Gill Sans"/>
              <a:buChar char="•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Read a number</a:t>
            </a:r>
            <a:r>
              <a:rPr dirty="0"/>
              <a:t>.</a:t>
            </a:r>
          </a:p>
          <a:p>
            <a:pPr marL="760379" lvl="1" indent="-303179" defTabSz="647700">
              <a:lnSpc>
                <a:spcPts val="4300"/>
              </a:lnSpc>
              <a:spcBef>
                <a:spcPts val="1800"/>
              </a:spcBef>
              <a:buSzPct val="104428"/>
              <a:buFont typeface="Gill Sans"/>
              <a:buChar char="•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If the number is positive, then store the number as is</a:t>
            </a:r>
            <a:r>
              <a:rPr dirty="0"/>
              <a:t>.</a:t>
            </a:r>
            <a:endParaRPr lang="en-US" dirty="0"/>
          </a:p>
          <a:p>
            <a:pPr marL="760379" lvl="1" indent="-303179" defTabSz="647700">
              <a:lnSpc>
                <a:spcPts val="4300"/>
              </a:lnSpc>
              <a:spcBef>
                <a:spcPts val="1800"/>
              </a:spcBef>
              <a:buSzPct val="104428"/>
              <a:buFont typeface="Gill Sans"/>
              <a:buChar char="•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If the number is negative, store the negative of the number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3D40D-5A4F-43A9-B148-EEB95454B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878" y="3222625"/>
            <a:ext cx="85534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7439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build="p" bldLvl="5" animBg="1" advAuto="0"/>
      <p:bldP spid="151" grpId="0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You need to know how to pro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Flow charts, Pseudo code and Program code</a:t>
            </a:r>
            <a:endParaRPr dirty="0"/>
          </a:p>
        </p:txBody>
      </p:sp>
      <p:sp>
        <p:nvSpPr>
          <p:cNvPr id="122" name="in order to be able to tell a computer what you want it to do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900"/>
              </a:spcBef>
            </a:pPr>
            <a:endParaRPr lang="en-US" dirty="0">
              <a:uFill>
                <a:solidFill>
                  <a:srgbClr val="000000"/>
                </a:solidFill>
              </a:uFill>
            </a:endParaRPr>
          </a:p>
          <a:p>
            <a:r>
              <a:rPr lang="en-US" dirty="0">
                <a:solidFill>
                  <a:srgbClr val="005493"/>
                </a:solidFill>
              </a:rPr>
              <a:t>flow chart 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can be a good way to express the algorithm visually</a:t>
            </a:r>
          </a:p>
          <a:p>
            <a:r>
              <a:rPr lang="en-US" dirty="0">
                <a:solidFill>
                  <a:srgbClr val="005493"/>
                </a:solidFill>
              </a:rPr>
              <a:t>pseudo code 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is a way to express your algorithm using pseudo instructions</a:t>
            </a:r>
          </a:p>
          <a:p>
            <a:r>
              <a:rPr lang="en-US" dirty="0">
                <a:solidFill>
                  <a:srgbClr val="005493"/>
                </a:solidFill>
              </a:rPr>
              <a:t>program code 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is a way to implement your algorithm using Java</a:t>
            </a:r>
          </a:p>
          <a:p>
            <a:endParaRPr lang="en-US" dirty="0">
              <a:uFill>
                <a:solidFill>
                  <a:srgbClr val="000000"/>
                </a:solidFill>
              </a:uFill>
            </a:endParaRPr>
          </a:p>
          <a:p>
            <a:endParaRPr lang="en-US" dirty="0">
              <a:uFill>
                <a:solidFill>
                  <a:srgbClr val="000000"/>
                </a:solidFill>
              </a:uFill>
            </a:endParaRPr>
          </a:p>
          <a:p>
            <a:endParaRPr lang="en-US" dirty="0">
              <a:uFill>
                <a:solidFill>
                  <a:srgbClr val="000000"/>
                </a:solidFill>
              </a:uFill>
            </a:endParaRPr>
          </a:p>
          <a:p>
            <a:endParaRPr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76328" y="13066304"/>
            <a:ext cx="241301" cy="431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131" name="Group"/>
          <p:cNvGrpSpPr/>
          <p:nvPr/>
        </p:nvGrpSpPr>
        <p:grpSpPr>
          <a:xfrm>
            <a:off x="19524691" y="6487066"/>
            <a:ext cx="3822701" cy="1436841"/>
            <a:chOff x="11177437" y="3087797"/>
            <a:chExt cx="3822700" cy="1436838"/>
          </a:xfrm>
        </p:grpSpPr>
        <p:sp>
          <p:nvSpPr>
            <p:cNvPr id="129" name="“Please simulate the motion of N heavenly bodies, subject to Newton’s laws of motion and gravity.”"/>
            <p:cNvSpPr txBox="1"/>
            <p:nvPr/>
          </p:nvSpPr>
          <p:spPr>
            <a:xfrm>
              <a:off x="11177437" y="4062971"/>
              <a:ext cx="3822700" cy="461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81280" marR="81280" algn="ctr" defTabSz="647700">
                <a:lnSpc>
                  <a:spcPts val="2800"/>
                </a:lnSpc>
                <a:buClr>
                  <a:srgbClr val="606060"/>
                </a:buClr>
                <a:buFont typeface="Comic Sans MS"/>
                <a:tabLst>
                  <a:tab pos="1511300" algn="l"/>
                </a:tabLst>
                <a:defRPr sz="2400">
                  <a:solidFill>
                    <a:srgbClr val="005493"/>
                  </a:solid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rPr lang="en-US" dirty="0"/>
                <a:t>from design to code</a:t>
              </a:r>
              <a:endParaRPr dirty="0"/>
            </a:p>
          </p:txBody>
        </p:sp>
        <p:sp>
          <p:nvSpPr>
            <p:cNvPr id="130" name="Line"/>
            <p:cNvSpPr/>
            <p:nvPr/>
          </p:nvSpPr>
          <p:spPr>
            <a:xfrm>
              <a:off x="13090078" y="3087797"/>
              <a:ext cx="25186" cy="882260"/>
            </a:xfrm>
            <a:prstGeom prst="line">
              <a:avLst/>
            </a:prstGeom>
            <a:noFill/>
            <a:ln w="38100" cap="flat">
              <a:solidFill>
                <a:srgbClr val="00549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EC04CAA-0D79-4B4A-9599-2E77E823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16" y="1724556"/>
            <a:ext cx="4662573" cy="46160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CB500C-1536-4556-80CD-D2DFF721E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915" y="5866267"/>
            <a:ext cx="4391025" cy="4848225"/>
          </a:xfrm>
          <a:prstGeom prst="rect">
            <a:avLst/>
          </a:prstGeom>
        </p:spPr>
      </p:pic>
      <p:sp>
        <p:nvSpPr>
          <p:cNvPr id="11" name="Challenges…">
            <a:extLst>
              <a:ext uri="{FF2B5EF4-FFF2-40B4-BE49-F238E27FC236}">
                <a16:creationId xmlns:a16="http://schemas.microsoft.com/office/drawing/2014/main" id="{D82323EB-6D9A-4BD4-B0F9-FD1F0DC294A0}"/>
              </a:ext>
            </a:extLst>
          </p:cNvPr>
          <p:cNvSpPr txBox="1"/>
          <p:nvPr/>
        </p:nvSpPr>
        <p:spPr>
          <a:xfrm>
            <a:off x="6007620" y="5883520"/>
            <a:ext cx="7058853" cy="483097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4300"/>
              </a:lnSpc>
              <a:spcBef>
                <a:spcPts val="18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2800" b="1" dirty="0">
                <a:solidFill>
                  <a:schemeClr val="tx1"/>
                </a:solidFill>
              </a:rPr>
              <a:t>READ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degF</a:t>
            </a:r>
            <a:endParaRPr lang="en-US" sz="2800" dirty="0">
              <a:solidFill>
                <a:schemeClr val="tx1"/>
              </a:solidFill>
            </a:endParaRPr>
          </a:p>
          <a:p>
            <a:pPr defTabSz="647700">
              <a:lnSpc>
                <a:spcPts val="4300"/>
              </a:lnSpc>
              <a:spcBef>
                <a:spcPts val="18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2800" b="1" dirty="0">
                <a:solidFill>
                  <a:schemeClr val="tx1"/>
                </a:solidFill>
              </a:rPr>
              <a:t>COMPUTE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degC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AS</a:t>
            </a:r>
            <a:r>
              <a:rPr lang="en-US" sz="2800" dirty="0">
                <a:solidFill>
                  <a:schemeClr val="tx1"/>
                </a:solidFill>
              </a:rPr>
              <a:t> (</a:t>
            </a:r>
            <a:r>
              <a:rPr lang="en-US" sz="2800" dirty="0" err="1">
                <a:solidFill>
                  <a:schemeClr val="tx1"/>
                </a:solidFill>
              </a:rPr>
              <a:t>degF</a:t>
            </a:r>
            <a:r>
              <a:rPr lang="en-US" sz="2800" dirty="0">
                <a:solidFill>
                  <a:schemeClr val="tx1"/>
                </a:solidFill>
              </a:rPr>
              <a:t> – 32)*5/9</a:t>
            </a:r>
          </a:p>
          <a:p>
            <a:pPr defTabSz="647700">
              <a:lnSpc>
                <a:spcPts val="4300"/>
              </a:lnSpc>
              <a:spcBef>
                <a:spcPts val="18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2800" b="1" dirty="0">
                <a:solidFill>
                  <a:schemeClr val="tx1"/>
                </a:solidFill>
              </a:rPr>
              <a:t>DISPLAY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degC</a:t>
            </a:r>
            <a:r>
              <a:rPr lang="en-US" sz="2800" dirty="0">
                <a:solidFill>
                  <a:schemeClr val="tx1"/>
                </a:solidFill>
              </a:rPr>
              <a:t>  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2" name="Challenges…">
            <a:extLst>
              <a:ext uri="{FF2B5EF4-FFF2-40B4-BE49-F238E27FC236}">
                <a16:creationId xmlns:a16="http://schemas.microsoft.com/office/drawing/2014/main" id="{981675F5-217A-458F-BF9A-75DD70922425}"/>
              </a:ext>
            </a:extLst>
          </p:cNvPr>
          <p:cNvSpPr txBox="1"/>
          <p:nvPr/>
        </p:nvSpPr>
        <p:spPr>
          <a:xfrm>
            <a:off x="13618562" y="5883528"/>
            <a:ext cx="5217200" cy="48309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4300"/>
              </a:lnSpc>
              <a:spcBef>
                <a:spcPts val="18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2800" dirty="0">
                <a:solidFill>
                  <a:schemeClr val="tx1"/>
                </a:solidFill>
              </a:rPr>
              <a:t>double </a:t>
            </a:r>
            <a:r>
              <a:rPr lang="en-US" sz="2800" dirty="0" err="1">
                <a:solidFill>
                  <a:schemeClr val="tx1"/>
                </a:solidFill>
              </a:rPr>
              <a:t>degF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pPr defTabSz="647700">
              <a:lnSpc>
                <a:spcPts val="4300"/>
              </a:lnSpc>
              <a:spcBef>
                <a:spcPts val="18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2800" dirty="0" err="1">
                <a:solidFill>
                  <a:schemeClr val="tx1"/>
                </a:solidFill>
              </a:rPr>
              <a:t>degF</a:t>
            </a:r>
            <a:r>
              <a:rPr lang="en-US" sz="2800" dirty="0">
                <a:solidFill>
                  <a:schemeClr val="tx1"/>
                </a:solidFill>
              </a:rPr>
              <a:t> = </a:t>
            </a:r>
            <a:r>
              <a:rPr lang="en-US" sz="2800" dirty="0" err="1">
                <a:solidFill>
                  <a:schemeClr val="tx1"/>
                </a:solidFill>
              </a:rPr>
              <a:t>StdIn.readDouble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pPr defTabSz="647700">
              <a:lnSpc>
                <a:spcPts val="4300"/>
              </a:lnSpc>
              <a:spcBef>
                <a:spcPts val="18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2800" dirty="0" err="1">
                <a:solidFill>
                  <a:schemeClr val="tx1"/>
                </a:solidFill>
              </a:rPr>
              <a:t>degC</a:t>
            </a:r>
            <a:r>
              <a:rPr lang="en-US" sz="2800" dirty="0">
                <a:solidFill>
                  <a:schemeClr val="tx1"/>
                </a:solidFill>
              </a:rPr>
              <a:t> = (</a:t>
            </a:r>
            <a:r>
              <a:rPr lang="en-US" sz="2800" dirty="0" err="1">
                <a:solidFill>
                  <a:schemeClr val="tx1"/>
                </a:solidFill>
              </a:rPr>
              <a:t>degF</a:t>
            </a:r>
            <a:r>
              <a:rPr lang="en-US" sz="2800" dirty="0">
                <a:solidFill>
                  <a:schemeClr val="tx1"/>
                </a:solidFill>
              </a:rPr>
              <a:t> – 32)*5/9</a:t>
            </a:r>
          </a:p>
          <a:p>
            <a:pPr defTabSz="647700">
              <a:lnSpc>
                <a:spcPts val="4300"/>
              </a:lnSpc>
              <a:spcBef>
                <a:spcPts val="18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sz="2800" dirty="0" err="1">
                <a:solidFill>
                  <a:schemeClr val="tx1"/>
                </a:solidFill>
              </a:rPr>
              <a:t>StdOut.println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degC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4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82BE0854-4D43-4A8E-A36C-D17AB7FD2B15}"/>
              </a:ext>
            </a:extLst>
          </p:cNvPr>
          <p:cNvSpPr txBox="1"/>
          <p:nvPr/>
        </p:nvSpPr>
        <p:spPr>
          <a:xfrm>
            <a:off x="1602119" y="11175639"/>
            <a:ext cx="382270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Flow chart</a:t>
            </a:r>
            <a:endParaRPr dirty="0"/>
          </a:p>
        </p:txBody>
      </p:sp>
      <p:sp>
        <p:nvSpPr>
          <p:cNvPr id="15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6A920382-A42E-4382-B815-E46C3E926F63}"/>
              </a:ext>
            </a:extLst>
          </p:cNvPr>
          <p:cNvSpPr txBox="1"/>
          <p:nvPr/>
        </p:nvSpPr>
        <p:spPr>
          <a:xfrm>
            <a:off x="7314147" y="11175638"/>
            <a:ext cx="382270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Pseudo code</a:t>
            </a:r>
            <a:endParaRPr dirty="0"/>
          </a:p>
        </p:txBody>
      </p:sp>
      <p:sp>
        <p:nvSpPr>
          <p:cNvPr id="16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051D1531-1835-43C6-86C8-D187249C1201}"/>
              </a:ext>
            </a:extLst>
          </p:cNvPr>
          <p:cNvSpPr txBox="1"/>
          <p:nvPr/>
        </p:nvSpPr>
        <p:spPr>
          <a:xfrm>
            <a:off x="14285823" y="11136383"/>
            <a:ext cx="382270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Java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6233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5" animBg="1" advAuto="0"/>
      <p:bldP spid="12" grpId="0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1. Basic Programming Concep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2</a:t>
            </a:r>
            <a:r>
              <a:rPr dirty="0"/>
              <a:t>. </a:t>
            </a:r>
            <a:r>
              <a:rPr lang="en-US" dirty="0"/>
              <a:t>Algorithm Implementation and counting</a:t>
            </a:r>
            <a:endParaRPr dirty="0"/>
          </a:p>
        </p:txBody>
      </p:sp>
      <p:sp>
        <p:nvSpPr>
          <p:cNvPr id="92" name="Why programming?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From design to implementation</a:t>
            </a:r>
            <a:endParaRPr dirty="0">
              <a:solidFill>
                <a:schemeClr val="bg2"/>
              </a:solidFill>
            </a:endParaRP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Adding control flow</a:t>
            </a:r>
            <a:endParaRPr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/>
              <a:t>Examples of programs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/>
              <a:t>Counting operations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/>
              <a:t>Measuring performance</a:t>
            </a:r>
          </a:p>
          <a:p>
            <a:pPr>
              <a:defRPr>
                <a:solidFill>
                  <a:srgbClr val="A9A9A9"/>
                </a:solidFill>
              </a:defRPr>
            </a:pPr>
            <a:endParaRPr dirty="0"/>
          </a:p>
          <a:p>
            <a:pPr>
              <a:defRPr>
                <a:solidFill>
                  <a:srgbClr val="A9A9A9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52119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rogramming: telling a computer what 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Adding control flow</a:t>
            </a:r>
            <a:endParaRPr dirty="0"/>
          </a:p>
        </p:txBody>
      </p:sp>
      <p:sp>
        <p:nvSpPr>
          <p:cNvPr id="144" name="Programming…"/>
          <p:cNvSpPr txBox="1">
            <a:spLocks noGrp="1"/>
          </p:cNvSpPr>
          <p:nvPr>
            <p:ph type="body" sz="half" idx="1"/>
          </p:nvPr>
        </p:nvSpPr>
        <p:spPr>
          <a:xfrm>
            <a:off x="1270000" y="1778000"/>
            <a:ext cx="13601940" cy="45720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5493"/>
                </a:solidFill>
              </a:defRPr>
            </a:pPr>
            <a:r>
              <a:rPr dirty="0"/>
              <a:t>Programming</a:t>
            </a:r>
          </a:p>
          <a:p>
            <a:pPr lvl="1"/>
            <a:r>
              <a:rPr lang="en-US" dirty="0"/>
              <a:t>Writing logical instructions to perform computation</a:t>
            </a:r>
            <a:r>
              <a:rPr dirty="0"/>
              <a:t>.</a:t>
            </a:r>
          </a:p>
          <a:p>
            <a:pPr lvl="1"/>
            <a:r>
              <a:rPr lang="en-US" i="1" dirty="0"/>
              <a:t>Programs execute instructions sequentially by default</a:t>
            </a:r>
            <a:r>
              <a:rPr dirty="0"/>
              <a:t>.</a:t>
            </a:r>
          </a:p>
          <a:p>
            <a:pPr lvl="1"/>
            <a:r>
              <a:rPr lang="en-US" dirty="0"/>
              <a:t>Control flow enables programs to take different paths</a:t>
            </a:r>
            <a:r>
              <a:rPr dirty="0"/>
              <a:t>.</a:t>
            </a:r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76328" y="13066304"/>
            <a:ext cx="241301" cy="431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51" name="Challenges…"/>
          <p:cNvSpPr txBox="1"/>
          <p:nvPr/>
        </p:nvSpPr>
        <p:spPr>
          <a:xfrm>
            <a:off x="1270000" y="7308850"/>
            <a:ext cx="13137978" cy="4572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/>
          <a:p>
            <a:pPr defTabSz="647700">
              <a:lnSpc>
                <a:spcPts val="4300"/>
              </a:lnSpc>
              <a:spcBef>
                <a:spcPts val="18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dirty="0"/>
              <a:t>Challenges</a:t>
            </a:r>
          </a:p>
          <a:p>
            <a:pPr marL="760379" lvl="1" indent="-303179" defTabSz="647700">
              <a:lnSpc>
                <a:spcPts val="4300"/>
              </a:lnSpc>
              <a:spcBef>
                <a:spcPts val="1800"/>
              </a:spcBef>
              <a:buSzPct val="104428"/>
              <a:buFont typeface="Gill Sans"/>
              <a:buChar char="•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l</a:t>
            </a:r>
            <a:r>
              <a:rPr dirty="0"/>
              <a:t>earn </a:t>
            </a:r>
            <a:r>
              <a:rPr lang="en-US" dirty="0"/>
              <a:t>how to think of control flow</a:t>
            </a:r>
            <a:r>
              <a:rPr dirty="0"/>
              <a:t>.</a:t>
            </a:r>
          </a:p>
          <a:p>
            <a:pPr marL="760379" lvl="1" indent="-303179" defTabSz="647700">
              <a:lnSpc>
                <a:spcPts val="4300"/>
              </a:lnSpc>
              <a:spcBef>
                <a:spcPts val="1800"/>
              </a:spcBef>
              <a:buSzPct val="104428"/>
              <a:buFont typeface="Gill Sans"/>
              <a:buChar char="•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understand the semantics of various control flows</a:t>
            </a:r>
            <a:r>
              <a:rPr dirty="0"/>
              <a:t>.</a:t>
            </a:r>
            <a:endParaRPr lang="en-US" dirty="0"/>
          </a:p>
          <a:p>
            <a:pPr marL="760379" lvl="1" indent="-303179" defTabSz="647700">
              <a:lnSpc>
                <a:spcPts val="4300"/>
              </a:lnSpc>
              <a:spcBef>
                <a:spcPts val="1800"/>
              </a:spcBef>
              <a:buSzPct val="104428"/>
              <a:buFont typeface="Gill Sans"/>
              <a:buChar char="•"/>
              <a:tabLst>
                <a:tab pos="2476500" algn="l"/>
              </a:tabLst>
              <a:defRPr sz="3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lang="en-US" dirty="0"/>
              <a:t>Apply them to program instructions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E620C8-573D-4D2E-88B3-8E01FF9A5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7955" y="2716212"/>
            <a:ext cx="6048375" cy="26955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1" build="p" bldLvl="5" animBg="1" advAuto="0"/>
      <p:bldP spid="151" grpId="2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rogramming: telling a computer what 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Basic control flow</a:t>
            </a:r>
            <a:endParaRPr dirty="0"/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76328" y="13066304"/>
            <a:ext cx="241301" cy="431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2F9D4-C10E-4DCB-8544-7A6226FDB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5747" y="6090250"/>
            <a:ext cx="5696593" cy="5558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E694D-60F6-45C1-930B-59AEFD3EB323}"/>
              </a:ext>
            </a:extLst>
          </p:cNvPr>
          <p:cNvSpPr txBox="1"/>
          <p:nvPr/>
        </p:nvSpPr>
        <p:spPr>
          <a:xfrm>
            <a:off x="638354" y="13214454"/>
            <a:ext cx="4950125" cy="241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900">
                <a:hlinkClick r:id="rId4" tooltip="https://en.wikipedia.org/wiki/Conditional_(computer_programming)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5EACE2D3-DFD1-46D3-A70C-27E354E07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58094" y="5586957"/>
            <a:ext cx="5696593" cy="6216939"/>
          </a:xfrm>
          <a:prstGeom prst="rect">
            <a:avLst/>
          </a:prstGeom>
        </p:spPr>
      </p:pic>
      <p:sp>
        <p:nvSpPr>
          <p:cNvPr id="25" name="Programming…">
            <a:extLst>
              <a:ext uri="{FF2B5EF4-FFF2-40B4-BE49-F238E27FC236}">
                <a16:creationId xmlns:a16="http://schemas.microsoft.com/office/drawing/2014/main" id="{A8AC720C-837F-4AC6-9475-D5781BB4CDD1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263291" y="1365450"/>
            <a:ext cx="13591396" cy="315952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5493"/>
                </a:solidFill>
              </a:defRPr>
            </a:pPr>
            <a:r>
              <a:rPr lang="en-US" dirty="0"/>
              <a:t>Branching and Iteration</a:t>
            </a:r>
            <a:endParaRPr dirty="0"/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if-else-statement</a:t>
            </a:r>
            <a:r>
              <a:rPr lang="en-US" dirty="0"/>
              <a:t>. Branching based on a decision</a:t>
            </a:r>
            <a:r>
              <a:rPr dirty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while loop</a:t>
            </a:r>
            <a:r>
              <a:rPr lang="en-US" dirty="0"/>
              <a:t>. Iteration while a condition is true</a:t>
            </a:r>
            <a:r>
              <a:rPr dirty="0"/>
              <a:t>.</a:t>
            </a:r>
          </a:p>
        </p:txBody>
      </p:sp>
      <p:sp>
        <p:nvSpPr>
          <p:cNvPr id="26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145F6040-50D5-4C1F-92F1-BD260B54C546}"/>
              </a:ext>
            </a:extLst>
          </p:cNvPr>
          <p:cNvSpPr txBox="1"/>
          <p:nvPr/>
        </p:nvSpPr>
        <p:spPr>
          <a:xfrm>
            <a:off x="1765778" y="11888885"/>
            <a:ext cx="382270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If-else-statement</a:t>
            </a:r>
            <a:endParaRPr dirty="0"/>
          </a:p>
        </p:txBody>
      </p:sp>
      <p:sp>
        <p:nvSpPr>
          <p:cNvPr id="27" name="“Please simulate the motion of N heavenly bodies, subject to Newton’s laws of motion and gravity.”">
            <a:extLst>
              <a:ext uri="{FF2B5EF4-FFF2-40B4-BE49-F238E27FC236}">
                <a16:creationId xmlns:a16="http://schemas.microsoft.com/office/drawing/2014/main" id="{AF44E894-2279-4124-9BE0-8B65EFAA33E2}"/>
              </a:ext>
            </a:extLst>
          </p:cNvPr>
          <p:cNvSpPr txBox="1"/>
          <p:nvPr/>
        </p:nvSpPr>
        <p:spPr>
          <a:xfrm>
            <a:off x="10095039" y="12139446"/>
            <a:ext cx="382270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marL="81280" marR="81280" algn="ctr" defTabSz="647700">
              <a:lnSpc>
                <a:spcPts val="2800"/>
              </a:lnSpc>
              <a:buClr>
                <a:srgbClr val="606060"/>
              </a:buClr>
              <a:buFont typeface="Comic Sans MS"/>
              <a:tabLst>
                <a:tab pos="1511300" algn="l"/>
              </a:tabLst>
              <a:defRPr sz="2400">
                <a:solidFill>
                  <a:srgbClr val="00549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lang="en-US" dirty="0"/>
              <a:t>while loop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545224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1. Basic Programming Concep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2</a:t>
            </a:r>
            <a:r>
              <a:rPr dirty="0"/>
              <a:t>. </a:t>
            </a:r>
            <a:r>
              <a:rPr lang="en-US" dirty="0"/>
              <a:t>Algorithm Implementation and counting</a:t>
            </a:r>
            <a:endParaRPr dirty="0"/>
          </a:p>
        </p:txBody>
      </p:sp>
      <p:sp>
        <p:nvSpPr>
          <p:cNvPr id="92" name="Why programming?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From design to implementation</a:t>
            </a:r>
            <a:endParaRPr dirty="0">
              <a:solidFill>
                <a:schemeClr val="bg2"/>
              </a:solidFill>
            </a:endParaRP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Adding control flow</a:t>
            </a:r>
            <a:endParaRPr dirty="0">
              <a:solidFill>
                <a:schemeClr val="bg2"/>
              </a:solidFill>
            </a:endParaRP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Examples of programs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/>
              <a:t>Counting operations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/>
              <a:t>Measuring performance</a:t>
            </a:r>
          </a:p>
          <a:p>
            <a:pPr>
              <a:defRPr>
                <a:solidFill>
                  <a:srgbClr val="A9A9A9"/>
                </a:solidFill>
              </a:defRPr>
            </a:pPr>
            <a:endParaRPr dirty="0"/>
          </a:p>
          <a:p>
            <a:pPr>
              <a:defRPr>
                <a:solidFill>
                  <a:srgbClr val="A9A9A9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61574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5493">
          <a:alpha val="5000"/>
        </a:srgbClr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9087</TotalTime>
  <Words>2152</Words>
  <Application>Microsoft Macintosh PowerPoint</Application>
  <PresentationFormat>Custom</PresentationFormat>
  <Paragraphs>377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Comic Sans MS</vt:lpstr>
      <vt:lpstr>Futura</vt:lpstr>
      <vt:lpstr>Futura Bold</vt:lpstr>
      <vt:lpstr>Gill Sans</vt:lpstr>
      <vt:lpstr>Helvetica</vt:lpstr>
      <vt:lpstr>Lucida Grande</vt:lpstr>
      <vt:lpstr>Lucida Sans</vt:lpstr>
      <vt:lpstr>Times New Roman</vt:lpstr>
      <vt:lpstr>Wingdings</vt:lpstr>
      <vt:lpstr>White</vt:lpstr>
      <vt:lpstr>2.  Algorithm Implementation and counting</vt:lpstr>
      <vt:lpstr>2. Algorithmic Implementation and counting</vt:lpstr>
      <vt:lpstr>From Design to Implementation</vt:lpstr>
      <vt:lpstr>Flow Charts</vt:lpstr>
      <vt:lpstr>Flow charts, Pseudo code and Program code</vt:lpstr>
      <vt:lpstr>2. Algorithm Implementation and counting</vt:lpstr>
      <vt:lpstr>Adding control flow</vt:lpstr>
      <vt:lpstr>Basic control flow</vt:lpstr>
      <vt:lpstr>2. Algorithm Implementation and counting</vt:lpstr>
      <vt:lpstr>Example Program 1</vt:lpstr>
      <vt:lpstr>Example Program 2 (with error handling)</vt:lpstr>
      <vt:lpstr>Example Program 3</vt:lpstr>
      <vt:lpstr>Example Program 4</vt:lpstr>
      <vt:lpstr>Example Program 5</vt:lpstr>
      <vt:lpstr>2. Algorithm Implementation and counting</vt:lpstr>
      <vt:lpstr>Rules of Counting operations</vt:lpstr>
      <vt:lpstr>Examples of counting</vt:lpstr>
      <vt:lpstr>Example Program 6</vt:lpstr>
      <vt:lpstr>Example Program 7</vt:lpstr>
      <vt:lpstr>2. Algorithm Implementation and counting</vt:lpstr>
      <vt:lpstr>Measuring Performance</vt:lpstr>
      <vt:lpstr>Example Program 8</vt:lpstr>
      <vt:lpstr>Example Program 9</vt:lpstr>
      <vt:lpstr>Example Program 10</vt:lpstr>
      <vt:lpstr>2. Algorithm Implementation and counting</vt:lpstr>
      <vt:lpstr>2.  Algorithm Implementation and counting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Basic Programming Concepts</dc:title>
  <dc:creator>Andy Guna</dc:creator>
  <cp:lastModifiedBy>Anna godin</cp:lastModifiedBy>
  <cp:revision>218</cp:revision>
  <cp:lastPrinted>2020-01-28T17:51:15Z</cp:lastPrinted>
  <dcterms:modified xsi:type="dcterms:W3CDTF">2021-05-19T21:06:30Z</dcterms:modified>
</cp:coreProperties>
</file>