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42" r:id="rId3"/>
    <p:sldId id="343" r:id="rId4"/>
    <p:sldId id="344" r:id="rId5"/>
    <p:sldId id="263" r:id="rId6"/>
    <p:sldId id="262" r:id="rId7"/>
    <p:sldId id="366" r:id="rId8"/>
    <p:sldId id="336" r:id="rId9"/>
    <p:sldId id="259" r:id="rId10"/>
    <p:sldId id="337" r:id="rId11"/>
    <p:sldId id="356" r:id="rId12"/>
    <p:sldId id="339" r:id="rId13"/>
    <p:sldId id="340" r:id="rId14"/>
    <p:sldId id="341" r:id="rId15"/>
    <p:sldId id="357" r:id="rId16"/>
    <p:sldId id="3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59" r:id="rId27"/>
    <p:sldId id="280" r:id="rId28"/>
    <p:sldId id="281" r:id="rId29"/>
    <p:sldId id="282" r:id="rId30"/>
    <p:sldId id="360" r:id="rId31"/>
    <p:sldId id="370" r:id="rId32"/>
    <p:sldId id="361" r:id="rId33"/>
    <p:sldId id="322" r:id="rId34"/>
    <p:sldId id="286" r:id="rId35"/>
    <p:sldId id="348" r:id="rId36"/>
    <p:sldId id="371" r:id="rId37"/>
    <p:sldId id="347" r:id="rId38"/>
    <p:sldId id="362" r:id="rId39"/>
    <p:sldId id="372" r:id="rId40"/>
    <p:sldId id="373" r:id="rId41"/>
    <p:sldId id="374" r:id="rId42"/>
    <p:sldId id="375" r:id="rId43"/>
    <p:sldId id="365" r:id="rId44"/>
    <p:sldId id="296" r:id="rId45"/>
    <p:sldId id="363" r:id="rId46"/>
    <p:sldId id="298" r:id="rId47"/>
    <p:sldId id="364" r:id="rId48"/>
    <p:sldId id="300" r:id="rId49"/>
    <p:sldId id="301" r:id="rId50"/>
    <p:sldId id="302" r:id="rId51"/>
    <p:sldId id="346" r:id="rId52"/>
    <p:sldId id="265" r:id="rId53"/>
    <p:sldId id="351" r:id="rId54"/>
    <p:sldId id="266" r:id="rId55"/>
    <p:sldId id="350" r:id="rId56"/>
    <p:sldId id="349" r:id="rId57"/>
  </p:sldIdLst>
  <p:sldSz cx="24384000" cy="137160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27" autoAdjust="0"/>
    <p:restoredTop sz="91096" autoAdjust="0"/>
  </p:normalViewPr>
  <p:slideViewPr>
    <p:cSldViewPr snapToGrid="0">
      <p:cViewPr varScale="1">
        <p:scale>
          <a:sx n="67" d="100"/>
          <a:sy n="67" d="100"/>
        </p:scale>
        <p:origin x="5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ACBECEF-48F3-4CB4-805B-408F3A2DD8C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/>
              <a:t>(9.1a) Explain the meaning of </a:t>
            </a:r>
            <a:r>
              <a:rPr lang="en-US" sz="1700" i="1" dirty="0"/>
              <a:t>data type.</a:t>
            </a:r>
            <a:endParaRPr lang="en-US" sz="1700" dirty="0"/>
          </a:p>
          <a:p>
            <a:r>
              <a:rPr lang="en-US" sz="1700" dirty="0"/>
              <a:t>(9.1b) Distinguish between </a:t>
            </a:r>
            <a:r>
              <a:rPr lang="en-US" sz="1700" i="1" dirty="0" err="1"/>
              <a:t>object</a:t>
            </a:r>
            <a:r>
              <a:rPr lang="en-US" sz="1700" dirty="0" err="1"/>
              <a:t>and</a:t>
            </a:r>
            <a:endParaRPr lang="en-US" sz="1700" dirty="0"/>
          </a:p>
          <a:p>
            <a:r>
              <a:rPr lang="en-US" sz="1700" dirty="0"/>
              <a:t>(9.1c) Distinguish between primitive data types and object references.</a:t>
            </a:r>
          </a:p>
          <a:p>
            <a:r>
              <a:rPr lang="en-US" sz="1700" dirty="0"/>
              <a:t>(9.1d) Declare String variables and create String objects in a program.</a:t>
            </a:r>
          </a:p>
          <a:p>
            <a:r>
              <a:rPr lang="en-US" sz="1700" dirty="0"/>
              <a:t>(9.1e) Write code that manipulates/processes Strings by calling String methods. </a:t>
            </a:r>
            <a:r>
              <a:rPr lang="en-US" sz="1700" i="1" dirty="0"/>
              <a:t>Do we want to refer them to the Java Reference Guide to limit the methods we are including in the course?</a:t>
            </a:r>
            <a:endParaRPr lang="en-US" sz="1700" dirty="0"/>
          </a:p>
          <a:p>
            <a:r>
              <a:rPr lang="en-US" sz="1700" dirty="0"/>
              <a:t>(9.1f) Explain the immutability of Strings.</a:t>
            </a:r>
          </a:p>
          <a:p>
            <a:r>
              <a:rPr lang="en-US" sz="1700" dirty="0"/>
              <a:t>(9.1g) Explain the results of concatenating Strings with primitive data types using the + operator.</a:t>
            </a:r>
          </a:p>
          <a:p>
            <a:r>
              <a:rPr lang="en-US" sz="1700" dirty="0"/>
              <a:t>(9.1h) Given a class API, write a client program that creates objects of that class and call methods defined for that class and illustrate the call stack and memory allocation for the execution of this client program.</a:t>
            </a:r>
          </a:p>
          <a:p>
            <a:r>
              <a:rPr lang="en-US" sz="1700" dirty="0"/>
              <a:t>(9.1i) Use the concepts of Object Oriented Programming (classes, objects, and methods) to write a program that solves a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32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40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7C27FF-E1AB-4796-9DCF-890B20DD894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kumimoji="0" lang="en-US" altLang="en-US"/>
          </a:p>
        </p:txBody>
      </p:sp>
      <p:sp>
        <p:nvSpPr>
          <p:cNvPr id="140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08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41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EA9307-4659-4957-A442-51C545472E7B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kumimoji="0" lang="en-US" altLang="en-US"/>
          </a:p>
        </p:txBody>
      </p:sp>
      <p:sp>
        <p:nvSpPr>
          <p:cNvPr id="141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335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423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99E281-897F-411E-AF01-F52A268CBAA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kumimoji="0" lang="en-US" altLang="en-US"/>
          </a:p>
        </p:txBody>
      </p:sp>
      <p:sp>
        <p:nvSpPr>
          <p:cNvPr id="142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738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45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43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17A847-4119-4CFD-8859-83A58D06413F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kumimoji="0" lang="en-US" altLang="en-US"/>
          </a:p>
        </p:txBody>
      </p:sp>
      <p:sp>
        <p:nvSpPr>
          <p:cNvPr id="143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153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44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F45D011-5DE1-4A26-AA51-ACEE9F68D72C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kumimoji="0" lang="en-US" altLang="en-US"/>
          </a:p>
        </p:txBody>
      </p:sp>
      <p:sp>
        <p:nvSpPr>
          <p:cNvPr id="144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10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45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284DED-8F54-4F9B-8110-311DF889694B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kumimoji="0" lang="en-US" altLang="en-US"/>
          </a:p>
        </p:txBody>
      </p:sp>
      <p:sp>
        <p:nvSpPr>
          <p:cNvPr id="145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Every primitive type of variable has a default value (e.g. int has 0, </a:t>
            </a:r>
            <a:r>
              <a:rPr lang="en-US" sz="16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boolean</a:t>
            </a: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 has false) if not initialized at the time of declaration. Similarly null is the default value of any reference type variable which is not initialized at the time of declaration. ---when private instance fields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2703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46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FFEE06-9B81-49C0-B5A5-3975C9E1BCB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kumimoji="0" lang="en-US" altLang="en-US"/>
          </a:p>
        </p:txBody>
      </p:sp>
      <p:sp>
        <p:nvSpPr>
          <p:cNvPr id="146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74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47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4F169F-F747-4E68-A3C4-D559D368C5E5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kumimoji="0" lang="en-US" altLang="en-US"/>
          </a:p>
        </p:txBody>
      </p:sp>
      <p:sp>
        <p:nvSpPr>
          <p:cNvPr id="147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157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48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DDF38B-9147-4FF9-BF5E-98450B346ECA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kumimoji="0" lang="en-US" altLang="en-US"/>
          </a:p>
        </p:txBody>
      </p:sp>
      <p:sp>
        <p:nvSpPr>
          <p:cNvPr id="148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05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62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49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632B2E0-D35B-48DC-B762-A7BDCC84D21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kumimoji="0" lang="en-US" altLang="en-US"/>
          </a:p>
        </p:txBody>
      </p:sp>
      <p:sp>
        <p:nvSpPr>
          <p:cNvPr id="149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670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50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11D9B3-BED3-4593-91E0-EAE5FACAC835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kumimoji="0" lang="en-US" altLang="en-US"/>
          </a:p>
        </p:txBody>
      </p:sp>
      <p:sp>
        <p:nvSpPr>
          <p:cNvPr id="150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72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51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64BC1B-2BAF-4630-AEA4-2CD81E1A038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kumimoji="0" lang="en-US" altLang="en-US"/>
          </a:p>
        </p:txBody>
      </p:sp>
      <p:sp>
        <p:nvSpPr>
          <p:cNvPr id="151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15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	bb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425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52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7428D9-8947-438B-9881-3D8913AB0F9F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kumimoji="0" lang="en-US" altLang="en-US"/>
          </a:p>
        </p:txBody>
      </p:sp>
      <p:sp>
        <p:nvSpPr>
          <p:cNvPr id="152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404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53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41BDF0-8CFE-4EFD-B6CE-FA740EB603DF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kumimoji="0" lang="en-US" altLang="en-US"/>
          </a:p>
        </p:txBody>
      </p:sp>
      <p:sp>
        <p:nvSpPr>
          <p:cNvPr id="153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1526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54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363923-1E3A-43EE-81A4-9E2D0812B76E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kumimoji="0" lang="en-US" altLang="en-US"/>
          </a:p>
        </p:txBody>
      </p:sp>
      <p:sp>
        <p:nvSpPr>
          <p:cNvPr id="154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83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4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55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318499-DE91-4C21-8A15-088B9DB7DF2A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32</a:t>
            </a:fld>
            <a:endParaRPr kumimoji="0" lang="en-US" altLang="en-US"/>
          </a:p>
        </p:txBody>
      </p:sp>
      <p:sp>
        <p:nvSpPr>
          <p:cNvPr id="155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5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29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65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57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50E688-8D12-44D9-B9F9-964D8E7FBE7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kumimoji="0" lang="en-US" altLang="en-US"/>
          </a:p>
        </p:txBody>
      </p:sp>
      <p:sp>
        <p:nvSpPr>
          <p:cNvPr id="157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93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310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9E95A9-B75C-419A-8D44-60E678F0C62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  <p:sp>
        <p:nvSpPr>
          <p:cNvPr id="1310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480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58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7678AB-1643-4092-A1CF-F41B1B25D21E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35</a:t>
            </a:fld>
            <a:endParaRPr kumimoji="0" lang="en-US" altLang="en-US"/>
          </a:p>
        </p:txBody>
      </p:sp>
      <p:sp>
        <p:nvSpPr>
          <p:cNvPr id="158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501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8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56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529FA4-F331-48B6-ACEB-A1707CA0244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37</a:t>
            </a:fld>
            <a:endParaRPr kumimoji="0" lang="en-US" altLang="en-US"/>
          </a:p>
        </p:txBody>
      </p:sp>
      <p:sp>
        <p:nvSpPr>
          <p:cNvPr id="156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440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80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39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70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10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1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32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E0460A-44A4-44DF-83F7-040F22D823F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kumimoji="0" lang="en-US" altLang="en-US"/>
          </a:p>
        </p:txBody>
      </p:sp>
      <p:sp>
        <p:nvSpPr>
          <p:cNvPr id="132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5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33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CB2332-2F73-4365-B8F3-16E3352AE483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kumimoji="0" lang="en-US" altLang="en-US"/>
          </a:p>
        </p:txBody>
      </p:sp>
      <p:sp>
        <p:nvSpPr>
          <p:cNvPr id="133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97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36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317FE7-D839-4523-AF0A-CF4E9433FA1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kumimoji="0" lang="en-US" altLang="en-US"/>
          </a:p>
        </p:txBody>
      </p:sp>
      <p:sp>
        <p:nvSpPr>
          <p:cNvPr id="136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9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37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FB33CF-B1FD-4DE9-8230-57E35018762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kumimoji="0" lang="en-US" altLang="en-US"/>
          </a:p>
        </p:txBody>
      </p:sp>
      <p:sp>
        <p:nvSpPr>
          <p:cNvPr id="137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84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38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6DA214-28C0-4606-A8DB-EB3B8AF09E33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  <p:sp>
        <p:nvSpPr>
          <p:cNvPr id="138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35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/>
              <a:t>AP CS Workshop 2002 </a:t>
            </a:r>
          </a:p>
        </p:txBody>
      </p:sp>
      <p:sp>
        <p:nvSpPr>
          <p:cNvPr id="139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F65D54-C505-429B-AF7C-CEF056C7AACF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kumimoji="0" lang="en-US" altLang="en-US"/>
          </a:p>
        </p:txBody>
      </p:sp>
      <p:sp>
        <p:nvSpPr>
          <p:cNvPr id="139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84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1184835" y="312818"/>
            <a:ext cx="7468391" cy="840194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</a:t>
            </a:r>
            <a:r>
              <a:rPr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800" spc="1820" dirty="0"/>
              <a:t>Rutgers University</a:t>
            </a:r>
            <a:endParaRPr sz="28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6352" y="-102427"/>
            <a:ext cx="10013137" cy="987591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 </a:t>
            </a:r>
            <a:r>
              <a:rPr lang="en-US" sz="2800" spc="1820" dirty="0"/>
              <a:t>Rutgers University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5064" y="12763500"/>
            <a:ext cx="733872" cy="914400"/>
          </a:xfrm>
          <a:prstGeom prst="rect">
            <a:avLst/>
          </a:prstGeom>
        </p:spPr>
        <p:txBody>
          <a:bodyPr lIns="50800" tIns="50800" rIns="50800" bIns="50800"/>
          <a:lstStyle>
            <a:lvl1pPr defTabSz="1155700">
              <a:lnSpc>
                <a:spcPct val="100000"/>
              </a:lnSpc>
              <a:tabLst/>
              <a:defRPr sz="46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781326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672558" y="13066304"/>
            <a:ext cx="44884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5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111 -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672558" y="13066304"/>
            <a:ext cx="44884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Java/jdk1.6.0/docs/api/java/lang/Objec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Java/jdk1.6.0/docs/api/java/lang/String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7489250/how-can-a-string-be-initialized-us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.stackexchange.com/questions/342040/oop-methods-contained-in-objec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ackoverflow.com/questions/12072727/duplicating-objects-in-java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-sa/3.0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9. </a:t>
            </a:r>
            <a:r>
              <a:rPr dirty="0"/>
              <a:t> </a:t>
            </a:r>
            <a:r>
              <a:rPr lang="en-US" dirty="0"/>
              <a:t>Abstract Data Types</a:t>
            </a:r>
            <a:endParaRPr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1270000" y="1481740"/>
            <a:ext cx="15544800" cy="95299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Strings are fundamental (not primitive)!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Java defines string literals with double quotes.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	String name = ”Anna Godin";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Whenever a string literal appears, a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object is created.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You do not have to create the String object with </a:t>
            </a:r>
            <a:r>
              <a:rPr lang="en-US" altLang="en-US" dirty="0">
                <a:latin typeface="Courier New" pitchFamily="49" charset="0"/>
              </a:rPr>
              <a:t>new</a:t>
            </a:r>
            <a:r>
              <a:rPr lang="en-US" altLang="en-US" dirty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Creating </a:t>
            </a:r>
            <a:r>
              <a:rPr lang="en-US" altLang="en-US" b="1" dirty="0">
                <a:latin typeface="Courier New" pitchFamily="49" charset="0"/>
              </a:rPr>
              <a:t>String</a:t>
            </a:r>
            <a:r>
              <a:rPr lang="en-US" altLang="en-US" b="1" dirty="0"/>
              <a:t> objects: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Often created using </a:t>
            </a:r>
            <a:r>
              <a:rPr lang="en-US" altLang="en-US" i="1" dirty="0"/>
              <a:t>string literal:</a:t>
            </a:r>
          </a:p>
          <a:p>
            <a:pPr marL="1331879" lvl="1" indent="-571500">
              <a:buFont typeface="Arial" panose="020B0604020202020204" pitchFamily="34" charset="0"/>
              <a:buChar char="•"/>
            </a:pPr>
            <a:r>
              <a:rPr lang="en-US" altLang="en-US" dirty="0">
                <a:latin typeface="Courier New" pitchFamily="49" charset="0"/>
              </a:rPr>
              <a:t>String word = "computer";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Can also create strings using</a:t>
            </a:r>
            <a:r>
              <a:rPr lang="en-US" altLang="en-US" dirty="0">
                <a:latin typeface="Courier New" pitchFamily="49" charset="0"/>
              </a:rPr>
              <a:t> new </a:t>
            </a:r>
            <a:r>
              <a:rPr lang="en-US" altLang="en-US" dirty="0"/>
              <a:t>keyword:</a:t>
            </a:r>
          </a:p>
          <a:p>
            <a:pPr marL="1331879" lvl="1" indent="-571500">
              <a:buFont typeface="Arial" panose="020B0604020202020204" pitchFamily="34" charset="0"/>
              <a:buChar char="•"/>
            </a:pPr>
            <a:r>
              <a:rPr lang="en-US" altLang="en-US" dirty="0">
                <a:latin typeface="Courier New" pitchFamily="49" charset="0"/>
              </a:rPr>
              <a:t>String </a:t>
            </a:r>
            <a:r>
              <a:rPr lang="en-US" altLang="en-US" dirty="0" err="1">
                <a:latin typeface="Courier New" pitchFamily="49" charset="0"/>
              </a:rPr>
              <a:t>aString</a:t>
            </a:r>
            <a:r>
              <a:rPr lang="en-US" altLang="en-US" dirty="0">
                <a:latin typeface="Courier New" pitchFamily="49" charset="0"/>
              </a:rPr>
              <a:t> = new String("computer");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CS111 Trees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757792-EFA5-4238-9C48-7AC2F12DD044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29390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</a:t>
            </a:r>
            <a:r>
              <a:rPr lang="en-US" altLang="en-US" dirty="0" err="1">
                <a:latin typeface="Courier New" pitchFamily="49" charset="0"/>
              </a:rPr>
              <a:t>stringA</a:t>
            </a:r>
            <a:r>
              <a:rPr lang="en-US" altLang="en-US" dirty="0">
                <a:latin typeface="Courier New" pitchFamily="49" charset="0"/>
              </a:rPr>
              <a:t> = "dog";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</a:t>
            </a:r>
            <a:r>
              <a:rPr lang="en-US" altLang="en-US" dirty="0" err="1">
                <a:latin typeface="Courier New" pitchFamily="49" charset="0"/>
              </a:rPr>
              <a:t>stringB</a:t>
            </a:r>
            <a:r>
              <a:rPr lang="en-US" altLang="en-US" dirty="0">
                <a:latin typeface="Courier New" pitchFamily="49" charset="0"/>
              </a:rPr>
              <a:t> = "house";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stringA</a:t>
            </a:r>
            <a:endParaRPr lang="en-US" alt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    </a:t>
            </a:r>
            <a:r>
              <a:rPr lang="en-US" altLang="en-US" dirty="0" err="1">
                <a:latin typeface="Courier New" pitchFamily="49" charset="0"/>
              </a:rPr>
              <a:t>stringB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CS111 Trees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9294489-B4BB-44ED-8F42-3B0BC0550D71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2800"/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11734800" y="6705603"/>
            <a:ext cx="24384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dog</a:t>
            </a: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10972800" y="8839202"/>
            <a:ext cx="24384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house</a:t>
            </a:r>
          </a:p>
        </p:txBody>
      </p:sp>
      <p:sp>
        <p:nvSpPr>
          <p:cNvPr id="70664" name="Line 6"/>
          <p:cNvSpPr>
            <a:spLocks noChangeShapeType="1"/>
          </p:cNvSpPr>
          <p:nvPr/>
        </p:nvSpPr>
        <p:spPr bwMode="auto">
          <a:xfrm flipV="1">
            <a:off x="4666593" y="7010399"/>
            <a:ext cx="6306207" cy="3047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70665" name="Line 7"/>
          <p:cNvSpPr>
            <a:spLocks noChangeShapeType="1"/>
          </p:cNvSpPr>
          <p:nvPr/>
        </p:nvSpPr>
        <p:spPr bwMode="auto">
          <a:xfrm>
            <a:off x="4361793" y="9143917"/>
            <a:ext cx="6306207" cy="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7608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String </a:t>
            </a:r>
            <a:r>
              <a:rPr lang="en-US" altLang="en-US" sz="4800" dirty="0" err="1">
                <a:latin typeface="Courier New" pitchFamily="49" charset="0"/>
              </a:rPr>
              <a:t>stringA</a:t>
            </a:r>
            <a:r>
              <a:rPr lang="en-US" altLang="en-US" sz="4800" dirty="0">
                <a:latin typeface="Courier New" pitchFamily="49" charset="0"/>
              </a:rPr>
              <a:t> = "dog";</a:t>
            </a:r>
          </a:p>
          <a:p>
            <a:pPr eaLnBrk="1" hangingPunct="1"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String </a:t>
            </a:r>
            <a:r>
              <a:rPr lang="en-US" altLang="en-US" sz="4800" dirty="0" err="1">
                <a:latin typeface="Courier New" pitchFamily="49" charset="0"/>
              </a:rPr>
              <a:t>stringB</a:t>
            </a:r>
            <a:r>
              <a:rPr lang="en-US" altLang="en-US" sz="4800" dirty="0">
                <a:latin typeface="Courier New" pitchFamily="49" charset="0"/>
              </a:rPr>
              <a:t> = "house";</a:t>
            </a:r>
          </a:p>
          <a:p>
            <a:pPr eaLnBrk="1" hangingPunct="1">
              <a:buFontTx/>
              <a:buNone/>
            </a:pPr>
            <a:r>
              <a:rPr lang="en-US" altLang="en-US" sz="4800" b="1" dirty="0">
                <a:solidFill>
                  <a:srgbClr val="CC3300"/>
                </a:solidFill>
                <a:latin typeface="Courier New" pitchFamily="49" charset="0"/>
              </a:rPr>
              <a:t>String </a:t>
            </a:r>
            <a:r>
              <a:rPr lang="en-US" altLang="en-US" sz="4800" b="1" dirty="0" err="1">
                <a:solidFill>
                  <a:srgbClr val="CC3300"/>
                </a:solidFill>
                <a:latin typeface="Courier New" pitchFamily="49" charset="0"/>
              </a:rPr>
              <a:t>stringC</a:t>
            </a:r>
            <a:r>
              <a:rPr lang="en-US" altLang="en-US" sz="4800" b="1" dirty="0">
                <a:solidFill>
                  <a:srgbClr val="CC3300"/>
                </a:solidFill>
                <a:latin typeface="Courier New" pitchFamily="49" charset="0"/>
              </a:rPr>
              <a:t> = </a:t>
            </a:r>
            <a:r>
              <a:rPr lang="en-US" altLang="en-US" sz="4800" b="1" dirty="0" err="1">
                <a:solidFill>
                  <a:srgbClr val="CC3300"/>
                </a:solidFill>
                <a:latin typeface="Courier New" pitchFamily="49" charset="0"/>
              </a:rPr>
              <a:t>stringA</a:t>
            </a:r>
            <a:endParaRPr lang="en-US" altLang="en-US" sz="4800" b="1" dirty="0">
              <a:solidFill>
                <a:srgbClr val="CC33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dirty="0">
              <a:solidFill>
                <a:srgbClr val="CC33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sz="4800" dirty="0" err="1">
                <a:latin typeface="Courier New" pitchFamily="49" charset="0"/>
              </a:rPr>
              <a:t>stringA</a:t>
            </a:r>
            <a:endParaRPr lang="en-US" altLang="en-US" sz="48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		</a:t>
            </a:r>
            <a:r>
              <a:rPr lang="en-US" altLang="en-US" sz="4800" b="1" dirty="0" err="1">
                <a:solidFill>
                  <a:srgbClr val="CC3300"/>
                </a:solidFill>
                <a:latin typeface="Courier New" pitchFamily="49" charset="0"/>
              </a:rPr>
              <a:t>stringC</a:t>
            </a:r>
            <a:endParaRPr lang="en-US" altLang="en-US" sz="4800" b="1" dirty="0">
              <a:solidFill>
                <a:srgbClr val="CC33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48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		</a:t>
            </a:r>
            <a:r>
              <a:rPr lang="en-US" altLang="en-US" sz="4800" dirty="0" err="1">
                <a:latin typeface="Courier New" pitchFamily="49" charset="0"/>
              </a:rPr>
              <a:t>stringB</a:t>
            </a:r>
            <a:endParaRPr lang="en-US" altLang="en-US" sz="4800" dirty="0">
              <a:latin typeface="Courier New" pitchFamily="49" charset="0"/>
            </a:endParaRPr>
          </a:p>
        </p:txBody>
      </p:sp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CS111 Trees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ED7F0C-1342-4F47-905B-BD4297353474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2800"/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11277600" y="7467603"/>
            <a:ext cx="24384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dog</a:t>
            </a:r>
          </a:p>
        </p:txBody>
      </p:sp>
      <p:sp>
        <p:nvSpPr>
          <p:cNvPr id="71687" name="Text Box 5"/>
          <p:cNvSpPr txBox="1">
            <a:spLocks noChangeArrowheads="1"/>
          </p:cNvSpPr>
          <p:nvPr/>
        </p:nvSpPr>
        <p:spPr bwMode="auto">
          <a:xfrm>
            <a:off x="10972800" y="9906002"/>
            <a:ext cx="24384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house</a:t>
            </a:r>
          </a:p>
        </p:txBody>
      </p:sp>
      <p:sp>
        <p:nvSpPr>
          <p:cNvPr id="71688" name="Line 6"/>
          <p:cNvSpPr>
            <a:spLocks noChangeShapeType="1"/>
          </p:cNvSpPr>
          <p:nvPr/>
        </p:nvSpPr>
        <p:spPr bwMode="auto">
          <a:xfrm>
            <a:off x="5171090" y="7162800"/>
            <a:ext cx="564931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71689" name="Line 7"/>
          <p:cNvSpPr>
            <a:spLocks noChangeShapeType="1"/>
          </p:cNvSpPr>
          <p:nvPr/>
        </p:nvSpPr>
        <p:spPr bwMode="auto">
          <a:xfrm flipV="1">
            <a:off x="5323490" y="8229600"/>
            <a:ext cx="5344510" cy="69000"/>
          </a:xfrm>
          <a:prstGeom prst="line">
            <a:avLst/>
          </a:prstGeom>
          <a:noFill/>
          <a:ln w="28575">
            <a:solidFill>
              <a:srgbClr val="B21A4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71690" name="Line 8"/>
          <p:cNvSpPr>
            <a:spLocks noChangeShapeType="1"/>
          </p:cNvSpPr>
          <p:nvPr/>
        </p:nvSpPr>
        <p:spPr bwMode="auto">
          <a:xfrm>
            <a:off x="5171090" y="9532203"/>
            <a:ext cx="5344510" cy="8309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1511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3680746"/>
            <a:ext cx="21031200" cy="870267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String </a:t>
            </a:r>
            <a:r>
              <a:rPr lang="en-US" altLang="en-US" sz="4800" dirty="0" err="1">
                <a:latin typeface="Courier New" pitchFamily="49" charset="0"/>
              </a:rPr>
              <a:t>stringA</a:t>
            </a:r>
            <a:r>
              <a:rPr lang="en-US" altLang="en-US" sz="4800" dirty="0">
                <a:latin typeface="Courier New" pitchFamily="49" charset="0"/>
              </a:rPr>
              <a:t> = "dog";</a:t>
            </a:r>
          </a:p>
          <a:p>
            <a:pPr eaLnBrk="1" hangingPunct="1"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String </a:t>
            </a:r>
            <a:r>
              <a:rPr lang="en-US" altLang="en-US" sz="4800" dirty="0" err="1">
                <a:latin typeface="Courier New" pitchFamily="49" charset="0"/>
              </a:rPr>
              <a:t>stringB</a:t>
            </a:r>
            <a:r>
              <a:rPr lang="en-US" altLang="en-US" sz="4800" dirty="0">
                <a:latin typeface="Courier New" pitchFamily="49" charset="0"/>
              </a:rPr>
              <a:t> = "house";</a:t>
            </a:r>
          </a:p>
          <a:p>
            <a:pPr eaLnBrk="1" hangingPunct="1"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String </a:t>
            </a:r>
            <a:r>
              <a:rPr lang="en-US" altLang="en-US" sz="4800" dirty="0" err="1">
                <a:latin typeface="Courier New" pitchFamily="49" charset="0"/>
              </a:rPr>
              <a:t>stringC</a:t>
            </a:r>
            <a:r>
              <a:rPr lang="en-US" altLang="en-US" sz="4800" dirty="0">
                <a:latin typeface="Courier New" pitchFamily="49" charset="0"/>
              </a:rPr>
              <a:t> = </a:t>
            </a:r>
            <a:r>
              <a:rPr lang="en-US" altLang="en-US" sz="4800" dirty="0" err="1">
                <a:latin typeface="Courier New" pitchFamily="49" charset="0"/>
              </a:rPr>
              <a:t>stringA</a:t>
            </a:r>
            <a:r>
              <a:rPr lang="en-US" altLang="en-US" sz="4800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4800" b="1" dirty="0" err="1">
                <a:solidFill>
                  <a:srgbClr val="CC3300"/>
                </a:solidFill>
                <a:latin typeface="Courier New" pitchFamily="49" charset="0"/>
              </a:rPr>
              <a:t>stringA</a:t>
            </a:r>
            <a:r>
              <a:rPr lang="en-US" altLang="en-US" sz="4800" b="1" dirty="0">
                <a:solidFill>
                  <a:srgbClr val="CC3300"/>
                </a:solidFill>
                <a:latin typeface="Courier New" pitchFamily="49" charset="0"/>
              </a:rPr>
              <a:t> = "cat";</a:t>
            </a:r>
          </a:p>
          <a:p>
            <a:pPr eaLnBrk="1" hangingPunct="1"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		</a:t>
            </a:r>
            <a:r>
              <a:rPr lang="en-US" altLang="en-US" sz="4800" dirty="0" err="1">
                <a:latin typeface="Courier New" pitchFamily="49" charset="0"/>
              </a:rPr>
              <a:t>stringC</a:t>
            </a:r>
            <a:endParaRPr lang="en-US" altLang="en-US" sz="48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		</a:t>
            </a:r>
            <a:r>
              <a:rPr lang="en-US" altLang="en-US" sz="4800" dirty="0" err="1">
                <a:latin typeface="Courier New" pitchFamily="49" charset="0"/>
              </a:rPr>
              <a:t>stringB</a:t>
            </a:r>
            <a:endParaRPr lang="en-US" altLang="en-US" sz="48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48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48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	</a:t>
            </a:r>
            <a:r>
              <a:rPr lang="en-US" altLang="en-US" sz="4800" b="1" dirty="0">
                <a:solidFill>
                  <a:srgbClr val="CC3300"/>
                </a:solidFill>
                <a:latin typeface="Courier New" pitchFamily="49" charset="0"/>
              </a:rPr>
              <a:t>	</a:t>
            </a:r>
            <a:r>
              <a:rPr lang="en-US" altLang="en-US" sz="4800" b="1" dirty="0" err="1">
                <a:solidFill>
                  <a:srgbClr val="CC3300"/>
                </a:solidFill>
                <a:latin typeface="Courier New" pitchFamily="49" charset="0"/>
              </a:rPr>
              <a:t>stringA</a:t>
            </a:r>
            <a:r>
              <a:rPr lang="en-US" altLang="en-US" sz="4800" dirty="0">
                <a:latin typeface="Courier New" pitchFamily="49" charset="0"/>
              </a:rPr>
              <a:t> 	</a:t>
            </a:r>
          </a:p>
        </p:txBody>
      </p:sp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CS111 Trees</a:t>
            </a:r>
            <a:endParaRPr lang="en-US" altLang="en-US" sz="2800" dirty="0"/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3487B3-9F94-47E2-9267-0073D94F8003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2800"/>
          </a:p>
        </p:txBody>
      </p:sp>
      <p:sp>
        <p:nvSpPr>
          <p:cNvPr id="72710" name="Text Box 4"/>
          <p:cNvSpPr txBox="1">
            <a:spLocks noChangeArrowheads="1"/>
          </p:cNvSpPr>
          <p:nvPr/>
        </p:nvSpPr>
        <p:spPr bwMode="auto">
          <a:xfrm>
            <a:off x="11125200" y="6705602"/>
            <a:ext cx="24384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"dog"</a:t>
            </a:r>
          </a:p>
        </p:txBody>
      </p:sp>
      <p:sp>
        <p:nvSpPr>
          <p:cNvPr id="72711" name="Text Box 5"/>
          <p:cNvSpPr txBox="1">
            <a:spLocks noChangeArrowheads="1"/>
          </p:cNvSpPr>
          <p:nvPr/>
        </p:nvSpPr>
        <p:spPr bwMode="auto">
          <a:xfrm>
            <a:off x="10972800" y="8077202"/>
            <a:ext cx="2895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"house"</a:t>
            </a:r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 flipV="1">
            <a:off x="5774248" y="7121098"/>
            <a:ext cx="504615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72713" name="Line 8"/>
          <p:cNvSpPr>
            <a:spLocks noChangeShapeType="1"/>
          </p:cNvSpPr>
          <p:nvPr/>
        </p:nvSpPr>
        <p:spPr bwMode="auto">
          <a:xfrm>
            <a:off x="5774248" y="7905748"/>
            <a:ext cx="5046152" cy="4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72714" name="Text Box 9"/>
          <p:cNvSpPr txBox="1">
            <a:spLocks noChangeArrowheads="1"/>
          </p:cNvSpPr>
          <p:nvPr/>
        </p:nvSpPr>
        <p:spPr bwMode="auto">
          <a:xfrm>
            <a:off x="10820400" y="10210803"/>
            <a:ext cx="4419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"cat"</a:t>
            </a:r>
          </a:p>
        </p:txBody>
      </p:sp>
      <p:sp>
        <p:nvSpPr>
          <p:cNvPr id="72715" name="Line 10"/>
          <p:cNvSpPr>
            <a:spLocks noChangeShapeType="1"/>
          </p:cNvSpPr>
          <p:nvPr/>
        </p:nvSpPr>
        <p:spPr bwMode="auto">
          <a:xfrm>
            <a:off x="5621849" y="9837003"/>
            <a:ext cx="5046152" cy="830997"/>
          </a:xfrm>
          <a:prstGeom prst="line">
            <a:avLst/>
          </a:prstGeom>
          <a:noFill/>
          <a:ln w="28575">
            <a:solidFill>
              <a:srgbClr val="B21A4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72716" name="Text Box 11"/>
          <p:cNvSpPr txBox="1">
            <a:spLocks noChangeArrowheads="1"/>
          </p:cNvSpPr>
          <p:nvPr/>
        </p:nvSpPr>
        <p:spPr bwMode="auto">
          <a:xfrm>
            <a:off x="15392400" y="7467603"/>
            <a:ext cx="5486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solidFill>
                  <a:srgbClr val="CC3300"/>
                </a:solidFill>
                <a:latin typeface="Tahoma" pitchFamily="34" charset="0"/>
              </a:rPr>
              <a:t>Notice that a new </a:t>
            </a:r>
            <a:r>
              <a:rPr lang="en-US" altLang="en-US" sz="4800">
                <a:solidFill>
                  <a:srgbClr val="CC3300"/>
                </a:solidFill>
                <a:latin typeface="Courier New" pitchFamily="49" charset="0"/>
              </a:rPr>
              <a:t>String</a:t>
            </a:r>
            <a:r>
              <a:rPr lang="en-US" altLang="en-US" sz="4800">
                <a:solidFill>
                  <a:srgbClr val="CC3300"/>
                </a:solidFill>
                <a:latin typeface="Tahoma" pitchFamily="34" charset="0"/>
              </a:rPr>
              <a:t> object is created!</a:t>
            </a:r>
          </a:p>
        </p:txBody>
      </p:sp>
    </p:spTree>
    <p:extLst>
      <p:ext uri="{BB962C8B-B14F-4D97-AF65-F5344CB8AC3E}">
        <p14:creationId xmlns:p14="http://schemas.microsoft.com/office/powerpoint/2010/main" val="273342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are objects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3048000"/>
            <a:ext cx="15544800" cy="8229600"/>
          </a:xfrm>
        </p:spPr>
        <p:txBody>
          <a:bodyPr/>
          <a:lstStyle/>
          <a:p>
            <a:pPr eaLnBrk="1" hangingPunct="1"/>
            <a:r>
              <a:rPr lang="en-US" altLang="en-US" dirty="0"/>
              <a:t>When you do this: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message = "Hello! ";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me = ”Anna";</a:t>
            </a:r>
          </a:p>
          <a:p>
            <a:pPr lvl="1" eaLnBrk="1" hangingPunct="1">
              <a:buFontTx/>
              <a:buNone/>
            </a:pPr>
            <a:r>
              <a:rPr lang="en-US" altLang="en-US" b="1" dirty="0">
                <a:solidFill>
                  <a:srgbClr val="CC3300"/>
                </a:solidFill>
                <a:latin typeface="Courier New" pitchFamily="49" charset="0"/>
              </a:rPr>
              <a:t>message = message + me;</a:t>
            </a:r>
            <a:endParaRPr lang="en-US" altLang="en-US" b="1" dirty="0">
              <a:solidFill>
                <a:srgbClr val="CC3300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sz="4000" dirty="0"/>
          </a:p>
        </p:txBody>
      </p:sp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CS111 Trees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8F5C438-2E44-4919-BEA4-14436A32F4E8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2800"/>
          </a:p>
        </p:txBody>
      </p:sp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10058400" y="7924803"/>
            <a:ext cx="3657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Hello!</a:t>
            </a:r>
          </a:p>
        </p:txBody>
      </p:sp>
      <p:sp>
        <p:nvSpPr>
          <p:cNvPr id="73735" name="Text Box 5"/>
          <p:cNvSpPr txBox="1">
            <a:spLocks noChangeArrowheads="1"/>
          </p:cNvSpPr>
          <p:nvPr/>
        </p:nvSpPr>
        <p:spPr bwMode="auto">
          <a:xfrm>
            <a:off x="5759452" y="7839077"/>
            <a:ext cx="25619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message</a:t>
            </a:r>
          </a:p>
        </p:txBody>
      </p:sp>
      <p:sp>
        <p:nvSpPr>
          <p:cNvPr id="73736" name="Line 6"/>
          <p:cNvSpPr>
            <a:spLocks noChangeShapeType="1"/>
          </p:cNvSpPr>
          <p:nvPr/>
        </p:nvSpPr>
        <p:spPr bwMode="auto">
          <a:xfrm>
            <a:off x="8382000" y="83820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73737" name="Text Box 7"/>
          <p:cNvSpPr txBox="1">
            <a:spLocks noChangeArrowheads="1"/>
          </p:cNvSpPr>
          <p:nvPr/>
        </p:nvSpPr>
        <p:spPr bwMode="auto">
          <a:xfrm>
            <a:off x="10210800" y="9753603"/>
            <a:ext cx="39624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 dirty="0">
                <a:latin typeface="Tahoma" pitchFamily="34" charset="0"/>
              </a:rPr>
              <a:t>Anna</a:t>
            </a:r>
          </a:p>
        </p:txBody>
      </p:sp>
      <p:sp>
        <p:nvSpPr>
          <p:cNvPr id="73738" name="Text Box 8"/>
          <p:cNvSpPr txBox="1">
            <a:spLocks noChangeArrowheads="1"/>
          </p:cNvSpPr>
          <p:nvPr/>
        </p:nvSpPr>
        <p:spPr bwMode="auto">
          <a:xfrm>
            <a:off x="6248400" y="9753600"/>
            <a:ext cx="167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me</a:t>
            </a:r>
          </a:p>
        </p:txBody>
      </p:sp>
      <p:sp>
        <p:nvSpPr>
          <p:cNvPr id="73739" name="Line 9"/>
          <p:cNvSpPr>
            <a:spLocks noChangeShapeType="1"/>
          </p:cNvSpPr>
          <p:nvPr/>
        </p:nvSpPr>
        <p:spPr bwMode="auto">
          <a:xfrm>
            <a:off x="7315200" y="102108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3203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are objects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3048000"/>
            <a:ext cx="15544800" cy="8229600"/>
          </a:xfrm>
        </p:spPr>
        <p:txBody>
          <a:bodyPr/>
          <a:lstStyle/>
          <a:p>
            <a:pPr eaLnBrk="1" hangingPunct="1"/>
            <a:r>
              <a:rPr lang="en-US" altLang="en-US" dirty="0"/>
              <a:t>When you do this: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message = "Hello! ";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me = ”Anna";</a:t>
            </a:r>
          </a:p>
          <a:p>
            <a:pPr lvl="1" eaLnBrk="1" hangingPunct="1">
              <a:buFontTx/>
              <a:buNone/>
            </a:pPr>
            <a:r>
              <a:rPr lang="en-US" altLang="en-US" b="1" dirty="0">
                <a:solidFill>
                  <a:srgbClr val="CC3300"/>
                </a:solidFill>
                <a:latin typeface="Courier New" pitchFamily="49" charset="0"/>
              </a:rPr>
              <a:t>message = message + me;</a:t>
            </a:r>
            <a:endParaRPr lang="en-US" altLang="en-US" b="1" dirty="0">
              <a:solidFill>
                <a:srgbClr val="CC3300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sz="4000" dirty="0"/>
          </a:p>
        </p:txBody>
      </p:sp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CS111 Trees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8C02F8-4742-4B9E-A62F-4B10FFE47C19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2800"/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10058400" y="7924803"/>
            <a:ext cx="3657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Hello!</a:t>
            </a:r>
          </a:p>
        </p:txBody>
      </p:sp>
      <p:sp>
        <p:nvSpPr>
          <p:cNvPr id="74759" name="Text Box 5"/>
          <p:cNvSpPr txBox="1">
            <a:spLocks noChangeArrowheads="1"/>
          </p:cNvSpPr>
          <p:nvPr/>
        </p:nvSpPr>
        <p:spPr bwMode="auto">
          <a:xfrm>
            <a:off x="5759452" y="7839077"/>
            <a:ext cx="25619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message</a:t>
            </a:r>
          </a:p>
        </p:txBody>
      </p:sp>
      <p:sp>
        <p:nvSpPr>
          <p:cNvPr id="74760" name="Text Box 6"/>
          <p:cNvSpPr txBox="1">
            <a:spLocks noChangeArrowheads="1"/>
          </p:cNvSpPr>
          <p:nvPr/>
        </p:nvSpPr>
        <p:spPr bwMode="auto">
          <a:xfrm>
            <a:off x="10210800" y="9753603"/>
            <a:ext cx="39624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 dirty="0">
                <a:latin typeface="Tahoma" pitchFamily="34" charset="0"/>
              </a:rPr>
              <a:t>Anna</a:t>
            </a:r>
          </a:p>
        </p:txBody>
      </p:sp>
      <p:sp>
        <p:nvSpPr>
          <p:cNvPr id="74761" name="Text Box 7"/>
          <p:cNvSpPr txBox="1">
            <a:spLocks noChangeArrowheads="1"/>
          </p:cNvSpPr>
          <p:nvPr/>
        </p:nvSpPr>
        <p:spPr bwMode="auto">
          <a:xfrm>
            <a:off x="6248400" y="9753600"/>
            <a:ext cx="167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me</a:t>
            </a:r>
          </a:p>
        </p:txBody>
      </p:sp>
      <p:sp>
        <p:nvSpPr>
          <p:cNvPr id="74762" name="Line 8"/>
          <p:cNvSpPr>
            <a:spLocks noChangeShapeType="1"/>
          </p:cNvSpPr>
          <p:nvPr/>
        </p:nvSpPr>
        <p:spPr bwMode="auto">
          <a:xfrm>
            <a:off x="7315200" y="102108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74763" name="Text Box 9"/>
          <p:cNvSpPr txBox="1">
            <a:spLocks noChangeArrowheads="1"/>
          </p:cNvSpPr>
          <p:nvPr/>
        </p:nvSpPr>
        <p:spPr bwMode="auto">
          <a:xfrm>
            <a:off x="15544800" y="8839202"/>
            <a:ext cx="53340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 dirty="0">
                <a:latin typeface="Tahoma" pitchFamily="34" charset="0"/>
              </a:rPr>
              <a:t>Hello! Anna</a:t>
            </a:r>
          </a:p>
        </p:txBody>
      </p:sp>
      <p:cxnSp>
        <p:nvCxnSpPr>
          <p:cNvPr id="74764" name="AutoShape 10"/>
          <p:cNvCxnSpPr>
            <a:cxnSpLocks noChangeShapeType="1"/>
            <a:stCxn id="74759" idx="2"/>
            <a:endCxn id="74759" idx="2"/>
          </p:cNvCxnSpPr>
          <p:nvPr/>
        </p:nvCxnSpPr>
        <p:spPr bwMode="auto">
          <a:xfrm>
            <a:off x="7040412" y="8670074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4765" name="AutoShape 11"/>
          <p:cNvCxnSpPr>
            <a:cxnSpLocks noChangeShapeType="1"/>
            <a:stCxn id="74759" idx="2"/>
            <a:endCxn id="74763" idx="1"/>
          </p:cNvCxnSpPr>
          <p:nvPr/>
        </p:nvCxnSpPr>
        <p:spPr bwMode="auto">
          <a:xfrm rot="16200000" flipH="1">
            <a:off x="11000293" y="4710193"/>
            <a:ext cx="584627" cy="850438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6858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are immutable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object will not be changed.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a = "Hello";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b = "Goodbye";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c = a;</a:t>
            </a:r>
          </a:p>
          <a:p>
            <a:pPr lvl="1" eaLnBrk="1" hangingPunct="1"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			a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			c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			b</a:t>
            </a:r>
          </a:p>
          <a:p>
            <a:pPr eaLnBrk="1" hangingPunct="1"/>
            <a:endParaRPr lang="en-US" altLang="en-US" sz="4800" dirty="0">
              <a:latin typeface="Courier New" pitchFamily="49" charset="0"/>
            </a:endParaRPr>
          </a:p>
        </p:txBody>
      </p:sp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CS111 Trees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CCEFCB-1866-4C35-8E4F-ECBD91BD630C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2800"/>
          </a:p>
        </p:txBody>
      </p:sp>
      <p:sp>
        <p:nvSpPr>
          <p:cNvPr id="75782" name="Text Box 4"/>
          <p:cNvSpPr txBox="1">
            <a:spLocks noChangeArrowheads="1"/>
          </p:cNvSpPr>
          <p:nvPr/>
        </p:nvSpPr>
        <p:spPr bwMode="auto">
          <a:xfrm>
            <a:off x="13106400" y="8382002"/>
            <a:ext cx="3657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"Hello"</a:t>
            </a:r>
          </a:p>
        </p:txBody>
      </p:sp>
      <p:sp>
        <p:nvSpPr>
          <p:cNvPr id="75783" name="Text Box 5"/>
          <p:cNvSpPr txBox="1">
            <a:spLocks noChangeArrowheads="1"/>
          </p:cNvSpPr>
          <p:nvPr/>
        </p:nvSpPr>
        <p:spPr bwMode="auto">
          <a:xfrm>
            <a:off x="13106400" y="10058402"/>
            <a:ext cx="3657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"Goodbye"</a:t>
            </a:r>
          </a:p>
        </p:txBody>
      </p:sp>
      <p:sp>
        <p:nvSpPr>
          <p:cNvPr id="75784" name="Line 6"/>
          <p:cNvSpPr>
            <a:spLocks noChangeShapeType="1"/>
          </p:cNvSpPr>
          <p:nvPr/>
        </p:nvSpPr>
        <p:spPr bwMode="auto">
          <a:xfrm>
            <a:off x="5013434" y="5998562"/>
            <a:ext cx="7940566" cy="2535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75786" name="Line 8"/>
          <p:cNvSpPr>
            <a:spLocks noChangeShapeType="1"/>
          </p:cNvSpPr>
          <p:nvPr/>
        </p:nvSpPr>
        <p:spPr bwMode="auto">
          <a:xfrm>
            <a:off x="5013434" y="6858000"/>
            <a:ext cx="7940566" cy="2133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75787" name="Line 9"/>
          <p:cNvSpPr>
            <a:spLocks noChangeShapeType="1"/>
          </p:cNvSpPr>
          <p:nvPr/>
        </p:nvSpPr>
        <p:spPr bwMode="auto">
          <a:xfrm>
            <a:off x="5013434" y="7429500"/>
            <a:ext cx="8092966" cy="308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75788" name="Text Box 10"/>
          <p:cNvSpPr txBox="1">
            <a:spLocks noChangeArrowheads="1"/>
          </p:cNvSpPr>
          <p:nvPr/>
        </p:nvSpPr>
        <p:spPr bwMode="auto">
          <a:xfrm>
            <a:off x="838200" y="7429500"/>
            <a:ext cx="4876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 dirty="0">
                <a:latin typeface="Tahoma" pitchFamily="34" charset="0"/>
              </a:rPr>
              <a:t>Since strings are immutable, the sharing of </a:t>
            </a:r>
            <a:r>
              <a:rPr lang="en-US" altLang="en-US" sz="4800" dirty="0">
                <a:solidFill>
                  <a:srgbClr val="CC3300"/>
                </a:solidFill>
                <a:latin typeface="Courier New" pitchFamily="49" charset="0"/>
              </a:rPr>
              <a:t>String</a:t>
            </a:r>
            <a:r>
              <a:rPr lang="en-US" altLang="en-US" sz="4800" dirty="0">
                <a:solidFill>
                  <a:srgbClr val="CC3300"/>
                </a:solidFill>
                <a:latin typeface="Tahoma" pitchFamily="34" charset="0"/>
              </a:rPr>
              <a:t> is "safe" and efficient.</a:t>
            </a:r>
          </a:p>
        </p:txBody>
      </p:sp>
    </p:spTree>
    <p:extLst>
      <p:ext uri="{BB962C8B-B14F-4D97-AF65-F5344CB8AC3E}">
        <p14:creationId xmlns:p14="http://schemas.microsoft.com/office/powerpoint/2010/main" val="123526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999" y="381000"/>
            <a:ext cx="22535931" cy="9017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Strings are immutable: Safe to use assignment (=)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300820"/>
            <a:ext cx="21869400" cy="10805580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object will not be changed.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a = "Hello";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b = "Goodbye";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c = a;</a:t>
            </a:r>
          </a:p>
          <a:p>
            <a:pPr lvl="1" eaLnBrk="1" hangingPunct="1"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			a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			c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			b</a:t>
            </a:r>
            <a:endParaRPr lang="en-US" altLang="en-US" sz="4800" dirty="0">
              <a:latin typeface="Courier New" pitchFamily="49" charset="0"/>
            </a:endParaRPr>
          </a:p>
        </p:txBody>
      </p:sp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CS111 Trees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A267E2-C8CE-4874-A94C-F0CD51CB9211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2800"/>
          </a:p>
        </p:txBody>
      </p:sp>
      <p:sp>
        <p:nvSpPr>
          <p:cNvPr id="76806" name="Text Box 4"/>
          <p:cNvSpPr txBox="1">
            <a:spLocks noChangeArrowheads="1"/>
          </p:cNvSpPr>
          <p:nvPr/>
        </p:nvSpPr>
        <p:spPr bwMode="auto">
          <a:xfrm>
            <a:off x="13106400" y="8382002"/>
            <a:ext cx="3657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"Hello"</a:t>
            </a:r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13106400" y="10058402"/>
            <a:ext cx="3657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>
                <a:latin typeface="Tahoma" pitchFamily="34" charset="0"/>
              </a:rPr>
              <a:t>"Goodbye"</a:t>
            </a:r>
          </a:p>
        </p:txBody>
      </p:sp>
      <p:sp>
        <p:nvSpPr>
          <p:cNvPr id="76808" name="Line 6"/>
          <p:cNvSpPr>
            <a:spLocks noChangeShapeType="1"/>
          </p:cNvSpPr>
          <p:nvPr/>
        </p:nvSpPr>
        <p:spPr bwMode="auto">
          <a:xfrm>
            <a:off x="5323489" y="6793493"/>
            <a:ext cx="7762737" cy="177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76810" name="Line 8"/>
          <p:cNvSpPr>
            <a:spLocks noChangeShapeType="1"/>
          </p:cNvSpPr>
          <p:nvPr/>
        </p:nvSpPr>
        <p:spPr bwMode="auto">
          <a:xfrm>
            <a:off x="4950372" y="7296152"/>
            <a:ext cx="8003628" cy="18478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76811" name="Line 9"/>
          <p:cNvSpPr>
            <a:spLocks noChangeShapeType="1"/>
          </p:cNvSpPr>
          <p:nvPr/>
        </p:nvSpPr>
        <p:spPr bwMode="auto">
          <a:xfrm>
            <a:off x="4950372" y="8135007"/>
            <a:ext cx="8156029" cy="23805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76812" name="Text Box 10"/>
          <p:cNvSpPr txBox="1">
            <a:spLocks noChangeArrowheads="1"/>
          </p:cNvSpPr>
          <p:nvPr/>
        </p:nvSpPr>
        <p:spPr bwMode="auto">
          <a:xfrm>
            <a:off x="926777" y="8906927"/>
            <a:ext cx="4876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>
                <a:solidFill>
                  <a:srgbClr val="CC3300"/>
                </a:solidFill>
                <a:latin typeface="Tahoma" pitchFamily="34" charset="0"/>
              </a:rPr>
              <a:t>Changing the value of the string that </a:t>
            </a:r>
            <a:r>
              <a:rPr lang="en-US" altLang="en-US" sz="4000" dirty="0">
                <a:solidFill>
                  <a:srgbClr val="CC3300"/>
                </a:solidFill>
                <a:latin typeface="Courier New" pitchFamily="49" charset="0"/>
              </a:rPr>
              <a:t>a</a:t>
            </a:r>
            <a:r>
              <a:rPr lang="en-US" altLang="en-US" sz="4000" dirty="0">
                <a:solidFill>
                  <a:srgbClr val="CC3300"/>
                </a:solidFill>
                <a:latin typeface="Tahoma" pitchFamily="34" charset="0"/>
              </a:rPr>
              <a:t> refers to will not change the value of the string that </a:t>
            </a:r>
            <a:r>
              <a:rPr lang="en-US" altLang="en-US" sz="4000" dirty="0">
                <a:solidFill>
                  <a:srgbClr val="CC3300"/>
                </a:solidFill>
                <a:latin typeface="Courier New" pitchFamily="49" charset="0"/>
              </a:rPr>
              <a:t>c</a:t>
            </a:r>
            <a:r>
              <a:rPr lang="en-US" altLang="en-US" sz="4000" dirty="0">
                <a:solidFill>
                  <a:srgbClr val="CC3300"/>
                </a:solidFill>
                <a:latin typeface="Tahoma" pitchFamily="34" charset="0"/>
              </a:rPr>
              <a:t> refers to.</a:t>
            </a:r>
          </a:p>
        </p:txBody>
      </p:sp>
    </p:spTree>
    <p:extLst>
      <p:ext uri="{BB962C8B-B14F-4D97-AF65-F5344CB8AC3E}">
        <p14:creationId xmlns:p14="http://schemas.microsoft.com/office/powerpoint/2010/main" val="217645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CS111 Trees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DFD644-7CDD-4FE8-BF96-D2D199B6B619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280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0" y="0"/>
            <a:ext cx="16459200" cy="1463676"/>
          </a:xfrm>
        </p:spPr>
        <p:txBody>
          <a:bodyPr vert="horz" lIns="0" tIns="91440" rIns="0" bIns="0" rtlCol="0" anchor="b">
            <a:normAutofit/>
          </a:bodyPr>
          <a:lstStyle/>
          <a:p>
            <a:r>
              <a:rPr lang="en-US" altLang="en-US" dirty="0"/>
              <a:t>String Concatenation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62400" y="1828803"/>
            <a:ext cx="17373600" cy="10423526"/>
          </a:xfrm>
        </p:spPr>
        <p:txBody>
          <a:bodyPr/>
          <a:lstStyle/>
          <a:p>
            <a:pPr>
              <a:tabLst>
                <a:tab pos="6410326" algn="l"/>
              </a:tabLst>
            </a:pPr>
            <a:r>
              <a:rPr lang="en-US" altLang="en-US" sz="4000" b="1" dirty="0"/>
              <a:t>string concatenation</a:t>
            </a:r>
            <a:r>
              <a:rPr lang="en-US" altLang="en-US" sz="4000" dirty="0"/>
              <a:t>: Using </a:t>
            </a:r>
            <a:r>
              <a:rPr lang="en-US" altLang="en-US" sz="4000" dirty="0">
                <a:latin typeface="Courier New" pitchFamily="49" charset="0"/>
              </a:rPr>
              <a:t>+</a:t>
            </a:r>
            <a:r>
              <a:rPr lang="en-US" altLang="en-US" sz="4000" dirty="0"/>
              <a:t> between a string and another value to make a longer string.</a:t>
            </a:r>
          </a:p>
          <a:p>
            <a:pPr lvl="1">
              <a:buNone/>
              <a:tabLst>
                <a:tab pos="6410326" algn="l"/>
              </a:tabLst>
            </a:pPr>
            <a:endParaRPr lang="en-US" altLang="en-US" sz="4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None/>
              <a:tabLst>
                <a:tab pos="6410326" algn="l"/>
              </a:tabLst>
            </a:pPr>
            <a:r>
              <a:rPr lang="en-US" altLang="en-US" sz="4000" dirty="0">
                <a:latin typeface="Courier New" pitchFamily="49" charset="0"/>
              </a:rPr>
              <a:t>	"hello" + 42</a:t>
            </a:r>
            <a:r>
              <a:rPr lang="en-US" altLang="en-US" sz="4000" dirty="0"/>
              <a:t>	is  </a:t>
            </a:r>
            <a:r>
              <a:rPr lang="en-US" altLang="en-US" sz="4000" dirty="0">
                <a:latin typeface="Courier New" pitchFamily="49" charset="0"/>
              </a:rPr>
              <a:t>"hello42"</a:t>
            </a:r>
          </a:p>
          <a:p>
            <a:pPr lvl="1">
              <a:lnSpc>
                <a:spcPct val="80000"/>
              </a:lnSpc>
              <a:buNone/>
              <a:tabLst>
                <a:tab pos="6410326" algn="l"/>
              </a:tabLst>
            </a:pPr>
            <a:r>
              <a:rPr lang="en-US" altLang="en-US" sz="4000" dirty="0">
                <a:latin typeface="Courier New" pitchFamily="49" charset="0"/>
              </a:rPr>
              <a:t>	1 + "</a:t>
            </a:r>
            <a:r>
              <a:rPr lang="en-US" altLang="en-US" sz="4000" dirty="0" err="1">
                <a:latin typeface="Courier New" pitchFamily="49" charset="0"/>
              </a:rPr>
              <a:t>abc</a:t>
            </a:r>
            <a:r>
              <a:rPr lang="en-US" altLang="en-US" sz="4000" dirty="0">
                <a:latin typeface="Courier New" pitchFamily="49" charset="0"/>
              </a:rPr>
              <a:t>" + 2</a:t>
            </a:r>
            <a:r>
              <a:rPr lang="en-US" altLang="en-US" sz="4000" dirty="0"/>
              <a:t>	is  </a:t>
            </a:r>
            <a:r>
              <a:rPr lang="en-US" altLang="en-US" sz="4000" dirty="0">
                <a:latin typeface="Courier New" pitchFamily="49" charset="0"/>
              </a:rPr>
              <a:t>"1abc2"</a:t>
            </a:r>
          </a:p>
          <a:p>
            <a:pPr lvl="1">
              <a:lnSpc>
                <a:spcPct val="80000"/>
              </a:lnSpc>
              <a:buNone/>
              <a:tabLst>
                <a:tab pos="6410326" algn="l"/>
              </a:tabLst>
            </a:pPr>
            <a:r>
              <a:rPr lang="en-US" altLang="en-US" sz="4000" dirty="0">
                <a:latin typeface="Courier New" pitchFamily="49" charset="0"/>
              </a:rPr>
              <a:t>	"</a:t>
            </a:r>
            <a:r>
              <a:rPr lang="en-US" altLang="en-US" sz="4000" dirty="0" err="1">
                <a:latin typeface="Courier New" pitchFamily="49" charset="0"/>
              </a:rPr>
              <a:t>abc</a:t>
            </a:r>
            <a:r>
              <a:rPr lang="en-US" altLang="en-US" sz="4000" dirty="0">
                <a:latin typeface="Courier New" pitchFamily="49" charset="0"/>
              </a:rPr>
              <a:t>" + 1 + 2</a:t>
            </a:r>
            <a:r>
              <a:rPr lang="en-US" altLang="en-US" sz="4000" dirty="0"/>
              <a:t>	is  </a:t>
            </a:r>
            <a:r>
              <a:rPr lang="en-US" altLang="en-US" sz="4000" dirty="0">
                <a:latin typeface="Courier New" pitchFamily="49" charset="0"/>
              </a:rPr>
              <a:t>"abc12"</a:t>
            </a:r>
          </a:p>
          <a:p>
            <a:pPr lvl="1">
              <a:lnSpc>
                <a:spcPct val="80000"/>
              </a:lnSpc>
              <a:buNone/>
              <a:tabLst>
                <a:tab pos="6410326" algn="l"/>
              </a:tabLst>
            </a:pPr>
            <a:r>
              <a:rPr lang="en-US" altLang="en-US" sz="4000" dirty="0">
                <a:latin typeface="Courier New" pitchFamily="49" charset="0"/>
              </a:rPr>
              <a:t>	1 + 2 + "</a:t>
            </a:r>
            <a:r>
              <a:rPr lang="en-US" altLang="en-US" sz="4000" dirty="0" err="1">
                <a:latin typeface="Courier New" pitchFamily="49" charset="0"/>
              </a:rPr>
              <a:t>abc</a:t>
            </a:r>
            <a:r>
              <a:rPr lang="en-US" altLang="en-US" sz="4000" dirty="0">
                <a:latin typeface="Courier New" pitchFamily="49" charset="0"/>
              </a:rPr>
              <a:t>"</a:t>
            </a:r>
            <a:r>
              <a:rPr lang="en-US" altLang="en-US" sz="4000" dirty="0"/>
              <a:t>	is  </a:t>
            </a:r>
            <a:r>
              <a:rPr lang="en-US" altLang="en-US" sz="4000" dirty="0">
                <a:latin typeface="Courier New" pitchFamily="49" charset="0"/>
              </a:rPr>
              <a:t>"3abc"</a:t>
            </a:r>
          </a:p>
          <a:p>
            <a:pPr lvl="1">
              <a:lnSpc>
                <a:spcPct val="80000"/>
              </a:lnSpc>
              <a:buNone/>
              <a:tabLst>
                <a:tab pos="6410326" algn="l"/>
              </a:tabLst>
            </a:pPr>
            <a:r>
              <a:rPr lang="en-US" altLang="en-US" sz="4000" dirty="0">
                <a:latin typeface="Courier New" pitchFamily="49" charset="0"/>
              </a:rPr>
              <a:t>	"</a:t>
            </a:r>
            <a:r>
              <a:rPr lang="en-US" altLang="en-US" sz="4000" dirty="0" err="1">
                <a:latin typeface="Courier New" pitchFamily="49" charset="0"/>
              </a:rPr>
              <a:t>abc</a:t>
            </a:r>
            <a:r>
              <a:rPr lang="en-US" altLang="en-US" sz="4000" dirty="0">
                <a:latin typeface="Courier New" pitchFamily="49" charset="0"/>
              </a:rPr>
              <a:t>" + 9 * 3</a:t>
            </a:r>
            <a:r>
              <a:rPr lang="en-US" altLang="en-US" sz="4000" dirty="0"/>
              <a:t>	is  </a:t>
            </a:r>
            <a:r>
              <a:rPr lang="en-US" altLang="en-US" sz="4000" dirty="0">
                <a:latin typeface="Courier New" pitchFamily="49" charset="0"/>
              </a:rPr>
              <a:t>"abc27"</a:t>
            </a:r>
          </a:p>
          <a:p>
            <a:pPr lvl="1">
              <a:lnSpc>
                <a:spcPct val="80000"/>
              </a:lnSpc>
              <a:buNone/>
              <a:tabLst>
                <a:tab pos="6410326" algn="l"/>
              </a:tabLst>
            </a:pPr>
            <a:r>
              <a:rPr lang="en-US" altLang="en-US" sz="4000" dirty="0">
                <a:latin typeface="Courier New" pitchFamily="49" charset="0"/>
              </a:rPr>
              <a:t>	"1" + 1	</a:t>
            </a:r>
            <a:r>
              <a:rPr lang="en-US" altLang="en-US" sz="4000" dirty="0"/>
              <a:t>is  </a:t>
            </a:r>
            <a:r>
              <a:rPr lang="en-US" altLang="en-US" sz="4000" dirty="0">
                <a:latin typeface="Courier New" pitchFamily="49" charset="0"/>
              </a:rPr>
              <a:t>"11"</a:t>
            </a:r>
            <a:endParaRPr lang="en-US" altLang="en-US" sz="4000" dirty="0"/>
          </a:p>
          <a:p>
            <a:pPr lvl="1">
              <a:lnSpc>
                <a:spcPct val="80000"/>
              </a:lnSpc>
              <a:buNone/>
              <a:tabLst>
                <a:tab pos="6410326" algn="l"/>
              </a:tabLst>
            </a:pPr>
            <a:r>
              <a:rPr lang="en-US" altLang="en-US" sz="4000" dirty="0"/>
              <a:t>	</a:t>
            </a:r>
            <a:r>
              <a:rPr lang="en-US" altLang="en-US" sz="4000" dirty="0">
                <a:latin typeface="Courier New" pitchFamily="49" charset="0"/>
              </a:rPr>
              <a:t>4 - 1 + "</a:t>
            </a:r>
            <a:r>
              <a:rPr lang="en-US" altLang="en-US" sz="4000" dirty="0" err="1">
                <a:latin typeface="Courier New" pitchFamily="49" charset="0"/>
              </a:rPr>
              <a:t>abc</a:t>
            </a:r>
            <a:r>
              <a:rPr lang="en-US" altLang="en-US" sz="4000" dirty="0">
                <a:latin typeface="Courier New" pitchFamily="49" charset="0"/>
              </a:rPr>
              <a:t>"</a:t>
            </a:r>
            <a:r>
              <a:rPr lang="en-US" altLang="en-US" sz="4000" dirty="0"/>
              <a:t>	is  </a:t>
            </a:r>
            <a:r>
              <a:rPr lang="en-US" altLang="en-US" sz="4000" dirty="0">
                <a:latin typeface="Courier New" pitchFamily="49" charset="0"/>
              </a:rPr>
              <a:t>"3abc"</a:t>
            </a:r>
          </a:p>
          <a:p>
            <a:pPr>
              <a:lnSpc>
                <a:spcPct val="110000"/>
              </a:lnSpc>
              <a:tabLst>
                <a:tab pos="6410326" algn="l"/>
              </a:tabLst>
            </a:pPr>
            <a:r>
              <a:rPr lang="en-US" altLang="en-US" sz="4000" dirty="0"/>
              <a:t>Use </a:t>
            </a:r>
            <a:r>
              <a:rPr lang="en-US" altLang="en-US" sz="4000" dirty="0">
                <a:latin typeface="Courier New" pitchFamily="49" charset="0"/>
              </a:rPr>
              <a:t>+</a:t>
            </a:r>
            <a:r>
              <a:rPr lang="en-US" altLang="en-US" sz="4000" dirty="0"/>
              <a:t> to print a string and an expression's value together.</a:t>
            </a:r>
          </a:p>
          <a:p>
            <a:pPr lvl="1">
              <a:buNone/>
              <a:tabLst>
                <a:tab pos="6410326" algn="l"/>
              </a:tabLst>
            </a:pPr>
            <a:endParaRPr lang="en-US" altLang="en-US" sz="4000" dirty="0">
              <a:latin typeface="Courier New" pitchFamily="49" charset="0"/>
            </a:endParaRPr>
          </a:p>
          <a:p>
            <a:pPr lvl="1">
              <a:tabLst>
                <a:tab pos="6410326" algn="l"/>
              </a:tabLst>
            </a:pPr>
            <a:r>
              <a:rPr lang="en-US" altLang="en-US" sz="4000" dirty="0" err="1">
                <a:latin typeface="Courier New" pitchFamily="49" charset="0"/>
              </a:rPr>
              <a:t>System.out.println</a:t>
            </a:r>
            <a:r>
              <a:rPr lang="en-US" altLang="en-US" sz="4000" dirty="0">
                <a:latin typeface="Courier New" pitchFamily="49" charset="0"/>
              </a:rPr>
              <a:t>(</a:t>
            </a:r>
            <a:r>
              <a:rPr lang="en-US" altLang="en-US" sz="4000" b="1" dirty="0">
                <a:latin typeface="Courier New" pitchFamily="49" charset="0"/>
              </a:rPr>
              <a:t>"Grade: " + </a:t>
            </a:r>
            <a:r>
              <a:rPr lang="en-US" altLang="en-US" sz="4000" dirty="0">
                <a:latin typeface="Courier New" pitchFamily="49" charset="0"/>
              </a:rPr>
              <a:t>(95.1 + 71.9) / 2);</a:t>
            </a:r>
          </a:p>
          <a:p>
            <a:pPr lvl="1">
              <a:lnSpc>
                <a:spcPct val="110000"/>
              </a:lnSpc>
              <a:buFontTx/>
              <a:buChar char="•"/>
              <a:tabLst>
                <a:tab pos="6410326" algn="l"/>
              </a:tabLst>
            </a:pPr>
            <a:r>
              <a:rPr lang="en-US" altLang="en-US" sz="4000" dirty="0"/>
              <a:t>Output:  </a:t>
            </a:r>
            <a:r>
              <a:rPr lang="en-US" altLang="en-US" sz="4000" dirty="0">
                <a:latin typeface="Courier New" pitchFamily="49" charset="0"/>
              </a:rPr>
              <a:t>Grade: 83.5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6040752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Strings (and all objects)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declaration #1: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s;  </a:t>
            </a:r>
            <a:r>
              <a:rPr lang="en-US" altLang="en-US" sz="4000" dirty="0">
                <a:latin typeface="Courier New" pitchFamily="49" charset="0"/>
              </a:rPr>
              <a:t>// no object is created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// s is uninitialized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// s </a:t>
            </a:r>
            <a:r>
              <a:rPr lang="en-US" altLang="en-US" sz="4000" i="1" dirty="0">
                <a:latin typeface="Courier New" pitchFamily="49" charset="0"/>
              </a:rPr>
              <a:t>may</a:t>
            </a:r>
            <a:r>
              <a:rPr lang="en-US" altLang="en-US" sz="4000" dirty="0">
                <a:latin typeface="Courier New" pitchFamily="49" charset="0"/>
              </a:rPr>
              <a:t> hold a reference to a 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// String (not a Car or a 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// Student or a Circle)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System.out.println</a:t>
            </a:r>
            <a:r>
              <a:rPr lang="en-US" altLang="en-US" dirty="0">
                <a:latin typeface="Courier New" pitchFamily="49" charset="0"/>
              </a:rPr>
              <a:t>(s);</a:t>
            </a:r>
            <a:r>
              <a:rPr lang="en-US" altLang="en-US" sz="4000" dirty="0">
                <a:latin typeface="Courier New" pitchFamily="49" charset="0"/>
              </a:rPr>
              <a:t>							// The </a:t>
            </a:r>
            <a:r>
              <a:rPr lang="en-US" altLang="en-US" sz="4000" b="1" dirty="0">
                <a:solidFill>
                  <a:srgbClr val="B21A42"/>
                </a:solidFill>
                <a:latin typeface="Courier New" pitchFamily="49" charset="0"/>
              </a:rPr>
              <a:t>compiler</a:t>
            </a:r>
            <a:r>
              <a:rPr lang="en-US" altLang="en-US" sz="4000" dirty="0">
                <a:latin typeface="Courier New" pitchFamily="49" charset="0"/>
              </a:rPr>
              <a:t> complains!</a:t>
            </a:r>
          </a:p>
          <a:p>
            <a:pPr eaLnBrk="1" hangingPunct="1"/>
            <a:endParaRPr lang="en-US" altLang="en-US" sz="4800" dirty="0">
              <a:latin typeface="Courier New" pitchFamily="49" charset="0"/>
            </a:endParaRPr>
          </a:p>
        </p:txBody>
      </p:sp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CS111 Trees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02CF5B-DA1E-44D2-962E-C2F67282FD9B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9937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8. Abstract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9</a:t>
            </a:r>
            <a:r>
              <a:rPr dirty="0"/>
              <a:t>. Abstract Data Types</a:t>
            </a:r>
          </a:p>
        </p:txBody>
      </p:sp>
      <p:sp>
        <p:nvSpPr>
          <p:cNvPr id="132" name="Overview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Color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Image processing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String processing</a:t>
            </a:r>
          </a:p>
        </p:txBody>
      </p:sp>
      <p:sp>
        <p:nvSpPr>
          <p:cNvPr id="7" name="CS.1.A.Basics.Why">
            <a:extLst>
              <a:ext uri="{FF2B5EF4-FFF2-40B4-BE49-F238E27FC236}">
                <a16:creationId xmlns:a16="http://schemas.microsoft.com/office/drawing/2014/main" id="{86125399-65D7-4A30-B95D-F46B96BFECB7}"/>
              </a:ext>
            </a:extLst>
          </p:cNvPr>
          <p:cNvSpPr txBox="1"/>
          <p:nvPr/>
        </p:nvSpPr>
        <p:spPr>
          <a:xfrm>
            <a:off x="591464" y="12286159"/>
            <a:ext cx="6946901" cy="769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8900" tIns="88900" rIns="88900" bIns="8890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</a:defRPr>
            </a:lvl1pPr>
          </a:lstStyle>
          <a:p>
            <a:r>
              <a:rPr lang="en-US" sz="2000" dirty="0"/>
              <a:t>Adopted and modified from Slides by Sedgewick and Wayne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Strings (and all objects)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declaration #2: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s  = "";  </a:t>
            </a:r>
            <a:endParaRPr lang="en-US" altLang="en-US" sz="4000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// s is initialized with a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// reference to an empty 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// string – a string with no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// characters </a:t>
            </a:r>
            <a:r>
              <a:rPr lang="en-US" altLang="en-US" sz="4000" dirty="0">
                <a:latin typeface="Courier New" pitchFamily="49" charset="0"/>
                <a:sym typeface="Wingdings" pitchFamily="2" charset="2"/>
              </a:rPr>
              <a:t></a:t>
            </a:r>
            <a:r>
              <a:rPr lang="en-US" altLang="en-US" sz="4000" dirty="0">
                <a:latin typeface="Courier New" pitchFamily="49" charset="0"/>
              </a:rPr>
              <a:t> length = 0</a:t>
            </a:r>
          </a:p>
          <a:p>
            <a:pPr lvl="1" eaLnBrk="1" hangingPunct="1"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System.out.println</a:t>
            </a:r>
            <a:r>
              <a:rPr lang="en-US" altLang="en-US" dirty="0">
                <a:latin typeface="Courier New" pitchFamily="49" charset="0"/>
              </a:rPr>
              <a:t>(s);	</a:t>
            </a:r>
            <a:r>
              <a:rPr lang="en-US" altLang="en-US" sz="4000" dirty="0">
                <a:latin typeface="Courier New" pitchFamily="49" charset="0"/>
              </a:rPr>
              <a:t>						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												// The compiler DOES NOT 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												// complain. </a:t>
            </a:r>
            <a:r>
              <a:rPr lang="en-US" altLang="en-US" sz="4000" i="1" dirty="0">
                <a:latin typeface="Courier New" pitchFamily="49" charset="0"/>
              </a:rPr>
              <a:t>Nothing</a:t>
            </a:r>
            <a:r>
              <a:rPr lang="en-US" altLang="en-US" sz="4000" dirty="0">
                <a:latin typeface="Courier New" pitchFamily="49" charset="0"/>
              </a:rPr>
              <a:t> is 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												// printed.</a:t>
            </a:r>
          </a:p>
          <a:p>
            <a:pPr eaLnBrk="1" hangingPunct="1"/>
            <a:endParaRPr lang="en-US" altLang="en-US" sz="4800" dirty="0">
              <a:latin typeface="Courier New" pitchFamily="49" charset="0"/>
            </a:endParaRPr>
          </a:p>
        </p:txBody>
      </p:sp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CS111 Trees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1FA666-03E2-4033-803F-3C38042AE806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79219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Strings (and all objects)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declaration #3: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s  = null;  </a:t>
            </a:r>
            <a:endParaRPr lang="en-US" altLang="en-US" sz="4000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// s is initialized with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// null. 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// It doesn't refer to any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		// string at all!</a:t>
            </a:r>
          </a:p>
          <a:p>
            <a:pPr lvl="1" eaLnBrk="1" hangingPunct="1"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System.out.println</a:t>
            </a:r>
            <a:r>
              <a:rPr lang="en-US" altLang="en-US" dirty="0">
                <a:latin typeface="Courier New" pitchFamily="49" charset="0"/>
              </a:rPr>
              <a:t>(s);	</a:t>
            </a:r>
            <a:r>
              <a:rPr lang="en-US" altLang="en-US" sz="4000" dirty="0">
                <a:latin typeface="Courier New" pitchFamily="49" charset="0"/>
              </a:rPr>
              <a:t>						</a:t>
            </a:r>
          </a:p>
          <a:p>
            <a:pPr lvl="1" eaLnBrk="1" hangingPunct="1">
              <a:buFontTx/>
              <a:buNone/>
            </a:pPr>
            <a:endParaRPr lang="en-US" altLang="en-US" sz="4000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// The compiler DOES NOT 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// complain. </a:t>
            </a:r>
            <a:r>
              <a:rPr lang="en-US" altLang="en-US" sz="4000" i="1" dirty="0">
                <a:latin typeface="Courier New" pitchFamily="49" charset="0"/>
              </a:rPr>
              <a:t>null</a:t>
            </a:r>
            <a:r>
              <a:rPr lang="en-US" altLang="en-US" sz="4000" dirty="0">
                <a:latin typeface="Courier New" pitchFamily="49" charset="0"/>
              </a:rPr>
              <a:t> is </a:t>
            </a:r>
          </a:p>
          <a:p>
            <a:pPr lvl="1" eaLnBrk="1" hangingPunct="1"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		// printed.</a:t>
            </a:r>
          </a:p>
          <a:p>
            <a:pPr eaLnBrk="1" hangingPunct="1"/>
            <a:endParaRPr lang="en-US" altLang="en-US" sz="4800" dirty="0">
              <a:latin typeface="Courier New" pitchFamily="49" charset="0"/>
            </a:endParaRPr>
          </a:p>
        </p:txBody>
      </p:sp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dirty="0"/>
              <a:t>CS111 Trees</a:t>
            </a: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52780C-0120-4704-B1F8-1EB5E53C8CDC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B2CC6-EC88-1545-9708-3D25F72BD38A}"/>
              </a:ext>
            </a:extLst>
          </p:cNvPr>
          <p:cNvSpPr txBox="1"/>
          <p:nvPr/>
        </p:nvSpPr>
        <p:spPr>
          <a:xfrm>
            <a:off x="15520086" y="2940908"/>
            <a:ext cx="6969211" cy="74634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3050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00050"/>
            <a:ext cx="19481800" cy="1104900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Strings (useful methods)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idx="1"/>
          </p:nvPr>
        </p:nvSpPr>
        <p:spPr>
          <a:xfrm>
            <a:off x="1476374" y="3140077"/>
            <a:ext cx="16459200" cy="981392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000" b="1" dirty="0" err="1">
                <a:latin typeface="Courier New" pitchFamily="49" charset="0"/>
              </a:rPr>
              <a:t>int</a:t>
            </a:r>
            <a:r>
              <a:rPr lang="en-US" altLang="en-US" sz="4000" b="1" dirty="0">
                <a:latin typeface="Courier New" pitchFamily="49" charset="0"/>
              </a:rPr>
              <a:t> </a:t>
            </a:r>
            <a:r>
              <a:rPr lang="en-US" altLang="en-US" sz="4000" dirty="0">
                <a:latin typeface="Courier New" pitchFamily="49" charset="0"/>
              </a:rPr>
              <a:t>length()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latin typeface="Courier New" pitchFamily="49" charset="0"/>
              </a:rPr>
              <a:t>String substring(</a:t>
            </a:r>
            <a:r>
              <a:rPr lang="en-US" altLang="en-US" sz="4000" dirty="0" err="1">
                <a:latin typeface="Courier New" pitchFamily="49" charset="0"/>
              </a:rPr>
              <a:t>int</a:t>
            </a:r>
            <a:r>
              <a:rPr lang="en-US" altLang="en-US" sz="4000" dirty="0">
                <a:latin typeface="Courier New" pitchFamily="49" charset="0"/>
              </a:rPr>
              <a:t> from, </a:t>
            </a:r>
            <a:r>
              <a:rPr lang="en-US" altLang="en-US" sz="4000" dirty="0" err="1">
                <a:latin typeface="Courier New" pitchFamily="49" charset="0"/>
              </a:rPr>
              <a:t>int</a:t>
            </a:r>
            <a:r>
              <a:rPr lang="en-US" altLang="en-US" sz="4000" dirty="0">
                <a:latin typeface="Courier New" pitchFamily="49" charset="0"/>
              </a:rPr>
              <a:t> to)</a:t>
            </a:r>
            <a:r>
              <a:rPr lang="en-US" altLang="en-US" sz="4000" dirty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// returns the substring beginning at </a:t>
            </a:r>
            <a:r>
              <a:rPr lang="en-US" altLang="en-US" dirty="0">
                <a:latin typeface="Courier New" pitchFamily="49" charset="0"/>
              </a:rPr>
              <a:t>from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// and ending at </a:t>
            </a:r>
            <a:r>
              <a:rPr lang="en-US" altLang="en-US" dirty="0">
                <a:latin typeface="Courier New" pitchFamily="49" charset="0"/>
              </a:rPr>
              <a:t>to-1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4000" b="1" dirty="0">
                <a:latin typeface="Courier New" pitchFamily="49" charset="0"/>
              </a:rPr>
              <a:t>String substring(</a:t>
            </a:r>
            <a:r>
              <a:rPr lang="en-US" altLang="en-US" sz="4000" b="1" dirty="0" err="1">
                <a:latin typeface="Courier New" pitchFamily="49" charset="0"/>
              </a:rPr>
              <a:t>int</a:t>
            </a:r>
            <a:r>
              <a:rPr lang="en-US" altLang="en-US" sz="4000" b="1" dirty="0">
                <a:latin typeface="Courier New" pitchFamily="49" charset="0"/>
              </a:rPr>
              <a:t> from)</a:t>
            </a:r>
            <a:r>
              <a:rPr lang="en-US" altLang="en-US" sz="4000" dirty="0"/>
              <a:t>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4000" dirty="0"/>
              <a:t>	</a:t>
            </a:r>
            <a:r>
              <a:rPr lang="en-US" altLang="en-US" dirty="0"/>
              <a:t>// returns </a:t>
            </a:r>
            <a:r>
              <a:rPr lang="en-US" altLang="en-US" dirty="0">
                <a:latin typeface="Courier New" pitchFamily="49" charset="0"/>
              </a:rPr>
              <a:t>substring(from, length())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4000" b="1" dirty="0" err="1">
                <a:latin typeface="Courier New" pitchFamily="49" charset="0"/>
              </a:rPr>
              <a:t>int</a:t>
            </a:r>
            <a:r>
              <a:rPr lang="en-US" altLang="en-US" sz="4000" b="1" dirty="0">
                <a:latin typeface="Courier New" pitchFamily="49" charset="0"/>
              </a:rPr>
              <a:t> </a:t>
            </a:r>
            <a:r>
              <a:rPr lang="en-US" altLang="en-US" sz="4000" b="1" dirty="0" err="1">
                <a:latin typeface="Courier New" pitchFamily="49" charset="0"/>
              </a:rPr>
              <a:t>indexOf</a:t>
            </a:r>
            <a:r>
              <a:rPr lang="en-US" altLang="en-US" sz="4000" b="1" dirty="0">
                <a:latin typeface="Courier New" pitchFamily="49" charset="0"/>
              </a:rPr>
              <a:t>(String </a:t>
            </a:r>
            <a:r>
              <a:rPr lang="en-US" altLang="en-US" sz="4000" b="1" dirty="0" err="1">
                <a:latin typeface="Courier New" pitchFamily="49" charset="0"/>
              </a:rPr>
              <a:t>str</a:t>
            </a:r>
            <a:r>
              <a:rPr lang="en-US" altLang="en-US" sz="4000" b="1" dirty="0">
                <a:latin typeface="Courier New" pitchFamily="49" charset="0"/>
              </a:rPr>
              <a:t>)</a:t>
            </a:r>
            <a:r>
              <a:rPr lang="en-US" altLang="en-US" sz="4000" dirty="0"/>
              <a:t>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// returns the index of the first occurrence of </a:t>
            </a:r>
            <a:r>
              <a:rPr lang="en-US" altLang="en-US" dirty="0" err="1">
                <a:latin typeface="Courier New" pitchFamily="49" charset="0"/>
              </a:rPr>
              <a:t>str</a:t>
            </a:r>
            <a:r>
              <a:rPr lang="en-US" altLang="en-US" dirty="0"/>
              <a:t>;</a:t>
            </a:r>
          </a:p>
          <a:p>
            <a:pPr eaLnBrk="1" hangingPunct="1">
              <a:lnSpc>
                <a:spcPct val="90000"/>
              </a:lnSpc>
            </a:pPr>
            <a:endParaRPr lang="en-US" altLang="en-US" sz="4000" dirty="0"/>
          </a:p>
        </p:txBody>
      </p:sp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/>
              <a:t>CS111 Trees</a:t>
            </a: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80C764-BE0D-4C54-9EDC-1E51B27088EC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637031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0" y="381000"/>
            <a:ext cx="19138900" cy="1143000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Strings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1866900" y="3152774"/>
            <a:ext cx="16459200" cy="78771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dirty="0">
                <a:latin typeface="Courier New" pitchFamily="49" charset="0"/>
              </a:rPr>
              <a:t>String</a:t>
            </a:r>
            <a:r>
              <a:rPr lang="en-US" altLang="en-US" sz="4800" dirty="0"/>
              <a:t> overrides </a:t>
            </a:r>
            <a:r>
              <a:rPr lang="en-US" altLang="en-US" sz="4800" dirty="0">
                <a:latin typeface="Courier New" pitchFamily="49" charset="0"/>
              </a:rPr>
              <a:t>Object</a:t>
            </a:r>
            <a:r>
              <a:rPr lang="en-US" altLang="en-US" sz="4800" dirty="0"/>
              <a:t>'s </a:t>
            </a:r>
            <a:r>
              <a:rPr lang="en-US" altLang="en-US" sz="4800" dirty="0">
                <a:latin typeface="Courier New" pitchFamily="49" charset="0"/>
              </a:rPr>
              <a:t>equal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public </a:t>
            </a:r>
            <a:r>
              <a:rPr lang="en-US" altLang="en-US" b="1" dirty="0" err="1">
                <a:latin typeface="Courier New" pitchFamily="49" charset="0"/>
              </a:rPr>
              <a:t>boolean</a:t>
            </a:r>
            <a:r>
              <a:rPr lang="en-US" altLang="en-US" b="1" dirty="0">
                <a:latin typeface="Courier New" pitchFamily="49" charset="0"/>
              </a:rPr>
              <a:t> equals(</a:t>
            </a:r>
            <a:r>
              <a:rPr lang="en-US" altLang="en-US" b="1" dirty="0">
                <a:latin typeface="Courier New" pitchFamily="49" charset="0"/>
                <a:hlinkClick r:id="rId3" action="ppaction://hlinkfile" tooltip="class in java.lang"/>
              </a:rPr>
              <a:t>Object</a:t>
            </a:r>
            <a:r>
              <a:rPr lang="en-US" altLang="en-US" b="1" dirty="0">
                <a:latin typeface="Courier New" pitchFamily="49" charset="0"/>
              </a:rPr>
              <a:t> </a:t>
            </a:r>
            <a:r>
              <a:rPr lang="en-US" altLang="en-US" b="1" dirty="0" err="1">
                <a:latin typeface="Courier New" pitchFamily="49" charset="0"/>
              </a:rPr>
              <a:t>anObject</a:t>
            </a:r>
            <a:r>
              <a:rPr lang="en-US" altLang="en-US" b="1" dirty="0">
                <a:latin typeface="Courier New" pitchFamily="49" charset="0"/>
              </a:rPr>
              <a:t>)</a:t>
            </a:r>
            <a:r>
              <a:rPr lang="en-US" altLang="en-US" dirty="0">
                <a:latin typeface="Courier New" pitchFamily="49" charset="0"/>
              </a:rPr>
              <a:t> </a:t>
            </a:r>
          </a:p>
          <a:p>
            <a:pPr lvl="2" eaLnBrk="1" hangingPunct="1"/>
            <a:r>
              <a:rPr lang="en-US" altLang="en-US" sz="4800" dirty="0"/>
              <a:t>Compares this string to the specified object. The result is true if and only if the argument is not null and is a </a:t>
            </a:r>
            <a:r>
              <a:rPr lang="en-US" altLang="en-US" sz="4800" dirty="0">
                <a:latin typeface="Courier New" pitchFamily="49" charset="0"/>
              </a:rPr>
              <a:t>String</a:t>
            </a:r>
            <a:r>
              <a:rPr lang="en-US" altLang="en-US" sz="4800" dirty="0"/>
              <a:t> object that represents the same sequence of characters as this object. </a:t>
            </a:r>
          </a:p>
          <a:p>
            <a:pPr>
              <a:buNone/>
            </a:pPr>
            <a:endParaRPr lang="en-US" altLang="en-US" sz="1800" dirty="0"/>
          </a:p>
          <a:p>
            <a:r>
              <a:rPr lang="en-US" alt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other)</a:t>
            </a:r>
            <a:r>
              <a:rPr lang="en-US" alt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>
              <a:buNone/>
            </a:pPr>
            <a:r>
              <a:rPr lang="en-US" altLang="en-US" dirty="0"/>
              <a:t>// returns a value &lt; 0 if </a:t>
            </a:r>
            <a:r>
              <a:rPr lang="en-US" altLang="en-US" dirty="0">
                <a:latin typeface="Courier New" pitchFamily="49" charset="0"/>
              </a:rPr>
              <a:t>this</a:t>
            </a:r>
            <a:r>
              <a:rPr lang="en-US" altLang="en-US" dirty="0"/>
              <a:t> is less than </a:t>
            </a:r>
            <a:r>
              <a:rPr lang="en-US" altLang="en-US" dirty="0">
                <a:latin typeface="Courier New" pitchFamily="49" charset="0"/>
              </a:rPr>
              <a:t>other</a:t>
            </a:r>
          </a:p>
          <a:p>
            <a:pPr lvl="1">
              <a:buNone/>
            </a:pPr>
            <a:r>
              <a:rPr lang="en-US" altLang="en-US" dirty="0"/>
              <a:t>// returns a value = 0 if </a:t>
            </a:r>
            <a:r>
              <a:rPr lang="en-US" altLang="en-US" dirty="0">
                <a:latin typeface="Courier New" pitchFamily="49" charset="0"/>
              </a:rPr>
              <a:t>this</a:t>
            </a:r>
            <a:r>
              <a:rPr lang="en-US" altLang="en-US" dirty="0"/>
              <a:t> is equal to </a:t>
            </a:r>
            <a:r>
              <a:rPr lang="en-US" altLang="en-US" dirty="0">
                <a:latin typeface="Courier New" pitchFamily="49" charset="0"/>
              </a:rPr>
              <a:t>other</a:t>
            </a:r>
          </a:p>
          <a:p>
            <a:pPr lvl="1">
              <a:buNone/>
            </a:pPr>
            <a:r>
              <a:rPr lang="en-US" altLang="en-US" dirty="0"/>
              <a:t>// returns a value &gt; 0 if </a:t>
            </a:r>
            <a:r>
              <a:rPr lang="en-US" altLang="en-US" dirty="0">
                <a:latin typeface="Courier New" pitchFamily="49" charset="0"/>
              </a:rPr>
              <a:t>this</a:t>
            </a:r>
            <a:r>
              <a:rPr lang="en-US" altLang="en-US" dirty="0"/>
              <a:t> is greater than </a:t>
            </a:r>
            <a:r>
              <a:rPr lang="en-US" altLang="en-US" dirty="0">
                <a:latin typeface="Courier New" pitchFamily="49" charset="0"/>
              </a:rPr>
              <a:t>other</a:t>
            </a:r>
          </a:p>
          <a:p>
            <a:endParaRPr lang="en-US" altLang="en-US" sz="6400" dirty="0"/>
          </a:p>
          <a:p>
            <a:pPr lvl="2" eaLnBrk="1" hangingPunct="1"/>
            <a:endParaRPr lang="en-US" altLang="en-US" sz="4800" dirty="0"/>
          </a:p>
          <a:p>
            <a:pPr lvl="2" eaLnBrk="1" hangingPunct="1"/>
            <a:endParaRPr lang="en-US" altLang="en-US" sz="4800" dirty="0"/>
          </a:p>
        </p:txBody>
      </p:sp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200"/>
              <a:t>CS111 Trees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dirty="0"/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B25431-FC83-4E11-9318-E8F1E50988EA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54871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17526000" cy="3352800"/>
          </a:xfrm>
        </p:spPr>
        <p:txBody>
          <a:bodyPr/>
          <a:lstStyle/>
          <a:p>
            <a:pPr eaLnBrk="1" hangingPunct="1"/>
            <a:br>
              <a:rPr lang="en-US" altLang="en-US" sz="5600" b="1" dirty="0"/>
            </a:br>
            <a:r>
              <a:rPr lang="en-US" altLang="en-US" sz="4800" b="1" dirty="0">
                <a:latin typeface="Courier New" pitchFamily="49" charset="0"/>
              </a:rPr>
              <a:t>public </a:t>
            </a:r>
            <a:r>
              <a:rPr lang="en-US" altLang="en-US" sz="4800" b="1" dirty="0" err="1">
                <a:latin typeface="Courier New" pitchFamily="49" charset="0"/>
              </a:rPr>
              <a:t>int</a:t>
            </a:r>
            <a:r>
              <a:rPr lang="en-US" altLang="en-US" sz="4800" b="1" dirty="0">
                <a:latin typeface="Courier New" pitchFamily="49" charset="0"/>
              </a:rPr>
              <a:t> </a:t>
            </a:r>
            <a:r>
              <a:rPr lang="en-US" altLang="en-US" sz="4800" b="1" dirty="0" err="1">
                <a:latin typeface="Courier New" pitchFamily="49" charset="0"/>
              </a:rPr>
              <a:t>compareTo</a:t>
            </a:r>
            <a:r>
              <a:rPr lang="en-US" altLang="en-US" sz="4800" b="1" dirty="0">
                <a:latin typeface="Courier New" pitchFamily="49" charset="0"/>
              </a:rPr>
              <a:t>(</a:t>
            </a:r>
            <a:r>
              <a:rPr lang="en-US" altLang="en-US" sz="4800" b="1" dirty="0">
                <a:latin typeface="Courier New" pitchFamily="49" charset="0"/>
                <a:hlinkClick r:id="rId3" action="ppaction://hlinkfile" tooltip="class in java.lang"/>
              </a:rPr>
              <a:t>String</a:t>
            </a:r>
            <a:r>
              <a:rPr lang="en-US" altLang="en-US" sz="4800" b="1" dirty="0">
                <a:latin typeface="Courier New" pitchFamily="49" charset="0"/>
              </a:rPr>
              <a:t> </a:t>
            </a:r>
            <a:r>
              <a:rPr lang="en-US" altLang="en-US" sz="4800" b="1" dirty="0" err="1">
                <a:latin typeface="Courier New" pitchFamily="49" charset="0"/>
              </a:rPr>
              <a:t>anotherString</a:t>
            </a:r>
            <a:r>
              <a:rPr lang="en-US" altLang="en-US" sz="4800" b="1" dirty="0">
                <a:latin typeface="Courier New" pitchFamily="49" charset="0"/>
              </a:rPr>
              <a:t>)</a:t>
            </a:r>
            <a:r>
              <a:rPr lang="en-US" altLang="en-US" dirty="0"/>
              <a:t> 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4114801"/>
            <a:ext cx="16459200" cy="7832726"/>
          </a:xfrm>
        </p:spPr>
        <p:txBody>
          <a:bodyPr/>
          <a:lstStyle/>
          <a:p>
            <a:pPr eaLnBrk="1" hangingPunct="1"/>
            <a:r>
              <a:rPr lang="en-US" altLang="en-US" sz="4000" i="1" dirty="0"/>
              <a:t>Compares two strings lexicographically. The comparison is based on the Unicode value of each character in the strings. </a:t>
            </a:r>
          </a:p>
          <a:p>
            <a:pPr eaLnBrk="1" hangingPunct="1"/>
            <a:r>
              <a:rPr lang="en-US" altLang="en-US" sz="4000" i="1" dirty="0"/>
              <a:t>The character sequence represented by this String object is compared lexicographically to the character sequence represented by the argument string. </a:t>
            </a:r>
          </a:p>
          <a:p>
            <a:pPr lvl="1" eaLnBrk="1" hangingPunct="1"/>
            <a:r>
              <a:rPr lang="en-US" altLang="en-US" i="1" dirty="0"/>
              <a:t>The result is a negative integer if this String object lexicographically precedes the argument string. </a:t>
            </a:r>
          </a:p>
          <a:p>
            <a:pPr lvl="1" eaLnBrk="1" hangingPunct="1"/>
            <a:r>
              <a:rPr lang="en-US" altLang="en-US" i="1" dirty="0"/>
              <a:t>The result is a positive integer if this String object lexicographically follows the argument string. </a:t>
            </a:r>
          </a:p>
          <a:p>
            <a:pPr lvl="1" eaLnBrk="1" hangingPunct="1"/>
            <a:r>
              <a:rPr lang="en-US" altLang="en-US" i="1" dirty="0"/>
              <a:t>The result is zero if the strings are equal; </a:t>
            </a:r>
            <a:r>
              <a:rPr lang="en-US" altLang="en-US" i="1" dirty="0" err="1"/>
              <a:t>compareTo</a:t>
            </a:r>
            <a:r>
              <a:rPr lang="en-US" altLang="en-US" i="1" dirty="0"/>
              <a:t> returns 0 exactly when the </a:t>
            </a:r>
            <a:r>
              <a:rPr lang="en-US" altLang="en-US" i="1" dirty="0">
                <a:hlinkClick r:id="rId3" action="ppaction://hlinkfile"/>
              </a:rPr>
              <a:t>equals(Object)</a:t>
            </a:r>
            <a:r>
              <a:rPr lang="en-US" altLang="en-US" i="1" dirty="0"/>
              <a:t> method would return true. </a:t>
            </a:r>
            <a:endParaRPr lang="en-US" altLang="en-US" sz="3200" i="1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CS111 Trees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C94F0B-707B-42F2-9B95-9088BF5BCD65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215023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76250"/>
            <a:ext cx="18110200" cy="723900"/>
          </a:xfrm>
        </p:spPr>
        <p:txBody>
          <a:bodyPr/>
          <a:lstStyle/>
          <a:p>
            <a:pPr eaLnBrk="1" hangingPunct="1"/>
            <a:r>
              <a:rPr lang="en-US" altLang="en-US" sz="4800" b="1" dirty="0">
                <a:solidFill>
                  <a:srgbClr val="B21A42"/>
                </a:solidFill>
                <a:latin typeface="Courier New" pitchFamily="49" charset="0"/>
              </a:rPr>
              <a:t>Example (</a:t>
            </a:r>
            <a:r>
              <a:rPr lang="en-US" altLang="en-US" sz="4800" b="1" dirty="0" err="1">
                <a:solidFill>
                  <a:srgbClr val="B21A42"/>
                </a:solidFill>
                <a:latin typeface="Courier New" pitchFamily="49" charset="0"/>
              </a:rPr>
              <a:t>compareTo</a:t>
            </a:r>
            <a:r>
              <a:rPr lang="en-US" altLang="en-US" sz="4800" b="1" dirty="0">
                <a:solidFill>
                  <a:srgbClr val="B21A42"/>
                </a:solidFill>
                <a:latin typeface="Courier New" pitchFamily="49" charset="0"/>
              </a:rPr>
              <a:t>):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String str1 = "Hello";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String str2 = "bye";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4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if (str1.compareTo(str2) &lt; 0) </a:t>
            </a:r>
            <a:r>
              <a:rPr lang="en-US" altLang="en-US" sz="4000" dirty="0" err="1">
                <a:latin typeface="Courier New" pitchFamily="49" charset="0"/>
              </a:rPr>
              <a:t>System.out.println</a:t>
            </a:r>
            <a:r>
              <a:rPr lang="en-US" altLang="en-US" sz="4000" dirty="0">
                <a:latin typeface="Courier New" pitchFamily="49" charset="0"/>
              </a:rPr>
              <a:t>(str1 + " is first.");</a:t>
            </a:r>
            <a:br>
              <a:rPr lang="en-US" altLang="en-US" sz="4000" dirty="0">
                <a:latin typeface="Courier New" pitchFamily="49" charset="0"/>
              </a:rPr>
            </a:br>
            <a:endParaRPr lang="en-US" altLang="en-US" sz="4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else if (str1.compareTo(str2) &gt; 0) </a:t>
            </a:r>
            <a:r>
              <a:rPr lang="en-US" altLang="en-US" sz="4000" dirty="0" err="1">
                <a:latin typeface="Courier New" pitchFamily="49" charset="0"/>
              </a:rPr>
              <a:t>System.out.println</a:t>
            </a:r>
            <a:r>
              <a:rPr lang="en-US" altLang="en-US" sz="4000" dirty="0">
                <a:latin typeface="Courier New" pitchFamily="49" charset="0"/>
              </a:rPr>
              <a:t>(str2 + " is first.");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4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000" dirty="0">
                <a:latin typeface="Courier New" pitchFamily="49" charset="0"/>
              </a:rPr>
              <a:t>else </a:t>
            </a:r>
            <a:r>
              <a:rPr lang="en-US" altLang="en-US" sz="4000" dirty="0" err="1">
                <a:latin typeface="Courier New" pitchFamily="49" charset="0"/>
              </a:rPr>
              <a:t>System.out.println</a:t>
            </a:r>
            <a:r>
              <a:rPr lang="en-US" altLang="en-US" sz="4000" dirty="0">
                <a:latin typeface="Courier New" pitchFamily="49" charset="0"/>
              </a:rPr>
              <a:t>("Strings are the same");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4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000" dirty="0">
                <a:solidFill>
                  <a:srgbClr val="CC3300"/>
                </a:solidFill>
              </a:rPr>
              <a:t>result:</a:t>
            </a:r>
            <a:r>
              <a:rPr lang="en-US" altLang="en-US" sz="4000" dirty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n-US" altLang="en-US" sz="4000" i="1" dirty="0">
                <a:solidFill>
                  <a:srgbClr val="CC3300"/>
                </a:solidFill>
                <a:latin typeface="Courier New" pitchFamily="49" charset="0"/>
              </a:rPr>
              <a:t>Hello is first.</a:t>
            </a:r>
          </a:p>
        </p:txBody>
      </p:sp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CS111 Trees</a:t>
            </a: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5515E9-52C0-46D8-9B0C-755A5848F898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8929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 (equality)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2609850" y="3076574"/>
            <a:ext cx="17068800" cy="822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C3300"/>
                </a:solidFill>
              </a:rPr>
              <a:t>DO NOT</a:t>
            </a:r>
            <a:r>
              <a:rPr lang="en-US" altLang="en-US" dirty="0"/>
              <a:t> use </a:t>
            </a:r>
            <a:r>
              <a:rPr lang="en-US" altLang="en-US" b="1" dirty="0">
                <a:solidFill>
                  <a:srgbClr val="CC3300"/>
                </a:solidFill>
                <a:latin typeface="Courier New" pitchFamily="49" charset="0"/>
              </a:rPr>
              <a:t>==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to compare strings!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b="1" dirty="0">
                <a:solidFill>
                  <a:srgbClr val="CC3300"/>
                </a:solidFill>
                <a:latin typeface="Courier New" pitchFamily="49" charset="0"/>
              </a:rPr>
              <a:t>==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asks if two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variables are referencing the same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.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b="1" dirty="0">
                <a:solidFill>
                  <a:srgbClr val="CC3300"/>
                </a:solidFill>
                <a:latin typeface="Courier New" pitchFamily="49" charset="0"/>
              </a:rPr>
              <a:t>equals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compares the values referenced by two </a:t>
            </a:r>
            <a:r>
              <a:rPr lang="en-US" altLang="en-US" dirty="0">
                <a:latin typeface="Courier New" pitchFamily="49" charset="0"/>
              </a:rPr>
              <a:t>String </a:t>
            </a:r>
            <a:r>
              <a:rPr lang="en-US" altLang="en-US" dirty="0"/>
              <a:t>variables.</a:t>
            </a:r>
          </a:p>
        </p:txBody>
      </p:sp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/>
              <a:t>CS111 Trees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624EDE-B8F4-4209-8450-CF74393FFEC9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601930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 (equality)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3200400"/>
            <a:ext cx="19583400" cy="8229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String s3 = new String("goodbye"); 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String s4 = new String("goodbye");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 err="1">
                <a:latin typeface="Courier New" pitchFamily="49" charset="0"/>
              </a:rPr>
              <a:t>System.out.println</a:t>
            </a:r>
            <a:r>
              <a:rPr lang="en-US" altLang="en-US" sz="4800" dirty="0">
                <a:latin typeface="Courier New" pitchFamily="49" charset="0"/>
              </a:rPr>
              <a:t>(s3);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 err="1">
                <a:latin typeface="Courier New" pitchFamily="49" charset="0"/>
              </a:rPr>
              <a:t>System.out.println</a:t>
            </a:r>
            <a:r>
              <a:rPr lang="en-US" altLang="en-US" sz="4800" dirty="0">
                <a:latin typeface="Courier New" pitchFamily="49" charset="0"/>
              </a:rPr>
              <a:t>(s4);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if (s3 == s4)	</a:t>
            </a:r>
            <a:r>
              <a:rPr lang="en-US" altLang="en-US" sz="4800" b="1" dirty="0">
                <a:solidFill>
                  <a:srgbClr val="B21A42"/>
                </a:solidFill>
                <a:latin typeface="Courier New" pitchFamily="49" charset="0"/>
              </a:rPr>
              <a:t>//Don't do this!</a:t>
            </a:r>
            <a:r>
              <a:rPr lang="en-US" altLang="en-US" sz="4800" dirty="0">
                <a:solidFill>
                  <a:srgbClr val="B21A42"/>
                </a:solidFill>
                <a:latin typeface="Courier New" pitchFamily="49" charset="0"/>
              </a:rPr>
              <a:t> 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     </a:t>
            </a:r>
            <a:r>
              <a:rPr lang="en-US" altLang="en-US" sz="4800" dirty="0" err="1">
                <a:latin typeface="Courier New" pitchFamily="49" charset="0"/>
              </a:rPr>
              <a:t>System.out.println</a:t>
            </a:r>
            <a:r>
              <a:rPr lang="en-US" altLang="en-US" sz="4800" dirty="0">
                <a:latin typeface="Courier New" pitchFamily="49" charset="0"/>
              </a:rPr>
              <a:t>("s3 and s4 are equal");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   </a:t>
            </a:r>
            <a:r>
              <a:rPr lang="en-US" altLang="en-US" sz="4800" dirty="0" err="1">
                <a:latin typeface="Courier New" pitchFamily="49" charset="0"/>
              </a:rPr>
              <a:t>System.out.println</a:t>
            </a:r>
            <a:r>
              <a:rPr lang="en-US" altLang="en-US" sz="4800" dirty="0">
                <a:latin typeface="Courier New" pitchFamily="49" charset="0"/>
              </a:rPr>
              <a:t>("s3 and s4 are NOT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        equal");</a:t>
            </a:r>
            <a:br>
              <a:rPr lang="en-US" altLang="en-US" sz="4800" dirty="0">
                <a:latin typeface="Courier New" pitchFamily="49" charset="0"/>
              </a:rPr>
            </a:br>
            <a:endParaRPr lang="en-US" altLang="en-US" sz="4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  </a:t>
            </a:r>
            <a:r>
              <a:rPr lang="en-US" altLang="en-US" sz="4800" dirty="0">
                <a:solidFill>
                  <a:srgbClr val="CC3300"/>
                </a:solidFill>
                <a:latin typeface="Courier New" pitchFamily="49" charset="0"/>
              </a:rPr>
              <a:t>// output:</a:t>
            </a:r>
            <a:br>
              <a:rPr lang="en-US" altLang="en-US" sz="4800" dirty="0">
                <a:solidFill>
                  <a:srgbClr val="CC3300"/>
                </a:solidFill>
                <a:latin typeface="Courier New" pitchFamily="49" charset="0"/>
              </a:rPr>
            </a:br>
            <a:r>
              <a:rPr lang="en-US" altLang="en-US" sz="4800" dirty="0">
                <a:solidFill>
                  <a:srgbClr val="CC3300"/>
                </a:solidFill>
                <a:latin typeface="Courier New" pitchFamily="49" charset="0"/>
              </a:rPr>
              <a:t>   // s3 and s4 are NOT equal</a:t>
            </a:r>
            <a:br>
              <a:rPr lang="en-US" altLang="en-US" sz="4800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en-US" sz="1600" dirty="0"/>
              <a:t> </a:t>
            </a:r>
            <a:br>
              <a:rPr lang="en-US" altLang="en-US" sz="1600" dirty="0"/>
            </a:br>
            <a:endParaRPr lang="en-US" altLang="en-US" sz="1600" dirty="0"/>
          </a:p>
        </p:txBody>
      </p:sp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/>
              <a:t>CS111 Trees</a:t>
            </a:r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5FB396-AFBD-481B-98E7-29770AA7F7B2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136413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>
          <a:xfrm>
            <a:off x="3657600" y="3200400"/>
            <a:ext cx="18288000" cy="822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s3 = new String("goodbye"); 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String s4 = new String("goodbye");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System.out.println</a:t>
            </a:r>
            <a:r>
              <a:rPr lang="en-US" altLang="en-US" dirty="0">
                <a:latin typeface="Courier New" pitchFamily="49" charset="0"/>
              </a:rPr>
              <a:t>(s3);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System.out.println</a:t>
            </a:r>
            <a:r>
              <a:rPr lang="en-US" altLang="en-US" dirty="0">
                <a:latin typeface="Courier New" pitchFamily="49" charset="0"/>
              </a:rPr>
              <a:t>(s4);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if (s3 == s4)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  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CC3300"/>
                </a:solidFill>
              </a:rPr>
              <a:t>// s3 and s4 are NOT equal</a:t>
            </a:r>
            <a:br>
              <a:rPr lang="en-US" altLang="en-US" dirty="0">
                <a:solidFill>
                  <a:srgbClr val="CC3300"/>
                </a:solidFill>
              </a:rPr>
            </a:br>
            <a:endParaRPr lang="en-US" altLang="en-US" dirty="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CC3300"/>
                </a:solidFill>
              </a:rPr>
              <a:t>The 2 strings created by </a:t>
            </a:r>
            <a:r>
              <a:rPr lang="en-US" altLang="en-US" dirty="0">
                <a:solidFill>
                  <a:srgbClr val="CC3300"/>
                </a:solidFill>
                <a:latin typeface="Courier New" pitchFamily="49" charset="0"/>
              </a:rPr>
              <a:t>new</a:t>
            </a:r>
            <a:r>
              <a:rPr lang="en-US" altLang="en-US" dirty="0">
                <a:solidFill>
                  <a:srgbClr val="CC3300"/>
                </a:solidFill>
              </a:rPr>
              <a:t> operators are at different addresses.</a:t>
            </a:r>
          </a:p>
        </p:txBody>
      </p:sp>
      <p:sp>
        <p:nvSpPr>
          <p:cNvPr id="890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CS111 Trees</a:t>
            </a:r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9F6D9C-0153-48A8-A1A8-884D13C5FF7C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908922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idx="1"/>
          </p:nvPr>
        </p:nvSpPr>
        <p:spPr>
          <a:xfrm>
            <a:off x="1885950" y="3381376"/>
            <a:ext cx="18288000" cy="8229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String s1 = "Hello";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String s2 = "Hello";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</a:t>
            </a:r>
            <a:r>
              <a:rPr lang="en-US" altLang="en-US" sz="4800" dirty="0" err="1">
                <a:latin typeface="Courier New" pitchFamily="49" charset="0"/>
              </a:rPr>
              <a:t>System.out.println</a:t>
            </a:r>
            <a:r>
              <a:rPr lang="en-US" altLang="en-US" sz="4800" dirty="0">
                <a:latin typeface="Courier New" pitchFamily="49" charset="0"/>
              </a:rPr>
              <a:t>(s1);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</a:t>
            </a:r>
            <a:r>
              <a:rPr lang="en-US" altLang="en-US" sz="4800" dirty="0" err="1">
                <a:latin typeface="Courier New" pitchFamily="49" charset="0"/>
              </a:rPr>
              <a:t>System.out.println</a:t>
            </a:r>
            <a:r>
              <a:rPr lang="en-US" altLang="en-US" sz="4800" dirty="0">
                <a:latin typeface="Courier New" pitchFamily="49" charset="0"/>
              </a:rPr>
              <a:t>(s2);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if (s1 == s2)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    </a:t>
            </a:r>
            <a:r>
              <a:rPr lang="en-US" altLang="en-US" sz="4800" dirty="0" err="1">
                <a:latin typeface="Courier New" pitchFamily="49" charset="0"/>
              </a:rPr>
              <a:t>System.out.println</a:t>
            </a:r>
            <a:r>
              <a:rPr lang="en-US" altLang="en-US" sz="4800" dirty="0">
                <a:latin typeface="Courier New" pitchFamily="49" charset="0"/>
              </a:rPr>
              <a:t>("s1 and s2 are equal");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    </a:t>
            </a:r>
            <a:r>
              <a:rPr lang="en-US" altLang="en-US" sz="4800" dirty="0" err="1">
                <a:latin typeface="Courier New" pitchFamily="49" charset="0"/>
              </a:rPr>
              <a:t>System.out.println</a:t>
            </a:r>
            <a:r>
              <a:rPr lang="en-US" altLang="en-US" sz="4800" dirty="0">
                <a:latin typeface="Courier New" pitchFamily="49" charset="0"/>
              </a:rPr>
              <a:t>("s1 and s2 are NOT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			equal");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solidFill>
                  <a:srgbClr val="CC3300"/>
                </a:solidFill>
              </a:rPr>
              <a:t>     // output: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solidFill>
                  <a:srgbClr val="CC3300"/>
                </a:solidFill>
              </a:rPr>
              <a:t>     // s1 and s2 are equal</a:t>
            </a:r>
          </a:p>
        </p:txBody>
      </p:sp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dirty="0"/>
              <a:t>CS111 Trees</a:t>
            </a:r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65D851-E004-4428-8FA3-6B05C50F719B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22106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bstract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Abstract data types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38" name="Primitive types…"/>
          <p:cNvSpPr txBox="1"/>
          <p:nvPr/>
        </p:nvSpPr>
        <p:spPr>
          <a:xfrm>
            <a:off x="1270000" y="3162300"/>
            <a:ext cx="8623300" cy="4076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Primitive types</a:t>
            </a:r>
            <a:endParaRPr i="1"/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 i="1"/>
              <a:t>values</a:t>
            </a:r>
            <a:r>
              <a:t> immediately map to machine representations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 i="1"/>
              <a:t>operations</a:t>
            </a:r>
            <a:r>
              <a:t> immediately map to machine instructions.</a:t>
            </a:r>
          </a:p>
        </p:txBody>
      </p:sp>
      <p:sp>
        <p:nvSpPr>
          <p:cNvPr id="139" name="A data type is a set of values and a set of operations on those values."/>
          <p:cNvSpPr txBox="1"/>
          <p:nvPr/>
        </p:nvSpPr>
        <p:spPr>
          <a:xfrm>
            <a:off x="1143000" y="1778000"/>
            <a:ext cx="16421100" cy="990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A</a:t>
            </a:r>
            <a:r>
              <a:t> data type</a:t>
            </a:r>
            <a:r>
              <a:rPr>
                <a:solidFill>
                  <a:srgbClr val="000000"/>
                </a:solidFill>
              </a:rPr>
              <a:t> is a set of values and a set of operations on those values.</a:t>
            </a:r>
          </a:p>
        </p:txBody>
      </p:sp>
      <p:sp>
        <p:nvSpPr>
          <p:cNvPr id="140" name="An abstract data type is a data type whose representation is hidden from the client."/>
          <p:cNvSpPr txBox="1"/>
          <p:nvPr/>
        </p:nvSpPr>
        <p:spPr>
          <a:xfrm>
            <a:off x="1270000" y="12065000"/>
            <a:ext cx="19558000" cy="990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An</a:t>
            </a:r>
            <a:r>
              <a:t> abstract data type</a:t>
            </a:r>
            <a:r>
              <a:rPr>
                <a:solidFill>
                  <a:srgbClr val="000000"/>
                </a:solidFill>
              </a:rPr>
              <a:t> is a data type whose representation is hidden from the client.</a:t>
            </a:r>
          </a:p>
        </p:txBody>
      </p:sp>
      <p:pic>
        <p:nvPicPr>
          <p:cNvPr id="141" name="Screen Shot 2013-10-14 at 10.34.40 AM.png" descr="Screen Shot 2013-10-14 at 10.34.4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663" y="3162300"/>
            <a:ext cx="11314465" cy="60706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42" name="We want to write programs that process other types of data.…"/>
          <p:cNvSpPr txBox="1"/>
          <p:nvPr/>
        </p:nvSpPr>
        <p:spPr>
          <a:xfrm>
            <a:off x="1270000" y="7658100"/>
            <a:ext cx="10490200" cy="387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We want to write programs that process other types of data.</a:t>
            </a:r>
            <a:endParaRPr i="1"/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Colors, pictures, strings,  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Complex numbers, vectors, matrices, 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36ED-DC1A-47DE-9FEC-3EA6972E6F68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9.1a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0B01F4-C756-400F-8396-9CF2034730A3}"/>
              </a:ext>
            </a:extLst>
          </p:cNvPr>
          <p:cNvSpPr txBox="1"/>
          <p:nvPr/>
        </p:nvSpPr>
        <p:spPr>
          <a:xfrm>
            <a:off x="16769811" y="296239"/>
            <a:ext cx="4125433" cy="862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/>
              <a:t>Explain the meaning of </a:t>
            </a:r>
            <a:r>
              <a:rPr lang="en-US" sz="2400" i="1" dirty="0"/>
              <a:t>data type.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 advAuto="0"/>
      <p:bldP spid="140" grpId="0" animBg="1" advAuto="0"/>
      <p:bldP spid="141" grpId="0" animBg="1" advAuto="0"/>
      <p:bldP spid="142" grpId="0" animBg="1" advAuto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>
          <a:xfrm>
            <a:off x="1924050" y="3171826"/>
            <a:ext cx="14935200" cy="822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String s1 = "Hello";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String s2 = "Hello";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</a:t>
            </a:r>
            <a:r>
              <a:rPr lang="en-US" altLang="en-US" sz="4800" dirty="0" err="1">
                <a:latin typeface="Courier New" pitchFamily="49" charset="0"/>
              </a:rPr>
              <a:t>System.out.println</a:t>
            </a:r>
            <a:r>
              <a:rPr lang="en-US" altLang="en-US" sz="4800" dirty="0">
                <a:latin typeface="Courier New" pitchFamily="49" charset="0"/>
              </a:rPr>
              <a:t>(s1);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</a:t>
            </a:r>
            <a:r>
              <a:rPr lang="en-US" altLang="en-US" sz="4800" dirty="0" err="1">
                <a:latin typeface="Courier New" pitchFamily="49" charset="0"/>
              </a:rPr>
              <a:t>System.out.println</a:t>
            </a:r>
            <a:r>
              <a:rPr lang="en-US" altLang="en-US" sz="4800" dirty="0">
                <a:latin typeface="Courier New" pitchFamily="49" charset="0"/>
              </a:rPr>
              <a:t>(s2);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800" dirty="0">
                <a:latin typeface="Courier New" pitchFamily="49" charset="0"/>
              </a:rPr>
              <a:t> if (s1 == s2)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4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4000" dirty="0">
                <a:solidFill>
                  <a:srgbClr val="CC3300"/>
                </a:solidFill>
              </a:rPr>
              <a:t>Strings in Java are immutable (efficient as well as safe).  The compiler keeps one copy of any string </a:t>
            </a:r>
            <a:r>
              <a:rPr lang="en-US" altLang="en-US" sz="4000" b="1" dirty="0">
                <a:solidFill>
                  <a:srgbClr val="CC3300"/>
                </a:solidFill>
              </a:rPr>
              <a:t>constant</a:t>
            </a:r>
            <a:r>
              <a:rPr lang="en-US" altLang="en-US" sz="4000" dirty="0">
                <a:solidFill>
                  <a:srgbClr val="CC3300"/>
                </a:solidFill>
              </a:rPr>
              <a:t> and uses it everywhere that constant is used.</a:t>
            </a:r>
          </a:p>
        </p:txBody>
      </p:sp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CS111 Trees</a:t>
            </a: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D6354F-E67D-47F8-8BDF-A5184AD3E6B4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797582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FAAE-CE8E-484C-A681-94E7D447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STRINGS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C64E0EC5-57B6-2749-B6C0-4A318F82D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154302"/>
            <a:ext cx="16006233" cy="116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5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more time!!!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628900"/>
            <a:ext cx="21869400" cy="10477500"/>
          </a:xfrm>
        </p:spPr>
        <p:txBody>
          <a:bodyPr/>
          <a:lstStyle/>
          <a:p>
            <a:pPr eaLnBrk="1" hangingPunct="1"/>
            <a:r>
              <a:rPr lang="en-US" altLang="en-US" dirty="0"/>
              <a:t>Strings are objects… </a:t>
            </a:r>
          </a:p>
          <a:p>
            <a:pPr eaLnBrk="1" hangingPunct="1"/>
            <a:r>
              <a:rPr lang="en-US" altLang="en-US" dirty="0"/>
              <a:t>Careful with </a:t>
            </a:r>
            <a:r>
              <a:rPr lang="en-US" altLang="en-US" dirty="0">
                <a:latin typeface="Courier New" pitchFamily="49" charset="0"/>
              </a:rPr>
              <a:t>==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itchFamily="49" charset="0"/>
              </a:rPr>
              <a:t>equals</a:t>
            </a:r>
            <a:r>
              <a:rPr lang="en-US" altLang="en-US" dirty="0"/>
              <a:t>!</a:t>
            </a:r>
          </a:p>
          <a:p>
            <a:pPr eaLnBrk="1" hangingPunct="1"/>
            <a:r>
              <a:rPr lang="en-US" altLang="en-US" dirty="0">
                <a:solidFill>
                  <a:srgbClr val="CC3300"/>
                </a:solidFill>
              </a:rPr>
              <a:t>DO NOT use == with Strings!</a:t>
            </a:r>
          </a:p>
          <a:p>
            <a:pPr eaLnBrk="1" hangingPunct="1"/>
            <a:r>
              <a:rPr lang="en-US" altLang="en-US" dirty="0" err="1">
                <a:latin typeface="Courier New" pitchFamily="49" charset="0"/>
              </a:rPr>
              <a:t>compareTo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itchFamily="49" charset="0"/>
              </a:rPr>
              <a:t>equals</a:t>
            </a:r>
            <a:r>
              <a:rPr lang="en-US" altLang="en-US" dirty="0"/>
              <a:t> ARE defined for strings!</a:t>
            </a:r>
          </a:p>
          <a:p>
            <a:pPr eaLnBrk="1" hangingPunct="1"/>
            <a:r>
              <a:rPr lang="en-US" altLang="en-US" dirty="0"/>
              <a:t>Look at the API!</a:t>
            </a:r>
          </a:p>
        </p:txBody>
      </p:sp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CS111 Trees</a:t>
            </a: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F4288B-9B12-49BC-9EBE-DCCDFEABFE85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241916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749" y="35122"/>
            <a:ext cx="23225251" cy="1473305"/>
          </a:xfrm>
        </p:spPr>
        <p:txBody>
          <a:bodyPr>
            <a:normAutofit/>
          </a:bodyPr>
          <a:lstStyle/>
          <a:p>
            <a:r>
              <a:rPr lang="en-US" dirty="0"/>
              <a:t>NOTE:</a:t>
            </a:r>
            <a:br>
              <a:rPr lang="en-US" dirty="0"/>
            </a:br>
            <a:r>
              <a:rPr lang="en-US" sz="6400" dirty="0"/>
              <a:t>two memory locations were allocated with </a:t>
            </a:r>
            <a:r>
              <a:rPr lang="en-US" sz="6400" dirty="0">
                <a:latin typeface="Courier New" charset="0"/>
                <a:ea typeface="Courier New" charset="0"/>
                <a:cs typeface="Courier New" charset="0"/>
              </a:rPr>
              <a:t>new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33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86" y="2173953"/>
            <a:ext cx="15928540" cy="9368094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1199755" y="3303292"/>
            <a:ext cx="7655804" cy="277051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107746" y="5905935"/>
            <a:ext cx="4429432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Are the values of the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two strings equal?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cxnSpLocks/>
            <a:stCxn id="16" idx="1"/>
          </p:cNvCxnSpPr>
          <p:nvPr/>
        </p:nvCxnSpPr>
        <p:spPr>
          <a:xfrm flipH="1">
            <a:off x="11729545" y="6321434"/>
            <a:ext cx="7378201" cy="74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107746" y="2734402"/>
            <a:ext cx="4429432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Are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 referencing the same memory location?</a:t>
            </a:r>
          </a:p>
        </p:txBody>
      </p:sp>
    </p:spTree>
    <p:extLst>
      <p:ext uri="{BB962C8B-B14F-4D97-AF65-F5344CB8AC3E}">
        <p14:creationId xmlns:p14="http://schemas.microsoft.com/office/powerpoint/2010/main" val="54762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938" y="349468"/>
            <a:ext cx="20688300" cy="901700"/>
          </a:xfrm>
        </p:spPr>
        <p:txBody>
          <a:bodyPr/>
          <a:lstStyle/>
          <a:p>
            <a:pPr eaLnBrk="1" hangingPunct="1"/>
            <a:r>
              <a:rPr lang="en-US" altLang="en-US" sz="4800" b="1" dirty="0"/>
              <a:t>Useful escape sequences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idx="1"/>
          </p:nvPr>
        </p:nvSpPr>
        <p:spPr>
          <a:xfrm>
            <a:off x="2476500" y="3181350"/>
            <a:ext cx="16611600" cy="8229600"/>
          </a:xfrm>
        </p:spPr>
        <p:txBody>
          <a:bodyPr/>
          <a:lstStyle/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sz="5400" dirty="0">
                <a:latin typeface="Courier New" pitchFamily="49" charset="0"/>
              </a:rPr>
              <a:t>\"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sz="5400" dirty="0">
                <a:latin typeface="Courier New" pitchFamily="49" charset="0"/>
              </a:rPr>
              <a:t>\\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sz="5400" dirty="0">
                <a:latin typeface="Courier New" pitchFamily="49" charset="0"/>
              </a:rPr>
              <a:t>\n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sz="5400" dirty="0">
                <a:latin typeface="Courier New" pitchFamily="49" charset="0"/>
              </a:rPr>
              <a:t>\'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sz="5400" dirty="0">
                <a:latin typeface="Courier New" pitchFamily="49" charset="0"/>
              </a:rPr>
              <a:t>\t</a:t>
            </a:r>
          </a:p>
          <a:p>
            <a:pPr eaLnBrk="1" hangingPunct="1">
              <a:buFontTx/>
              <a:buNone/>
            </a:pPr>
            <a:endParaRPr lang="en-US" altLang="en-US" sz="5400" dirty="0">
              <a:latin typeface="Courier New" pitchFamily="49" charset="0"/>
            </a:endParaRPr>
          </a:p>
        </p:txBody>
      </p:sp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CS111 Trees</a:t>
            </a:r>
          </a:p>
        </p:txBody>
      </p:sp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01677C-C73D-4816-8919-4BAEF95B6DDE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778392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concatenation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idx="1"/>
          </p:nvPr>
        </p:nvSpPr>
        <p:spPr>
          <a:xfrm>
            <a:off x="1270000" y="2332037"/>
            <a:ext cx="17830800" cy="905192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4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4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buFontTx/>
              <a:buNone/>
            </a:pP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4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("item #" + </a:t>
            </a:r>
            <a:r>
              <a:rPr lang="en-US" altLang="en-US" sz="4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 +" is good");</a:t>
            </a:r>
          </a:p>
          <a:p>
            <a:pPr eaLnBrk="1" hangingPunct="1">
              <a:buFontTx/>
              <a:buNone/>
            </a:pP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4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item #0 is good</a:t>
            </a:r>
          </a:p>
          <a:p>
            <a:pPr eaLnBrk="1" hangingPunct="1">
              <a:buFontTx/>
              <a:buNone/>
            </a:pPr>
            <a:endParaRPr lang="en-US" altLang="en-US" sz="4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4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("item #" + i+1 +" is good");</a:t>
            </a:r>
          </a:p>
          <a:p>
            <a:pPr eaLnBrk="1" hangingPunct="1">
              <a:buFontTx/>
              <a:buNone/>
            </a:pP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4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item #01 is good</a:t>
            </a:r>
            <a:endParaRPr lang="en-US" altLang="en-US" sz="4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4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("item #" + (i+1) +" is good");</a:t>
            </a:r>
          </a:p>
          <a:p>
            <a:pPr eaLnBrk="1" hangingPunct="1">
              <a:buFontTx/>
              <a:buNone/>
            </a:pPr>
            <a:r>
              <a:rPr lang="en-US" altLang="en-US" sz="4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4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item #1 is good</a:t>
            </a:r>
            <a:endParaRPr lang="en-US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2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dirty="0"/>
              <a:t>CS111 Trees</a:t>
            </a:r>
          </a:p>
        </p:txBody>
      </p:sp>
      <p:sp>
        <p:nvSpPr>
          <p:cNvPr id="952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468A0D-C1BA-403E-BD25-51049FABE144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304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chars?????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399" y="3651250"/>
            <a:ext cx="22069426" cy="870267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useful String method</a:t>
            </a:r>
          </a:p>
          <a:p>
            <a:pPr indent="0"/>
            <a:endParaRPr lang="en-US" sz="4800" dirty="0"/>
          </a:p>
          <a:p>
            <a:pPr indent="0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(); i++)        {</a:t>
            </a:r>
          </a:p>
          <a:p>
            <a:pPr indent="0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)==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indent="0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+ " found in position " + i + " of " + s);</a:t>
            </a:r>
          </a:p>
          <a:p>
            <a:pPr indent="0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indent="0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Trees</a:t>
            </a:r>
          </a:p>
        </p:txBody>
      </p:sp>
    </p:spTree>
    <p:extLst>
      <p:ext uri="{BB962C8B-B14F-4D97-AF65-F5344CB8AC3E}">
        <p14:creationId xmlns:p14="http://schemas.microsoft.com/office/powerpoint/2010/main" val="2197282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Well…………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are we doing?</a:t>
            </a:r>
          </a:p>
          <a:p>
            <a:pPr eaLnBrk="1" hangingPunct="1"/>
            <a:r>
              <a:rPr lang="en-US" altLang="en-US" dirty="0"/>
              <a:t>PROBLEMS INVOLVING STRINGS!</a:t>
            </a:r>
          </a:p>
        </p:txBody>
      </p:sp>
    </p:spTree>
    <p:extLst>
      <p:ext uri="{BB962C8B-B14F-4D97-AF65-F5344CB8AC3E}">
        <p14:creationId xmlns:p14="http://schemas.microsoft.com/office/powerpoint/2010/main" val="960879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304394"/>
            <a:ext cx="20688300" cy="1416268"/>
          </a:xfrm>
        </p:spPr>
        <p:txBody>
          <a:bodyPr>
            <a:normAutofit fontScale="90000"/>
          </a:bodyPr>
          <a:lstStyle/>
          <a:p>
            <a:r>
              <a:rPr lang="en-US" sz="5600" b="1" dirty="0">
                <a:solidFill>
                  <a:srgbClr val="C00000"/>
                </a:solidFill>
              </a:rPr>
              <a:t>Write a Java method that returns true if its </a:t>
            </a:r>
            <a:r>
              <a:rPr lang="en-US" sz="560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5600" b="1" dirty="0">
                <a:solidFill>
                  <a:srgbClr val="C00000"/>
                </a:solidFill>
              </a:rPr>
              <a:t> parameter is a palindrome (reads the same forward and in reverse), false otherwise. 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099034"/>
            <a:ext cx="21869400" cy="9007365"/>
          </a:xfrm>
        </p:spPr>
        <p:txBody>
          <a:bodyPr/>
          <a:lstStyle/>
          <a:p>
            <a:r>
              <a:rPr lang="en-US" sz="4000" b="1" dirty="0"/>
              <a:t>Algorithm 1</a:t>
            </a:r>
            <a:r>
              <a:rPr lang="en-US" sz="4000" dirty="0"/>
              <a:t>:  Write a method </a:t>
            </a:r>
            <a:r>
              <a:rPr lang="en-US" sz="4000" dirty="0" err="1">
                <a:latin typeface="Courier New" charset="0"/>
                <a:ea typeface="Courier New" charset="0"/>
                <a:cs typeface="Courier New" charset="0"/>
              </a:rPr>
              <a:t>reverseString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4000" dirty="0"/>
              <a:t>that will return a String that is the reverse of it's String parameter.</a:t>
            </a:r>
          </a:p>
          <a:p>
            <a:pPr lvl="1"/>
            <a:r>
              <a:rPr lang="en-US" sz="4000" dirty="0" err="1">
                <a:latin typeface="Courier New" charset="0"/>
                <a:ea typeface="Courier New" charset="0"/>
                <a:cs typeface="Courier New" charset="0"/>
              </a:rPr>
              <a:t>ReverseString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("cheat") </a:t>
            </a:r>
            <a:r>
              <a:rPr lang="en-US" sz="4000" dirty="0"/>
              <a:t>would return the 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4000" dirty="0"/>
              <a:t>"teach"</a:t>
            </a:r>
          </a:p>
          <a:p>
            <a:pPr lvl="1"/>
            <a:r>
              <a:rPr lang="en-US" sz="4000" dirty="0" err="1">
                <a:latin typeface="Courier New" charset="0"/>
                <a:ea typeface="Courier New" charset="0"/>
                <a:cs typeface="Courier New" charset="0"/>
              </a:rPr>
              <a:t>ReverseString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("level") </a:t>
            </a:r>
            <a:r>
              <a:rPr lang="en-US" sz="4000" dirty="0"/>
              <a:t>would return the 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4000" dirty="0"/>
              <a:t>"level"</a:t>
            </a:r>
          </a:p>
          <a:p>
            <a:pPr lvl="1"/>
            <a:r>
              <a:rPr lang="en-US" sz="4000" dirty="0"/>
              <a:t>The method </a:t>
            </a:r>
            <a:r>
              <a:rPr lang="en-US" sz="4000" dirty="0" err="1">
                <a:latin typeface="Courier New" charset="0"/>
                <a:ea typeface="Courier New" charset="0"/>
                <a:cs typeface="Courier New" charset="0"/>
              </a:rPr>
              <a:t>isPalindrome</a:t>
            </a:r>
            <a:r>
              <a:rPr lang="en-US" sz="4000" dirty="0"/>
              <a:t> returns 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4000" dirty="0"/>
              <a:t> if the original 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4000" dirty="0"/>
              <a:t> has the same value as the reversed 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String.</a:t>
            </a:r>
          </a:p>
          <a:p>
            <a:pPr lvl="2"/>
            <a:r>
              <a:rPr lang="en-US" sz="400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isPalindrome</a:t>
            </a:r>
            <a:r>
              <a:rPr lang="en-US" sz="400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 ("cheat") returns false;</a:t>
            </a:r>
          </a:p>
          <a:p>
            <a:pPr lvl="2"/>
            <a:r>
              <a:rPr lang="en-US" sz="400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isPalindrome</a:t>
            </a:r>
            <a:r>
              <a:rPr lang="en-US" sz="400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 ("level") returns true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99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01" y="1517418"/>
            <a:ext cx="21031200" cy="2640290"/>
          </a:xfrm>
        </p:spPr>
        <p:txBody>
          <a:bodyPr>
            <a:normAutofit fontScale="90000"/>
          </a:bodyPr>
          <a:lstStyle/>
          <a:p>
            <a:r>
              <a:rPr lang="en-US" sz="5600" b="1" dirty="0">
                <a:solidFill>
                  <a:srgbClr val="C00000"/>
                </a:solidFill>
              </a:rPr>
              <a:t>Write a Java method that returns true if its </a:t>
            </a:r>
            <a:r>
              <a:rPr lang="en-US" sz="560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5600" b="1" dirty="0">
                <a:solidFill>
                  <a:srgbClr val="C00000"/>
                </a:solidFill>
              </a:rPr>
              <a:t> parameter is a palindrome (reads the same forward and in reverse), false otherwise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01" y="3555112"/>
            <a:ext cx="21031200" cy="719766"/>
          </a:xfrm>
        </p:spPr>
        <p:txBody>
          <a:bodyPr>
            <a:noAutofit/>
          </a:bodyPr>
          <a:lstStyle/>
          <a:p>
            <a:pPr indent="0"/>
            <a:r>
              <a:rPr lang="en-US" b="1" dirty="0"/>
              <a:t>Algorithm 2: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39</a:t>
            </a:fld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262753" y="4672987"/>
            <a:ext cx="1431064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pPr defTabSz="18288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2400" dirty="0">
                <a:latin typeface="Arial" charset="0"/>
              </a:rPr>
              <a:t>	     </a:t>
            </a:r>
            <a:r>
              <a:rPr lang="x-none" altLang="x-none" sz="3600" dirty="0">
                <a:solidFill>
                  <a:schemeClr val="tx1"/>
                </a:solidFill>
                <a:latin typeface="Arial" charset="0"/>
              </a:rPr>
              <a:t>L		E</a:t>
            </a:r>
            <a:r>
              <a:rPr lang="en-US" altLang="x-none" sz="2400" dirty="0">
                <a:latin typeface="Arial" charset="0"/>
              </a:rPr>
              <a:t>                     </a:t>
            </a:r>
            <a:r>
              <a:rPr lang="x-none" altLang="x-none" sz="3600" dirty="0">
                <a:solidFill>
                  <a:schemeClr val="tx1"/>
                </a:solidFill>
                <a:latin typeface="Arial" charset="0"/>
              </a:rPr>
              <a:t>V		</a:t>
            </a:r>
            <a:r>
              <a:rPr lang="en-US" altLang="x-none" sz="3600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x-none" altLang="x-none" sz="3600" dirty="0">
                <a:solidFill>
                  <a:schemeClr val="tx1"/>
                </a:solidFill>
                <a:latin typeface="Arial" charset="0"/>
              </a:rPr>
              <a:t>E</a:t>
            </a:r>
            <a:r>
              <a:rPr lang="en-US" altLang="x-none" sz="2400" dirty="0">
                <a:latin typeface="Arial" charset="0"/>
              </a:rPr>
              <a:t>                     </a:t>
            </a:r>
            <a:r>
              <a:rPr lang="x-none" altLang="x-none" sz="3600" dirty="0">
                <a:solidFill>
                  <a:schemeClr val="tx1"/>
                </a:solidFill>
                <a:latin typeface="Arial" charset="0"/>
              </a:rPr>
              <a:t>L</a:t>
            </a:r>
          </a:p>
          <a:p>
            <a:pPr defTabSz="1828800"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36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1" name="Group 15"/>
          <p:cNvGrpSpPr>
            <a:grpSpLocks noChangeAspect="1"/>
          </p:cNvGrpSpPr>
          <p:nvPr/>
        </p:nvGrpSpPr>
        <p:grpSpPr bwMode="auto">
          <a:xfrm>
            <a:off x="805912" y="5194364"/>
            <a:ext cx="23216460" cy="4589632"/>
            <a:chOff x="2520" y="3120"/>
            <a:chExt cx="9683" cy="2143"/>
          </a:xfrm>
        </p:grpSpPr>
        <p:sp>
          <p:nvSpPr>
            <p:cNvPr id="22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520" y="3120"/>
              <a:ext cx="9683" cy="2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520" y="3223"/>
              <a:ext cx="9683" cy="2040"/>
            </a:xfrm>
            <a:custGeom>
              <a:avLst/>
              <a:gdLst>
                <a:gd name="T0" fmla="*/ 888 w 4648"/>
                <a:gd name="T1" fmla="*/ 0 h 952"/>
                <a:gd name="T2" fmla="*/ 444 w 4648"/>
                <a:gd name="T3" fmla="*/ 340 h 952"/>
                <a:gd name="T4" fmla="*/ 0 w 4648"/>
                <a:gd name="T5" fmla="*/ 680 h 952"/>
                <a:gd name="T6" fmla="*/ 552 w 4648"/>
                <a:gd name="T7" fmla="*/ 816 h 952"/>
                <a:gd name="T8" fmla="*/ 1104 w 4648"/>
                <a:gd name="T9" fmla="*/ 952 h 952"/>
                <a:gd name="T10" fmla="*/ 3752 w 4648"/>
                <a:gd name="T11" fmla="*/ 952 h 952"/>
                <a:gd name="T12" fmla="*/ 4200 w 4648"/>
                <a:gd name="T13" fmla="*/ 816 h 952"/>
                <a:gd name="T14" fmla="*/ 4648 w 4648"/>
                <a:gd name="T15" fmla="*/ 680 h 952"/>
                <a:gd name="T16" fmla="*/ 3400 w 4648"/>
                <a:gd name="T17" fmla="*/ 136 h 952"/>
                <a:gd name="T18" fmla="*/ 3240 w 4648"/>
                <a:gd name="T1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8" h="952">
                  <a:moveTo>
                    <a:pt x="888" y="0"/>
                  </a:moveTo>
                  <a:cubicBezTo>
                    <a:pt x="444" y="340"/>
                    <a:pt x="0" y="680"/>
                    <a:pt x="552" y="816"/>
                  </a:cubicBezTo>
                  <a:cubicBezTo>
                    <a:pt x="1104" y="952"/>
                    <a:pt x="3752" y="952"/>
                    <a:pt x="4200" y="816"/>
                  </a:cubicBezTo>
                  <a:cubicBezTo>
                    <a:pt x="4648" y="680"/>
                    <a:pt x="3400" y="136"/>
                    <a:pt x="3240" y="0"/>
                  </a:cubicBezTo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0033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337" y="3120"/>
              <a:ext cx="4966" cy="1286"/>
            </a:xfrm>
            <a:custGeom>
              <a:avLst/>
              <a:gdLst>
                <a:gd name="T0" fmla="*/ 592 w 2384"/>
                <a:gd name="T1" fmla="*/ 48 h 600"/>
                <a:gd name="T2" fmla="*/ 296 w 2384"/>
                <a:gd name="T3" fmla="*/ 252 h 600"/>
                <a:gd name="T4" fmla="*/ 0 w 2384"/>
                <a:gd name="T5" fmla="*/ 456 h 600"/>
                <a:gd name="T6" fmla="*/ 256 w 2384"/>
                <a:gd name="T7" fmla="*/ 528 h 600"/>
                <a:gd name="T8" fmla="*/ 512 w 2384"/>
                <a:gd name="T9" fmla="*/ 600 h 600"/>
                <a:gd name="T10" fmla="*/ 1872 w 2384"/>
                <a:gd name="T11" fmla="*/ 568 h 600"/>
                <a:gd name="T12" fmla="*/ 2128 w 2384"/>
                <a:gd name="T13" fmla="*/ 480 h 600"/>
                <a:gd name="T14" fmla="*/ 2384 w 2384"/>
                <a:gd name="T15" fmla="*/ 392 h 600"/>
                <a:gd name="T16" fmla="*/ 1848 w 2384"/>
                <a:gd name="T17" fmla="*/ 80 h 600"/>
                <a:gd name="T18" fmla="*/ 1792 w 2384"/>
                <a:gd name="T1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4" h="600">
                  <a:moveTo>
                    <a:pt x="592" y="48"/>
                  </a:moveTo>
                  <a:cubicBezTo>
                    <a:pt x="296" y="252"/>
                    <a:pt x="0" y="456"/>
                    <a:pt x="256" y="528"/>
                  </a:cubicBezTo>
                  <a:cubicBezTo>
                    <a:pt x="512" y="600"/>
                    <a:pt x="1872" y="568"/>
                    <a:pt x="2128" y="480"/>
                  </a:cubicBezTo>
                  <a:cubicBezTo>
                    <a:pt x="2384" y="392"/>
                    <a:pt x="1848" y="80"/>
                    <a:pt x="1792" y="0"/>
                  </a:cubicBezTo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0033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5953" y="3120"/>
              <a:ext cx="1650" cy="806"/>
            </a:xfrm>
            <a:custGeom>
              <a:avLst/>
              <a:gdLst>
                <a:gd name="T0" fmla="*/ 392 w 792"/>
                <a:gd name="T1" fmla="*/ 0 h 376"/>
                <a:gd name="T2" fmla="*/ 196 w 792"/>
                <a:gd name="T3" fmla="*/ 116 h 376"/>
                <a:gd name="T4" fmla="*/ 0 w 792"/>
                <a:gd name="T5" fmla="*/ 232 h 376"/>
                <a:gd name="T6" fmla="*/ 56 w 792"/>
                <a:gd name="T7" fmla="*/ 288 h 376"/>
                <a:gd name="T8" fmla="*/ 112 w 792"/>
                <a:gd name="T9" fmla="*/ 344 h 376"/>
                <a:gd name="T10" fmla="*/ 664 w 792"/>
                <a:gd name="T11" fmla="*/ 376 h 376"/>
                <a:gd name="T12" fmla="*/ 728 w 792"/>
                <a:gd name="T13" fmla="*/ 336 h 376"/>
                <a:gd name="T14" fmla="*/ 792 w 792"/>
                <a:gd name="T15" fmla="*/ 296 h 376"/>
                <a:gd name="T16" fmla="*/ 616 w 792"/>
                <a:gd name="T17" fmla="*/ 172 h 376"/>
                <a:gd name="T18" fmla="*/ 440 w 792"/>
                <a:gd name="T19" fmla="*/ 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376">
                  <a:moveTo>
                    <a:pt x="392" y="0"/>
                  </a:moveTo>
                  <a:cubicBezTo>
                    <a:pt x="196" y="116"/>
                    <a:pt x="0" y="232"/>
                    <a:pt x="56" y="288"/>
                  </a:cubicBezTo>
                  <a:cubicBezTo>
                    <a:pt x="112" y="344"/>
                    <a:pt x="664" y="376"/>
                    <a:pt x="728" y="336"/>
                  </a:cubicBezTo>
                  <a:cubicBezTo>
                    <a:pt x="792" y="296"/>
                    <a:pt x="616" y="172"/>
                    <a:pt x="440" y="48"/>
                  </a:cubicBezTo>
                </a:path>
              </a:pathLst>
            </a:custGeom>
            <a:noFill/>
            <a:ln w="19050">
              <a:solidFill>
                <a:srgbClr val="33CC3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0033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34768" y="10135735"/>
            <a:ext cx="2375874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pPr defTabSz="1828800" eaLnBrk="0" fontAlgn="base">
              <a:spcBef>
                <a:spcPct val="0"/>
              </a:spcBef>
              <a:spcAft>
                <a:spcPct val="0"/>
              </a:spcAft>
            </a:pPr>
            <a:r>
              <a:rPr lang="x-none" altLang="x-none" sz="4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isPalindrome</a:t>
            </a:r>
            <a:r>
              <a:rPr lang="en-US" altLang="x-none" sz="4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x-none" altLang="x-none" sz="4800">
                <a:solidFill>
                  <a:schemeClr val="tx1"/>
                </a:solidFill>
                <a:latin typeface="Arial" charset="0"/>
              </a:rPr>
              <a:t> </a:t>
            </a:r>
            <a:r>
              <a:rPr lang="x-none" altLang="x-none" sz="4800" dirty="0">
                <a:solidFill>
                  <a:schemeClr val="tx1"/>
                </a:solidFill>
                <a:latin typeface="Arial" charset="0"/>
              </a:rPr>
              <a:t>will return </a:t>
            </a:r>
            <a:r>
              <a:rPr lang="x-none" altLang="x-none" sz="4800" dirty="0"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x-none" altLang="x-none" sz="4800" dirty="0">
                <a:solidFill>
                  <a:schemeClr val="tx1"/>
                </a:solidFill>
                <a:latin typeface="Arial" charset="0"/>
              </a:rPr>
              <a:t> if  each pair has identical letters, </a:t>
            </a:r>
            <a:r>
              <a:rPr lang="x-none" altLang="x-none" sz="4800" dirty="0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x-none" altLang="x-none" sz="4800" dirty="0">
                <a:solidFill>
                  <a:schemeClr val="tx1"/>
                </a:solidFill>
                <a:latin typeface="Arial" charset="0"/>
              </a:rPr>
              <a:t> otherwise. </a:t>
            </a:r>
            <a:endParaRPr lang="en-US" altLang="x-none" sz="4800" dirty="0">
              <a:solidFill>
                <a:schemeClr val="tx1"/>
              </a:solidFill>
              <a:latin typeface="Arial" charset="0"/>
            </a:endParaRPr>
          </a:p>
          <a:p>
            <a:pPr defTabSz="18288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4800" dirty="0">
                <a:solidFill>
                  <a:schemeClr val="tx1"/>
                </a:solidFill>
                <a:latin typeface="Arial" charset="0"/>
              </a:rPr>
              <a:t>Try to be</a:t>
            </a:r>
            <a:r>
              <a:rPr lang="x-none" altLang="x-none" sz="4800" dirty="0">
                <a:solidFill>
                  <a:schemeClr val="tx1"/>
                </a:solidFill>
                <a:latin typeface="Arial" charset="0"/>
              </a:rPr>
              <a:t> efficient in writing this algorithm.</a:t>
            </a:r>
          </a:p>
          <a:p>
            <a:pPr defTabSz="1828800"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48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0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-oriented programming (OOP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Object-oriented programming (OOP)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46" name="Object-oriented programming (OOP).…"/>
          <p:cNvSpPr txBox="1"/>
          <p:nvPr/>
        </p:nvSpPr>
        <p:spPr>
          <a:xfrm>
            <a:off x="1270000" y="1765300"/>
            <a:ext cx="12407900" cy="261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Object-oriented programming (OOP).</a:t>
            </a:r>
            <a:endParaRPr i="1"/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Create your own data types.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Use them in your programs (manipulate </a:t>
            </a:r>
            <a:r>
              <a:rPr i="1"/>
              <a:t>objects</a:t>
            </a:r>
            <a:r>
              <a:t>).</a:t>
            </a:r>
          </a:p>
        </p:txBody>
      </p:sp>
      <p:sp>
        <p:nvSpPr>
          <p:cNvPr id="147" name="Best practice: Use abstract data types (representation is hidden from the client)."/>
          <p:cNvSpPr txBox="1"/>
          <p:nvPr/>
        </p:nvSpPr>
        <p:spPr>
          <a:xfrm>
            <a:off x="1270000" y="9398000"/>
            <a:ext cx="19354800" cy="990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Best practice: Use </a:t>
            </a:r>
            <a:r>
              <a:rPr i="1">
                <a:solidFill>
                  <a:srgbClr val="000000"/>
                </a:solidFill>
              </a:rPr>
              <a:t>abstract</a:t>
            </a:r>
            <a:r>
              <a:rPr>
                <a:solidFill>
                  <a:srgbClr val="000000"/>
                </a:solidFill>
              </a:rPr>
              <a:t> data types (representation is </a:t>
            </a:r>
            <a:r>
              <a:rPr i="1">
                <a:solidFill>
                  <a:srgbClr val="000000"/>
                </a:solidFill>
              </a:rPr>
              <a:t>hidden from the client</a:t>
            </a:r>
            <a:r>
              <a:rPr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148" name="Impact: Clients can use ADTs without knowing implementation details.…"/>
          <p:cNvSpPr txBox="1"/>
          <p:nvPr/>
        </p:nvSpPr>
        <p:spPr>
          <a:xfrm>
            <a:off x="1270000" y="10706100"/>
            <a:ext cx="17411700" cy="261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Impact: Clients can use ADTs without knowing implementation details.</a:t>
            </a:r>
            <a:endParaRPr i="1"/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This lecture: how to write client programs for several useful ADTs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Next lecture: how to implement your own ADTs</a:t>
            </a:r>
          </a:p>
        </p:txBody>
      </p:sp>
      <p:graphicFrame>
        <p:nvGraphicFramePr>
          <p:cNvPr id="149" name="Table"/>
          <p:cNvGraphicFramePr/>
          <p:nvPr/>
        </p:nvGraphicFramePr>
        <p:xfrm>
          <a:off x="2655094" y="5448300"/>
          <a:ext cx="14222610" cy="3530600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2592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265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 i="0"/>
                      </a:pPr>
                      <a:r>
                        <a:rPr sz="3200" i="1">
                          <a:sym typeface="Lucida Sans"/>
                        </a:rPr>
                        <a:t>data type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 i="0"/>
                      </a:pPr>
                      <a:r>
                        <a:rPr sz="3200" i="1">
                          <a:sym typeface="Lucida Sans"/>
                        </a:rPr>
                        <a:t>set of values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1800" i="0"/>
                      </a:pPr>
                      <a:r>
                        <a:rPr sz="3200" i="1">
                          <a:sym typeface="Lucida Sans"/>
                        </a:rPr>
                        <a:t>examples of operations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defTabSz="914400">
                        <a:lnSpc>
                          <a:spcPts val="4500"/>
                        </a:lnSpc>
                        <a:defRPr sz="1800"/>
                      </a:pPr>
                      <a:r>
                        <a:rPr sz="3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Color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500"/>
                        </a:lnSpc>
                        <a:defRPr sz="1800"/>
                      </a:pPr>
                      <a:r>
                        <a:rPr sz="3300">
                          <a:sym typeface="Lucida Sans"/>
                        </a:rPr>
                        <a:t>three 8-bit integers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500"/>
                        </a:lnSpc>
                        <a:defRPr sz="1800"/>
                      </a:pPr>
                      <a:r>
                        <a:rPr sz="3300">
                          <a:sym typeface="Lucida Sans"/>
                        </a:rPr>
                        <a:t>get red component, brighten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defTabSz="914400">
                        <a:lnSpc>
                          <a:spcPts val="4500"/>
                        </a:lnSpc>
                        <a:defRPr sz="1800"/>
                      </a:pPr>
                      <a:r>
                        <a:rPr sz="3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Picture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500"/>
                        </a:lnSpc>
                        <a:defRPr sz="1800"/>
                      </a:pPr>
                      <a:r>
                        <a:rPr sz="3300">
                          <a:sym typeface="Lucida Sans"/>
                        </a:rPr>
                        <a:t>2D array of colors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500"/>
                        </a:lnSpc>
                        <a:defRPr sz="1800"/>
                      </a:pPr>
                      <a:r>
                        <a:rPr sz="3300">
                          <a:sym typeface="Lucida Sans"/>
                        </a:rPr>
                        <a:t>get/set color of pixel (i, j)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defTabSz="914400">
                        <a:lnSpc>
                          <a:spcPts val="4500"/>
                        </a:lnSpc>
                        <a:defRPr sz="1800"/>
                      </a:pPr>
                      <a:r>
                        <a:rPr sz="3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String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500"/>
                        </a:lnSpc>
                        <a:defRPr sz="1800"/>
                      </a:pPr>
                      <a:r>
                        <a:rPr sz="3300">
                          <a:sym typeface="Lucida Sans"/>
                        </a:rPr>
                        <a:t>sequence of characters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500"/>
                        </a:lnSpc>
                        <a:defRPr sz="1800"/>
                      </a:pPr>
                      <a:r>
                        <a:rPr sz="3300">
                          <a:sym typeface="Lucida Sans"/>
                        </a:rPr>
                        <a:t>length, substring, compare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2" name="Group"/>
          <p:cNvGrpSpPr/>
          <p:nvPr/>
        </p:nvGrpSpPr>
        <p:grpSpPr>
          <a:xfrm>
            <a:off x="12799831" y="2946400"/>
            <a:ext cx="8536170" cy="1676400"/>
            <a:chOff x="-601304" y="0"/>
            <a:chExt cx="8536169" cy="1676400"/>
          </a:xfrm>
        </p:grpSpPr>
        <p:sp>
          <p:nvSpPr>
            <p:cNvPr id="150" name="An object holds a data type value.…"/>
            <p:cNvSpPr txBox="1"/>
            <p:nvPr/>
          </p:nvSpPr>
          <p:spPr>
            <a:xfrm>
              <a:off x="810164" y="0"/>
              <a:ext cx="7124701" cy="167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04800" tIns="304800" rIns="304800" bIns="304800" numCol="1" anchor="t">
              <a:noAutofit/>
            </a:bodyPr>
            <a:lstStyle/>
            <a:p>
              <a:pPr>
                <a:lnSpc>
                  <a:spcPts val="3800"/>
                </a:lnSpc>
                <a:spcBef>
                  <a:spcPts val="100"/>
                </a:spcBef>
                <a:tabLst>
                  <a:tab pos="1168400" algn="l"/>
                </a:tabLst>
                <a:defRPr sz="2800">
                  <a:solidFill>
                    <a:srgbClr val="005493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An</a:t>
              </a:r>
              <a:r>
                <a:t> object</a:t>
              </a:r>
              <a:r>
                <a:rPr>
                  <a:solidFill>
                    <a:srgbClr val="000000"/>
                  </a:solidFill>
                </a:rPr>
                <a:t> holds a data type value.</a:t>
              </a:r>
            </a:p>
            <a:p>
              <a:pPr>
                <a:lnSpc>
                  <a:spcPts val="3800"/>
                </a:lnSpc>
                <a:spcBef>
                  <a:spcPts val="100"/>
                </a:spcBef>
                <a:tabLst>
                  <a:tab pos="1168400" algn="l"/>
                </a:tabLst>
                <a:defRPr sz="2800">
                  <a:solidFill>
                    <a:srgbClr val="005493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Variable names refer to objects.</a:t>
              </a:r>
            </a:p>
          </p:txBody>
        </p:sp>
        <p:sp>
          <p:nvSpPr>
            <p:cNvPr id="151" name="Line"/>
            <p:cNvSpPr/>
            <p:nvPr/>
          </p:nvSpPr>
          <p:spPr>
            <a:xfrm flipV="1">
              <a:off x="-601304" y="838200"/>
              <a:ext cx="1411468" cy="1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53" name="url?sa=i&amp;rct=j&amp;q=&amp;esrc=s&amp;source=images&amp;cd=&amp;docid=79up0vib3mRh9M&amp;tbnid=h9lzBLC5C4xO6M-&amp;ved=0CAUQjRw&amp;url=http%3A%2F%2Fappledevelop.com%2F%3Fcourse%3Doop-object-oriented-programming-foundation&amp;ei=vQkOVPe.tiff" descr="url?sa=i&amp;rct=j&amp;q=&amp;esrc=s&amp;source=images&amp;cd=&amp;docid=79up0vib3mRh9M&amp;tbnid=h9lzBLC5C4xO6M-&amp;ved=0CAUQjRw&amp;url=http%3A%2F%2Fappledevelop.com%2F%3Fcourse%3Doop-object-oriented-programming-foundation&amp;ei=vQkOVPe.tiff"/>
          <p:cNvPicPr>
            <a:picLocks noChangeAspect="1"/>
          </p:cNvPicPr>
          <p:nvPr/>
        </p:nvPicPr>
        <p:blipFill>
          <a:blip r:embed="rId2"/>
          <a:srcRect l="3500" t="3217" r="1057" b="2033"/>
          <a:stretch>
            <a:fillRect/>
          </a:stretch>
        </p:blipFill>
        <p:spPr>
          <a:xfrm>
            <a:off x="20662900" y="1821624"/>
            <a:ext cx="2424237" cy="240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433" extrusionOk="0">
                <a:moveTo>
                  <a:pt x="1387" y="1"/>
                </a:moveTo>
                <a:cubicBezTo>
                  <a:pt x="1303" y="62"/>
                  <a:pt x="0" y="8192"/>
                  <a:pt x="0" y="8657"/>
                </a:cubicBezTo>
                <a:cubicBezTo>
                  <a:pt x="0" y="8897"/>
                  <a:pt x="75" y="9237"/>
                  <a:pt x="166" y="9413"/>
                </a:cubicBezTo>
                <a:cubicBezTo>
                  <a:pt x="257" y="9589"/>
                  <a:pt x="359" y="9925"/>
                  <a:pt x="395" y="10159"/>
                </a:cubicBezTo>
                <a:cubicBezTo>
                  <a:pt x="483" y="10730"/>
                  <a:pt x="1151" y="11428"/>
                  <a:pt x="1750" y="11576"/>
                </a:cubicBezTo>
                <a:cubicBezTo>
                  <a:pt x="1999" y="11637"/>
                  <a:pt x="3616" y="11917"/>
                  <a:pt x="5346" y="12198"/>
                </a:cubicBezTo>
                <a:cubicBezTo>
                  <a:pt x="8467" y="12706"/>
                  <a:pt x="8495" y="12712"/>
                  <a:pt x="8875" y="13082"/>
                </a:cubicBezTo>
                <a:cubicBezTo>
                  <a:pt x="9086" y="13287"/>
                  <a:pt x="9260" y="13497"/>
                  <a:pt x="9260" y="13548"/>
                </a:cubicBezTo>
                <a:cubicBezTo>
                  <a:pt x="9260" y="13600"/>
                  <a:pt x="9392" y="13848"/>
                  <a:pt x="9553" y="14103"/>
                </a:cubicBezTo>
                <a:lnTo>
                  <a:pt x="9846" y="14566"/>
                </a:lnTo>
                <a:lnTo>
                  <a:pt x="9764" y="16514"/>
                </a:lnTo>
                <a:cubicBezTo>
                  <a:pt x="9698" y="18124"/>
                  <a:pt x="9710" y="18514"/>
                  <a:pt x="9849" y="18790"/>
                </a:cubicBezTo>
                <a:cubicBezTo>
                  <a:pt x="9941" y="18973"/>
                  <a:pt x="10050" y="19293"/>
                  <a:pt x="10089" y="19500"/>
                </a:cubicBezTo>
                <a:cubicBezTo>
                  <a:pt x="10184" y="20000"/>
                  <a:pt x="10525" y="20462"/>
                  <a:pt x="11028" y="20773"/>
                </a:cubicBezTo>
                <a:cubicBezTo>
                  <a:pt x="11406" y="21007"/>
                  <a:pt x="11698" y="21041"/>
                  <a:pt x="14839" y="21218"/>
                </a:cubicBezTo>
                <a:cubicBezTo>
                  <a:pt x="16709" y="21324"/>
                  <a:pt x="18783" y="21419"/>
                  <a:pt x="19451" y="21427"/>
                </a:cubicBezTo>
                <a:cubicBezTo>
                  <a:pt x="21236" y="21449"/>
                  <a:pt x="21157" y="21591"/>
                  <a:pt x="21339" y="18048"/>
                </a:cubicBezTo>
                <a:cubicBezTo>
                  <a:pt x="21548" y="13973"/>
                  <a:pt x="21600" y="12093"/>
                  <a:pt x="21519" y="11661"/>
                </a:cubicBezTo>
                <a:cubicBezTo>
                  <a:pt x="21460" y="11346"/>
                  <a:pt x="21237" y="11020"/>
                  <a:pt x="20679" y="10427"/>
                </a:cubicBezTo>
                <a:lnTo>
                  <a:pt x="19921" y="9622"/>
                </a:lnTo>
                <a:lnTo>
                  <a:pt x="19677" y="8434"/>
                </a:lnTo>
                <a:cubicBezTo>
                  <a:pt x="19542" y="7781"/>
                  <a:pt x="19252" y="6387"/>
                  <a:pt x="19035" y="5338"/>
                </a:cubicBezTo>
                <a:cubicBezTo>
                  <a:pt x="18818" y="4289"/>
                  <a:pt x="18562" y="3309"/>
                  <a:pt x="18463" y="3157"/>
                </a:cubicBezTo>
                <a:cubicBezTo>
                  <a:pt x="18235" y="2808"/>
                  <a:pt x="17690" y="2470"/>
                  <a:pt x="17108" y="2316"/>
                </a:cubicBezTo>
                <a:cubicBezTo>
                  <a:pt x="16860" y="2250"/>
                  <a:pt x="16508" y="2121"/>
                  <a:pt x="16328" y="2029"/>
                </a:cubicBezTo>
                <a:cubicBezTo>
                  <a:pt x="16029" y="1878"/>
                  <a:pt x="15840" y="1897"/>
                  <a:pt x="14151" y="2227"/>
                </a:cubicBezTo>
                <a:lnTo>
                  <a:pt x="12302" y="2588"/>
                </a:lnTo>
                <a:lnTo>
                  <a:pt x="11938" y="2242"/>
                </a:lnTo>
                <a:cubicBezTo>
                  <a:pt x="11738" y="2050"/>
                  <a:pt x="11346" y="1829"/>
                  <a:pt x="11067" y="1750"/>
                </a:cubicBezTo>
                <a:cubicBezTo>
                  <a:pt x="10787" y="1672"/>
                  <a:pt x="10507" y="1569"/>
                  <a:pt x="10442" y="1520"/>
                </a:cubicBezTo>
                <a:cubicBezTo>
                  <a:pt x="10377" y="1472"/>
                  <a:pt x="9788" y="1353"/>
                  <a:pt x="9133" y="1255"/>
                </a:cubicBezTo>
                <a:cubicBezTo>
                  <a:pt x="8477" y="1158"/>
                  <a:pt x="6471" y="832"/>
                  <a:pt x="4676" y="531"/>
                </a:cubicBezTo>
                <a:cubicBezTo>
                  <a:pt x="2881" y="230"/>
                  <a:pt x="1400" y="-9"/>
                  <a:pt x="1387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4" name="Examples (stay tuned for details)"/>
          <p:cNvSpPr txBox="1"/>
          <p:nvPr/>
        </p:nvSpPr>
        <p:spPr>
          <a:xfrm>
            <a:off x="1257300" y="4775200"/>
            <a:ext cx="7680567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80000"/>
              </a:lnSpc>
              <a:buClr>
                <a:srgbClr val="606060"/>
              </a:buClr>
              <a:buFont typeface="Comic Sans MS"/>
              <a:defRPr sz="35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Examples (stay tuned for details)</a:t>
            </a:r>
          </a:p>
        </p:txBody>
      </p:sp>
      <p:graphicFrame>
        <p:nvGraphicFramePr>
          <p:cNvPr id="155" name="Table"/>
          <p:cNvGraphicFramePr/>
          <p:nvPr/>
        </p:nvGraphicFramePr>
        <p:xfrm>
          <a:off x="17648304" y="6517216"/>
          <a:ext cx="4859864" cy="5334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21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3200" i="1">
                          <a:solidFill>
                            <a:srgbClr val="FF2600"/>
                          </a:solidFill>
                          <a:sym typeface="Lucida Sans"/>
                        </a:defRPr>
                      </a:pPr>
                      <a:endParaRPr/>
                    </a:p>
                  </a:txBody>
                  <a:tcPr marL="25400" marR="25400" marT="25400" marB="2540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3200" i="1">
                          <a:sym typeface="Lucida Sans"/>
                        </a:defRPr>
                      </a:pPr>
                      <a:endParaRPr/>
                    </a:p>
                  </a:txBody>
                  <a:tcPr marL="25400" marR="25400" marT="25400" marB="25400" anchor="ctr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3200" i="1">
                          <a:sym typeface="Lucida Sans"/>
                        </a:defRPr>
                      </a:pPr>
                      <a:endParaRPr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800"/>
                        </a:lnSpc>
                        <a:defRPr sz="3200" i="1">
                          <a:sym typeface="Lucida Sans"/>
                        </a:defRPr>
                      </a:pPr>
                      <a:endParaRPr/>
                    </a:p>
                  </a:txBody>
                  <a:tcPr marL="25400" marR="25400" marT="25400" marB="25400" anchor="ctr" horzOverflow="overflow">
                    <a:solidFill>
                      <a:srgbClr val="005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6" name="Screen Shot 2013-10-14 at 3.50.38 PM.png" descr="Screen Shot 2013-10-14 at 3.50.38 PM.png"/>
          <p:cNvPicPr>
            <a:picLocks/>
          </p:cNvPicPr>
          <p:nvPr/>
        </p:nvPicPr>
        <p:blipFill>
          <a:blip r:embed="rId3"/>
          <a:srcRect l="4768" t="6459" r="3672" b="81818"/>
          <a:stretch>
            <a:fillRect/>
          </a:stretch>
        </p:blipFill>
        <p:spPr>
          <a:xfrm>
            <a:off x="17640300" y="7340600"/>
            <a:ext cx="4876800" cy="508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7" name="Table"/>
          <p:cNvGraphicFramePr/>
          <p:nvPr/>
        </p:nvGraphicFramePr>
        <p:xfrm>
          <a:off x="17615699" y="8267701"/>
          <a:ext cx="4864096" cy="607378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 bldLvl="5" animBg="1" advAuto="0"/>
      <p:bldP spid="147" grpId="0" animBg="1" advAuto="0"/>
      <p:bldP spid="148" grpId="0" build="p" bldLvl="5" animBg="1" advAuto="0"/>
      <p:bldP spid="149" grpId="0" animBg="1" advAuto="0"/>
      <p:bldP spid="152" grpId="0" animBg="1" advAuto="0"/>
      <p:bldP spid="154" grpId="0" animBg="1" advAuto="0"/>
      <p:bldP spid="155" grpId="0" animBg="1" advAuto="0"/>
      <p:bldP spid="156" grpId="0" animBg="1" advAuto="0"/>
      <p:bldP spid="157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484" y="923548"/>
            <a:ext cx="23482516" cy="12792452"/>
          </a:xfrm>
        </p:spPr>
        <p:txBody>
          <a:bodyPr>
            <a:normAutofit/>
          </a:bodyPr>
          <a:lstStyle/>
          <a:p>
            <a:pPr indent="0"/>
            <a:r>
              <a:rPr lang="en-US" sz="4800" dirty="0">
                <a:latin typeface="Courier New" charset="0"/>
                <a:ea typeface="Courier New" charset="0"/>
                <a:cs typeface="Courier New" charset="0"/>
              </a:rPr>
              <a:t>/*</a:t>
            </a:r>
          </a:p>
          <a:p>
            <a:pPr indent="0"/>
            <a:r>
              <a:rPr lang="en-US" sz="4800" dirty="0">
                <a:latin typeface="Courier New" charset="0"/>
                <a:ea typeface="Courier New" charset="0"/>
                <a:cs typeface="Courier New" charset="0"/>
              </a:rPr>
              <a:t>   * Checks if string is a </a:t>
            </a:r>
            <a:r>
              <a:rPr lang="en-US" sz="4800" u="sng" dirty="0">
                <a:latin typeface="Courier New" charset="0"/>
                <a:ea typeface="Courier New" charset="0"/>
                <a:cs typeface="Courier New" charset="0"/>
              </a:rPr>
              <a:t>palindrome</a:t>
            </a:r>
            <a:r>
              <a:rPr lang="en-US" sz="4800" dirty="0">
                <a:latin typeface="Courier New" charset="0"/>
                <a:ea typeface="Courier New" charset="0"/>
                <a:cs typeface="Courier New" charset="0"/>
              </a:rPr>
              <a:t> by pairing letters..</a:t>
            </a:r>
          </a:p>
          <a:p>
            <a:pPr indent="0"/>
            <a:r>
              <a:rPr lang="en-US" sz="4800" dirty="0">
                <a:latin typeface="Courier New" charset="0"/>
                <a:ea typeface="Courier New" charset="0"/>
                <a:cs typeface="Courier New" charset="0"/>
              </a:rPr>
              <a:t>   * last letter with first...etc. if not the same, return   </a:t>
            </a:r>
          </a:p>
          <a:p>
            <a:pPr indent="0"/>
            <a:r>
              <a:rPr lang="en-US" sz="4800" dirty="0">
                <a:latin typeface="Courier New" charset="0"/>
                <a:ea typeface="Courier New" charset="0"/>
                <a:cs typeface="Courier New" charset="0"/>
              </a:rPr>
              <a:t>   * false.</a:t>
            </a:r>
          </a:p>
          <a:p>
            <a:pPr indent="0"/>
            <a:r>
              <a:rPr lang="en-US" sz="4800" dirty="0">
                <a:latin typeface="Courier New" charset="0"/>
                <a:ea typeface="Courier New" charset="0"/>
                <a:cs typeface="Courier New" charset="0"/>
              </a:rPr>
              <a:t>   * if all pairs the same, return true</a:t>
            </a:r>
          </a:p>
          <a:p>
            <a:pPr indent="0"/>
            <a:r>
              <a:rPr lang="en-US" sz="4800" dirty="0">
                <a:latin typeface="Courier New" charset="0"/>
                <a:ea typeface="Courier New" charset="0"/>
                <a:cs typeface="Courier New" charset="0"/>
              </a:rPr>
              <a:t>   */</a:t>
            </a:r>
          </a:p>
          <a:p>
            <a:pPr indent="0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public static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isPalindrome2(String s) {</a:t>
            </a:r>
          </a:p>
          <a:p>
            <a:pPr indent="0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return true;</a:t>
            </a:r>
          </a:p>
          <a:p>
            <a:pPr indent="0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}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72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364501"/>
            <a:ext cx="21031200" cy="2651126"/>
          </a:xfrm>
        </p:spPr>
        <p:txBody>
          <a:bodyPr>
            <a:normAutofit/>
          </a:bodyPr>
          <a:lstStyle/>
          <a:p>
            <a:r>
              <a:rPr lang="en-US" sz="5600" b="1" dirty="0">
                <a:solidFill>
                  <a:srgbClr val="C00000"/>
                </a:solidFill>
              </a:rPr>
              <a:t>Oh no!!! What about this same algorithm written RECURSIVELY!!!!!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670" y="3430085"/>
            <a:ext cx="21031200" cy="719766"/>
          </a:xfrm>
        </p:spPr>
        <p:txBody>
          <a:bodyPr>
            <a:noAutofit/>
          </a:bodyPr>
          <a:lstStyle/>
          <a:p>
            <a:pPr indent="0"/>
            <a:r>
              <a:rPr lang="en-US" b="1" dirty="0"/>
              <a:t>Algorithm 3: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41</a:t>
            </a:fld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262753" y="4672987"/>
            <a:ext cx="1431064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pPr defTabSz="18288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2400" dirty="0">
                <a:latin typeface="Arial" charset="0"/>
              </a:rPr>
              <a:t>	     </a:t>
            </a:r>
            <a:r>
              <a:rPr lang="x-none" altLang="x-none" sz="3600" dirty="0">
                <a:solidFill>
                  <a:schemeClr val="tx1"/>
                </a:solidFill>
                <a:latin typeface="Arial" charset="0"/>
              </a:rPr>
              <a:t>L		E</a:t>
            </a:r>
            <a:r>
              <a:rPr lang="en-US" altLang="x-none" sz="2400" dirty="0">
                <a:latin typeface="Arial" charset="0"/>
              </a:rPr>
              <a:t>                     </a:t>
            </a:r>
            <a:r>
              <a:rPr lang="x-none" altLang="x-none" sz="3600" dirty="0">
                <a:solidFill>
                  <a:schemeClr val="tx1"/>
                </a:solidFill>
                <a:latin typeface="Arial" charset="0"/>
              </a:rPr>
              <a:t>V		</a:t>
            </a:r>
            <a:r>
              <a:rPr lang="en-US" altLang="x-none" sz="3600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x-none" altLang="x-none" sz="3600" dirty="0">
                <a:solidFill>
                  <a:schemeClr val="tx1"/>
                </a:solidFill>
                <a:latin typeface="Arial" charset="0"/>
              </a:rPr>
              <a:t>E</a:t>
            </a:r>
            <a:r>
              <a:rPr lang="en-US" altLang="x-none" sz="2400" dirty="0">
                <a:latin typeface="Arial" charset="0"/>
              </a:rPr>
              <a:t>                     </a:t>
            </a:r>
            <a:r>
              <a:rPr lang="x-none" altLang="x-none" sz="3600" dirty="0">
                <a:solidFill>
                  <a:schemeClr val="tx1"/>
                </a:solidFill>
                <a:latin typeface="Arial" charset="0"/>
              </a:rPr>
              <a:t>L</a:t>
            </a:r>
          </a:p>
          <a:p>
            <a:pPr defTabSz="1828800"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36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1" name="Group 15"/>
          <p:cNvGrpSpPr>
            <a:grpSpLocks noChangeAspect="1"/>
          </p:cNvGrpSpPr>
          <p:nvPr/>
        </p:nvGrpSpPr>
        <p:grpSpPr bwMode="auto">
          <a:xfrm>
            <a:off x="805912" y="5194364"/>
            <a:ext cx="23216460" cy="4589632"/>
            <a:chOff x="2520" y="3120"/>
            <a:chExt cx="9683" cy="2143"/>
          </a:xfrm>
        </p:grpSpPr>
        <p:sp>
          <p:nvSpPr>
            <p:cNvPr id="22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520" y="3120"/>
              <a:ext cx="9683" cy="2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520" y="3223"/>
              <a:ext cx="9683" cy="2040"/>
            </a:xfrm>
            <a:custGeom>
              <a:avLst/>
              <a:gdLst>
                <a:gd name="T0" fmla="*/ 888 w 4648"/>
                <a:gd name="T1" fmla="*/ 0 h 952"/>
                <a:gd name="T2" fmla="*/ 444 w 4648"/>
                <a:gd name="T3" fmla="*/ 340 h 952"/>
                <a:gd name="T4" fmla="*/ 0 w 4648"/>
                <a:gd name="T5" fmla="*/ 680 h 952"/>
                <a:gd name="T6" fmla="*/ 552 w 4648"/>
                <a:gd name="T7" fmla="*/ 816 h 952"/>
                <a:gd name="T8" fmla="*/ 1104 w 4648"/>
                <a:gd name="T9" fmla="*/ 952 h 952"/>
                <a:gd name="T10" fmla="*/ 3752 w 4648"/>
                <a:gd name="T11" fmla="*/ 952 h 952"/>
                <a:gd name="T12" fmla="*/ 4200 w 4648"/>
                <a:gd name="T13" fmla="*/ 816 h 952"/>
                <a:gd name="T14" fmla="*/ 4648 w 4648"/>
                <a:gd name="T15" fmla="*/ 680 h 952"/>
                <a:gd name="T16" fmla="*/ 3400 w 4648"/>
                <a:gd name="T17" fmla="*/ 136 h 952"/>
                <a:gd name="T18" fmla="*/ 3240 w 4648"/>
                <a:gd name="T1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8" h="952">
                  <a:moveTo>
                    <a:pt x="888" y="0"/>
                  </a:moveTo>
                  <a:cubicBezTo>
                    <a:pt x="444" y="340"/>
                    <a:pt x="0" y="680"/>
                    <a:pt x="552" y="816"/>
                  </a:cubicBezTo>
                  <a:cubicBezTo>
                    <a:pt x="1104" y="952"/>
                    <a:pt x="3752" y="952"/>
                    <a:pt x="4200" y="816"/>
                  </a:cubicBezTo>
                  <a:cubicBezTo>
                    <a:pt x="4648" y="680"/>
                    <a:pt x="3400" y="136"/>
                    <a:pt x="3240" y="0"/>
                  </a:cubicBezTo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0033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337" y="3120"/>
              <a:ext cx="4966" cy="1286"/>
            </a:xfrm>
            <a:custGeom>
              <a:avLst/>
              <a:gdLst>
                <a:gd name="T0" fmla="*/ 592 w 2384"/>
                <a:gd name="T1" fmla="*/ 48 h 600"/>
                <a:gd name="T2" fmla="*/ 296 w 2384"/>
                <a:gd name="T3" fmla="*/ 252 h 600"/>
                <a:gd name="T4" fmla="*/ 0 w 2384"/>
                <a:gd name="T5" fmla="*/ 456 h 600"/>
                <a:gd name="T6" fmla="*/ 256 w 2384"/>
                <a:gd name="T7" fmla="*/ 528 h 600"/>
                <a:gd name="T8" fmla="*/ 512 w 2384"/>
                <a:gd name="T9" fmla="*/ 600 h 600"/>
                <a:gd name="T10" fmla="*/ 1872 w 2384"/>
                <a:gd name="T11" fmla="*/ 568 h 600"/>
                <a:gd name="T12" fmla="*/ 2128 w 2384"/>
                <a:gd name="T13" fmla="*/ 480 h 600"/>
                <a:gd name="T14" fmla="*/ 2384 w 2384"/>
                <a:gd name="T15" fmla="*/ 392 h 600"/>
                <a:gd name="T16" fmla="*/ 1848 w 2384"/>
                <a:gd name="T17" fmla="*/ 80 h 600"/>
                <a:gd name="T18" fmla="*/ 1792 w 2384"/>
                <a:gd name="T1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4" h="600">
                  <a:moveTo>
                    <a:pt x="592" y="48"/>
                  </a:moveTo>
                  <a:cubicBezTo>
                    <a:pt x="296" y="252"/>
                    <a:pt x="0" y="456"/>
                    <a:pt x="256" y="528"/>
                  </a:cubicBezTo>
                  <a:cubicBezTo>
                    <a:pt x="512" y="600"/>
                    <a:pt x="1872" y="568"/>
                    <a:pt x="2128" y="480"/>
                  </a:cubicBezTo>
                  <a:cubicBezTo>
                    <a:pt x="2384" y="392"/>
                    <a:pt x="1848" y="80"/>
                    <a:pt x="1792" y="0"/>
                  </a:cubicBezTo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0033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5953" y="3120"/>
              <a:ext cx="1650" cy="806"/>
            </a:xfrm>
            <a:custGeom>
              <a:avLst/>
              <a:gdLst>
                <a:gd name="T0" fmla="*/ 392 w 792"/>
                <a:gd name="T1" fmla="*/ 0 h 376"/>
                <a:gd name="T2" fmla="*/ 196 w 792"/>
                <a:gd name="T3" fmla="*/ 116 h 376"/>
                <a:gd name="T4" fmla="*/ 0 w 792"/>
                <a:gd name="T5" fmla="*/ 232 h 376"/>
                <a:gd name="T6" fmla="*/ 56 w 792"/>
                <a:gd name="T7" fmla="*/ 288 h 376"/>
                <a:gd name="T8" fmla="*/ 112 w 792"/>
                <a:gd name="T9" fmla="*/ 344 h 376"/>
                <a:gd name="T10" fmla="*/ 664 w 792"/>
                <a:gd name="T11" fmla="*/ 376 h 376"/>
                <a:gd name="T12" fmla="*/ 728 w 792"/>
                <a:gd name="T13" fmla="*/ 336 h 376"/>
                <a:gd name="T14" fmla="*/ 792 w 792"/>
                <a:gd name="T15" fmla="*/ 296 h 376"/>
                <a:gd name="T16" fmla="*/ 616 w 792"/>
                <a:gd name="T17" fmla="*/ 172 h 376"/>
                <a:gd name="T18" fmla="*/ 440 w 792"/>
                <a:gd name="T19" fmla="*/ 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376">
                  <a:moveTo>
                    <a:pt x="392" y="0"/>
                  </a:moveTo>
                  <a:cubicBezTo>
                    <a:pt x="196" y="116"/>
                    <a:pt x="0" y="232"/>
                    <a:pt x="56" y="288"/>
                  </a:cubicBezTo>
                  <a:cubicBezTo>
                    <a:pt x="112" y="344"/>
                    <a:pt x="664" y="376"/>
                    <a:pt x="728" y="336"/>
                  </a:cubicBezTo>
                  <a:cubicBezTo>
                    <a:pt x="792" y="296"/>
                    <a:pt x="616" y="172"/>
                    <a:pt x="440" y="48"/>
                  </a:cubicBezTo>
                </a:path>
              </a:pathLst>
            </a:custGeom>
            <a:noFill/>
            <a:ln w="19050">
              <a:solidFill>
                <a:srgbClr val="33CC3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0033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304670" y="10954167"/>
            <a:ext cx="2449612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pPr defTabSz="1828800" eaLnBrk="0" fontAlgn="base">
              <a:spcBef>
                <a:spcPct val="0"/>
              </a:spcBef>
              <a:spcAft>
                <a:spcPct val="0"/>
              </a:spcAft>
            </a:pPr>
            <a:r>
              <a:rPr lang="x-none" altLang="x-none" sz="4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isPalindrome</a:t>
            </a:r>
            <a:r>
              <a:rPr lang="en-US" altLang="x-none" sz="4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Rec</a:t>
            </a:r>
            <a:r>
              <a:rPr lang="x-none" altLang="x-none" sz="4800">
                <a:solidFill>
                  <a:schemeClr val="tx1"/>
                </a:solidFill>
                <a:latin typeface="Arial" charset="0"/>
              </a:rPr>
              <a:t> </a:t>
            </a:r>
            <a:r>
              <a:rPr lang="x-none" altLang="x-none" sz="4800" dirty="0">
                <a:solidFill>
                  <a:schemeClr val="tx1"/>
                </a:solidFill>
                <a:latin typeface="Arial" charset="0"/>
              </a:rPr>
              <a:t>will return </a:t>
            </a:r>
            <a:r>
              <a:rPr lang="x-none" altLang="x-none" sz="4800" dirty="0"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x-none" altLang="x-none" sz="4800" dirty="0">
                <a:solidFill>
                  <a:schemeClr val="tx1"/>
                </a:solidFill>
                <a:latin typeface="Arial" charset="0"/>
              </a:rPr>
              <a:t> if  each pair has identical letters, </a:t>
            </a:r>
            <a:r>
              <a:rPr lang="x-none" altLang="x-none" sz="4800" dirty="0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x-none" altLang="x-none" sz="4800" dirty="0">
                <a:solidFill>
                  <a:schemeClr val="tx1"/>
                </a:solidFill>
                <a:latin typeface="Arial" charset="0"/>
              </a:rPr>
              <a:t> otherwise. </a:t>
            </a:r>
            <a:endParaRPr lang="en-US" altLang="x-none" sz="4800" dirty="0">
              <a:solidFill>
                <a:schemeClr val="tx1"/>
              </a:solidFill>
              <a:latin typeface="Arial" charset="0"/>
            </a:endParaRPr>
          </a:p>
          <a:p>
            <a:pPr defTabSz="18288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4800" dirty="0">
                <a:solidFill>
                  <a:schemeClr val="tx1"/>
                </a:solidFill>
                <a:latin typeface="Arial" charset="0"/>
              </a:rPr>
              <a:t>Try to be</a:t>
            </a:r>
            <a:r>
              <a:rPr lang="x-none" altLang="x-none" sz="4800" dirty="0">
                <a:solidFill>
                  <a:schemeClr val="tx1"/>
                </a:solidFill>
                <a:latin typeface="Arial" charset="0"/>
              </a:rPr>
              <a:t> efficient in writing this algorithm.</a:t>
            </a:r>
          </a:p>
          <a:p>
            <a:pPr defTabSz="1828800"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48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51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42" y="1202458"/>
            <a:ext cx="21031200" cy="2651126"/>
          </a:xfrm>
        </p:spPr>
        <p:txBody>
          <a:bodyPr>
            <a:normAutofit/>
          </a:bodyPr>
          <a:lstStyle/>
          <a:p>
            <a:r>
              <a:rPr lang="en-US" sz="5600" b="1" dirty="0">
                <a:solidFill>
                  <a:srgbClr val="C00000"/>
                </a:solidFill>
              </a:rPr>
              <a:t>Oh no!!! What about this same algorithm written RECURSIVELY!!!!!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542" y="2616425"/>
            <a:ext cx="21031200" cy="719766"/>
          </a:xfrm>
        </p:spPr>
        <p:txBody>
          <a:bodyPr>
            <a:noAutofit/>
          </a:bodyPr>
          <a:lstStyle/>
          <a:p>
            <a:pPr indent="0"/>
            <a:r>
              <a:rPr lang="en-US" b="1" dirty="0"/>
              <a:t>Algorithm 3: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42</a:t>
            </a:fld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262753" y="4672987"/>
            <a:ext cx="1431064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pPr defTabSz="18288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2400" dirty="0">
                <a:latin typeface="Arial" charset="0"/>
              </a:rPr>
              <a:t>	     </a:t>
            </a:r>
            <a:r>
              <a:rPr lang="x-none" altLang="x-none" sz="3600" dirty="0">
                <a:solidFill>
                  <a:schemeClr val="tx1"/>
                </a:solidFill>
                <a:latin typeface="Arial" charset="0"/>
              </a:rPr>
              <a:t>L		E</a:t>
            </a:r>
            <a:r>
              <a:rPr lang="en-US" altLang="x-none" sz="2400" dirty="0">
                <a:latin typeface="Arial" charset="0"/>
              </a:rPr>
              <a:t>                     </a:t>
            </a:r>
            <a:r>
              <a:rPr lang="x-none" altLang="x-none" sz="3600" dirty="0">
                <a:solidFill>
                  <a:schemeClr val="tx1"/>
                </a:solidFill>
                <a:latin typeface="Arial" charset="0"/>
              </a:rPr>
              <a:t>V		</a:t>
            </a:r>
            <a:r>
              <a:rPr lang="en-US" altLang="x-none" sz="3600" dirty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x-none" altLang="x-none" sz="3600" dirty="0">
                <a:solidFill>
                  <a:schemeClr val="tx1"/>
                </a:solidFill>
                <a:latin typeface="Arial" charset="0"/>
              </a:rPr>
              <a:t>E</a:t>
            </a:r>
            <a:r>
              <a:rPr lang="en-US" altLang="x-none" sz="2400" dirty="0">
                <a:latin typeface="Arial" charset="0"/>
              </a:rPr>
              <a:t>                     </a:t>
            </a:r>
            <a:r>
              <a:rPr lang="x-none" altLang="x-none" sz="3600" dirty="0">
                <a:solidFill>
                  <a:schemeClr val="tx1"/>
                </a:solidFill>
                <a:latin typeface="Arial" charset="0"/>
              </a:rPr>
              <a:t>L</a:t>
            </a:r>
          </a:p>
          <a:p>
            <a:pPr defTabSz="1828800" eaLnBrk="0" fontAlgn="base">
              <a:spcBef>
                <a:spcPct val="0"/>
              </a:spcBef>
              <a:spcAft>
                <a:spcPct val="0"/>
              </a:spcAft>
            </a:pPr>
            <a:endParaRPr lang="x-none" altLang="x-none" sz="36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1" name="Group 15"/>
          <p:cNvGrpSpPr>
            <a:grpSpLocks noChangeAspect="1"/>
          </p:cNvGrpSpPr>
          <p:nvPr/>
        </p:nvGrpSpPr>
        <p:grpSpPr bwMode="auto">
          <a:xfrm>
            <a:off x="805912" y="5194364"/>
            <a:ext cx="23216460" cy="4589632"/>
            <a:chOff x="2520" y="3120"/>
            <a:chExt cx="9683" cy="2143"/>
          </a:xfrm>
        </p:grpSpPr>
        <p:sp>
          <p:nvSpPr>
            <p:cNvPr id="22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520" y="3120"/>
              <a:ext cx="9683" cy="2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520" y="3223"/>
              <a:ext cx="9683" cy="2040"/>
            </a:xfrm>
            <a:custGeom>
              <a:avLst/>
              <a:gdLst>
                <a:gd name="T0" fmla="*/ 888 w 4648"/>
                <a:gd name="T1" fmla="*/ 0 h 952"/>
                <a:gd name="T2" fmla="*/ 444 w 4648"/>
                <a:gd name="T3" fmla="*/ 340 h 952"/>
                <a:gd name="T4" fmla="*/ 0 w 4648"/>
                <a:gd name="T5" fmla="*/ 680 h 952"/>
                <a:gd name="T6" fmla="*/ 552 w 4648"/>
                <a:gd name="T7" fmla="*/ 816 h 952"/>
                <a:gd name="T8" fmla="*/ 1104 w 4648"/>
                <a:gd name="T9" fmla="*/ 952 h 952"/>
                <a:gd name="T10" fmla="*/ 3752 w 4648"/>
                <a:gd name="T11" fmla="*/ 952 h 952"/>
                <a:gd name="T12" fmla="*/ 4200 w 4648"/>
                <a:gd name="T13" fmla="*/ 816 h 952"/>
                <a:gd name="T14" fmla="*/ 4648 w 4648"/>
                <a:gd name="T15" fmla="*/ 680 h 952"/>
                <a:gd name="T16" fmla="*/ 3400 w 4648"/>
                <a:gd name="T17" fmla="*/ 136 h 952"/>
                <a:gd name="T18" fmla="*/ 3240 w 4648"/>
                <a:gd name="T1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8" h="952">
                  <a:moveTo>
                    <a:pt x="888" y="0"/>
                  </a:moveTo>
                  <a:cubicBezTo>
                    <a:pt x="444" y="340"/>
                    <a:pt x="0" y="680"/>
                    <a:pt x="552" y="816"/>
                  </a:cubicBezTo>
                  <a:cubicBezTo>
                    <a:pt x="1104" y="952"/>
                    <a:pt x="3752" y="952"/>
                    <a:pt x="4200" y="816"/>
                  </a:cubicBezTo>
                  <a:cubicBezTo>
                    <a:pt x="4648" y="680"/>
                    <a:pt x="3400" y="136"/>
                    <a:pt x="3240" y="0"/>
                  </a:cubicBezTo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0033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337" y="3120"/>
              <a:ext cx="4966" cy="1286"/>
            </a:xfrm>
            <a:custGeom>
              <a:avLst/>
              <a:gdLst>
                <a:gd name="T0" fmla="*/ 592 w 2384"/>
                <a:gd name="T1" fmla="*/ 48 h 600"/>
                <a:gd name="T2" fmla="*/ 296 w 2384"/>
                <a:gd name="T3" fmla="*/ 252 h 600"/>
                <a:gd name="T4" fmla="*/ 0 w 2384"/>
                <a:gd name="T5" fmla="*/ 456 h 600"/>
                <a:gd name="T6" fmla="*/ 256 w 2384"/>
                <a:gd name="T7" fmla="*/ 528 h 600"/>
                <a:gd name="T8" fmla="*/ 512 w 2384"/>
                <a:gd name="T9" fmla="*/ 600 h 600"/>
                <a:gd name="T10" fmla="*/ 1872 w 2384"/>
                <a:gd name="T11" fmla="*/ 568 h 600"/>
                <a:gd name="T12" fmla="*/ 2128 w 2384"/>
                <a:gd name="T13" fmla="*/ 480 h 600"/>
                <a:gd name="T14" fmla="*/ 2384 w 2384"/>
                <a:gd name="T15" fmla="*/ 392 h 600"/>
                <a:gd name="T16" fmla="*/ 1848 w 2384"/>
                <a:gd name="T17" fmla="*/ 80 h 600"/>
                <a:gd name="T18" fmla="*/ 1792 w 2384"/>
                <a:gd name="T1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4" h="600">
                  <a:moveTo>
                    <a:pt x="592" y="48"/>
                  </a:moveTo>
                  <a:cubicBezTo>
                    <a:pt x="296" y="252"/>
                    <a:pt x="0" y="456"/>
                    <a:pt x="256" y="528"/>
                  </a:cubicBezTo>
                  <a:cubicBezTo>
                    <a:pt x="512" y="600"/>
                    <a:pt x="1872" y="568"/>
                    <a:pt x="2128" y="480"/>
                  </a:cubicBezTo>
                  <a:cubicBezTo>
                    <a:pt x="2384" y="392"/>
                    <a:pt x="1848" y="80"/>
                    <a:pt x="1792" y="0"/>
                  </a:cubicBezTo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0033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5953" y="3120"/>
              <a:ext cx="1650" cy="806"/>
            </a:xfrm>
            <a:custGeom>
              <a:avLst/>
              <a:gdLst>
                <a:gd name="T0" fmla="*/ 392 w 792"/>
                <a:gd name="T1" fmla="*/ 0 h 376"/>
                <a:gd name="T2" fmla="*/ 196 w 792"/>
                <a:gd name="T3" fmla="*/ 116 h 376"/>
                <a:gd name="T4" fmla="*/ 0 w 792"/>
                <a:gd name="T5" fmla="*/ 232 h 376"/>
                <a:gd name="T6" fmla="*/ 56 w 792"/>
                <a:gd name="T7" fmla="*/ 288 h 376"/>
                <a:gd name="T8" fmla="*/ 112 w 792"/>
                <a:gd name="T9" fmla="*/ 344 h 376"/>
                <a:gd name="T10" fmla="*/ 664 w 792"/>
                <a:gd name="T11" fmla="*/ 376 h 376"/>
                <a:gd name="T12" fmla="*/ 728 w 792"/>
                <a:gd name="T13" fmla="*/ 336 h 376"/>
                <a:gd name="T14" fmla="*/ 792 w 792"/>
                <a:gd name="T15" fmla="*/ 296 h 376"/>
                <a:gd name="T16" fmla="*/ 616 w 792"/>
                <a:gd name="T17" fmla="*/ 172 h 376"/>
                <a:gd name="T18" fmla="*/ 440 w 792"/>
                <a:gd name="T19" fmla="*/ 4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376">
                  <a:moveTo>
                    <a:pt x="392" y="0"/>
                  </a:moveTo>
                  <a:cubicBezTo>
                    <a:pt x="196" y="116"/>
                    <a:pt x="0" y="232"/>
                    <a:pt x="56" y="288"/>
                  </a:cubicBezTo>
                  <a:cubicBezTo>
                    <a:pt x="112" y="344"/>
                    <a:pt x="664" y="376"/>
                    <a:pt x="728" y="336"/>
                  </a:cubicBezTo>
                  <a:cubicBezTo>
                    <a:pt x="792" y="296"/>
                    <a:pt x="616" y="172"/>
                    <a:pt x="440" y="48"/>
                  </a:cubicBezTo>
                </a:path>
              </a:pathLst>
            </a:custGeom>
            <a:noFill/>
            <a:ln w="19050">
              <a:solidFill>
                <a:srgbClr val="33CC3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0033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278963" y="10305373"/>
            <a:ext cx="1579022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914400" indent="-914400" defTabSz="1828800" eaLnBrk="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x-none" sz="4800" dirty="0">
                <a:solidFill>
                  <a:schemeClr val="tx1"/>
                </a:solidFill>
                <a:latin typeface="Arial" charset="0"/>
              </a:rPr>
              <a:t>What is the end condition? When do you stop?</a:t>
            </a:r>
          </a:p>
          <a:p>
            <a:pPr marL="914400" indent="-914400" defTabSz="1828800" eaLnBrk="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x-none" sz="4800" dirty="0">
                <a:latin typeface="Arial" charset="0"/>
              </a:rPr>
              <a:t>How do you take ONE step?</a:t>
            </a:r>
          </a:p>
          <a:p>
            <a:pPr marL="914400" indent="-914400" defTabSz="1828800" eaLnBrk="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x-none" sz="4800" dirty="0">
                <a:solidFill>
                  <a:schemeClr val="tx1"/>
                </a:solidFill>
                <a:latin typeface="Arial" charset="0"/>
              </a:rPr>
              <a:t>Does each step take you closer to the end condition?</a:t>
            </a:r>
            <a:endParaRPr lang="x-none" altLang="x-none" sz="48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59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38A9-F02C-4E9A-BA4F-78E00CC8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93733-0FF1-40EB-9727-998DC22CE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object is an instance of a class that is created by using the “new” constructor.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The reference to an object is location </a:t>
            </a:r>
          </a:p>
          <a:p>
            <a:r>
              <a:rPr lang="en-US" dirty="0"/>
              <a:t>                                                                                     information to the actual object stored</a:t>
            </a:r>
          </a:p>
          <a:p>
            <a:r>
              <a:rPr lang="en-US" dirty="0"/>
              <a:t>                                                                                     in stack. The actual object is stored in</a:t>
            </a:r>
          </a:p>
          <a:p>
            <a:r>
              <a:rPr lang="en-US" dirty="0"/>
              <a:t>                                                                                     heap.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24E9E37-E70F-46FE-909C-A81C9E435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5400" y="2685939"/>
            <a:ext cx="9539873" cy="5564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F3AD4-F531-4303-913F-0A631FE4F2B8}"/>
              </a:ext>
            </a:extLst>
          </p:cNvPr>
          <p:cNvSpPr txBox="1"/>
          <p:nvPr/>
        </p:nvSpPr>
        <p:spPr>
          <a:xfrm>
            <a:off x="573271" y="12834907"/>
            <a:ext cx="28575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900" dirty="0">
                <a:hlinkClick r:id="rId3" tooltip="https://softwareengineering.stackexchange.com/questions/342040/oop-methods-contained-in-objects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F5BEBE-E310-43B2-89A4-E5EE7E640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129609" y="3472748"/>
            <a:ext cx="8828691" cy="59978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861D03-BC52-40B4-B55F-73110ECDE67F}"/>
              </a:ext>
            </a:extLst>
          </p:cNvPr>
          <p:cNvSpPr/>
          <p:nvPr/>
        </p:nvSpPr>
        <p:spPr>
          <a:xfrm>
            <a:off x="13129609" y="3472748"/>
            <a:ext cx="8828691" cy="599782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5156B-F7FA-4B12-8D99-09EFA7CE7AA7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9.1b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9815B-6E43-40B5-8630-B099B6FA212C}"/>
              </a:ext>
            </a:extLst>
          </p:cNvPr>
          <p:cNvSpPr txBox="1"/>
          <p:nvPr/>
        </p:nvSpPr>
        <p:spPr>
          <a:xfrm>
            <a:off x="17284065" y="57695"/>
            <a:ext cx="366793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/>
              <a:t>Distinguish between </a:t>
            </a:r>
            <a:r>
              <a:rPr lang="en-US" sz="2400" i="1" dirty="0"/>
              <a:t>object </a:t>
            </a:r>
            <a:r>
              <a:rPr lang="en-US" sz="2400" dirty="0"/>
              <a:t>and reference.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305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tring AD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 ADT</a:t>
            </a:r>
          </a:p>
        </p:txBody>
      </p:sp>
      <p:sp>
        <p:nvSpPr>
          <p:cNvPr id="6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605" name="A String is a sequence of Unicode characters."/>
          <p:cNvSpPr txBox="1"/>
          <p:nvPr/>
        </p:nvSpPr>
        <p:spPr>
          <a:xfrm>
            <a:off x="1270000" y="1778000"/>
            <a:ext cx="11010900" cy="1054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A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String</a:t>
            </a:r>
            <a:r>
              <a:rPr>
                <a:solidFill>
                  <a:srgbClr val="000000"/>
                </a:solidFill>
              </a:rPr>
              <a:t> is a sequence of Unicode characters.</a:t>
            </a:r>
          </a:p>
        </p:txBody>
      </p:sp>
      <p:graphicFrame>
        <p:nvGraphicFramePr>
          <p:cNvPr id="606" name="Table"/>
          <p:cNvGraphicFramePr/>
          <p:nvPr/>
        </p:nvGraphicFramePr>
        <p:xfrm>
          <a:off x="9830858" y="3025935"/>
          <a:ext cx="13283802" cy="103123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81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4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7493">
                <a:tc gridSpan="2"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public class String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      String(String s)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rPr>
                        <a:t>create a string with the same value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  int length()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rPr>
                        <a:t>string length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 char charAt(int i)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rPr>
                        <a:t>ith character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String substring(int i, int j)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rPr i="0" dirty="0" err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dirty="0" err="1"/>
                        <a:t>th</a:t>
                      </a:r>
                      <a:r>
                        <a:rPr dirty="0"/>
                        <a:t> through </a:t>
                      </a:r>
                      <a:r>
                        <a:rPr i="0" dirty="0"/>
                        <a:t>(</a:t>
                      </a:r>
                      <a:r>
                        <a:rPr i="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j-1</a:t>
                      </a:r>
                      <a:r>
                        <a:rPr i="0" dirty="0"/>
                        <a:t>)</a:t>
                      </a:r>
                      <a:r>
                        <a:rPr dirty="0" err="1"/>
                        <a:t>st</a:t>
                      </a:r>
                      <a:r>
                        <a:rPr dirty="0"/>
                        <a:t> characters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boolean contains(String sub)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does string contain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sub</a:t>
                      </a:r>
                      <a:r>
                        <a:rPr i="0"/>
                        <a:t>?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boolean startsWith(String pre)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does string start with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</a:t>
                      </a:r>
                      <a:r>
                        <a:rPr i="0"/>
                        <a:t>?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boolean endsWith(String post)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does string end with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post</a:t>
                      </a:r>
                      <a:r>
                        <a:rPr i="0"/>
                        <a:t>?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  int indexOf(String p)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index of first occurrence of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 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  int indexOf(String p, int i)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index of first occurrence of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</a:t>
                      </a:r>
                      <a:r>
                        <a:t> after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 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String concat(String t)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this string with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</a:t>
                      </a:r>
                      <a:r>
                        <a:t> appended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  int compareTo(String t)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rPr>
                        <a:t>string comparison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String replaceAll(String a, String b)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result of changing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r>
                        <a:t>s to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r>
                        <a:t>s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String[] split(String delim)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strings between occurrences of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delim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boolean equals(Object t)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rPr dirty="0"/>
                        <a:t>is this string's value the same as </a:t>
                      </a:r>
                      <a:r>
                        <a:rPr i="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</a:t>
                      </a:r>
                      <a:r>
                        <a:rPr dirty="0"/>
                        <a:t>'s </a:t>
                      </a:r>
                      <a:r>
                        <a:rPr i="0" dirty="0"/>
                        <a:t>?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07" name="Operations (API)"/>
          <p:cNvSpPr txBox="1"/>
          <p:nvPr/>
        </p:nvSpPr>
        <p:spPr>
          <a:xfrm>
            <a:off x="5813325" y="7975600"/>
            <a:ext cx="3658848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buClr>
                <a:srgbClr val="606060"/>
              </a:buClr>
              <a:buFont typeface="Comic Sans MS"/>
              <a:defRPr sz="33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Operations (API)</a:t>
            </a:r>
          </a:p>
        </p:txBody>
      </p:sp>
      <p:sp>
        <p:nvSpPr>
          <p:cNvPr id="608" name="Java's ADT allows us to write Java programs that manipulate strings."/>
          <p:cNvSpPr txBox="1"/>
          <p:nvPr/>
        </p:nvSpPr>
        <p:spPr>
          <a:xfrm>
            <a:off x="1270000" y="3683000"/>
            <a:ext cx="6096000" cy="2374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Java's </a:t>
            </a:r>
            <a:r>
              <a:t>ADT</a:t>
            </a:r>
            <a:r>
              <a:rPr>
                <a:solidFill>
                  <a:srgbClr val="000000"/>
                </a:solidFill>
              </a:rPr>
              <a:t> allows us to write Java programs that manipulate strings.</a:t>
            </a:r>
          </a:p>
        </p:txBody>
      </p:sp>
      <p:grpSp>
        <p:nvGrpSpPr>
          <p:cNvPr id="611" name="Group"/>
          <p:cNvGrpSpPr/>
          <p:nvPr/>
        </p:nvGrpSpPr>
        <p:grpSpPr>
          <a:xfrm>
            <a:off x="12306108" y="2052828"/>
            <a:ext cx="7231706" cy="558801"/>
            <a:chOff x="0" y="0"/>
            <a:chExt cx="7231705" cy="558800"/>
          </a:xfrm>
        </p:grpSpPr>
        <p:sp>
          <p:nvSpPr>
            <p:cNvPr id="609" name="defined in terms of its ADT values (typical)"/>
            <p:cNvSpPr txBox="1"/>
            <p:nvPr/>
          </p:nvSpPr>
          <p:spPr>
            <a:xfrm>
              <a:off x="721714" y="0"/>
              <a:ext cx="6509992" cy="558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algn="l">
                <a:lnSpc>
                  <a:spcPts val="3000"/>
                </a:lnSpc>
                <a:spcBef>
                  <a:spcPts val="100"/>
                </a:spcBef>
                <a:tabLst>
                  <a:tab pos="1155700" algn="l"/>
                </a:tabLst>
                <a:defRPr sz="2400">
                  <a:solidFill>
                    <a:srgbClr val="005493"/>
                  </a:solidFill>
                </a:defRPr>
              </a:lvl1pPr>
            </a:lstStyle>
            <a:p>
              <a:r>
                <a:t>defined in terms of its ADT values (typical)</a:t>
              </a:r>
            </a:p>
          </p:txBody>
        </p:sp>
        <p:sp>
          <p:nvSpPr>
            <p:cNvPr id="610" name="Line"/>
            <p:cNvSpPr/>
            <p:nvPr/>
          </p:nvSpPr>
          <p:spPr>
            <a:xfrm flipV="1">
              <a:off x="0" y="256047"/>
              <a:ext cx="747248" cy="1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97C6AC4-1739-4CD2-8027-626568596C20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9.1e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6C4D7-2920-4DBD-A2A3-0D7A9E21B0DA}"/>
              </a:ext>
            </a:extLst>
          </p:cNvPr>
          <p:cNvSpPr txBox="1"/>
          <p:nvPr/>
        </p:nvSpPr>
        <p:spPr>
          <a:xfrm>
            <a:off x="14917220" y="339955"/>
            <a:ext cx="606831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/>
              <a:t>Write code that manipulates/processes Strings by calling String methods.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" grpId="0" animBg="1" advAuto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21BA-8856-4DA6-9410-F3238A93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strings: typical examples</a:t>
            </a:r>
          </a:p>
        </p:txBody>
      </p:sp>
      <p:sp>
        <p:nvSpPr>
          <p:cNvPr id="3" name="public static boolean isPalindrome(String s)…">
            <a:extLst>
              <a:ext uri="{FF2B5EF4-FFF2-40B4-BE49-F238E27FC236}">
                <a16:creationId xmlns:a16="http://schemas.microsoft.com/office/drawing/2014/main" id="{230530F4-6EA7-4B07-A137-38C29BAC9DA9}"/>
              </a:ext>
            </a:extLst>
          </p:cNvPr>
          <p:cNvSpPr/>
          <p:nvPr/>
        </p:nvSpPr>
        <p:spPr>
          <a:xfrm>
            <a:off x="1270000" y="1625600"/>
            <a:ext cx="10680700" cy="5232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54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0" tIns="254000" rIns="254000" bIns="254000">
            <a:spAutoFit/>
          </a:bodyPr>
          <a:lstStyle/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public static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boolean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isPalindrome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(String s)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{ 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int N =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s.length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();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for (int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= 0;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 &lt; N/2;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++)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if (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s.charAt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(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i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) !=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s.charAt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(N-1-i))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   return false;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return true;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}</a:t>
            </a:r>
          </a:p>
        </p:txBody>
      </p:sp>
      <p:sp>
        <p:nvSpPr>
          <p:cNvPr id="4" name="Is the string a palindrome?">
            <a:extLst>
              <a:ext uri="{FF2B5EF4-FFF2-40B4-BE49-F238E27FC236}">
                <a16:creationId xmlns:a16="http://schemas.microsoft.com/office/drawing/2014/main" id="{602990BB-4C39-475F-BB73-8A6817B8D499}"/>
              </a:ext>
            </a:extLst>
          </p:cNvPr>
          <p:cNvSpPr txBox="1"/>
          <p:nvPr/>
        </p:nvSpPr>
        <p:spPr>
          <a:xfrm>
            <a:off x="3175928" y="7032086"/>
            <a:ext cx="4875219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ts val="3200"/>
              </a:lnSpc>
              <a:buClr>
                <a:srgbClr val="606060"/>
              </a:buClr>
              <a:buFont typeface="Comic Sans MS"/>
              <a:defRPr sz="27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Is the string a palindrome?</a:t>
            </a:r>
          </a:p>
        </p:txBody>
      </p:sp>
      <p:sp>
        <p:nvSpPr>
          <p:cNvPr id="5" name="String query = args[0];…">
            <a:extLst>
              <a:ext uri="{FF2B5EF4-FFF2-40B4-BE49-F238E27FC236}">
                <a16:creationId xmlns:a16="http://schemas.microsoft.com/office/drawing/2014/main" id="{BCA59578-EE33-4336-82E0-405DA740A793}"/>
              </a:ext>
            </a:extLst>
          </p:cNvPr>
          <p:cNvSpPr/>
          <p:nvPr/>
        </p:nvSpPr>
        <p:spPr>
          <a:xfrm>
            <a:off x="14109749" y="1796983"/>
            <a:ext cx="7696200" cy="5232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54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0" tIns="254000" rIns="254000" bIns="254000">
            <a:spAutoFit/>
          </a:bodyPr>
          <a:lstStyle/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String query =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args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[0];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while (!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StdIn.isEmpty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())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{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String s =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StdIn.readLine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();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if (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s.contains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(query))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  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StdOut.println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(s);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}</a:t>
            </a:r>
            <a:br>
              <a:rPr dirty="0">
                <a:uFill>
                  <a:solidFill>
                    <a:srgbClr val="007DD7"/>
                  </a:solidFill>
                </a:uFill>
              </a:rPr>
            </a:br>
            <a:endParaRPr dirty="0">
              <a:uFill>
                <a:solidFill>
                  <a:srgbClr val="007DD7"/>
                </a:solidFill>
              </a:uFill>
            </a:endParaRPr>
          </a:p>
        </p:txBody>
      </p:sp>
      <p:sp>
        <p:nvSpPr>
          <p:cNvPr id="6" name="Find lines containing a specified string in StdIn">
            <a:extLst>
              <a:ext uri="{FF2B5EF4-FFF2-40B4-BE49-F238E27FC236}">
                <a16:creationId xmlns:a16="http://schemas.microsoft.com/office/drawing/2014/main" id="{3B860DFC-4499-467C-B4F9-98DCC29341C4}"/>
              </a:ext>
            </a:extLst>
          </p:cNvPr>
          <p:cNvSpPr txBox="1"/>
          <p:nvPr/>
        </p:nvSpPr>
        <p:spPr>
          <a:xfrm>
            <a:off x="14306599" y="7099300"/>
            <a:ext cx="8464786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ts val="3200"/>
              </a:lnSpc>
              <a:buClr>
                <a:srgbClr val="606060"/>
              </a:buClr>
              <a:buFont typeface="Comic Sans MS"/>
              <a:defRPr sz="27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Find lines containing a specified string in </a:t>
            </a:r>
            <a:r>
              <a:rPr dirty="0" err="1"/>
              <a:t>StdIn</a:t>
            </a:r>
            <a:endParaRPr dirty="0"/>
          </a:p>
        </p:txBody>
      </p:sp>
      <p:sp>
        <p:nvSpPr>
          <p:cNvPr id="7" name="String query = args[0];…">
            <a:extLst>
              <a:ext uri="{FF2B5EF4-FFF2-40B4-BE49-F238E27FC236}">
                <a16:creationId xmlns:a16="http://schemas.microsoft.com/office/drawing/2014/main" id="{C0CD3452-4378-48D4-BFD4-0E0111CC4918}"/>
              </a:ext>
            </a:extLst>
          </p:cNvPr>
          <p:cNvSpPr/>
          <p:nvPr/>
        </p:nvSpPr>
        <p:spPr>
          <a:xfrm>
            <a:off x="13545400" y="7994073"/>
            <a:ext cx="10477500" cy="4470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54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77800" tIns="177800" rIns="177800" bIns="177800">
            <a:spAutoFit/>
          </a:bodyPr>
          <a:lstStyle/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String query = args[0];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uFill>
                  <a:solidFill>
                    <a:srgbClr val="007DD7"/>
                  </a:solidFill>
                </a:uFill>
              </a:rPr>
              <a:t>while (!StdIn.isEmpty())</a:t>
            </a:r>
            <a:br>
              <a:rPr>
                <a:uFill>
                  <a:solidFill>
                    <a:srgbClr val="007DD7"/>
                  </a:solidFill>
                </a:uFill>
              </a:rPr>
            </a:br>
            <a:r>
              <a:rPr>
                <a:uFill>
                  <a:solidFill>
                    <a:srgbClr val="007DD7"/>
                  </a:solidFill>
                </a:uFill>
              </a:rPr>
              <a:t>{</a:t>
            </a:r>
            <a:br>
              <a:rPr>
                <a:uFill>
                  <a:solidFill>
                    <a:srgbClr val="007DD7"/>
                  </a:solidFill>
                </a:uFill>
              </a:rPr>
            </a:br>
            <a:r>
              <a:rPr>
                <a:uFill>
                  <a:solidFill>
                    <a:srgbClr val="007DD7"/>
                  </a:solidFill>
                </a:uFill>
              </a:rPr>
              <a:t>   String s = StdIn.readLine();</a:t>
            </a:r>
            <a:br>
              <a:rPr>
                <a:uFill>
                  <a:solidFill>
                    <a:srgbClr val="007DD7"/>
                  </a:solidFill>
                </a:uFill>
              </a:rPr>
            </a:br>
            <a:r>
              <a:rPr>
                <a:uFill>
                  <a:solidFill>
                    <a:srgbClr val="007DD7"/>
                  </a:solidFill>
                </a:uFill>
              </a:rPr>
              <a:t>   if (s.contains(query)) StdOut.println(s);</a:t>
            </a:r>
            <a:br>
              <a:rPr>
                <a:uFill>
                  <a:solidFill>
                    <a:srgbClr val="007DD7"/>
                  </a:solidFill>
                </a:uFill>
              </a:rPr>
            </a:br>
            <a:r>
              <a:rPr>
                <a:uFill>
                  <a:solidFill>
                    <a:srgbClr val="007DD7"/>
                  </a:solidFill>
                </a:uFill>
              </a:rPr>
              <a:t>}</a:t>
            </a:r>
            <a:br>
              <a:rPr>
                <a:uFill>
                  <a:solidFill>
                    <a:srgbClr val="007DD7"/>
                  </a:solidFill>
                </a:uFill>
              </a:rPr>
            </a:br>
            <a:endParaRPr>
              <a:uFill>
                <a:solidFill>
                  <a:srgbClr val="007DD7"/>
                </a:solidFill>
              </a:uFill>
            </a:endParaRPr>
          </a:p>
        </p:txBody>
      </p:sp>
      <p:sp>
        <p:nvSpPr>
          <p:cNvPr id="8" name="Find occurrences of a specified string in StdIn">
            <a:extLst>
              <a:ext uri="{FF2B5EF4-FFF2-40B4-BE49-F238E27FC236}">
                <a16:creationId xmlns:a16="http://schemas.microsoft.com/office/drawing/2014/main" id="{D029808D-4732-41D7-B1E9-C59B7851699B}"/>
              </a:ext>
            </a:extLst>
          </p:cNvPr>
          <p:cNvSpPr txBox="1"/>
          <p:nvPr/>
        </p:nvSpPr>
        <p:spPr>
          <a:xfrm>
            <a:off x="14360836" y="12500301"/>
            <a:ext cx="8240428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ts val="3200"/>
              </a:lnSpc>
              <a:buClr>
                <a:srgbClr val="606060"/>
              </a:buClr>
              <a:buFont typeface="Comic Sans MS"/>
              <a:defRPr sz="27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Find occurrences of a specified string in </a:t>
            </a:r>
            <a:r>
              <a:rPr dirty="0" err="1"/>
              <a:t>StdIn</a:t>
            </a:r>
            <a:endParaRPr dirty="0"/>
          </a:p>
        </p:txBody>
      </p:sp>
      <p:sp>
        <p:nvSpPr>
          <p:cNvPr id="9" name="while (!StdIn.isEmpty())…">
            <a:extLst>
              <a:ext uri="{FF2B5EF4-FFF2-40B4-BE49-F238E27FC236}">
                <a16:creationId xmlns:a16="http://schemas.microsoft.com/office/drawing/2014/main" id="{18964C15-1EC3-49E0-A608-89C634507AF8}"/>
              </a:ext>
            </a:extLst>
          </p:cNvPr>
          <p:cNvSpPr/>
          <p:nvPr/>
        </p:nvSpPr>
        <p:spPr>
          <a:xfrm>
            <a:off x="505614" y="7994073"/>
            <a:ext cx="12560300" cy="4470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54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77800" tIns="177800" rIns="177800" bIns="177800">
            <a:spAutoFit/>
          </a:bodyPr>
          <a:lstStyle/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while (!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StdIn.isEmpty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())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{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String s =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StdIn.readString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();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if (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s.startsWith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("http://") &amp;&amp;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s.endsWith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(".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edu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"))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   </a:t>
            </a:r>
            <a:r>
              <a:rPr dirty="0" err="1">
                <a:uFill>
                  <a:solidFill>
                    <a:srgbClr val="007DD7"/>
                  </a:solidFill>
                </a:uFill>
              </a:rPr>
              <a:t>StdOut.println</a:t>
            </a:r>
            <a:r>
              <a:rPr dirty="0">
                <a:uFill>
                  <a:solidFill>
                    <a:srgbClr val="007DD7"/>
                  </a:solidFill>
                </a:uFill>
              </a:rPr>
              <a:t>(s);</a:t>
            </a:r>
          </a:p>
          <a:p>
            <a:pPr marL="10159" marR="10159" algn="l">
              <a:lnSpc>
                <a:spcPts val="4800"/>
              </a:lnSpc>
              <a:buClr>
                <a:srgbClr val="000112"/>
              </a:buClr>
              <a:buFont typeface="Courier New"/>
              <a:defRPr sz="3000">
                <a:uFill>
                  <a:solidFill>
                    <a:srgbClr val="000112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uFill>
                  <a:solidFill>
                    <a:srgbClr val="007DD7"/>
                  </a:solidFill>
                </a:uFill>
              </a:rPr>
              <a:t>}</a:t>
            </a:r>
            <a:br>
              <a:rPr dirty="0">
                <a:uFill>
                  <a:solidFill>
                    <a:srgbClr val="007DD7"/>
                  </a:solidFill>
                </a:uFill>
              </a:rPr>
            </a:br>
            <a:endParaRPr dirty="0">
              <a:uFill>
                <a:solidFill>
                  <a:srgbClr val="007DD7"/>
                </a:solidFill>
              </a:uFill>
            </a:endParaRPr>
          </a:p>
        </p:txBody>
      </p:sp>
      <p:sp>
        <p:nvSpPr>
          <p:cNvPr id="10" name="Search for *.edu hyperlinks in the text file on StdIn">
            <a:extLst>
              <a:ext uri="{FF2B5EF4-FFF2-40B4-BE49-F238E27FC236}">
                <a16:creationId xmlns:a16="http://schemas.microsoft.com/office/drawing/2014/main" id="{F4F34804-A99C-4592-A757-07D9F6D30BC8}"/>
              </a:ext>
            </a:extLst>
          </p:cNvPr>
          <p:cNvSpPr txBox="1"/>
          <p:nvPr/>
        </p:nvSpPr>
        <p:spPr>
          <a:xfrm>
            <a:off x="1628377" y="12498261"/>
            <a:ext cx="9071056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ts val="3200"/>
              </a:lnSpc>
              <a:buClr>
                <a:srgbClr val="606060"/>
              </a:buClr>
              <a:buFont typeface="Comic Sans MS"/>
              <a:defRPr sz="27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Search for *.</a:t>
            </a:r>
            <a:r>
              <a:rPr dirty="0" err="1"/>
              <a:t>edu</a:t>
            </a:r>
            <a:r>
              <a:rPr dirty="0"/>
              <a:t> hyperlinks in the text file on </a:t>
            </a:r>
            <a:r>
              <a:rPr dirty="0" err="1"/>
              <a:t>StdIn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37D96-A075-47B7-A034-FD2A07F8C815}"/>
              </a:ext>
            </a:extLst>
          </p:cNvPr>
          <p:cNvSpPr txBox="1"/>
          <p:nvPr/>
        </p:nvSpPr>
        <p:spPr>
          <a:xfrm>
            <a:off x="21564199" y="525347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9.1e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E3F32-6926-431A-90C7-8234AFDF57A2}"/>
              </a:ext>
            </a:extLst>
          </p:cNvPr>
          <p:cNvSpPr txBox="1"/>
          <p:nvPr/>
        </p:nvSpPr>
        <p:spPr>
          <a:xfrm>
            <a:off x="15028372" y="343237"/>
            <a:ext cx="606831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/>
              <a:t>Write code that manipulates/processes Strings by calling String methods.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05308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nimBg="1" advAuto="0"/>
      <p:bldP spid="4" grpId="0" animBg="1" advAuto="0"/>
      <p:bldP spid="5" grpId="0" build="p" bldLvl="5" animBg="1" advAuto="0"/>
      <p:bldP spid="6" grpId="0" animBg="1" advAuto="0"/>
      <p:bldP spid="9" grpId="0" build="p" bldLvl="5" animBg="1" advAuto="0"/>
      <p:bldP spid="10" grpId="0" animBg="1" advAuto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" name="Table"/>
          <p:cNvGraphicFramePr/>
          <p:nvPr/>
        </p:nvGraphicFramePr>
        <p:xfrm>
          <a:off x="2070100" y="9385300"/>
          <a:ext cx="19735782" cy="1101154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59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32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5" name="String client example: gene fin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 client example: gene finding</a:t>
            </a:r>
          </a:p>
        </p:txBody>
      </p:sp>
      <p:sp>
        <p:nvSpPr>
          <p:cNvPr id="6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627" name="Pre-genomics era.  Sequence a human genome.…"/>
          <p:cNvSpPr txBox="1"/>
          <p:nvPr/>
        </p:nvSpPr>
        <p:spPr>
          <a:xfrm>
            <a:off x="1270000" y="1765300"/>
            <a:ext cx="15024100" cy="180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Pre-genomics era.  </a:t>
            </a:r>
            <a:r>
              <a:rPr>
                <a:solidFill>
                  <a:srgbClr val="000000"/>
                </a:solidFill>
              </a:rPr>
              <a:t>Sequence a human genome.</a:t>
            </a:r>
          </a:p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Post-genomics era.  </a:t>
            </a:r>
            <a:r>
              <a:rPr>
                <a:solidFill>
                  <a:srgbClr val="000000"/>
                </a:solidFill>
              </a:rPr>
              <a:t>Analyze the data and understand structure.</a:t>
            </a:r>
          </a:p>
        </p:txBody>
      </p:sp>
      <p:sp>
        <p:nvSpPr>
          <p:cNvPr id="628" name="Goal. Write a Java program to find genes in a given genome."/>
          <p:cNvSpPr txBox="1"/>
          <p:nvPr/>
        </p:nvSpPr>
        <p:spPr>
          <a:xfrm>
            <a:off x="1270000" y="11671300"/>
            <a:ext cx="14262100" cy="990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Goal. </a:t>
            </a:r>
            <a:r>
              <a:rPr>
                <a:solidFill>
                  <a:srgbClr val="000000"/>
                </a:solidFill>
              </a:rPr>
              <a:t>Write a Java program to find genes in a given genome.</a:t>
            </a:r>
          </a:p>
        </p:txBody>
      </p:sp>
      <p:sp>
        <p:nvSpPr>
          <p:cNvPr id="629" name="Genomics.  Represent genome as a string over A C T G alphabet."/>
          <p:cNvSpPr txBox="1"/>
          <p:nvPr/>
        </p:nvSpPr>
        <p:spPr>
          <a:xfrm>
            <a:off x="1270000" y="3924300"/>
            <a:ext cx="15113000" cy="1130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Genomics.  </a:t>
            </a:r>
            <a:r>
              <a:rPr>
                <a:solidFill>
                  <a:srgbClr val="000000"/>
                </a:solidFill>
              </a:rPr>
              <a:t>Represent genome as a string over A C T G alphabet.</a:t>
            </a:r>
          </a:p>
        </p:txBody>
      </p:sp>
      <p:sp>
        <p:nvSpPr>
          <p:cNvPr id="630" name="Gene.  A substring of genome that represents a functional unit.…"/>
          <p:cNvSpPr txBox="1"/>
          <p:nvPr/>
        </p:nvSpPr>
        <p:spPr>
          <a:xfrm>
            <a:off x="1270000" y="5435600"/>
            <a:ext cx="15113000" cy="3213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Gene.  </a:t>
            </a:r>
            <a:r>
              <a:rPr>
                <a:solidFill>
                  <a:srgbClr val="000000"/>
                </a:solidFill>
              </a:rPr>
              <a:t>A substring of genome that represents a functional unit.</a:t>
            </a:r>
            <a:endParaRPr i="1"/>
          </a:p>
          <a:p>
            <a:pPr marL="838200" lvl="2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Made of </a:t>
            </a:r>
            <a:r>
              <a:rPr i="1"/>
              <a:t>codons</a:t>
            </a:r>
            <a:r>
              <a:t> (three A C T G </a:t>
            </a:r>
            <a:r>
              <a:rPr i="1"/>
              <a:t>nucleotides</a:t>
            </a:r>
            <a:r>
              <a:t>).</a:t>
            </a:r>
          </a:p>
          <a:p>
            <a:pPr marL="838200" lvl="2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Preceded by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ATG</a:t>
            </a:r>
            <a:r>
              <a:t> (</a:t>
            </a:r>
            <a:r>
              <a:rPr i="1"/>
              <a:t>start </a:t>
            </a:r>
            <a:r>
              <a:t>codon).</a:t>
            </a:r>
          </a:p>
          <a:p>
            <a:pPr marL="838200" lvl="2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Succeeded by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TAG, TAA, or TGA</a:t>
            </a:r>
            <a:r>
              <a:t> (</a:t>
            </a:r>
            <a:r>
              <a:rPr i="1"/>
              <a:t>stop </a:t>
            </a:r>
            <a:r>
              <a:t>codon).</a:t>
            </a:r>
          </a:p>
        </p:txBody>
      </p:sp>
      <p:graphicFrame>
        <p:nvGraphicFramePr>
          <p:cNvPr id="631" name="Table"/>
          <p:cNvGraphicFramePr/>
          <p:nvPr/>
        </p:nvGraphicFramePr>
        <p:xfrm>
          <a:off x="2070899" y="9385301"/>
          <a:ext cx="19735782" cy="1115378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59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32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olidFill>
                            <a:srgbClr val="8D3124"/>
                          </a:solidFill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olidFill>
                            <a:srgbClr val="8D3124"/>
                          </a:solidFill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olidFill>
                            <a:srgbClr val="8D3124"/>
                          </a:solidFill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olidFill>
                            <a:srgbClr val="8D3124"/>
                          </a:solidFill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olidFill>
                            <a:srgbClr val="8D3124"/>
                          </a:solidFill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olidFill>
                            <a:srgbClr val="8D3124"/>
                          </a:solidFill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olidFill>
                            <a:srgbClr val="8D3124"/>
                          </a:solidFill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olidFill>
                            <a:srgbClr val="8D3124"/>
                          </a:solidFill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olidFill>
                            <a:srgbClr val="8D3124"/>
                          </a:solidFill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olidFill>
                            <a:srgbClr val="8D3124"/>
                          </a:solidFill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olidFill>
                            <a:srgbClr val="8D3124"/>
                          </a:solidFill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olidFill>
                            <a:srgbClr val="8D3124"/>
                          </a:solidFill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36" name="Group"/>
          <p:cNvGrpSpPr/>
          <p:nvPr/>
        </p:nvGrpSpPr>
        <p:grpSpPr>
          <a:xfrm>
            <a:off x="4521200" y="10477500"/>
            <a:ext cx="1749481" cy="627110"/>
            <a:chOff x="0" y="0"/>
            <a:chExt cx="1749480" cy="627109"/>
          </a:xfrm>
        </p:grpSpPr>
        <p:sp>
          <p:nvSpPr>
            <p:cNvPr id="632" name="Line"/>
            <p:cNvSpPr/>
            <p:nvPr/>
          </p:nvSpPr>
          <p:spPr>
            <a:xfrm>
              <a:off x="1727200" y="0"/>
              <a:ext cx="0" cy="615960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3" name="Line"/>
            <p:cNvSpPr/>
            <p:nvPr/>
          </p:nvSpPr>
          <p:spPr>
            <a:xfrm>
              <a:off x="10396" y="315178"/>
              <a:ext cx="1739085" cy="1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 flipH="1">
              <a:off x="-1" y="11149"/>
              <a:ext cx="2" cy="615961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5" name="start"/>
            <p:cNvSpPr txBox="1"/>
            <p:nvPr/>
          </p:nvSpPr>
          <p:spPr>
            <a:xfrm>
              <a:off x="350078" y="88900"/>
              <a:ext cx="976245" cy="533400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4000"/>
                </a:lnSpc>
                <a:defRPr sz="2900" i="1">
                  <a:solidFill>
                    <a:srgbClr val="005493"/>
                  </a:solidFill>
                </a:defRPr>
              </a:lvl1pPr>
            </a:lstStyle>
            <a:p>
              <a:pPr defTabSz="914400"/>
              <a:r>
                <a:t>start</a:t>
              </a:r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11633200" y="10490200"/>
            <a:ext cx="1749481" cy="627110"/>
            <a:chOff x="0" y="0"/>
            <a:chExt cx="1749480" cy="627109"/>
          </a:xfrm>
        </p:grpSpPr>
        <p:sp>
          <p:nvSpPr>
            <p:cNvPr id="637" name="Line"/>
            <p:cNvSpPr/>
            <p:nvPr/>
          </p:nvSpPr>
          <p:spPr>
            <a:xfrm>
              <a:off x="1727200" y="0"/>
              <a:ext cx="0" cy="615960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8" name="Line"/>
            <p:cNvSpPr/>
            <p:nvPr/>
          </p:nvSpPr>
          <p:spPr>
            <a:xfrm>
              <a:off x="10396" y="315178"/>
              <a:ext cx="1739085" cy="1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9" name="Line"/>
            <p:cNvSpPr/>
            <p:nvPr/>
          </p:nvSpPr>
          <p:spPr>
            <a:xfrm flipH="1">
              <a:off x="-1" y="11149"/>
              <a:ext cx="2" cy="615961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0" name="stop"/>
            <p:cNvSpPr txBox="1"/>
            <p:nvPr/>
          </p:nvSpPr>
          <p:spPr>
            <a:xfrm>
              <a:off x="404207" y="88900"/>
              <a:ext cx="867985" cy="533400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4000"/>
                </a:lnSpc>
                <a:defRPr sz="2900" i="1">
                  <a:solidFill>
                    <a:srgbClr val="005493"/>
                  </a:solidFill>
                </a:defRPr>
              </a:lvl1pPr>
            </a:lstStyle>
            <a:p>
              <a:pPr defTabSz="914400"/>
              <a:r>
                <a:t>stop</a:t>
              </a:r>
            </a:p>
          </p:txBody>
        </p:sp>
      </p:grpSp>
      <p:grpSp>
        <p:nvGrpSpPr>
          <p:cNvPr id="644" name="Group"/>
          <p:cNvGrpSpPr/>
          <p:nvPr/>
        </p:nvGrpSpPr>
        <p:grpSpPr>
          <a:xfrm>
            <a:off x="6261828" y="10579100"/>
            <a:ext cx="5289021" cy="533400"/>
            <a:chOff x="0" y="0"/>
            <a:chExt cx="5289020" cy="533400"/>
          </a:xfrm>
        </p:grpSpPr>
        <p:sp>
          <p:nvSpPr>
            <p:cNvPr id="642" name="Line"/>
            <p:cNvSpPr/>
            <p:nvPr/>
          </p:nvSpPr>
          <p:spPr>
            <a:xfrm>
              <a:off x="0" y="198027"/>
              <a:ext cx="5289021" cy="31099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3" name="gene"/>
            <p:cNvSpPr txBox="1"/>
            <p:nvPr/>
          </p:nvSpPr>
          <p:spPr>
            <a:xfrm>
              <a:off x="2124360" y="0"/>
              <a:ext cx="956823" cy="533400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4000"/>
                </a:lnSpc>
                <a:defRPr sz="2900" i="1">
                  <a:solidFill>
                    <a:srgbClr val="005493"/>
                  </a:solidFill>
                </a:defRPr>
              </a:lvl1pPr>
            </a:lstStyle>
            <a:p>
              <a:pPr defTabSz="914400"/>
              <a:r>
                <a:t>gene</a:t>
              </a:r>
            </a:p>
          </p:txBody>
        </p:sp>
      </p:grpSp>
      <p:grpSp>
        <p:nvGrpSpPr>
          <p:cNvPr id="649" name="Group"/>
          <p:cNvGrpSpPr/>
          <p:nvPr/>
        </p:nvGrpSpPr>
        <p:grpSpPr>
          <a:xfrm>
            <a:off x="15875000" y="10502900"/>
            <a:ext cx="1749481" cy="627110"/>
            <a:chOff x="0" y="0"/>
            <a:chExt cx="1749480" cy="627109"/>
          </a:xfrm>
        </p:grpSpPr>
        <p:sp>
          <p:nvSpPr>
            <p:cNvPr id="645" name="Line"/>
            <p:cNvSpPr/>
            <p:nvPr/>
          </p:nvSpPr>
          <p:spPr>
            <a:xfrm>
              <a:off x="1727200" y="0"/>
              <a:ext cx="0" cy="615960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6" name="Line"/>
            <p:cNvSpPr/>
            <p:nvPr/>
          </p:nvSpPr>
          <p:spPr>
            <a:xfrm>
              <a:off x="10396" y="315178"/>
              <a:ext cx="1739085" cy="1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7" name="Line"/>
            <p:cNvSpPr/>
            <p:nvPr/>
          </p:nvSpPr>
          <p:spPr>
            <a:xfrm flipH="1">
              <a:off x="-1" y="11149"/>
              <a:ext cx="2" cy="615961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8" name="start"/>
            <p:cNvSpPr txBox="1"/>
            <p:nvPr/>
          </p:nvSpPr>
          <p:spPr>
            <a:xfrm>
              <a:off x="350078" y="88900"/>
              <a:ext cx="976245" cy="533400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4000"/>
                </a:lnSpc>
                <a:defRPr sz="2900" i="1">
                  <a:solidFill>
                    <a:srgbClr val="005493"/>
                  </a:solidFill>
                </a:defRPr>
              </a:lvl1pPr>
            </a:lstStyle>
            <a:p>
              <a:pPr defTabSz="914400"/>
              <a:r>
                <a:t>start</a:t>
              </a:r>
            </a:p>
          </p:txBody>
        </p:sp>
      </p:grpSp>
      <p:grpSp>
        <p:nvGrpSpPr>
          <p:cNvPr id="654" name="Group"/>
          <p:cNvGrpSpPr/>
          <p:nvPr/>
        </p:nvGrpSpPr>
        <p:grpSpPr>
          <a:xfrm>
            <a:off x="19431000" y="10452100"/>
            <a:ext cx="1749481" cy="627110"/>
            <a:chOff x="0" y="0"/>
            <a:chExt cx="1749480" cy="627109"/>
          </a:xfrm>
        </p:grpSpPr>
        <p:sp>
          <p:nvSpPr>
            <p:cNvPr id="650" name="Line"/>
            <p:cNvSpPr/>
            <p:nvPr/>
          </p:nvSpPr>
          <p:spPr>
            <a:xfrm>
              <a:off x="1727200" y="0"/>
              <a:ext cx="0" cy="615960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1" name="Line"/>
            <p:cNvSpPr/>
            <p:nvPr/>
          </p:nvSpPr>
          <p:spPr>
            <a:xfrm>
              <a:off x="10396" y="315178"/>
              <a:ext cx="1739085" cy="1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2" name="Line"/>
            <p:cNvSpPr/>
            <p:nvPr/>
          </p:nvSpPr>
          <p:spPr>
            <a:xfrm flipH="1">
              <a:off x="-1" y="11149"/>
              <a:ext cx="2" cy="615961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3" name="stop"/>
            <p:cNvSpPr txBox="1"/>
            <p:nvPr/>
          </p:nvSpPr>
          <p:spPr>
            <a:xfrm>
              <a:off x="404207" y="88900"/>
              <a:ext cx="867985" cy="533400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4000"/>
                </a:lnSpc>
                <a:defRPr sz="2900" i="1">
                  <a:solidFill>
                    <a:srgbClr val="005493"/>
                  </a:solidFill>
                </a:defRPr>
              </a:lvl1pPr>
            </a:lstStyle>
            <a:p>
              <a:pPr defTabSz="914400"/>
              <a:r>
                <a:t>stop</a:t>
              </a:r>
            </a:p>
          </p:txBody>
        </p:sp>
      </p:grpSp>
      <p:grpSp>
        <p:nvGrpSpPr>
          <p:cNvPr id="657" name="Group"/>
          <p:cNvGrpSpPr/>
          <p:nvPr/>
        </p:nvGrpSpPr>
        <p:grpSpPr>
          <a:xfrm>
            <a:off x="17647840" y="10579100"/>
            <a:ext cx="1768740" cy="533400"/>
            <a:chOff x="0" y="0"/>
            <a:chExt cx="1768738" cy="533400"/>
          </a:xfrm>
        </p:grpSpPr>
        <p:sp>
          <p:nvSpPr>
            <p:cNvPr id="655" name="Line"/>
            <p:cNvSpPr/>
            <p:nvPr/>
          </p:nvSpPr>
          <p:spPr>
            <a:xfrm flipV="1">
              <a:off x="0" y="182613"/>
              <a:ext cx="1768739" cy="61928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6" name="gene"/>
            <p:cNvSpPr txBox="1"/>
            <p:nvPr/>
          </p:nvSpPr>
          <p:spPr>
            <a:xfrm>
              <a:off x="364219" y="0"/>
              <a:ext cx="956823" cy="533400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4000"/>
                </a:lnSpc>
                <a:defRPr sz="2900" i="1">
                  <a:solidFill>
                    <a:srgbClr val="005493"/>
                  </a:solidFill>
                </a:defRPr>
              </a:lvl1pPr>
            </a:lstStyle>
            <a:p>
              <a:pPr defTabSz="914400"/>
              <a:r>
                <a:t>gene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DF4FA63-F0E4-45FA-BFF4-7078581BA503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9.1i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55280D-0D9F-43F6-AC3B-26B8FA2455E0}"/>
              </a:ext>
            </a:extLst>
          </p:cNvPr>
          <p:cNvSpPr txBox="1"/>
          <p:nvPr/>
        </p:nvSpPr>
        <p:spPr>
          <a:xfrm>
            <a:off x="13801060" y="158571"/>
            <a:ext cx="729562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/>
              <a:t> Use the concepts of Object-Oriented Programming (classes, objects, and methods) to write a program that solves a problem.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" grpId="0" animBg="1" advAuto="0"/>
      <p:bldP spid="627" grpId="0" build="p" bldLvl="5" animBg="1" advAuto="0"/>
      <p:bldP spid="628" grpId="0" animBg="1" advAuto="0"/>
      <p:bldP spid="629" grpId="0" animBg="1" advAuto="0"/>
      <p:bldP spid="630" grpId="0" build="p" bldLvl="5" animBg="1" advAuto="0"/>
      <p:bldP spid="631" grpId="0" animBg="1" advAuto="0"/>
      <p:bldP spid="636" grpId="0" animBg="1" advAuto="0"/>
      <p:bldP spid="641" grpId="0" animBg="1" advAuto="0"/>
      <p:bldP spid="644" grpId="0" animBg="1" advAuto="0"/>
      <p:bldP spid="649" grpId="0" animBg="1" advAuto="0"/>
      <p:bldP spid="654" grpId="0" animBg="1" advAuto="0"/>
      <p:bldP spid="657" grpId="0" animBg="1" advAuto="0"/>
      <p:bldP spid="3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708C-4F4C-4C46-88D9-321BC0C0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client warmup: Identifying a potential gene</a:t>
            </a:r>
          </a:p>
        </p:txBody>
      </p:sp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B0F463B6-A418-4695-870C-7E0A47BEDABD}"/>
              </a:ext>
            </a:extLst>
          </p:cNvPr>
          <p:cNvGraphicFramePr/>
          <p:nvPr/>
        </p:nvGraphicFramePr>
        <p:xfrm>
          <a:off x="1498600" y="4102100"/>
          <a:ext cx="8970810" cy="1101154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59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80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i="0"/>
                      </a:pPr>
                      <a:r>
                        <a:rPr sz="2400">
                          <a:solidFill>
                            <a:srgbClr val="0054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T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>
                          <a:sym typeface="Lucida Sans"/>
                        </a:rPr>
                        <a:t>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4400"/>
                        </a:lnSpc>
                        <a:defRPr sz="1800"/>
                      </a:pPr>
                      <a:r>
                        <a:rPr sz="3200" dirty="0">
                          <a:sym typeface="Lucida Sans"/>
                        </a:rPr>
                        <a:t>G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">
            <a:extLst>
              <a:ext uri="{FF2B5EF4-FFF2-40B4-BE49-F238E27FC236}">
                <a16:creationId xmlns:a16="http://schemas.microsoft.com/office/drawing/2014/main" id="{2E9AD48D-4E26-4AAB-8FA7-46935601D077}"/>
              </a:ext>
            </a:extLst>
          </p:cNvPr>
          <p:cNvGrpSpPr/>
          <p:nvPr/>
        </p:nvGrpSpPr>
        <p:grpSpPr>
          <a:xfrm>
            <a:off x="1536700" y="5194300"/>
            <a:ext cx="1749481" cy="627110"/>
            <a:chOff x="0" y="0"/>
            <a:chExt cx="1749480" cy="627109"/>
          </a:xfrm>
        </p:grpSpPr>
        <p:sp>
          <p:nvSpPr>
            <p:cNvPr id="5" name="Line">
              <a:extLst>
                <a:ext uri="{FF2B5EF4-FFF2-40B4-BE49-F238E27FC236}">
                  <a16:creationId xmlns:a16="http://schemas.microsoft.com/office/drawing/2014/main" id="{26543EB5-92C2-460C-A2C1-E0382EA9D0D7}"/>
                </a:ext>
              </a:extLst>
            </p:cNvPr>
            <p:cNvSpPr/>
            <p:nvPr/>
          </p:nvSpPr>
          <p:spPr>
            <a:xfrm>
              <a:off x="1727200" y="0"/>
              <a:ext cx="0" cy="615960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" name="Line">
              <a:extLst>
                <a:ext uri="{FF2B5EF4-FFF2-40B4-BE49-F238E27FC236}">
                  <a16:creationId xmlns:a16="http://schemas.microsoft.com/office/drawing/2014/main" id="{3947514E-BE6E-4BA8-9AF2-E6849FD78FE4}"/>
                </a:ext>
              </a:extLst>
            </p:cNvPr>
            <p:cNvSpPr/>
            <p:nvPr/>
          </p:nvSpPr>
          <p:spPr>
            <a:xfrm>
              <a:off x="10396" y="315178"/>
              <a:ext cx="1739085" cy="1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" name="Line">
              <a:extLst>
                <a:ext uri="{FF2B5EF4-FFF2-40B4-BE49-F238E27FC236}">
                  <a16:creationId xmlns:a16="http://schemas.microsoft.com/office/drawing/2014/main" id="{B29436BB-55BC-4132-8358-126E82C6A341}"/>
                </a:ext>
              </a:extLst>
            </p:cNvPr>
            <p:cNvSpPr/>
            <p:nvPr/>
          </p:nvSpPr>
          <p:spPr>
            <a:xfrm flipH="1">
              <a:off x="-1" y="11149"/>
              <a:ext cx="2" cy="615961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" name="start">
              <a:extLst>
                <a:ext uri="{FF2B5EF4-FFF2-40B4-BE49-F238E27FC236}">
                  <a16:creationId xmlns:a16="http://schemas.microsoft.com/office/drawing/2014/main" id="{F0A2A02E-D4AE-4383-8BB1-90EB5F70F77B}"/>
                </a:ext>
              </a:extLst>
            </p:cNvPr>
            <p:cNvSpPr txBox="1"/>
            <p:nvPr/>
          </p:nvSpPr>
          <p:spPr>
            <a:xfrm>
              <a:off x="350078" y="88900"/>
              <a:ext cx="976245" cy="533400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4000"/>
                </a:lnSpc>
                <a:defRPr sz="2900" i="1">
                  <a:solidFill>
                    <a:srgbClr val="005493"/>
                  </a:solidFill>
                </a:defRPr>
              </a:lvl1pPr>
            </a:lstStyle>
            <a:p>
              <a:pPr defTabSz="914400"/>
              <a:r>
                <a:rPr dirty="0"/>
                <a:t>start</a:t>
              </a:r>
            </a:p>
          </p:txBody>
        </p:sp>
      </p:grpSp>
      <p:grpSp>
        <p:nvGrpSpPr>
          <p:cNvPr id="9" name="Group">
            <a:extLst>
              <a:ext uri="{FF2B5EF4-FFF2-40B4-BE49-F238E27FC236}">
                <a16:creationId xmlns:a16="http://schemas.microsoft.com/office/drawing/2014/main" id="{C3C866C4-7011-4CCC-96F0-44354D385495}"/>
              </a:ext>
            </a:extLst>
          </p:cNvPr>
          <p:cNvGrpSpPr/>
          <p:nvPr/>
        </p:nvGrpSpPr>
        <p:grpSpPr>
          <a:xfrm>
            <a:off x="8648700" y="5207000"/>
            <a:ext cx="1749481" cy="627110"/>
            <a:chOff x="0" y="0"/>
            <a:chExt cx="1749480" cy="627109"/>
          </a:xfrm>
        </p:grpSpPr>
        <p:sp>
          <p:nvSpPr>
            <p:cNvPr id="10" name="Line">
              <a:extLst>
                <a:ext uri="{FF2B5EF4-FFF2-40B4-BE49-F238E27FC236}">
                  <a16:creationId xmlns:a16="http://schemas.microsoft.com/office/drawing/2014/main" id="{3873B7B4-48D4-44EB-B1B7-0E6A26271D92}"/>
                </a:ext>
              </a:extLst>
            </p:cNvPr>
            <p:cNvSpPr/>
            <p:nvPr/>
          </p:nvSpPr>
          <p:spPr>
            <a:xfrm>
              <a:off x="1727200" y="0"/>
              <a:ext cx="0" cy="615960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Line">
              <a:extLst>
                <a:ext uri="{FF2B5EF4-FFF2-40B4-BE49-F238E27FC236}">
                  <a16:creationId xmlns:a16="http://schemas.microsoft.com/office/drawing/2014/main" id="{8FD1C531-5A62-4984-A398-C6F793FA1F5C}"/>
                </a:ext>
              </a:extLst>
            </p:cNvPr>
            <p:cNvSpPr/>
            <p:nvPr/>
          </p:nvSpPr>
          <p:spPr>
            <a:xfrm>
              <a:off x="10396" y="315178"/>
              <a:ext cx="1739085" cy="1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Line">
              <a:extLst>
                <a:ext uri="{FF2B5EF4-FFF2-40B4-BE49-F238E27FC236}">
                  <a16:creationId xmlns:a16="http://schemas.microsoft.com/office/drawing/2014/main" id="{8F9363A7-36D1-493B-8B67-AA812B555755}"/>
                </a:ext>
              </a:extLst>
            </p:cNvPr>
            <p:cNvSpPr/>
            <p:nvPr/>
          </p:nvSpPr>
          <p:spPr>
            <a:xfrm flipH="1">
              <a:off x="-1" y="11149"/>
              <a:ext cx="2" cy="615961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stop">
              <a:extLst>
                <a:ext uri="{FF2B5EF4-FFF2-40B4-BE49-F238E27FC236}">
                  <a16:creationId xmlns:a16="http://schemas.microsoft.com/office/drawing/2014/main" id="{EA506D99-C113-424B-A415-FB1EABB258C8}"/>
                </a:ext>
              </a:extLst>
            </p:cNvPr>
            <p:cNvSpPr txBox="1"/>
            <p:nvPr/>
          </p:nvSpPr>
          <p:spPr>
            <a:xfrm>
              <a:off x="404207" y="88900"/>
              <a:ext cx="867985" cy="533400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4000"/>
                </a:lnSpc>
                <a:defRPr sz="2900" i="1">
                  <a:solidFill>
                    <a:srgbClr val="005493"/>
                  </a:solidFill>
                </a:defRPr>
              </a:lvl1pPr>
            </a:lstStyle>
            <a:p>
              <a:pPr defTabSz="914400"/>
              <a:r>
                <a:t>stop</a:t>
              </a:r>
            </a:p>
          </p:txBody>
        </p:sp>
      </p:grpSp>
      <p:grpSp>
        <p:nvGrpSpPr>
          <p:cNvPr id="14" name="Group">
            <a:extLst>
              <a:ext uri="{FF2B5EF4-FFF2-40B4-BE49-F238E27FC236}">
                <a16:creationId xmlns:a16="http://schemas.microsoft.com/office/drawing/2014/main" id="{7FD03AEC-802B-4738-8B8C-36686811779B}"/>
              </a:ext>
            </a:extLst>
          </p:cNvPr>
          <p:cNvGrpSpPr/>
          <p:nvPr/>
        </p:nvGrpSpPr>
        <p:grpSpPr>
          <a:xfrm>
            <a:off x="3277328" y="5295900"/>
            <a:ext cx="5289021" cy="533400"/>
            <a:chOff x="0" y="0"/>
            <a:chExt cx="5289020" cy="533400"/>
          </a:xfrm>
        </p:grpSpPr>
        <p:sp>
          <p:nvSpPr>
            <p:cNvPr id="15" name="Line">
              <a:extLst>
                <a:ext uri="{FF2B5EF4-FFF2-40B4-BE49-F238E27FC236}">
                  <a16:creationId xmlns:a16="http://schemas.microsoft.com/office/drawing/2014/main" id="{161AD8C0-D152-4880-836D-02AEF0B70774}"/>
                </a:ext>
              </a:extLst>
            </p:cNvPr>
            <p:cNvSpPr/>
            <p:nvPr/>
          </p:nvSpPr>
          <p:spPr>
            <a:xfrm>
              <a:off x="0" y="198027"/>
              <a:ext cx="5289021" cy="31099"/>
            </a:xfrm>
            <a:prstGeom prst="line">
              <a:avLst/>
            </a:prstGeom>
            <a:noFill/>
            <a:ln w="25400" cap="flat">
              <a:solidFill>
                <a:srgbClr val="005493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" name="gene">
              <a:extLst>
                <a:ext uri="{FF2B5EF4-FFF2-40B4-BE49-F238E27FC236}">
                  <a16:creationId xmlns:a16="http://schemas.microsoft.com/office/drawing/2014/main" id="{0A9E9635-BDDE-4998-85F4-7F67601D44EE}"/>
                </a:ext>
              </a:extLst>
            </p:cNvPr>
            <p:cNvSpPr txBox="1"/>
            <p:nvPr/>
          </p:nvSpPr>
          <p:spPr>
            <a:xfrm>
              <a:off x="2124360" y="0"/>
              <a:ext cx="956823" cy="533400"/>
            </a:xfrm>
            <a:prstGeom prst="rect">
              <a:avLst/>
            </a:prstGeom>
            <a:solidFill>
              <a:srgbClr val="F3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>
                <a:lnSpc>
                  <a:spcPts val="4000"/>
                </a:lnSpc>
                <a:defRPr sz="2900" i="1">
                  <a:solidFill>
                    <a:srgbClr val="005493"/>
                  </a:solidFill>
                </a:defRPr>
              </a:lvl1pPr>
            </a:lstStyle>
            <a:p>
              <a:pPr defTabSz="914400"/>
              <a:r>
                <a:t>gene</a:t>
              </a:r>
            </a:p>
          </p:txBody>
        </p:sp>
      </p:grpSp>
      <p:sp>
        <p:nvSpPr>
          <p:cNvPr id="17" name="Goal. Write a Java program to determine whether a given string is a potential gene.">
            <a:extLst>
              <a:ext uri="{FF2B5EF4-FFF2-40B4-BE49-F238E27FC236}">
                <a16:creationId xmlns:a16="http://schemas.microsoft.com/office/drawing/2014/main" id="{C850D742-E67D-4F0E-91C3-AFD7B7E75137}"/>
              </a:ext>
            </a:extLst>
          </p:cNvPr>
          <p:cNvSpPr txBox="1"/>
          <p:nvPr/>
        </p:nvSpPr>
        <p:spPr>
          <a:xfrm>
            <a:off x="1349635" y="1535095"/>
            <a:ext cx="9512300" cy="177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200"/>
              </a:lnSpc>
              <a:spcBef>
                <a:spcPts val="600"/>
              </a:spcBef>
              <a:tabLst>
                <a:tab pos="1168400" algn="l"/>
              </a:tabLst>
              <a:defRPr sz="3400">
                <a:solidFill>
                  <a:srgbClr val="005493"/>
                </a:solidFill>
              </a:defRPr>
            </a:pPr>
            <a:r>
              <a:rPr dirty="0"/>
              <a:t>Goal. </a:t>
            </a:r>
            <a:r>
              <a:rPr dirty="0">
                <a:solidFill>
                  <a:srgbClr val="000000"/>
                </a:solidFill>
              </a:rPr>
              <a:t>Write a Java program to determine whether a given string is a potential gene.</a:t>
            </a:r>
          </a:p>
        </p:txBody>
      </p:sp>
      <p:sp>
        <p:nvSpPr>
          <p:cNvPr id="18" name="public class Gene…">
            <a:extLst>
              <a:ext uri="{FF2B5EF4-FFF2-40B4-BE49-F238E27FC236}">
                <a16:creationId xmlns:a16="http://schemas.microsoft.com/office/drawing/2014/main" id="{5A290510-061E-42FA-A40E-436447C5140F}"/>
              </a:ext>
            </a:extLst>
          </p:cNvPr>
          <p:cNvSpPr txBox="1"/>
          <p:nvPr/>
        </p:nvSpPr>
        <p:spPr>
          <a:xfrm>
            <a:off x="11447017" y="1535095"/>
            <a:ext cx="12081768" cy="115144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public class Gene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{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public static </a:t>
            </a:r>
            <a:r>
              <a:rPr dirty="0" err="1">
                <a:latin typeface="Lucida Sans Typewriter" panose="020B0509030504030204" pitchFamily="49" charset="77"/>
              </a:rPr>
              <a:t>boolean</a:t>
            </a:r>
            <a:r>
              <a:rPr dirty="0">
                <a:latin typeface="Lucida Sans Typewriter" panose="020B0509030504030204" pitchFamily="49" charset="77"/>
              </a:rPr>
              <a:t> </a:t>
            </a:r>
            <a:r>
              <a:rPr dirty="0" err="1">
                <a:latin typeface="Lucida Sans Typewriter" panose="020B0509030504030204" pitchFamily="49" charset="77"/>
              </a:rPr>
              <a:t>isPotentialGene</a:t>
            </a:r>
            <a:r>
              <a:rPr dirty="0">
                <a:latin typeface="Lucida Sans Typewriter" panose="020B0509030504030204" pitchFamily="49" charset="77"/>
              </a:rPr>
              <a:t>(String </a:t>
            </a:r>
            <a:r>
              <a:rPr dirty="0" err="1">
                <a:latin typeface="Lucida Sans Typewriter" panose="020B0509030504030204" pitchFamily="49" charset="77"/>
              </a:rPr>
              <a:t>dna</a:t>
            </a:r>
            <a:r>
              <a:rPr dirty="0">
                <a:latin typeface="Lucida Sans Typewriter" panose="020B0509030504030204" pitchFamily="49" charset="77"/>
              </a:rPr>
              <a:t>)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{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    if (</a:t>
            </a:r>
            <a:r>
              <a:rPr dirty="0" err="1">
                <a:latin typeface="Lucida Sans Typewriter" panose="020B0509030504030204" pitchFamily="49" charset="77"/>
              </a:rPr>
              <a:t>dna.length</a:t>
            </a:r>
            <a:r>
              <a:rPr dirty="0">
                <a:latin typeface="Lucida Sans Typewriter" panose="020B0509030504030204" pitchFamily="49" charset="77"/>
              </a:rPr>
              <a:t>() % 3 != 0) return false;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    if (!</a:t>
            </a:r>
            <a:r>
              <a:rPr dirty="0" err="1">
                <a:latin typeface="Lucida Sans Typewriter" panose="020B0509030504030204" pitchFamily="49" charset="77"/>
              </a:rPr>
              <a:t>dna.startsWith</a:t>
            </a:r>
            <a:r>
              <a:rPr dirty="0">
                <a:latin typeface="Lucida Sans Typewriter" panose="020B0509030504030204" pitchFamily="49" charset="77"/>
              </a:rPr>
              <a:t>("ATG")) return false;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    for (int </a:t>
            </a:r>
            <a:r>
              <a:rPr dirty="0" err="1">
                <a:latin typeface="Lucida Sans Typewriter" panose="020B0509030504030204" pitchFamily="49" charset="77"/>
              </a:rPr>
              <a:t>i</a:t>
            </a:r>
            <a:r>
              <a:rPr dirty="0">
                <a:latin typeface="Lucida Sans Typewriter" panose="020B0509030504030204" pitchFamily="49" charset="77"/>
              </a:rPr>
              <a:t> = 0; </a:t>
            </a:r>
            <a:r>
              <a:rPr dirty="0" err="1">
                <a:latin typeface="Lucida Sans Typewriter" panose="020B0509030504030204" pitchFamily="49" charset="77"/>
              </a:rPr>
              <a:t>i</a:t>
            </a:r>
            <a:r>
              <a:rPr dirty="0">
                <a:latin typeface="Lucida Sans Typewriter" panose="020B0509030504030204" pitchFamily="49" charset="77"/>
              </a:rPr>
              <a:t> &lt; </a:t>
            </a:r>
            <a:r>
              <a:rPr dirty="0" err="1">
                <a:latin typeface="Lucida Sans Typewriter" panose="020B0509030504030204" pitchFamily="49" charset="77"/>
              </a:rPr>
              <a:t>dna.length</a:t>
            </a:r>
            <a:r>
              <a:rPr dirty="0">
                <a:latin typeface="Lucida Sans Typewriter" panose="020B0509030504030204" pitchFamily="49" charset="77"/>
              </a:rPr>
              <a:t>() - 3; </a:t>
            </a:r>
            <a:r>
              <a:rPr dirty="0" err="1">
                <a:latin typeface="Lucida Sans Typewriter" panose="020B0509030504030204" pitchFamily="49" charset="77"/>
              </a:rPr>
              <a:t>i</a:t>
            </a:r>
            <a:r>
              <a:rPr dirty="0">
                <a:latin typeface="Lucida Sans Typewriter" panose="020B0509030504030204" pitchFamily="49" charset="77"/>
              </a:rPr>
              <a:t>+=3)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    {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        String codon = </a:t>
            </a:r>
            <a:r>
              <a:rPr dirty="0" err="1">
                <a:latin typeface="Lucida Sans Typewriter" panose="020B0509030504030204" pitchFamily="49" charset="77"/>
              </a:rPr>
              <a:t>dna.substring</a:t>
            </a:r>
            <a:r>
              <a:rPr dirty="0">
                <a:latin typeface="Lucida Sans Typewriter" panose="020B0509030504030204" pitchFamily="49" charset="77"/>
              </a:rPr>
              <a:t>(</a:t>
            </a:r>
            <a:r>
              <a:rPr dirty="0" err="1">
                <a:latin typeface="Lucida Sans Typewriter" panose="020B0509030504030204" pitchFamily="49" charset="77"/>
              </a:rPr>
              <a:t>i</a:t>
            </a:r>
            <a:r>
              <a:rPr dirty="0">
                <a:latin typeface="Lucida Sans Typewriter" panose="020B0509030504030204" pitchFamily="49" charset="77"/>
              </a:rPr>
              <a:t>, i+3);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        if (</a:t>
            </a:r>
            <a:r>
              <a:rPr dirty="0" err="1">
                <a:latin typeface="Lucida Sans Typewriter" panose="020B0509030504030204" pitchFamily="49" charset="77"/>
              </a:rPr>
              <a:t>codon.equals</a:t>
            </a:r>
            <a:r>
              <a:rPr dirty="0">
                <a:latin typeface="Lucida Sans Typewriter" panose="020B0509030504030204" pitchFamily="49" charset="77"/>
              </a:rPr>
              <a:t>("TAA")) return false;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        if (</a:t>
            </a:r>
            <a:r>
              <a:rPr dirty="0" err="1">
                <a:latin typeface="Lucida Sans Typewriter" panose="020B0509030504030204" pitchFamily="49" charset="77"/>
              </a:rPr>
              <a:t>codon.equals</a:t>
            </a:r>
            <a:r>
              <a:rPr dirty="0">
                <a:latin typeface="Lucida Sans Typewriter" panose="020B0509030504030204" pitchFamily="49" charset="77"/>
              </a:rPr>
              <a:t>("TAG")) return false;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        if (</a:t>
            </a:r>
            <a:r>
              <a:rPr dirty="0" err="1">
                <a:latin typeface="Lucida Sans Typewriter" panose="020B0509030504030204" pitchFamily="49" charset="77"/>
              </a:rPr>
              <a:t>codon.equals</a:t>
            </a:r>
            <a:r>
              <a:rPr dirty="0">
                <a:latin typeface="Lucida Sans Typewriter" panose="020B0509030504030204" pitchFamily="49" charset="77"/>
              </a:rPr>
              <a:t>("TGA")) return false;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    }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    if (</a:t>
            </a:r>
            <a:r>
              <a:rPr dirty="0" err="1">
                <a:latin typeface="Lucida Sans Typewriter" panose="020B0509030504030204" pitchFamily="49" charset="77"/>
              </a:rPr>
              <a:t>dna.endsWith</a:t>
            </a:r>
            <a:r>
              <a:rPr dirty="0">
                <a:latin typeface="Lucida Sans Typewriter" panose="020B0509030504030204" pitchFamily="49" charset="77"/>
              </a:rPr>
              <a:t>("TAA")) return true;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    if (</a:t>
            </a:r>
            <a:r>
              <a:rPr dirty="0" err="1">
                <a:latin typeface="Lucida Sans Typewriter" panose="020B0509030504030204" pitchFamily="49" charset="77"/>
              </a:rPr>
              <a:t>dna.endsWith</a:t>
            </a:r>
            <a:r>
              <a:rPr dirty="0">
                <a:latin typeface="Lucida Sans Typewriter" panose="020B0509030504030204" pitchFamily="49" charset="77"/>
              </a:rPr>
              <a:t>("TAG")) return true;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    if (</a:t>
            </a:r>
            <a:r>
              <a:rPr dirty="0" err="1">
                <a:latin typeface="Lucida Sans Typewriter" panose="020B0509030504030204" pitchFamily="49" charset="77"/>
              </a:rPr>
              <a:t>dna.endsWith</a:t>
            </a:r>
            <a:r>
              <a:rPr dirty="0">
                <a:latin typeface="Lucida Sans Typewriter" panose="020B0509030504030204" pitchFamily="49" charset="77"/>
              </a:rPr>
              <a:t>("TGA")) return true;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    return false;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}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public static void main(String[] </a:t>
            </a:r>
            <a:r>
              <a:rPr dirty="0" err="1">
                <a:latin typeface="Lucida Sans Typewriter" panose="020B0509030504030204" pitchFamily="49" charset="77"/>
              </a:rPr>
              <a:t>args</a:t>
            </a:r>
            <a:r>
              <a:rPr dirty="0">
                <a:latin typeface="Lucida Sans Typewriter" panose="020B0509030504030204" pitchFamily="49" charset="77"/>
              </a:rPr>
              <a:t>)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{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    </a:t>
            </a:r>
            <a:r>
              <a:rPr dirty="0" err="1">
                <a:latin typeface="Lucida Sans Typewriter" panose="020B0509030504030204" pitchFamily="49" charset="77"/>
              </a:rPr>
              <a:t>StdOut.println</a:t>
            </a:r>
            <a:r>
              <a:rPr dirty="0">
                <a:latin typeface="Lucida Sans Typewriter" panose="020B0509030504030204" pitchFamily="49" charset="77"/>
              </a:rPr>
              <a:t>(</a:t>
            </a:r>
            <a:r>
              <a:rPr dirty="0" err="1">
                <a:latin typeface="Lucida Sans Typewriter" panose="020B0509030504030204" pitchFamily="49" charset="77"/>
              </a:rPr>
              <a:t>isPotentialGene</a:t>
            </a:r>
            <a:r>
              <a:rPr dirty="0">
                <a:latin typeface="Lucida Sans Typewriter" panose="020B0509030504030204" pitchFamily="49" charset="77"/>
              </a:rPr>
              <a:t>(</a:t>
            </a:r>
            <a:r>
              <a:rPr dirty="0" err="1">
                <a:latin typeface="Lucida Sans Typewriter" panose="020B0509030504030204" pitchFamily="49" charset="77"/>
              </a:rPr>
              <a:t>args</a:t>
            </a:r>
            <a:r>
              <a:rPr dirty="0">
                <a:latin typeface="Lucida Sans Typewriter" panose="020B0509030504030204" pitchFamily="49" charset="77"/>
              </a:rPr>
              <a:t>[0]));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    }</a:t>
            </a:r>
          </a:p>
          <a:p>
            <a:pPr algn="l">
              <a:lnSpc>
                <a:spcPts val="3800"/>
              </a:lnSpc>
              <a:tabLst>
                <a:tab pos="1168400" algn="l"/>
              </a:tabLst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ucida Sans Typewriter" panose="020B0509030504030204" pitchFamily="49" charset="77"/>
              </a:rPr>
              <a:t>}</a:t>
            </a:r>
          </a:p>
        </p:txBody>
      </p:sp>
      <p:sp>
        <p:nvSpPr>
          <p:cNvPr id="19" name="% java Gene ATGCATAGCGCATAG…">
            <a:extLst>
              <a:ext uri="{FF2B5EF4-FFF2-40B4-BE49-F238E27FC236}">
                <a16:creationId xmlns:a16="http://schemas.microsoft.com/office/drawing/2014/main" id="{EB646B52-A1E4-439F-9CF2-B384CB60ED37}"/>
              </a:ext>
            </a:extLst>
          </p:cNvPr>
          <p:cNvSpPr/>
          <p:nvPr/>
        </p:nvSpPr>
        <p:spPr>
          <a:xfrm>
            <a:off x="1498600" y="8190975"/>
            <a:ext cx="6908800" cy="320040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03200" tIns="203200" rIns="203200" bIns="203200" anchor="ctr">
            <a:spAutoFit/>
          </a:bodyPr>
          <a:lstStyle/>
          <a:p>
            <a:pPr algn="l">
              <a:lnSpc>
                <a:spcPts val="3800"/>
              </a:lnSpc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% java Gene ATGCATAGCGCATAG</a:t>
            </a:r>
          </a:p>
          <a:p>
            <a:pPr algn="l">
              <a:lnSpc>
                <a:spcPts val="3800"/>
              </a:lnSpc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true</a:t>
            </a:r>
          </a:p>
          <a:p>
            <a:pPr algn="l">
              <a:lnSpc>
                <a:spcPts val="3800"/>
              </a:lnSpc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% java Gene ATGCGCTGCGTCTGTACTAG</a:t>
            </a:r>
          </a:p>
          <a:p>
            <a:pPr algn="l">
              <a:lnSpc>
                <a:spcPts val="3800"/>
              </a:lnSpc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false</a:t>
            </a:r>
          </a:p>
          <a:p>
            <a:pPr algn="l">
              <a:lnSpc>
                <a:spcPts val="3800"/>
              </a:lnSpc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% java Gene ATGCCG</a:t>
            </a:r>
            <a:r>
              <a:rPr dirty="0">
                <a:solidFill>
                  <a:srgbClr val="8D3124"/>
                </a:solidFill>
              </a:rPr>
              <a:t>TGA</a:t>
            </a:r>
            <a:r>
              <a:rPr dirty="0"/>
              <a:t>CGTCTGTACTAG</a:t>
            </a:r>
          </a:p>
          <a:p>
            <a:pPr algn="l">
              <a:lnSpc>
                <a:spcPts val="3800"/>
              </a:lnSpc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13884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0" animBg="1" advAuto="0"/>
      <p:bldP spid="9" grpId="0" animBg="1" advAuto="0"/>
      <p:bldP spid="14" grpId="0" animBg="1" advAuto="0"/>
      <p:bldP spid="17" grpId="0" animBg="1" advAuto="0"/>
      <p:bldP spid="18" grpId="0" build="p" bldLvl="5" animBg="1" advAuto="0"/>
      <p:bldP spid="19" grpId="0" build="p" bldLvl="5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tring client exercise: Gene fin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 client exercise: Gene finding</a:t>
            </a:r>
          </a:p>
        </p:txBody>
      </p:sp>
      <p:sp>
        <p:nvSpPr>
          <p:cNvPr id="6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681" name="Algorithm.  Scan left-to-right through dna.…"/>
          <p:cNvSpPr txBox="1"/>
          <p:nvPr/>
        </p:nvSpPr>
        <p:spPr>
          <a:xfrm>
            <a:off x="1270000" y="4188410"/>
            <a:ext cx="21856700" cy="254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dirty="0"/>
              <a:t>Algorithm.  </a:t>
            </a:r>
            <a:r>
              <a:rPr dirty="0">
                <a:solidFill>
                  <a:srgbClr val="000000"/>
                </a:solidFill>
              </a:rPr>
              <a:t>Scan left-to-right through </a:t>
            </a:r>
            <a:r>
              <a:rPr dirty="0" err="1">
                <a:solidFill>
                  <a:srgbClr val="000000"/>
                </a:solidFill>
              </a:rPr>
              <a:t>dna</a:t>
            </a:r>
            <a:r>
              <a:rPr dirty="0">
                <a:solidFill>
                  <a:srgbClr val="000000"/>
                </a:solidFill>
              </a:rPr>
              <a:t>.</a:t>
            </a:r>
            <a:endParaRPr i="1" dirty="0"/>
          </a:p>
          <a:p>
            <a:pPr marL="838200" lvl="2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 dirty="0"/>
              <a:t>If start codon 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ATG</a:t>
            </a:r>
            <a:r>
              <a:rPr dirty="0"/>
              <a:t> found, set </a:t>
            </a:r>
            <a:r>
              <a:rPr dirty="0">
                <a:solidFill>
                  <a:srgbClr val="005493"/>
                </a:solidFill>
                <a:latin typeface="Helvetica"/>
                <a:ea typeface="Helvetica"/>
                <a:cs typeface="Helvetica"/>
                <a:sym typeface="Helvetica"/>
              </a:rPr>
              <a:t>beg</a:t>
            </a:r>
            <a:r>
              <a:rPr dirty="0"/>
              <a:t> to index </a:t>
            </a:r>
            <a:r>
              <a:rPr dirty="0" err="1">
                <a:solidFill>
                  <a:srgbClr val="005493"/>
                </a:solidFill>
              </a:rPr>
              <a:t>i</a:t>
            </a:r>
            <a:r>
              <a:rPr dirty="0"/>
              <a:t>. </a:t>
            </a:r>
          </a:p>
          <a:p>
            <a:pPr marL="838200" lvl="2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 dirty="0"/>
              <a:t>If stop codon found and substring length is a multiple of 3, print gene and reset </a:t>
            </a:r>
            <a:r>
              <a:rPr dirty="0">
                <a:solidFill>
                  <a:srgbClr val="005493"/>
                </a:solidFill>
                <a:latin typeface="Helvetica"/>
                <a:ea typeface="Helvetica"/>
                <a:cs typeface="Helvetica"/>
                <a:sym typeface="Helvetica"/>
              </a:rPr>
              <a:t>beg</a:t>
            </a:r>
            <a:r>
              <a:rPr dirty="0"/>
              <a:t> to </a:t>
            </a:r>
            <a:r>
              <a:rPr dirty="0">
                <a:solidFill>
                  <a:srgbClr val="005493"/>
                </a:solidFill>
                <a:latin typeface="Helvetica"/>
                <a:ea typeface="Helvetica"/>
                <a:cs typeface="Helvetica"/>
                <a:sym typeface="Helvetica"/>
              </a:rPr>
              <a:t>-1.</a:t>
            </a:r>
          </a:p>
        </p:txBody>
      </p:sp>
      <p:graphicFrame>
        <p:nvGraphicFramePr>
          <p:cNvPr id="682" name="Table"/>
          <p:cNvGraphicFramePr/>
          <p:nvPr>
            <p:extLst>
              <p:ext uri="{D42A27DB-BD31-4B8C-83A1-F6EECF244321}">
                <p14:modId xmlns:p14="http://schemas.microsoft.com/office/powerpoint/2010/main" val="3951797023"/>
              </p:ext>
            </p:extLst>
          </p:nvPr>
        </p:nvGraphicFramePr>
        <p:xfrm>
          <a:off x="1762770" y="6987591"/>
          <a:ext cx="16649695" cy="6186936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14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5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672">
                <a:tc rowSpan="2">
                  <a:txBody>
                    <a:bodyPr/>
                    <a:lstStyle/>
                    <a:p>
                      <a:pPr defTabSz="914400">
                        <a:lnSpc>
                          <a:spcPts val="2600"/>
                        </a:lnSpc>
                        <a:defRPr sz="1800"/>
                      </a:pPr>
                      <a:r>
                        <a:rPr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lnSpc>
                          <a:spcPts val="2600"/>
                        </a:lnSpc>
                        <a:defRPr sz="1800"/>
                      </a:pPr>
                      <a:r>
                        <a:rPr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codon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defTabSz="914400">
                        <a:lnSpc>
                          <a:spcPts val="2600"/>
                        </a:lnSpc>
                        <a:defRPr sz="1800"/>
                      </a:pPr>
                      <a:r>
                        <a:rPr sz="2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beg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lnSpc>
                          <a:spcPts val="3100"/>
                        </a:lnSpc>
                        <a:defRPr sz="1800"/>
                      </a:pPr>
                      <a:r>
                        <a:rPr sz="2600" i="1">
                          <a:sym typeface="Lucida Sans"/>
                        </a:rPr>
                        <a:t>output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lnSpc>
                          <a:spcPts val="3100"/>
                        </a:lnSpc>
                        <a:defRPr sz="1800"/>
                      </a:pPr>
                      <a:r>
                        <a:rPr sz="2600" i="1">
                          <a:sym typeface="Lucida Sans"/>
                        </a:rPr>
                        <a:t>remainder of input string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2600"/>
                        </a:lnSpc>
                        <a:defRPr sz="1800"/>
                      </a:pPr>
                      <a:r>
                        <a:rPr sz="2200" i="1">
                          <a:sym typeface="Lucida Sans"/>
                        </a:rPr>
                        <a:t>start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2600"/>
                        </a:lnSpc>
                        <a:defRPr sz="1800"/>
                      </a:pPr>
                      <a:r>
                        <a:rPr sz="2200" i="1">
                          <a:sym typeface="Lucida Sans"/>
                        </a:rPr>
                        <a:t>stop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28"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sym typeface="Lucida Sans"/>
                        </a:rPr>
                        <a:t>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 spc="25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 spc="25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 spc="55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ATAGATGCATAGCGCATAGCTAGATGTGCTAGC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28"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sym typeface="Lucida Sans"/>
                        </a:rPr>
                        <a:t>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 spc="25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 spc="250">
                          <a:sym typeface="Lucida Sans"/>
                        </a:rPr>
                        <a:t>TAG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  <a:defRPr sz="2500" spc="55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 </a:t>
                      </a:r>
                      <a:r>
                        <a:rPr>
                          <a:solidFill>
                            <a:srgbClr val="8D3124"/>
                          </a:solidFill>
                        </a:rPr>
                        <a:t>TAG</a:t>
                      </a:r>
                      <a:r>
                        <a:t>ATGCATAGCGCATAGCTAGATGTGCTAGC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28"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sym typeface="Lucida Sans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 spc="250">
                          <a:sym typeface="Lucida Sans"/>
                        </a:rPr>
                        <a:t>ATG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 spc="25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  <a:defRPr sz="2500" spc="55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    </a:t>
                      </a:r>
                      <a:r>
                        <a:rPr>
                          <a:solidFill>
                            <a:srgbClr val="8D3124"/>
                          </a:solidFill>
                        </a:rPr>
                        <a:t>ATG</a:t>
                      </a:r>
                      <a:r>
                        <a:t>CATAGCGCATAGCTAGATGTGCTAGC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428"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sym typeface="Lucida Sans"/>
                        </a:rPr>
                        <a:t>9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 spc="25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 spc="250">
                          <a:sym typeface="Lucida Sans"/>
                        </a:rPr>
                        <a:t>TAG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  <a:defRPr sz="2500" spc="55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         </a:t>
                      </a:r>
                      <a:r>
                        <a:rPr>
                          <a:solidFill>
                            <a:srgbClr val="8D3124"/>
                          </a:solidFill>
                        </a:rPr>
                        <a:t>TAG</a:t>
                      </a:r>
                      <a:r>
                        <a:t>CGCATAGCTAGATGTGCTAGC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28"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sym typeface="Lucida Sans"/>
                        </a:rPr>
                        <a:t>16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 spc="25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 spc="250">
                          <a:sym typeface="Lucida Sans"/>
                        </a:rPr>
                        <a:t>TAG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 spc="375">
                          <a:sym typeface="Lucida Sans"/>
                        </a:rPr>
                        <a:t>CATAGCGCA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  <a:defRPr sz="2500" spc="55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                </a:t>
                      </a:r>
                      <a:r>
                        <a:rPr>
                          <a:solidFill>
                            <a:srgbClr val="8D3124"/>
                          </a:solidFill>
                        </a:rPr>
                        <a:t>TAG</a:t>
                      </a:r>
                      <a:r>
                        <a:t>CTAGATGTGCTAGC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28"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sym typeface="Lucida Sans"/>
                        </a:rPr>
                        <a:t>20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 spc="25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 spc="250">
                          <a:sym typeface="Lucida Sans"/>
                        </a:rPr>
                        <a:t>TAG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  <a:defRPr sz="2500" spc="55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                    </a:t>
                      </a:r>
                      <a:r>
                        <a:rPr>
                          <a:solidFill>
                            <a:srgbClr val="8D3124"/>
                          </a:solidFill>
                        </a:rPr>
                        <a:t>TAG</a:t>
                      </a:r>
                      <a:r>
                        <a:t>ATGTGCTAGC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428"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sym typeface="Lucida Sans"/>
                        </a:rPr>
                        <a:t>23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 spc="250">
                          <a:sym typeface="Lucida Sans"/>
                        </a:rPr>
                        <a:t>ATG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 spc="25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  <a:defRPr sz="2500" spc="55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                       </a:t>
                      </a:r>
                      <a:r>
                        <a:rPr>
                          <a:solidFill>
                            <a:srgbClr val="8D3124"/>
                          </a:solidFill>
                        </a:rPr>
                        <a:t>ATG</a:t>
                      </a:r>
                      <a:r>
                        <a:t>TGCTAGC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428"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sym typeface="Lucida Sans"/>
                        </a:rPr>
                        <a:t>29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2500" spc="250">
                          <a:sym typeface="Lucida Sans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 spc="250">
                          <a:sym typeface="Lucida Sans"/>
                        </a:rPr>
                        <a:t>TAG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600"/>
                        </a:lnSpc>
                        <a:defRPr sz="1800"/>
                      </a:pPr>
                      <a:r>
                        <a:rPr sz="2500" spc="375">
                          <a:sym typeface="Lucida Sans"/>
                        </a:rPr>
                        <a:t>TGC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600"/>
                        </a:lnSpc>
                        <a:defRPr sz="2500" spc="55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dirty="0"/>
                        <a:t>                              </a:t>
                      </a:r>
                      <a:r>
                        <a:rPr dirty="0">
                          <a:solidFill>
                            <a:srgbClr val="8D3124"/>
                          </a:solidFill>
                        </a:rPr>
                        <a:t>TAG</a:t>
                      </a:r>
                      <a:r>
                        <a:rPr dirty="0"/>
                        <a:t>C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711" name="Group"/>
          <p:cNvGrpSpPr/>
          <p:nvPr/>
        </p:nvGrpSpPr>
        <p:grpSpPr>
          <a:xfrm>
            <a:off x="2070093" y="2794000"/>
            <a:ext cx="18884882" cy="1485902"/>
            <a:chOff x="0" y="0"/>
            <a:chExt cx="18884880" cy="1485901"/>
          </a:xfrm>
        </p:grpSpPr>
        <p:graphicFrame>
          <p:nvGraphicFramePr>
            <p:cNvPr id="683" name="Table"/>
            <p:cNvGraphicFramePr/>
            <p:nvPr/>
          </p:nvGraphicFramePr>
          <p:xfrm>
            <a:off x="0" y="0"/>
            <a:ext cx="18884116" cy="1025796"/>
          </p:xfrm>
          <a:graphic>
            <a:graphicData uri="http://schemas.openxmlformats.org/drawingml/2006/table">
              <a:tbl>
                <a:tblPr firstRow="1">
                  <a:tableStyleId>{8F44A2F1-9E1F-4B54-A3A2-5F16C0AD49E2}</a:tableStyleId>
                </a:tblPr>
                <a:tblGrid>
                  <a:gridCol w="57224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32"/>
                      </a:ext>
                    </a:extLst>
                  </a:gridCol>
                </a:tblGrid>
                <a:tr h="432643"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12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13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14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15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16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18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22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23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24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25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26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27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28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29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30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31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32</a:t>
                        </a:r>
                      </a:p>
                    </a:txBody>
                    <a:tcPr marL="25400" marR="25400" marT="25400" marB="254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2643"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C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C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C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C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C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400"/>
                          </a:lnSpc>
                          <a:defRPr sz="1800"/>
                        </a:pPr>
                        <a:r>
                          <a:rPr sz="3200"/>
                          <a:t>C</a:t>
                        </a:r>
                      </a:p>
                    </a:txBody>
                    <a:tcPr marL="38100" marR="38100" marT="38100" marB="381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684" name="Table"/>
            <p:cNvGraphicFramePr/>
            <p:nvPr/>
          </p:nvGraphicFramePr>
          <p:xfrm>
            <a:off x="764" y="1"/>
            <a:ext cx="18884116" cy="991442"/>
          </p:xfrm>
          <a:graphic>
            <a:graphicData uri="http://schemas.openxmlformats.org/drawingml/2006/table">
              <a:tbl>
                <a:tblPr firstRow="1">
                  <a:tableStyleId>{8F44A2F1-9E1F-4B54-A3A2-5F16C0AD49E2}</a:tableStyleId>
                </a:tblPr>
                <a:tblGrid>
                  <a:gridCol w="57224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  <a:gridCol w="572246">
                    <a:extLst>
                      <a:ext uri="{9D8B030D-6E8A-4147-A177-3AD203B41FA5}">
                        <a16:colId xmlns:a16="http://schemas.microsoft.com/office/drawing/2014/main" val="20032"/>
                      </a:ext>
                    </a:extLst>
                  </a:gridCol>
                </a:tblGrid>
                <a:tr h="432643"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11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12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13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14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15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16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18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22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23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24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25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26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27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28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29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30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31</a:t>
                        </a:r>
                      </a:p>
                    </a:txBody>
                    <a:tcPr marL="25400" marR="25400" marT="25400" marB="254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2800"/>
                          </a:lnSpc>
                          <a:defRPr sz="1800" i="0"/>
                        </a:pPr>
                        <a:r>
                          <a:rPr sz="2400">
                            <a:solidFill>
                              <a:srgbClr val="005493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32</a:t>
                        </a:r>
                      </a:p>
                    </a:txBody>
                    <a:tcPr marL="25400" marR="25400" marT="25400" marB="254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2643"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/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/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/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/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>
                            <a:solidFill>
                              <a:srgbClr val="8D3124"/>
                            </a:solidFill>
                          </a:rPr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>
                            <a:solidFill>
                              <a:srgbClr val="8D3124"/>
                            </a:solidFill>
                          </a:rPr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>
                            <a:solidFill>
                              <a:srgbClr val="8D3124"/>
                            </a:solidFill>
                          </a:rPr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 b="1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 b="1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 b="1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 b="1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 b="1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 b="1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 b="1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 b="1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 b="1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>
                            <a:solidFill>
                              <a:srgbClr val="8D3124"/>
                            </a:solidFill>
                          </a:rPr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>
                            <a:solidFill>
                              <a:srgbClr val="8D3124"/>
                            </a:solidFill>
                          </a:rPr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>
                            <a:solidFill>
                              <a:srgbClr val="8D3124"/>
                            </a:solidFill>
                          </a:rPr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/>
                          <a:t>C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/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/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/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>
                            <a:solidFill>
                              <a:srgbClr val="8D3124"/>
                            </a:solidFill>
                          </a:rPr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>
                            <a:solidFill>
                              <a:srgbClr val="8D3124"/>
                            </a:solidFill>
                          </a:rPr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>
                            <a:solidFill>
                              <a:srgbClr val="8D3124"/>
                            </a:solidFill>
                          </a:rPr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 b="1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 b="1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 b="1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>
                            <a:solidFill>
                              <a:srgbClr val="8D3124"/>
                            </a:solidFill>
                          </a:rPr>
                          <a:t>T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>
                            <a:solidFill>
                              <a:srgbClr val="8D3124"/>
                            </a:solidFill>
                          </a:rPr>
                          <a:t>A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>
                            <a:solidFill>
                              <a:srgbClr val="8D3124"/>
                            </a:solidFill>
                          </a:rPr>
                          <a:t>G</a:t>
                        </a:r>
                      </a:p>
                    </a:txBody>
                    <a:tcPr marL="38100" marR="38100" marT="38100" marB="381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ts val="4000"/>
                          </a:lnSpc>
                          <a:defRPr sz="1800"/>
                        </a:pPr>
                        <a:r>
                          <a:rPr sz="2900"/>
                          <a:t>C</a:t>
                        </a:r>
                      </a:p>
                    </a:txBody>
                    <a:tcPr marL="38100" marR="38100" marT="38100" marB="381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pSp>
          <p:nvGrpSpPr>
            <p:cNvPr id="689" name="Group"/>
            <p:cNvGrpSpPr/>
            <p:nvPr/>
          </p:nvGrpSpPr>
          <p:grpSpPr>
            <a:xfrm>
              <a:off x="2345326" y="930183"/>
              <a:ext cx="1673986" cy="534085"/>
              <a:chOff x="0" y="0"/>
              <a:chExt cx="1673984" cy="534084"/>
            </a:xfrm>
          </p:grpSpPr>
          <p:sp>
            <p:nvSpPr>
              <p:cNvPr id="685" name="Line"/>
              <p:cNvSpPr/>
              <p:nvPr/>
            </p:nvSpPr>
            <p:spPr>
              <a:xfrm>
                <a:off x="1652665" y="0"/>
                <a:ext cx="1" cy="524589"/>
              </a:xfrm>
              <a:prstGeom prst="line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86" name="Line"/>
              <p:cNvSpPr/>
              <p:nvPr/>
            </p:nvSpPr>
            <p:spPr>
              <a:xfrm>
                <a:off x="9947" y="268424"/>
                <a:ext cx="1664038" cy="2"/>
              </a:xfrm>
              <a:prstGeom prst="line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87" name="Line"/>
              <p:cNvSpPr/>
              <p:nvPr/>
            </p:nvSpPr>
            <p:spPr>
              <a:xfrm flipH="1">
                <a:off x="-1" y="9495"/>
                <a:ext cx="2" cy="524590"/>
              </a:xfrm>
              <a:prstGeom prst="line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88" name="start"/>
              <p:cNvSpPr txBox="1"/>
              <p:nvPr/>
            </p:nvSpPr>
            <p:spPr>
              <a:xfrm>
                <a:off x="334853" y="75712"/>
                <a:ext cx="934352" cy="389380"/>
              </a:xfrm>
              <a:prstGeom prst="rect">
                <a:avLst/>
              </a:prstGeom>
              <a:solidFill>
                <a:srgbClr val="F3F6F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ts val="3600"/>
                  </a:lnSpc>
                  <a:defRPr sz="2500" i="1">
                    <a:solidFill>
                      <a:srgbClr val="005493"/>
                    </a:solidFill>
                  </a:defRPr>
                </a:lvl1pPr>
              </a:lstStyle>
              <a:p>
                <a:pPr defTabSz="914400"/>
                <a:r>
                  <a:t>start</a:t>
                </a:r>
              </a:p>
            </p:txBody>
          </p:sp>
        </p:grpSp>
        <p:grpSp>
          <p:nvGrpSpPr>
            <p:cNvPr id="694" name="Group"/>
            <p:cNvGrpSpPr/>
            <p:nvPr/>
          </p:nvGrpSpPr>
          <p:grpSpPr>
            <a:xfrm>
              <a:off x="9150417" y="940999"/>
              <a:ext cx="1673985" cy="534085"/>
              <a:chOff x="0" y="0"/>
              <a:chExt cx="1673984" cy="534084"/>
            </a:xfrm>
          </p:grpSpPr>
          <p:sp>
            <p:nvSpPr>
              <p:cNvPr id="690" name="Line"/>
              <p:cNvSpPr/>
              <p:nvPr/>
            </p:nvSpPr>
            <p:spPr>
              <a:xfrm>
                <a:off x="1652665" y="0"/>
                <a:ext cx="1" cy="524589"/>
              </a:xfrm>
              <a:prstGeom prst="line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91" name="Line"/>
              <p:cNvSpPr/>
              <p:nvPr/>
            </p:nvSpPr>
            <p:spPr>
              <a:xfrm>
                <a:off x="9947" y="268424"/>
                <a:ext cx="1664038" cy="2"/>
              </a:xfrm>
              <a:prstGeom prst="line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92" name="Line"/>
              <p:cNvSpPr/>
              <p:nvPr/>
            </p:nvSpPr>
            <p:spPr>
              <a:xfrm flipH="1">
                <a:off x="-1" y="9495"/>
                <a:ext cx="2" cy="524590"/>
              </a:xfrm>
              <a:prstGeom prst="line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93" name="stop"/>
              <p:cNvSpPr txBox="1"/>
              <p:nvPr/>
            </p:nvSpPr>
            <p:spPr>
              <a:xfrm>
                <a:off x="386833" y="75712"/>
                <a:ext cx="830392" cy="389380"/>
              </a:xfrm>
              <a:prstGeom prst="rect">
                <a:avLst/>
              </a:prstGeom>
              <a:solidFill>
                <a:srgbClr val="F3F6F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ts val="3600"/>
                  </a:lnSpc>
                  <a:defRPr sz="2500" i="1">
                    <a:solidFill>
                      <a:srgbClr val="005493"/>
                    </a:solidFill>
                  </a:defRPr>
                </a:lvl1pPr>
              </a:lstStyle>
              <a:p>
                <a:pPr defTabSz="914400"/>
                <a:r>
                  <a:t>stop</a:t>
                </a:r>
              </a:p>
            </p:txBody>
          </p:sp>
        </p:grpSp>
        <p:grpSp>
          <p:nvGrpSpPr>
            <p:cNvPr id="697" name="Group"/>
            <p:cNvGrpSpPr/>
            <p:nvPr/>
          </p:nvGrpSpPr>
          <p:grpSpPr>
            <a:xfrm>
              <a:off x="4010841" y="1016712"/>
              <a:ext cx="5060782" cy="389380"/>
              <a:chOff x="0" y="0"/>
              <a:chExt cx="5060781" cy="389379"/>
            </a:xfrm>
          </p:grpSpPr>
          <p:sp>
            <p:nvSpPr>
              <p:cNvPr id="695" name="Line"/>
              <p:cNvSpPr/>
              <p:nvPr/>
            </p:nvSpPr>
            <p:spPr>
              <a:xfrm>
                <a:off x="0" y="168652"/>
                <a:ext cx="5060782" cy="26486"/>
              </a:xfrm>
              <a:prstGeom prst="line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96" name="gene"/>
              <p:cNvSpPr txBox="1"/>
              <p:nvPr/>
            </p:nvSpPr>
            <p:spPr>
              <a:xfrm>
                <a:off x="2032969" y="0"/>
                <a:ext cx="914970" cy="389380"/>
              </a:xfrm>
              <a:prstGeom prst="rect">
                <a:avLst/>
              </a:prstGeom>
              <a:solidFill>
                <a:srgbClr val="F3F6F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ts val="3600"/>
                  </a:lnSpc>
                  <a:defRPr sz="2500" i="1">
                    <a:solidFill>
                      <a:srgbClr val="005493"/>
                    </a:solidFill>
                  </a:defRPr>
                </a:lvl1pPr>
              </a:lstStyle>
              <a:p>
                <a:pPr defTabSz="914400"/>
                <a:r>
                  <a:t>gene</a:t>
                </a:r>
              </a:p>
            </p:txBody>
          </p:sp>
        </p:grpSp>
        <p:grpSp>
          <p:nvGrpSpPr>
            <p:cNvPr id="702" name="Group"/>
            <p:cNvGrpSpPr/>
            <p:nvPr/>
          </p:nvGrpSpPr>
          <p:grpSpPr>
            <a:xfrm>
              <a:off x="13209168" y="951815"/>
              <a:ext cx="1673986" cy="534086"/>
              <a:chOff x="0" y="0"/>
              <a:chExt cx="1673984" cy="534084"/>
            </a:xfrm>
          </p:grpSpPr>
          <p:sp>
            <p:nvSpPr>
              <p:cNvPr id="698" name="Line"/>
              <p:cNvSpPr/>
              <p:nvPr/>
            </p:nvSpPr>
            <p:spPr>
              <a:xfrm>
                <a:off x="1652665" y="0"/>
                <a:ext cx="1" cy="524589"/>
              </a:xfrm>
              <a:prstGeom prst="line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99" name="Line"/>
              <p:cNvSpPr/>
              <p:nvPr/>
            </p:nvSpPr>
            <p:spPr>
              <a:xfrm>
                <a:off x="9947" y="268424"/>
                <a:ext cx="1664038" cy="2"/>
              </a:xfrm>
              <a:prstGeom prst="line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00" name="Line"/>
              <p:cNvSpPr/>
              <p:nvPr/>
            </p:nvSpPr>
            <p:spPr>
              <a:xfrm flipH="1">
                <a:off x="-1" y="9495"/>
                <a:ext cx="2" cy="524590"/>
              </a:xfrm>
              <a:prstGeom prst="line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01" name="start"/>
              <p:cNvSpPr txBox="1"/>
              <p:nvPr/>
            </p:nvSpPr>
            <p:spPr>
              <a:xfrm>
                <a:off x="334853" y="75712"/>
                <a:ext cx="934352" cy="389380"/>
              </a:xfrm>
              <a:prstGeom prst="rect">
                <a:avLst/>
              </a:prstGeom>
              <a:solidFill>
                <a:srgbClr val="F3F6F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ts val="3600"/>
                  </a:lnSpc>
                  <a:defRPr sz="2500" i="1">
                    <a:solidFill>
                      <a:srgbClr val="005493"/>
                    </a:solidFill>
                  </a:defRPr>
                </a:lvl1pPr>
              </a:lstStyle>
              <a:p>
                <a:pPr defTabSz="914400"/>
                <a:r>
                  <a:t>start</a:t>
                </a:r>
              </a:p>
            </p:txBody>
          </p:sp>
        </p:grpSp>
        <p:grpSp>
          <p:nvGrpSpPr>
            <p:cNvPr id="707" name="Group"/>
            <p:cNvGrpSpPr/>
            <p:nvPr/>
          </p:nvGrpSpPr>
          <p:grpSpPr>
            <a:xfrm>
              <a:off x="16611717" y="908551"/>
              <a:ext cx="1673986" cy="534085"/>
              <a:chOff x="0" y="0"/>
              <a:chExt cx="1673984" cy="534084"/>
            </a:xfrm>
          </p:grpSpPr>
          <p:sp>
            <p:nvSpPr>
              <p:cNvPr id="703" name="Line"/>
              <p:cNvSpPr/>
              <p:nvPr/>
            </p:nvSpPr>
            <p:spPr>
              <a:xfrm>
                <a:off x="1652665" y="0"/>
                <a:ext cx="1" cy="524589"/>
              </a:xfrm>
              <a:prstGeom prst="line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04" name="Line"/>
              <p:cNvSpPr/>
              <p:nvPr/>
            </p:nvSpPr>
            <p:spPr>
              <a:xfrm>
                <a:off x="9947" y="268424"/>
                <a:ext cx="1664038" cy="2"/>
              </a:xfrm>
              <a:prstGeom prst="line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05" name="Line"/>
              <p:cNvSpPr/>
              <p:nvPr/>
            </p:nvSpPr>
            <p:spPr>
              <a:xfrm flipH="1">
                <a:off x="-1" y="9495"/>
                <a:ext cx="2" cy="524590"/>
              </a:xfrm>
              <a:prstGeom prst="line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06" name="stop"/>
              <p:cNvSpPr txBox="1"/>
              <p:nvPr/>
            </p:nvSpPr>
            <p:spPr>
              <a:xfrm>
                <a:off x="386833" y="75712"/>
                <a:ext cx="830392" cy="389380"/>
              </a:xfrm>
              <a:prstGeom prst="rect">
                <a:avLst/>
              </a:prstGeom>
              <a:solidFill>
                <a:srgbClr val="F3F6F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ts val="3600"/>
                  </a:lnSpc>
                  <a:defRPr sz="2500" i="1">
                    <a:solidFill>
                      <a:srgbClr val="005493"/>
                    </a:solidFill>
                  </a:defRPr>
                </a:lvl1pPr>
              </a:lstStyle>
              <a:p>
                <a:pPr defTabSz="914400"/>
                <a:r>
                  <a:t>stop</a:t>
                </a:r>
              </a:p>
            </p:txBody>
          </p:sp>
        </p:grpSp>
        <p:grpSp>
          <p:nvGrpSpPr>
            <p:cNvPr id="710" name="Group"/>
            <p:cNvGrpSpPr/>
            <p:nvPr/>
          </p:nvGrpSpPr>
          <p:grpSpPr>
            <a:xfrm>
              <a:off x="14905508" y="1016712"/>
              <a:ext cx="1692413" cy="389380"/>
              <a:chOff x="0" y="0"/>
              <a:chExt cx="1692411" cy="389379"/>
            </a:xfrm>
          </p:grpSpPr>
          <p:sp>
            <p:nvSpPr>
              <p:cNvPr id="708" name="Line"/>
              <p:cNvSpPr/>
              <p:nvPr/>
            </p:nvSpPr>
            <p:spPr>
              <a:xfrm flipV="1">
                <a:off x="0" y="155524"/>
                <a:ext cx="1692412" cy="52742"/>
              </a:xfrm>
              <a:prstGeom prst="line">
                <a:avLst/>
              </a:prstGeom>
              <a:noFill/>
              <a:ln w="25400" cap="flat">
                <a:solidFill>
                  <a:srgbClr val="005493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09" name="gene"/>
              <p:cNvSpPr txBox="1"/>
              <p:nvPr/>
            </p:nvSpPr>
            <p:spPr>
              <a:xfrm>
                <a:off x="348784" y="0"/>
                <a:ext cx="914969" cy="389380"/>
              </a:xfrm>
              <a:prstGeom prst="rect">
                <a:avLst/>
              </a:prstGeom>
              <a:solidFill>
                <a:srgbClr val="F3F6F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ts val="3600"/>
                  </a:lnSpc>
                  <a:defRPr sz="2500" i="1">
                    <a:solidFill>
                      <a:srgbClr val="005493"/>
                    </a:solidFill>
                  </a:defRPr>
                </a:lvl1pPr>
              </a:lstStyle>
              <a:p>
                <a:pPr defTabSz="914400"/>
                <a:r>
                  <a:t>gene</a:t>
                </a:r>
              </a:p>
            </p:txBody>
          </p:sp>
        </p:grpSp>
      </p:grpSp>
      <p:sp>
        <p:nvSpPr>
          <p:cNvPr id="712" name="Implementation.  Entertaining programming exercise!"/>
          <p:cNvSpPr txBox="1"/>
          <p:nvPr/>
        </p:nvSpPr>
        <p:spPr>
          <a:xfrm>
            <a:off x="19215166" y="7803762"/>
            <a:ext cx="4484962" cy="45642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Implementation.  </a:t>
            </a:r>
            <a:r>
              <a:rPr>
                <a:solidFill>
                  <a:srgbClr val="000000"/>
                </a:solidFill>
              </a:rPr>
              <a:t>Entertaining programming exercise!</a:t>
            </a:r>
          </a:p>
        </p:txBody>
      </p:sp>
      <p:sp>
        <p:nvSpPr>
          <p:cNvPr id="713" name="Goal. Write a Java program to find genes in a given genome."/>
          <p:cNvSpPr txBox="1"/>
          <p:nvPr/>
        </p:nvSpPr>
        <p:spPr>
          <a:xfrm>
            <a:off x="1193800" y="1485900"/>
            <a:ext cx="14262100" cy="990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Goal. </a:t>
            </a:r>
            <a:r>
              <a:rPr>
                <a:solidFill>
                  <a:srgbClr val="000000"/>
                </a:solidFill>
              </a:rPr>
              <a:t>Write a Java program to find genes in a given genome.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" grpId="0" build="p" bldLvl="5" animBg="1" advAuto="0"/>
      <p:bldP spid="682" grpId="0" animBg="1" advAuto="0"/>
      <p:bldP spid="712" grpId="0" build="p" bldLvl="5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OOP context for str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OOP context for strings</a:t>
            </a:r>
          </a:p>
        </p:txBody>
      </p:sp>
      <p:sp>
        <p:nvSpPr>
          <p:cNvPr id="7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717" name="Possible memory representation of"/>
          <p:cNvSpPr txBox="1"/>
          <p:nvPr/>
        </p:nvSpPr>
        <p:spPr>
          <a:xfrm>
            <a:off x="1193800" y="2247900"/>
            <a:ext cx="8699500" cy="1130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>
            <a:lvl1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lvl1pPr>
          </a:lstStyle>
          <a:p>
            <a:r>
              <a:t>Possible memory representation of  </a:t>
            </a:r>
          </a:p>
        </p:txBody>
      </p:sp>
      <p:grpSp>
        <p:nvGrpSpPr>
          <p:cNvPr id="731" name="Group"/>
          <p:cNvGrpSpPr/>
          <p:nvPr/>
        </p:nvGrpSpPr>
        <p:grpSpPr>
          <a:xfrm>
            <a:off x="-63517" y="5638800"/>
            <a:ext cx="25222210" cy="2778762"/>
            <a:chOff x="0" y="0"/>
            <a:chExt cx="25222208" cy="2778761"/>
          </a:xfrm>
        </p:grpSpPr>
        <p:grpSp>
          <p:nvGrpSpPr>
            <p:cNvPr id="721" name="Group"/>
            <p:cNvGrpSpPr/>
            <p:nvPr/>
          </p:nvGrpSpPr>
          <p:grpSpPr>
            <a:xfrm>
              <a:off x="0" y="0"/>
              <a:ext cx="25222208" cy="1195324"/>
              <a:chOff x="0" y="0"/>
              <a:chExt cx="25222207" cy="1195324"/>
            </a:xfrm>
          </p:grpSpPr>
          <p:graphicFrame>
            <p:nvGraphicFramePr>
              <p:cNvPr id="718" name="Table"/>
              <p:cNvGraphicFramePr/>
              <p:nvPr/>
            </p:nvGraphicFramePr>
            <p:xfrm>
              <a:off x="0" y="711200"/>
              <a:ext cx="25222207" cy="484124"/>
            </p:xfrm>
            <a:graphic>
              <a:graphicData uri="http://schemas.openxmlformats.org/drawingml/2006/table">
                <a:tbl>
                  <a:tblPr>
                    <a:tableStyleId>{8F44A2F1-9E1F-4B54-A3A2-5F16C0AD49E2}</a:tableStyleId>
                  </a:tblPr>
                  <a:tblGrid>
                    <a:gridCol w="3880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776068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776068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29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30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31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32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33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34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35"/>
                        </a:ext>
                      </a:extLst>
                    </a:gridCol>
                    <a:gridCol w="776068">
                      <a:extLst>
                        <a:ext uri="{9D8B030D-6E8A-4147-A177-3AD203B41FA5}">
                          <a16:colId xmlns:a16="http://schemas.microsoft.com/office/drawing/2014/main" val="20036"/>
                        </a:ext>
                      </a:extLst>
                    </a:gridCol>
                    <a:gridCol w="776068">
                      <a:extLst>
                        <a:ext uri="{9D8B030D-6E8A-4147-A177-3AD203B41FA5}">
                          <a16:colId xmlns:a16="http://schemas.microsoft.com/office/drawing/2014/main" val="20037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38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39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40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41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42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43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44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45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46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47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48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49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50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51"/>
                        </a:ext>
                      </a:extLst>
                    </a:gridCol>
                    <a:gridCol w="776068">
                      <a:extLst>
                        <a:ext uri="{9D8B030D-6E8A-4147-A177-3AD203B41FA5}">
                          <a16:colId xmlns:a16="http://schemas.microsoft.com/office/drawing/2014/main" val="20052"/>
                        </a:ext>
                      </a:extLst>
                    </a:gridCol>
                    <a:gridCol w="776068">
                      <a:extLst>
                        <a:ext uri="{9D8B030D-6E8A-4147-A177-3AD203B41FA5}">
                          <a16:colId xmlns:a16="http://schemas.microsoft.com/office/drawing/2014/main" val="20053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54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55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56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57"/>
                        </a:ext>
                      </a:extLst>
                    </a:gridCol>
                    <a:gridCol w="388034">
                      <a:extLst>
                        <a:ext uri="{9D8B030D-6E8A-4147-A177-3AD203B41FA5}">
                          <a16:colId xmlns:a16="http://schemas.microsoft.com/office/drawing/2014/main" val="20058"/>
                        </a:ext>
                      </a:extLst>
                    </a:gridCol>
                  </a:tblGrid>
                  <a:tr h="469900"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1800"/>
                          </a:pPr>
                          <a:r>
                            <a:rPr sz="2400">
                              <a:solidFill>
                                <a:srgbClr val="8D3124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x</a:t>
                          </a:r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1800"/>
                          </a:pPr>
                          <a:r>
                            <a: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15</a:t>
                          </a:r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1800"/>
                          </a:pPr>
                          <a:r>
                            <a: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x+9</a:t>
                          </a:r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1800"/>
                          </a:pPr>
                          <a:r>
                            <a: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4</a:t>
                          </a:r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1800"/>
                          </a:pPr>
                          <a:r>
                            <a: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x+1</a:t>
                          </a:r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1800"/>
                          </a:pPr>
                          <a:r>
                            <a: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4</a:t>
                          </a:r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lnSpc>
                              <a:spcPts val="3400"/>
                            </a:lnSpc>
                            <a:defRPr sz="24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endParaRPr/>
                        </a:p>
                      </a:txBody>
                      <a:tcPr marL="38100" marR="38100" marT="38100" marB="38100" anchor="ctr" horzOverflow="overflow">
                        <a:lnL w="12700">
                          <a:solidFill>
                            <a:srgbClr val="A9A9A9"/>
                          </a:solidFill>
                          <a:miter lim="400000"/>
                        </a:lnL>
                        <a:lnR w="12700">
                          <a:solidFill>
                            <a:srgbClr val="A9A9A9"/>
                          </a:solidFill>
                          <a:miter lim="400000"/>
                        </a:lnR>
                        <a:lnT w="12700">
                          <a:solidFill>
                            <a:srgbClr val="A9A9A9"/>
                          </a:solidFill>
                          <a:miter lim="400000"/>
                        </a:lnT>
                        <a:lnB w="12700">
                          <a:solidFill>
                            <a:srgbClr val="A9A9A9"/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719" name="Line"/>
              <p:cNvSpPr/>
              <p:nvPr/>
            </p:nvSpPr>
            <p:spPr>
              <a:xfrm>
                <a:off x="2281584" y="296068"/>
                <a:ext cx="419630" cy="3503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tabLst/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20" name="x"/>
              <p:cNvSpPr txBox="1"/>
              <p:nvPr/>
            </p:nvSpPr>
            <p:spPr>
              <a:xfrm>
                <a:off x="1981290" y="0"/>
                <a:ext cx="276861" cy="469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 marL="10159" marR="10159" defTabSz="1816100">
                  <a:lnSpc>
                    <a:spcPct val="110000"/>
                  </a:lnSpc>
                  <a:spcBef>
                    <a:spcPts val="1800"/>
                  </a:spcBef>
                  <a:buClr>
                    <a:srgbClr val="0433FF"/>
                  </a:buClr>
                  <a:buFont typeface="Courier New"/>
                  <a:tabLst/>
                  <a:defRPr sz="2400">
                    <a:uFill>
                      <a:solidFill>
                        <a:srgbClr val="000000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>
                  <a:defRPr sz="4200"/>
                </a:pPr>
                <a:r>
                  <a:rPr sz="2400"/>
                  <a:t>x</a:t>
                </a:r>
              </a:p>
            </p:txBody>
          </p:sp>
        </p:grpSp>
        <p:sp>
          <p:nvSpPr>
            <p:cNvPr id="722" name="aacaagtttacaagc"/>
            <p:cNvSpPr txBox="1"/>
            <p:nvPr/>
          </p:nvSpPr>
          <p:spPr>
            <a:xfrm>
              <a:off x="2654316" y="673100"/>
              <a:ext cx="5426562" cy="533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lvl="1" indent="88900" algn="l">
                <a:lnSpc>
                  <a:spcPts val="3800"/>
                </a:lnSpc>
                <a:tabLst>
                  <a:tab pos="1168400" algn="l"/>
                </a:tabLst>
                <a:defRPr sz="2800" spc="1372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aacaagtttacaagc</a:t>
              </a:r>
            </a:p>
          </p:txBody>
        </p:sp>
        <p:sp>
          <p:nvSpPr>
            <p:cNvPr id="723" name="Line"/>
            <p:cNvSpPr/>
            <p:nvPr/>
          </p:nvSpPr>
          <p:spPr>
            <a:xfrm>
              <a:off x="10160016" y="292100"/>
              <a:ext cx="419630" cy="3503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4" name="genome"/>
            <p:cNvSpPr txBox="1"/>
            <p:nvPr/>
          </p:nvSpPr>
          <p:spPr>
            <a:xfrm>
              <a:off x="8979697" y="0"/>
              <a:ext cx="1225938" cy="469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10159" marR="10159" algn="r" defTabSz="1816100">
                <a:lnSpc>
                  <a:spcPct val="110000"/>
                </a:lnSpc>
                <a:spcBef>
                  <a:spcPts val="1800"/>
                </a:spcBef>
                <a:buClr>
                  <a:srgbClr val="0433FF"/>
                </a:buClr>
                <a:buFont typeface="Courier New"/>
                <a:tabLst/>
                <a:defRPr sz="2400"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4200"/>
              </a:pPr>
              <a:r>
                <a:rPr sz="2400"/>
                <a:t>genome</a:t>
              </a:r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10319560" y="1226674"/>
              <a:ext cx="437886" cy="763654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6" name="memory…"/>
            <p:cNvSpPr txBox="1"/>
            <p:nvPr/>
          </p:nvSpPr>
          <p:spPr>
            <a:xfrm>
              <a:off x="9444759" y="1930400"/>
              <a:ext cx="1431023" cy="84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10159" marR="10159" defTabSz="1816100">
                <a:lnSpc>
                  <a:spcPct val="110000"/>
                </a:lnSpc>
                <a:buClr>
                  <a:srgbClr val="0433FF"/>
                </a:buClr>
                <a:buFont typeface="Courier New"/>
                <a:tabLst/>
                <a:defRPr sz="42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</a:defRPr>
              </a:pPr>
              <a:r>
                <a:rPr sz="2400"/>
                <a:t>memory</a:t>
              </a:r>
            </a:p>
            <a:p>
              <a:pPr marL="10159" marR="10159" defTabSz="1816100">
                <a:lnSpc>
                  <a:spcPct val="110000"/>
                </a:lnSpc>
                <a:buClr>
                  <a:srgbClr val="0433FF"/>
                </a:buClr>
                <a:buFont typeface="Courier New"/>
                <a:tabLst/>
                <a:defRPr sz="42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</a:defRPr>
              </a:pPr>
              <a:r>
                <a:rPr sz="2400"/>
                <a:t>address</a:t>
              </a:r>
            </a:p>
          </p:txBody>
        </p:sp>
        <p:sp>
          <p:nvSpPr>
            <p:cNvPr id="727" name="Line"/>
            <p:cNvSpPr/>
            <p:nvPr/>
          </p:nvSpPr>
          <p:spPr>
            <a:xfrm flipH="1" flipV="1">
              <a:off x="11595116" y="1231900"/>
              <a:ext cx="354807" cy="795867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8" name="length"/>
            <p:cNvSpPr txBox="1"/>
            <p:nvPr/>
          </p:nvSpPr>
          <p:spPr>
            <a:xfrm>
              <a:off x="11483007" y="2044700"/>
              <a:ext cx="1064757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10159" marR="10159" defTabSz="1816100">
                <a:lnSpc>
                  <a:spcPct val="110000"/>
                </a:lnSpc>
                <a:buClr>
                  <a:srgbClr val="0433FF"/>
                </a:buClr>
                <a:buFont typeface="Courier New"/>
                <a:tabLst/>
                <a:defRPr sz="24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</a:defRPr>
              </a:lvl1pPr>
            </a:lstStyle>
            <a:p>
              <a:pPr>
                <a:defRPr sz="4200"/>
              </a:pPr>
              <a:r>
                <a:rPr sz="2400"/>
                <a:t>length</a:t>
              </a:r>
            </a:p>
          </p:txBody>
        </p:sp>
        <p:sp>
          <p:nvSpPr>
            <p:cNvPr id="729" name="Line"/>
            <p:cNvSpPr/>
            <p:nvPr/>
          </p:nvSpPr>
          <p:spPr>
            <a:xfrm>
              <a:off x="14478015" y="292100"/>
              <a:ext cx="419630" cy="3503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0" name="t"/>
            <p:cNvSpPr txBox="1"/>
            <p:nvPr/>
          </p:nvSpPr>
          <p:spPr>
            <a:xfrm>
              <a:off x="14262370" y="0"/>
              <a:ext cx="209144" cy="469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10159" marR="10159" algn="r" defTabSz="1816100">
                <a:lnSpc>
                  <a:spcPct val="110000"/>
                </a:lnSpc>
                <a:spcBef>
                  <a:spcPts val="1800"/>
                </a:spcBef>
                <a:buClr>
                  <a:srgbClr val="0433FF"/>
                </a:buClr>
                <a:buFont typeface="Courier New"/>
                <a:tabLst/>
                <a:defRPr sz="2400"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4200"/>
              </a:pPr>
              <a:r>
                <a:rPr sz="2400"/>
                <a:t>t</a:t>
              </a:r>
            </a:p>
          </p:txBody>
        </p:sp>
      </p:grpSp>
      <p:sp>
        <p:nvSpPr>
          <p:cNvPr id="732" name="Line"/>
          <p:cNvSpPr/>
          <p:nvPr/>
        </p:nvSpPr>
        <p:spPr>
          <a:xfrm>
            <a:off x="21399500" y="5930900"/>
            <a:ext cx="419630" cy="35037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3" name="s"/>
          <p:cNvSpPr txBox="1"/>
          <p:nvPr/>
        </p:nvSpPr>
        <p:spPr>
          <a:xfrm>
            <a:off x="21082000" y="5638800"/>
            <a:ext cx="307951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marL="10159" marR="10159" algn="r" defTabSz="1816100">
              <a:lnSpc>
                <a:spcPct val="110000"/>
              </a:lnSpc>
              <a:spcBef>
                <a:spcPts val="1800"/>
              </a:spcBef>
              <a:buClr>
                <a:srgbClr val="0433FF"/>
              </a:buClr>
              <a:buFont typeface="Courier New"/>
              <a:tabLst/>
              <a:defRPr sz="24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4200"/>
            </a:pPr>
            <a:r>
              <a:rPr sz="2400"/>
              <a:t>s</a:t>
            </a:r>
          </a:p>
        </p:txBody>
      </p:sp>
      <p:sp>
        <p:nvSpPr>
          <p:cNvPr id="734" name="Implications…"/>
          <p:cNvSpPr txBox="1"/>
          <p:nvPr/>
        </p:nvSpPr>
        <p:spPr>
          <a:xfrm>
            <a:off x="1270000" y="8737600"/>
            <a:ext cx="16700500" cy="406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Implications </a:t>
            </a:r>
            <a:endParaRPr i="1"/>
          </a:p>
          <a:p>
            <a:pPr marL="838200" lvl="2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t> and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 are different strings that share the same value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"acaa"</a:t>
            </a:r>
            <a:r>
              <a:t>. </a:t>
            </a:r>
          </a:p>
          <a:p>
            <a:pPr marL="838200" lvl="2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(s == t)</a:t>
            </a:r>
            <a:r>
              <a:t> is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false</a:t>
            </a:r>
            <a:r>
              <a:t> (because it compares addresses).</a:t>
            </a:r>
          </a:p>
          <a:p>
            <a:pPr marL="838200" lvl="2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(s.equals(t))</a:t>
            </a:r>
            <a:r>
              <a:t> is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true</a:t>
            </a:r>
            <a:r>
              <a:t> (because it compares character sequences).</a:t>
            </a:r>
          </a:p>
          <a:p>
            <a:pPr marL="838200" lvl="2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Java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String</a:t>
            </a:r>
            <a:r>
              <a:t> interface is more complicated than the API.</a:t>
            </a:r>
          </a:p>
        </p:txBody>
      </p:sp>
      <p:sp>
        <p:nvSpPr>
          <p:cNvPr id="735" name="String genome = &quot;aacaagtttacaagc&quot;;…"/>
          <p:cNvSpPr/>
          <p:nvPr/>
        </p:nvSpPr>
        <p:spPr>
          <a:xfrm>
            <a:off x="10172700" y="2215197"/>
            <a:ext cx="8877300" cy="292608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06400" tIns="406400" rIns="406400" bIns="406400" anchor="ctr">
            <a:spAutoFit/>
          </a:bodyPr>
          <a:lstStyle/>
          <a:p>
            <a:pPr algn="l">
              <a:lnSpc>
                <a:spcPts val="6500"/>
              </a:lnSpc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String genome = "aacaagtttacaagc";</a:t>
            </a:r>
          </a:p>
          <a:p>
            <a:pPr algn="l">
              <a:lnSpc>
                <a:spcPts val="6500"/>
              </a:lnSpc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String s = genome.substring(1, 5);</a:t>
            </a:r>
          </a:p>
          <a:p>
            <a:pPr algn="l">
              <a:lnSpc>
                <a:spcPts val="6500"/>
              </a:lnSpc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String t = genome.substring(9, 13);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" grpId="0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Using a data type: constructors and metho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a data type: constructors and methods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86" name="To use a data type, you need to know:…"/>
          <p:cNvSpPr txBox="1"/>
          <p:nvPr/>
        </p:nvSpPr>
        <p:spPr>
          <a:xfrm>
            <a:off x="1270000" y="1816100"/>
            <a:ext cx="11087100" cy="3581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To </a:t>
            </a:r>
            <a:r>
              <a:t>use</a:t>
            </a:r>
            <a:r>
              <a:rPr>
                <a:solidFill>
                  <a:srgbClr val="000000"/>
                </a:solidFill>
              </a:rPr>
              <a:t> a data type, you need to know:</a:t>
            </a:r>
            <a:endParaRPr i="1"/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Its name (capitalized, in Java).</a:t>
            </a:r>
            <a:endParaRPr i="1">
              <a:solidFill>
                <a:srgbClr val="005493"/>
              </a:solidFill>
            </a:endParaRP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How to </a:t>
            </a:r>
            <a:r>
              <a:rPr i="1"/>
              <a:t>construct</a:t>
            </a:r>
            <a:r>
              <a:t> new objects.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How to </a:t>
            </a:r>
            <a:r>
              <a:rPr i="1"/>
              <a:t>apply operations</a:t>
            </a:r>
            <a:r>
              <a:t> to a given object.</a:t>
            </a:r>
          </a:p>
        </p:txBody>
      </p:sp>
      <p:sp>
        <p:nvSpPr>
          <p:cNvPr id="187" name="To construct a new object…"/>
          <p:cNvSpPr txBox="1"/>
          <p:nvPr/>
        </p:nvSpPr>
        <p:spPr>
          <a:xfrm>
            <a:off x="1270000" y="6007100"/>
            <a:ext cx="11988800" cy="2565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To construct a new object</a:t>
            </a:r>
            <a:endParaRPr i="1"/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Use the keyword </a:t>
            </a:r>
            <a:r>
              <a:rPr>
                <a:solidFill>
                  <a:srgbClr val="8D3124"/>
                </a:solidFill>
              </a:rPr>
              <a:t>new</a:t>
            </a:r>
            <a:r>
              <a:t> to invoke a </a:t>
            </a:r>
            <a:r>
              <a:rPr i="1"/>
              <a:t>constructor</a:t>
            </a:r>
            <a:r>
              <a:t>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Use </a:t>
            </a:r>
            <a:r>
              <a:rPr>
                <a:solidFill>
                  <a:srgbClr val="8D3124"/>
                </a:solidFill>
              </a:rPr>
              <a:t>data type name</a:t>
            </a:r>
            <a:r>
              <a:t> to specify type of object.</a:t>
            </a:r>
          </a:p>
        </p:txBody>
      </p:sp>
      <p:sp>
        <p:nvSpPr>
          <p:cNvPr id="188" name="To apply an operation (invoke a method)…"/>
          <p:cNvSpPr txBox="1"/>
          <p:nvPr/>
        </p:nvSpPr>
        <p:spPr>
          <a:xfrm>
            <a:off x="1270000" y="9309100"/>
            <a:ext cx="12090400" cy="3937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To apply an operation (invoke a method)</a:t>
            </a:r>
            <a:endParaRPr i="1"/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Use </a:t>
            </a:r>
            <a:r>
              <a:rPr>
                <a:solidFill>
                  <a:srgbClr val="8D3124"/>
                </a:solidFill>
              </a:rPr>
              <a:t>object name</a:t>
            </a:r>
            <a:r>
              <a:t> to specify which object.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Use the </a:t>
            </a:r>
            <a:r>
              <a:rPr>
                <a:solidFill>
                  <a:srgbClr val="8D3124"/>
                </a:solidFill>
              </a:rPr>
              <a:t>dot operator</a:t>
            </a:r>
            <a:r>
              <a:t> to indicate that an operation is to be applied.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Use a </a:t>
            </a:r>
            <a:r>
              <a:rPr>
                <a:solidFill>
                  <a:srgbClr val="8D3124"/>
                </a:solidFill>
              </a:rPr>
              <a:t>method name</a:t>
            </a:r>
            <a:r>
              <a:t> to specify which operation.</a:t>
            </a:r>
          </a:p>
        </p:txBody>
      </p:sp>
      <p:sp>
        <p:nvSpPr>
          <p:cNvPr id="189" name="String s;…"/>
          <p:cNvSpPr/>
          <p:nvPr/>
        </p:nvSpPr>
        <p:spPr>
          <a:xfrm>
            <a:off x="13919200" y="7428062"/>
            <a:ext cx="9118600" cy="321915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06400" tIns="406400" rIns="406400" bIns="406400" anchor="ctr">
            <a:spAutoFit/>
          </a:bodyPr>
          <a:lstStyle/>
          <a:p>
            <a:pPr algn="l">
              <a:lnSpc>
                <a:spcPts val="6500"/>
              </a:lnSpc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/>
              <a:t>String s;</a:t>
            </a:r>
          </a:p>
          <a:p>
            <a:pPr algn="l">
              <a:lnSpc>
                <a:spcPts val="6500"/>
              </a:lnSpc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/>
              <a:t>s = new  String  ("Hello, World");</a:t>
            </a:r>
          </a:p>
          <a:p>
            <a:pPr algn="l">
              <a:lnSpc>
                <a:spcPts val="6500"/>
              </a:lnSpc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/>
              <a:t>StdOut.println</a:t>
            </a:r>
            <a:r>
              <a:rPr sz="3200" dirty="0"/>
              <a:t>( </a:t>
            </a:r>
            <a:r>
              <a:rPr sz="3200" dirty="0" err="1"/>
              <a:t>s.substring</a:t>
            </a:r>
            <a:r>
              <a:rPr sz="3200" dirty="0"/>
              <a:t>(0, 5) );</a:t>
            </a:r>
          </a:p>
        </p:txBody>
      </p:sp>
      <p:sp>
        <p:nvSpPr>
          <p:cNvPr id="190" name="Rectangle"/>
          <p:cNvSpPr/>
          <p:nvPr/>
        </p:nvSpPr>
        <p:spPr>
          <a:xfrm>
            <a:off x="14922500" y="8935344"/>
            <a:ext cx="927100" cy="533400"/>
          </a:xfrm>
          <a:prstGeom prst="rect">
            <a:avLst/>
          </a:prstGeom>
          <a:ln w="50800">
            <a:solidFill>
              <a:srgbClr val="8D3124"/>
            </a:solidFill>
          </a:ln>
        </p:spPr>
        <p:txBody>
          <a:bodyPr lIns="469900" tIns="469900" rIns="469900" bIns="469900"/>
          <a:lstStyle/>
          <a:p>
            <a:pPr marL="7224" marR="7224" algn="l" defTabSz="1295400">
              <a:lnSpc>
                <a:spcPct val="130000"/>
              </a:lnSpc>
              <a:tabLst/>
              <a:defRPr sz="3000">
                <a:uFill>
                  <a:solidFill>
                    <a:srgbClr val="0433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1" name="Rectangle"/>
          <p:cNvSpPr/>
          <p:nvPr/>
        </p:nvSpPr>
        <p:spPr>
          <a:xfrm>
            <a:off x="17202150" y="8868251"/>
            <a:ext cx="2400300" cy="533400"/>
          </a:xfrm>
          <a:prstGeom prst="rect">
            <a:avLst/>
          </a:prstGeom>
          <a:ln w="50800">
            <a:solidFill>
              <a:srgbClr val="8D3124"/>
            </a:solidFill>
          </a:ln>
        </p:spPr>
        <p:txBody>
          <a:bodyPr lIns="469900" tIns="469900" rIns="469900" bIns="469900"/>
          <a:lstStyle/>
          <a:p>
            <a:pPr marL="7224" marR="7224" algn="l" defTabSz="1295400">
              <a:lnSpc>
                <a:spcPct val="130000"/>
              </a:lnSpc>
              <a:tabLst/>
              <a:defRPr sz="3000">
                <a:uFill>
                  <a:solidFill>
                    <a:srgbClr val="0433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" name="Rectangle"/>
          <p:cNvSpPr/>
          <p:nvPr/>
        </p:nvSpPr>
        <p:spPr>
          <a:xfrm>
            <a:off x="16954500" y="9717713"/>
            <a:ext cx="368300" cy="533400"/>
          </a:xfrm>
          <a:prstGeom prst="rect">
            <a:avLst/>
          </a:prstGeom>
          <a:ln w="50800">
            <a:solidFill>
              <a:srgbClr val="8D3124"/>
            </a:solidFill>
          </a:ln>
        </p:spPr>
        <p:txBody>
          <a:bodyPr lIns="469900" tIns="469900" rIns="469900" bIns="469900"/>
          <a:lstStyle/>
          <a:p>
            <a:pPr marL="7224" marR="7224" algn="l" defTabSz="1295400">
              <a:lnSpc>
                <a:spcPct val="130000"/>
              </a:lnSpc>
              <a:tabLst/>
              <a:defRPr sz="3000">
                <a:uFill>
                  <a:solidFill>
                    <a:srgbClr val="0433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94" name="Rectangle"/>
          <p:cNvSpPr/>
          <p:nvPr/>
        </p:nvSpPr>
        <p:spPr>
          <a:xfrm>
            <a:off x="17513300" y="9717713"/>
            <a:ext cx="2400300" cy="533400"/>
          </a:xfrm>
          <a:prstGeom prst="rect">
            <a:avLst/>
          </a:prstGeom>
          <a:ln w="50800">
            <a:solidFill>
              <a:srgbClr val="8D3124"/>
            </a:solidFill>
          </a:ln>
        </p:spPr>
        <p:txBody>
          <a:bodyPr lIns="469900" tIns="469900" rIns="469900" bIns="469900"/>
          <a:lstStyle/>
          <a:p>
            <a:pPr marL="7224" marR="7224" algn="l" defTabSz="1295400">
              <a:lnSpc>
                <a:spcPct val="130000"/>
              </a:lnSpc>
              <a:tabLst/>
              <a:defRPr sz="3000">
                <a:uFill>
                  <a:solidFill>
                    <a:srgbClr val="0433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5" name="Construction_Site_for_The_Oaks_High_School_Retford_-_geograph.org.uk_-_89555.tiff" descr="Construction_Site_for_The_Oaks_High_School_Retford_-_geograph.org.uk_-_89555.tiff"/>
          <p:cNvPicPr>
            <a:picLocks noChangeAspect="1"/>
          </p:cNvPicPr>
          <p:nvPr/>
        </p:nvPicPr>
        <p:blipFill>
          <a:blip r:embed="rId2"/>
          <a:srcRect l="3906" t="11825" r="625" b="27593"/>
          <a:stretch>
            <a:fillRect/>
          </a:stretch>
        </p:blipFill>
        <p:spPr>
          <a:xfrm>
            <a:off x="13931900" y="1752600"/>
            <a:ext cx="9093200" cy="434568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new Building()"/>
          <p:cNvSpPr txBox="1"/>
          <p:nvPr/>
        </p:nvSpPr>
        <p:spPr>
          <a:xfrm>
            <a:off x="17018000" y="6286500"/>
            <a:ext cx="332536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ts val="6500"/>
              </a:lnSpc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new Building()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build="p" bldLvl="5" animBg="1" advAuto="0"/>
      <p:bldP spid="187" grpId="0" build="p" bldLvl="5" animBg="1" advAuto="0"/>
      <p:bldP spid="188" grpId="0" build="p" bldLvl="5" animBg="1" advAuto="0"/>
      <p:bldP spid="189" grpId="0" animBg="1" advAuto="0"/>
      <p:bldP spid="190" grpId="0" animBg="1" advAuto="0"/>
      <p:bldP spid="191" grpId="0" animBg="1" advAuto="0"/>
      <p:bldP spid="192" grpId="0" animBg="1" advAuto="0"/>
      <p:bldP spid="194" grpId="0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Object-oriented programming: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Object-oriented programming: summary</a:t>
            </a:r>
          </a:p>
        </p:txBody>
      </p:sp>
      <p:sp>
        <p:nvSpPr>
          <p:cNvPr id="7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739" name="In Java, programs manipulate references to objects.…"/>
          <p:cNvSpPr txBox="1"/>
          <p:nvPr/>
        </p:nvSpPr>
        <p:spPr>
          <a:xfrm>
            <a:off x="1270000" y="4864100"/>
            <a:ext cx="18440400" cy="4000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lvl="1" indent="88900"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dirty="0"/>
              <a:t>In Java, programs manipulate references to objects.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String</a:t>
            </a:r>
            <a:r>
              <a:rPr dirty="0"/>
              <a:t>, arrays, (and everything else) are </a:t>
            </a:r>
            <a:r>
              <a:rPr i="1" dirty="0"/>
              <a:t>reference types</a:t>
            </a:r>
            <a:r>
              <a:rPr dirty="0"/>
              <a:t>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 dirty="0"/>
              <a:t>Exceptions: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boolean</a:t>
            </a:r>
            <a:r>
              <a:rPr dirty="0"/>
              <a:t>, 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int</a:t>
            </a:r>
            <a:r>
              <a:rPr dirty="0"/>
              <a:t>, 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double</a:t>
            </a:r>
            <a:r>
              <a:rPr dirty="0"/>
              <a:t> and other </a:t>
            </a:r>
            <a:r>
              <a:rPr i="1" dirty="0"/>
              <a:t>primitive types</a:t>
            </a:r>
            <a:r>
              <a:rPr dirty="0"/>
              <a:t>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 dirty="0"/>
              <a:t>OOP purist:  Languages should not have separate primitive types.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 dirty="0"/>
              <a:t>Practical programmer: Primitive types provide needed efficiency.</a:t>
            </a:r>
          </a:p>
        </p:txBody>
      </p:sp>
      <p:sp>
        <p:nvSpPr>
          <p:cNvPr id="740" name="This lecture: You can write programs to manipulate sounds, colors, pictures, and strings.…"/>
          <p:cNvSpPr txBox="1"/>
          <p:nvPr/>
        </p:nvSpPr>
        <p:spPr>
          <a:xfrm>
            <a:off x="1270000" y="9347200"/>
            <a:ext cx="21653500" cy="1866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dirty="0"/>
              <a:t>This lecture: </a:t>
            </a:r>
            <a:r>
              <a:rPr dirty="0">
                <a:solidFill>
                  <a:srgbClr val="000000"/>
                </a:solidFill>
              </a:rPr>
              <a:t>You can write programs to manipulate sounds, colors, pictures, and strings.</a:t>
            </a:r>
            <a:r>
              <a:rPr dirty="0"/>
              <a:t> </a:t>
            </a:r>
          </a:p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dirty="0"/>
              <a:t>Next lecture: </a:t>
            </a:r>
            <a:r>
              <a:rPr dirty="0">
                <a:solidFill>
                  <a:srgbClr val="000000"/>
                </a:solidFill>
              </a:rPr>
              <a:t>You can </a:t>
            </a:r>
            <a:r>
              <a:rPr i="1" dirty="0">
                <a:solidFill>
                  <a:srgbClr val="000000"/>
                </a:solidFill>
              </a:rPr>
              <a:t>define your own abstractions</a:t>
            </a:r>
            <a:r>
              <a:rPr dirty="0">
                <a:solidFill>
                  <a:srgbClr val="000000"/>
                </a:solidFill>
              </a:rPr>
              <a:t> and write programs that manipulate them.</a:t>
            </a:r>
          </a:p>
        </p:txBody>
      </p:sp>
      <p:sp>
        <p:nvSpPr>
          <p:cNvPr id="741" name="Object-oriented programming.…"/>
          <p:cNvSpPr txBox="1"/>
          <p:nvPr/>
        </p:nvSpPr>
        <p:spPr>
          <a:xfrm>
            <a:off x="1270000" y="1765300"/>
            <a:ext cx="15240000" cy="261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Object-oriented programming.</a:t>
            </a:r>
            <a:endParaRPr i="1"/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Create your own data types (sets of values and ops on them).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t>Use them in your programs (manipulate </a:t>
            </a:r>
            <a:r>
              <a:rPr i="1"/>
              <a:t>objects</a:t>
            </a:r>
            <a:r>
              <a:t>).</a:t>
            </a:r>
          </a:p>
        </p:txBody>
      </p:sp>
      <p:sp>
        <p:nvSpPr>
          <p:cNvPr id="742" name="An object holds a data type value.…"/>
          <p:cNvSpPr txBox="1"/>
          <p:nvPr/>
        </p:nvSpPr>
        <p:spPr>
          <a:xfrm>
            <a:off x="16344900" y="2946400"/>
            <a:ext cx="7124700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>
              <a:lnSpc>
                <a:spcPts val="3800"/>
              </a:lnSpc>
              <a:spcBef>
                <a:spcPts val="100"/>
              </a:spcBef>
              <a:tabLst>
                <a:tab pos="1168400" algn="l"/>
              </a:tabLst>
              <a:defRPr sz="2800"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An</a:t>
            </a:r>
            <a:r>
              <a:t> object</a:t>
            </a:r>
            <a:r>
              <a:rPr>
                <a:solidFill>
                  <a:srgbClr val="000000"/>
                </a:solidFill>
              </a:rPr>
              <a:t> holds a data type value.</a:t>
            </a:r>
          </a:p>
          <a:p>
            <a:pPr>
              <a:lnSpc>
                <a:spcPts val="3800"/>
              </a:lnSpc>
              <a:spcBef>
                <a:spcPts val="100"/>
              </a:spcBef>
              <a:tabLst>
                <a:tab pos="1168400" algn="l"/>
              </a:tabLst>
              <a:defRPr sz="2800">
                <a:solidFill>
                  <a:srgbClr val="005493"/>
                </a:solidFill>
              </a:defRPr>
            </a:pPr>
            <a:r>
              <a:rPr>
                <a:solidFill>
                  <a:srgbClr val="000000"/>
                </a:solidFill>
              </a:rPr>
              <a:t>Variable names refer to objects.</a:t>
            </a:r>
          </a:p>
        </p:txBody>
      </p:sp>
      <p:sp>
        <p:nvSpPr>
          <p:cNvPr id="743" name="Line"/>
          <p:cNvSpPr/>
          <p:nvPr/>
        </p:nvSpPr>
        <p:spPr>
          <a:xfrm>
            <a:off x="15534735" y="3735848"/>
            <a:ext cx="1411468" cy="1"/>
          </a:xfrm>
          <a:prstGeom prst="line">
            <a:avLst/>
          </a:prstGeom>
          <a:ln w="38100">
            <a:solidFill>
              <a:srgbClr val="005493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" grpId="0" build="p" bldLvl="5" animBg="1" advAuto="0"/>
      <p:bldP spid="740" grpId="0" build="p" bldLvl="5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199" name="Pop quiz on AD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Pop quiz</a:t>
            </a:r>
            <a:r>
              <a:rPr>
                <a:solidFill>
                  <a:srgbClr val="8D3124"/>
                </a:solidFill>
              </a:rPr>
              <a:t> </a:t>
            </a:r>
            <a:r>
              <a:t>on ADTs</a:t>
            </a:r>
          </a:p>
        </p:txBody>
      </p:sp>
      <p:sp>
        <p:nvSpPr>
          <p:cNvPr id="200" name="Q. What is an abstract data type?"/>
          <p:cNvSpPr txBox="1"/>
          <p:nvPr/>
        </p:nvSpPr>
        <p:spPr>
          <a:xfrm>
            <a:off x="1270000" y="5334000"/>
            <a:ext cx="8039100" cy="1155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lvl="1" indent="88900" algn="l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/>
            </a:pPr>
            <a:r>
              <a:rPr>
                <a:solidFill>
                  <a:srgbClr val="005493"/>
                </a:solidFill>
              </a:rPr>
              <a:t>Q.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</a:rPr>
              <a:t>What is an abstract data type?</a:t>
            </a:r>
          </a:p>
        </p:txBody>
      </p:sp>
      <p:sp>
        <p:nvSpPr>
          <p:cNvPr id="201" name="Q. What is a data type?"/>
          <p:cNvSpPr txBox="1"/>
          <p:nvPr/>
        </p:nvSpPr>
        <p:spPr>
          <a:xfrm>
            <a:off x="1270000" y="1905000"/>
            <a:ext cx="6032500" cy="1155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lvl="1" indent="88900" algn="l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/>
            </a:pPr>
            <a:r>
              <a:rPr>
                <a:solidFill>
                  <a:srgbClr val="005493"/>
                </a:solidFill>
              </a:rPr>
              <a:t>Q.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</a:rPr>
              <a:t>What is a data type?</a:t>
            </a:r>
          </a:p>
        </p:txBody>
      </p:sp>
      <p:sp>
        <p:nvSpPr>
          <p:cNvPr id="202" name="A. A set of values and a set of operations on those values."/>
          <p:cNvSpPr txBox="1"/>
          <p:nvPr/>
        </p:nvSpPr>
        <p:spPr>
          <a:xfrm>
            <a:off x="1270000" y="3302000"/>
            <a:ext cx="13741400" cy="1155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lvl="1" indent="88900" algn="l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</a:defRPr>
            </a:pPr>
            <a:r>
              <a:t>A. </a:t>
            </a:r>
            <a:r>
              <a:rPr>
                <a:uFill>
                  <a:solidFill>
                    <a:srgbClr val="8D3124"/>
                  </a:solidFill>
                </a:uFill>
              </a:rPr>
              <a:t>A set of values and a set of operations on those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7EDF-5574-4461-B1A7-7D7E90F7CAE4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9.1a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F5FAA-F3A3-48C8-9116-12F0DF1929F4}"/>
              </a:ext>
            </a:extLst>
          </p:cNvPr>
          <p:cNvSpPr txBox="1"/>
          <p:nvPr/>
        </p:nvSpPr>
        <p:spPr>
          <a:xfrm>
            <a:off x="17674760" y="370849"/>
            <a:ext cx="310470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/>
              <a:t>Explain the meaning of </a:t>
            </a:r>
            <a:r>
              <a:rPr lang="en-US" sz="2400" i="1" dirty="0"/>
              <a:t>data type</a:t>
            </a:r>
            <a:r>
              <a:rPr lang="en-US" i="1" dirty="0"/>
              <a:t>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9162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205" name="Pop quiz on AD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Pop quiz</a:t>
            </a:r>
            <a:r>
              <a:rPr>
                <a:solidFill>
                  <a:srgbClr val="8D3124"/>
                </a:solidFill>
              </a:rPr>
              <a:t> </a:t>
            </a:r>
            <a:r>
              <a:t>on ADTs</a:t>
            </a:r>
          </a:p>
        </p:txBody>
      </p:sp>
      <p:sp>
        <p:nvSpPr>
          <p:cNvPr id="206" name="Q. What is an abstract data type?"/>
          <p:cNvSpPr txBox="1"/>
          <p:nvPr/>
        </p:nvSpPr>
        <p:spPr>
          <a:xfrm>
            <a:off x="1270000" y="5334000"/>
            <a:ext cx="8039100" cy="1155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lvl="1" indent="88900" algn="l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/>
            </a:pPr>
            <a:r>
              <a:rPr>
                <a:solidFill>
                  <a:srgbClr val="005493"/>
                </a:solidFill>
              </a:rPr>
              <a:t>Q.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</a:rPr>
              <a:t>What is an abstract data type?</a:t>
            </a:r>
          </a:p>
        </p:txBody>
      </p:sp>
      <p:sp>
        <p:nvSpPr>
          <p:cNvPr id="207" name="Q. What is a data type?"/>
          <p:cNvSpPr txBox="1"/>
          <p:nvPr/>
        </p:nvSpPr>
        <p:spPr>
          <a:xfrm>
            <a:off x="1270000" y="1905000"/>
            <a:ext cx="6032500" cy="1155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lvl="1" indent="88900" algn="l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/>
            </a:pPr>
            <a:r>
              <a:rPr>
                <a:solidFill>
                  <a:srgbClr val="005493"/>
                </a:solidFill>
              </a:rPr>
              <a:t>Q.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</a:rPr>
              <a:t>What is a data type?</a:t>
            </a:r>
          </a:p>
        </p:txBody>
      </p:sp>
      <p:sp>
        <p:nvSpPr>
          <p:cNvPr id="208" name="A. A set of values and a set of operations on those values."/>
          <p:cNvSpPr txBox="1"/>
          <p:nvPr/>
        </p:nvSpPr>
        <p:spPr>
          <a:xfrm>
            <a:off x="1270000" y="3302000"/>
            <a:ext cx="13741400" cy="1155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lvl="1" indent="88900" algn="l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</a:defRPr>
            </a:pPr>
            <a:r>
              <a:t>A. </a:t>
            </a:r>
            <a:r>
              <a:rPr>
                <a:uFill>
                  <a:solidFill>
                    <a:srgbClr val="8D3124"/>
                  </a:solidFill>
                </a:uFill>
              </a:rPr>
              <a:t>A set of values and a set of operations on those values.</a:t>
            </a:r>
          </a:p>
        </p:txBody>
      </p:sp>
      <p:sp>
        <p:nvSpPr>
          <p:cNvPr id="209" name="A. A data type whose representation is hidden from the client."/>
          <p:cNvSpPr txBox="1"/>
          <p:nvPr/>
        </p:nvSpPr>
        <p:spPr>
          <a:xfrm>
            <a:off x="1270000" y="6731000"/>
            <a:ext cx="14668500" cy="1155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lvl="1" indent="88900" algn="l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</a:defRPr>
            </a:pPr>
            <a:r>
              <a:t>A. </a:t>
            </a:r>
            <a:r>
              <a:rPr>
                <a:uFill>
                  <a:solidFill>
                    <a:srgbClr val="8D3124"/>
                  </a:solidFill>
                </a:uFill>
              </a:rPr>
              <a:t>A data type whose representation is hidden from the client.</a:t>
            </a:r>
          </a:p>
        </p:txBody>
      </p:sp>
    </p:spTree>
    <p:extLst>
      <p:ext uri="{BB962C8B-B14F-4D97-AF65-F5344CB8AC3E}">
        <p14:creationId xmlns:p14="http://schemas.microsoft.com/office/powerpoint/2010/main" val="280328738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205" name="Pop quiz on AD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Primitive data type versus object reference</a:t>
            </a:r>
            <a:endParaRPr dirty="0"/>
          </a:p>
        </p:txBody>
      </p:sp>
      <p:sp>
        <p:nvSpPr>
          <p:cNvPr id="206" name="Q. What is an abstract data type?"/>
          <p:cNvSpPr txBox="1"/>
          <p:nvPr/>
        </p:nvSpPr>
        <p:spPr>
          <a:xfrm>
            <a:off x="1270000" y="5334000"/>
            <a:ext cx="8039100" cy="1155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lvl="1" indent="88900" algn="l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/>
            </a:pPr>
            <a:r>
              <a:rPr dirty="0">
                <a:solidFill>
                  <a:srgbClr val="005493"/>
                </a:solidFill>
              </a:rPr>
              <a:t>Q.</a:t>
            </a:r>
            <a:r>
              <a:rPr dirty="0"/>
              <a:t> </a:t>
            </a:r>
            <a:r>
              <a:rPr dirty="0">
                <a:uFill>
                  <a:solidFill>
                    <a:srgbClr val="000000"/>
                  </a:solidFill>
                </a:uFill>
              </a:rPr>
              <a:t>What is an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object reference</a:t>
            </a:r>
            <a:r>
              <a:rPr dirty="0">
                <a:uFill>
                  <a:solidFill>
                    <a:srgbClr val="000000"/>
                  </a:solidFill>
                </a:uFill>
              </a:rPr>
              <a:t>?</a:t>
            </a:r>
          </a:p>
        </p:txBody>
      </p:sp>
      <p:sp>
        <p:nvSpPr>
          <p:cNvPr id="207" name="Q. What is a data type?"/>
          <p:cNvSpPr txBox="1"/>
          <p:nvPr/>
        </p:nvSpPr>
        <p:spPr>
          <a:xfrm>
            <a:off x="1270000" y="1905000"/>
            <a:ext cx="11624906" cy="1143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algn="l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/>
            </a:pPr>
            <a:r>
              <a:rPr dirty="0">
                <a:solidFill>
                  <a:srgbClr val="005493"/>
                </a:solidFill>
              </a:rPr>
              <a:t>Q.</a:t>
            </a:r>
            <a:r>
              <a:rPr dirty="0"/>
              <a:t> </a:t>
            </a:r>
            <a:r>
              <a:rPr dirty="0">
                <a:uFill>
                  <a:solidFill>
                    <a:srgbClr val="000000"/>
                  </a:solidFill>
                </a:uFill>
              </a:rPr>
              <a:t>What is a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primitive </a:t>
            </a:r>
            <a:r>
              <a:rPr dirty="0">
                <a:uFill>
                  <a:solidFill>
                    <a:srgbClr val="000000"/>
                  </a:solidFill>
                </a:uFill>
              </a:rPr>
              <a:t>data type?</a:t>
            </a:r>
          </a:p>
        </p:txBody>
      </p:sp>
      <p:sp>
        <p:nvSpPr>
          <p:cNvPr id="208" name="A. A set of values and a set of operations on those values."/>
          <p:cNvSpPr txBox="1"/>
          <p:nvPr/>
        </p:nvSpPr>
        <p:spPr>
          <a:xfrm>
            <a:off x="1270000" y="3302000"/>
            <a:ext cx="17391224" cy="1143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algn="l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</a:defRPr>
            </a:pPr>
            <a:r>
              <a:rPr dirty="0"/>
              <a:t>A. </a:t>
            </a:r>
            <a:r>
              <a:rPr dirty="0">
                <a:uFill>
                  <a:solidFill>
                    <a:srgbClr val="8D3124"/>
                  </a:solidFill>
                </a:uFill>
              </a:rPr>
              <a:t>A set </a:t>
            </a:r>
            <a:r>
              <a:rPr lang="en-US" dirty="0">
                <a:uFill>
                  <a:solidFill>
                    <a:srgbClr val="8D3124"/>
                  </a:solidFill>
                </a:uFill>
              </a:rPr>
              <a:t>primitive values (int, double, char, ..) that are not abstract data types</a:t>
            </a:r>
            <a:r>
              <a:rPr dirty="0">
                <a:uFill>
                  <a:solidFill>
                    <a:srgbClr val="8D3124"/>
                  </a:solidFill>
                </a:uFill>
              </a:rPr>
              <a:t>.</a:t>
            </a:r>
          </a:p>
        </p:txBody>
      </p:sp>
      <p:sp>
        <p:nvSpPr>
          <p:cNvPr id="209" name="A. A data type whose representation is hidden from the client."/>
          <p:cNvSpPr txBox="1"/>
          <p:nvPr/>
        </p:nvSpPr>
        <p:spPr>
          <a:xfrm>
            <a:off x="1270000" y="6731000"/>
            <a:ext cx="14668500" cy="1155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>
            <a:spAutoFit/>
          </a:bodyPr>
          <a:lstStyle/>
          <a:p>
            <a:pPr lvl="1" indent="88900" algn="l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</a:defRPr>
            </a:pPr>
            <a:r>
              <a:rPr dirty="0"/>
              <a:t>A. </a:t>
            </a:r>
            <a:r>
              <a:rPr dirty="0">
                <a:uFill>
                  <a:solidFill>
                    <a:srgbClr val="8D3124"/>
                  </a:solidFill>
                </a:uFill>
              </a:rPr>
              <a:t>A </a:t>
            </a:r>
            <a:r>
              <a:rPr lang="en-US" dirty="0">
                <a:uFill>
                  <a:solidFill>
                    <a:srgbClr val="8D3124"/>
                  </a:solidFill>
                </a:uFill>
              </a:rPr>
              <a:t>reference to the object but not the internal details of the object</a:t>
            </a:r>
            <a:r>
              <a:rPr dirty="0">
                <a:uFill>
                  <a:solidFill>
                    <a:srgbClr val="8D3124"/>
                  </a:solidFill>
                </a:u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B5CCB-88E6-4543-8B5D-B33223C5E902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9.1c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26" name="Picture 2" descr="Image result for introcs immutable strings">
            <a:extLst>
              <a:ext uri="{FF2B5EF4-FFF2-40B4-BE49-F238E27FC236}">
                <a16:creationId xmlns:a16="http://schemas.microsoft.com/office/drawing/2014/main" id="{D98E0297-FD67-47BA-8CE1-DFCAC450F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1278" y="4857750"/>
            <a:ext cx="7505700" cy="847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hod for Luminance library">
            <a:extLst>
              <a:ext uri="{FF2B5EF4-FFF2-40B4-BE49-F238E27FC236}">
                <a16:creationId xmlns:a16="http://schemas.microsoft.com/office/drawing/2014/main" id="{39936AC3-9757-46AA-AEC9-8D14D5205C45}"/>
              </a:ext>
            </a:extLst>
          </p:cNvPr>
          <p:cNvSpPr txBox="1"/>
          <p:nvPr/>
        </p:nvSpPr>
        <p:spPr>
          <a:xfrm>
            <a:off x="10178050" y="9921106"/>
            <a:ext cx="3523601" cy="13331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1600" tIns="101600" rIns="101600" bIns="101600" numCol="1" anchor="t">
            <a:spAutoFit/>
          </a:bodyPr>
          <a:lstStyle>
            <a:lvl1pPr>
              <a:lnSpc>
                <a:spcPts val="3000"/>
              </a:lnSpc>
              <a:spcBef>
                <a:spcPts val="100"/>
              </a:spcBef>
              <a:tabLst>
                <a:tab pos="1155700" algn="l"/>
              </a:tabLst>
              <a:defRPr sz="2400">
                <a:solidFill>
                  <a:srgbClr val="005493"/>
                </a:solidFill>
              </a:defRPr>
            </a:lvl1pPr>
          </a:lstStyle>
          <a:p>
            <a:pPr algn="ctr"/>
            <a:r>
              <a:rPr lang="en-US" dirty="0"/>
              <a:t>Java provides object types for all primitive types</a:t>
            </a: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B38BFD05-5530-4682-9071-84B6E384275A}"/>
              </a:ext>
            </a:extLst>
          </p:cNvPr>
          <p:cNvSpPr/>
          <p:nvPr/>
        </p:nvSpPr>
        <p:spPr>
          <a:xfrm flipH="1">
            <a:off x="13701651" y="10414000"/>
            <a:ext cx="1320635" cy="0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1E3AD-0DEA-4334-96D0-B37B0C8BA425}"/>
              </a:ext>
            </a:extLst>
          </p:cNvPr>
          <p:cNvSpPr txBox="1"/>
          <p:nvPr/>
        </p:nvSpPr>
        <p:spPr>
          <a:xfrm>
            <a:off x="16087356" y="209323"/>
            <a:ext cx="484096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/>
              <a:t>Distinguish between primitive data types and object references.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7075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Image sources…"/>
          <p:cNvSpPr txBox="1"/>
          <p:nvPr/>
        </p:nvSpPr>
        <p:spPr>
          <a:xfrm>
            <a:off x="505408" y="357155"/>
            <a:ext cx="17297400" cy="2209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79400" tIns="279400" rIns="279400" bIns="279400">
            <a:spAutoFit/>
          </a:bodyPr>
          <a:lstStyle/>
          <a:p>
            <a:pPr algn="l">
              <a:lnSpc>
                <a:spcPts val="3200"/>
              </a:lnSpc>
              <a:defRPr sz="2700" i="1"/>
            </a:pPr>
            <a:r>
              <a:rPr dirty="0"/>
              <a:t>Image sources</a:t>
            </a:r>
          </a:p>
          <a:p>
            <a:pPr algn="l">
              <a:lnSpc>
                <a:spcPts val="2800"/>
              </a:lnSpc>
              <a:defRPr sz="2400"/>
            </a:pPr>
            <a:endParaRPr dirty="0"/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http://upload.wikimedia.org/wikipedia/commons/6/6a/</a:t>
            </a:r>
            <a:br>
              <a:rPr dirty="0"/>
            </a:br>
            <a:r>
              <a:rPr dirty="0"/>
              <a:t>         Construction_Site_for_The_Oaks_High_School_Retford_-_geograph.org.uk_-_89555.jpg</a:t>
            </a:r>
          </a:p>
        </p:txBody>
      </p:sp>
      <p:sp>
        <p:nvSpPr>
          <p:cNvPr id="4" name="Image sources…">
            <a:extLst>
              <a:ext uri="{FF2B5EF4-FFF2-40B4-BE49-F238E27FC236}">
                <a16:creationId xmlns:a16="http://schemas.microsoft.com/office/drawing/2014/main" id="{BB04D6E6-DDF2-4B2D-A401-096F2F9A1DCC}"/>
              </a:ext>
            </a:extLst>
          </p:cNvPr>
          <p:cNvSpPr txBox="1"/>
          <p:nvPr/>
        </p:nvSpPr>
        <p:spPr>
          <a:xfrm>
            <a:off x="505408" y="2866053"/>
            <a:ext cx="17297400" cy="4521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79400" tIns="279400" rIns="279400" bIns="279400">
            <a:spAutoFit/>
          </a:bodyPr>
          <a:lstStyle/>
          <a:p>
            <a:pPr algn="l">
              <a:lnSpc>
                <a:spcPts val="3200"/>
              </a:lnSpc>
              <a:defRPr sz="2700" i="1"/>
            </a:pPr>
            <a:r>
              <a:rPr dirty="0"/>
              <a:t>Image sources</a:t>
            </a:r>
          </a:p>
          <a:p>
            <a:pPr algn="l">
              <a:lnSpc>
                <a:spcPts val="2800"/>
              </a:lnSpc>
              <a:defRPr sz="2400"/>
            </a:pPr>
            <a:endParaRPr dirty="0"/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http://archive.hudsonalpha.org/education/outreach/basics/eye-color</a:t>
            </a:r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http://www.designishistory.com/1940/joseph-albers/</a:t>
            </a:r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http://en.wikipedia.org/wiki/Josef_Albers#mediaviewer/File:Josef_Albers.jpg</a:t>
            </a:r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http://fr.freepik.com/photos-libre/oeil-au-beurre-noir-et-blanc_620699.htm</a:t>
            </a:r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http://en.wikipedia.org/wiki/The_Treachery_of_Images#mediaviewer/File:MagrittePipe.jpg</a:t>
            </a:r>
          </a:p>
          <a:p>
            <a:pPr algn="l">
              <a:lnSpc>
                <a:spcPts val="3800"/>
              </a:lnSpc>
              <a:spcBef>
                <a:spcPts val="600"/>
              </a:spcBef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http://static.tvtropes.org/pmwiki/pub/images/not-a-pipe-piraro_598.png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8. Abstract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9</a:t>
            </a:r>
            <a:r>
              <a:rPr dirty="0">
                <a:solidFill>
                  <a:schemeClr val="bg2"/>
                </a:solidFill>
              </a:rPr>
              <a:t>. Abstract Data Types</a:t>
            </a:r>
          </a:p>
        </p:txBody>
      </p:sp>
      <p:sp>
        <p:nvSpPr>
          <p:cNvPr id="132" name="Overview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2"/>
                </a:solidFill>
              </a:rPr>
              <a:t>Overview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rPr dirty="0">
                <a:solidFill>
                  <a:schemeClr val="bg2"/>
                </a:solidFill>
              </a:rPr>
              <a:t>String processing</a:t>
            </a:r>
          </a:p>
        </p:txBody>
      </p:sp>
    </p:spTree>
    <p:extLst>
      <p:ext uri="{BB962C8B-B14F-4D97-AF65-F5344CB8AC3E}">
        <p14:creationId xmlns:p14="http://schemas.microsoft.com/office/powerpoint/2010/main" val="226648378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9. </a:t>
            </a:r>
            <a:r>
              <a:rPr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Abstract Data Types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16526289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tr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Strings</a:t>
            </a:r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171" name="Table"/>
          <p:cNvGraphicFramePr/>
          <p:nvPr>
            <p:extLst>
              <p:ext uri="{D42A27DB-BD31-4B8C-83A1-F6EECF244321}">
                <p14:modId xmlns:p14="http://schemas.microsoft.com/office/powerpoint/2010/main" val="519902392"/>
              </p:ext>
            </p:extLst>
          </p:nvPr>
        </p:nvGraphicFramePr>
        <p:xfrm>
          <a:off x="10746129" y="2520375"/>
          <a:ext cx="12953999" cy="103123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48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4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7493">
                <a:tc gridSpan="2"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public class String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String(String s)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rPr>
                        <a:t>create a string with the same value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int length()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rPr>
                        <a:t>string length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char </a:t>
                      </a: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charAt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(int </a:t>
                      </a: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rPr>
                        <a:t>ith character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String substring(int </a:t>
                      </a: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, int j)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rPr>
                        <a:t>ith through (j-1)st characters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boolean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 contains(String sub)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does string contain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sub</a:t>
                      </a:r>
                      <a:r>
                        <a:t>?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boolean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startsWith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(String pre)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does string start with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</a:t>
                      </a:r>
                      <a:r>
                        <a:t>?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boolean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endsWith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(String post)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does string end with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post</a:t>
                      </a:r>
                      <a:r>
                        <a:t>?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int </a:t>
                      </a: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indexOf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(String p)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index of 1st occurrence of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 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int </a:t>
                      </a: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indexOf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(String p, int </a:t>
                      </a: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index of 1st occurrence of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</a:t>
                      </a:r>
                      <a:r>
                        <a:t> after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 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String </a:t>
                      </a: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concat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(String t)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this string with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</a:t>
                      </a:r>
                      <a:r>
                        <a:t> appended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int </a:t>
                      </a: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compareTo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(String t)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rPr>
                        <a:t>string comparison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String </a:t>
                      </a: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replaceAll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(String </a:t>
                      </a: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a,String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 b)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result of changing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  <a:r>
                        <a:t>s to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  <a:r>
                        <a:t>s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String[] split(String </a:t>
                      </a: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delim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t>strings between occurrences of </a:t>
                      </a:r>
                      <a:r>
                        <a:rPr i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delim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marL="187959" marR="6350" algn="l" defTabSz="914400">
                        <a:lnSpc>
                          <a:spcPct val="50000"/>
                        </a:lnSpc>
                        <a:spcBef>
                          <a:spcPts val="1800"/>
                        </a:spcBef>
                        <a:tabLst/>
                        <a:defRPr sz="1800"/>
                      </a:pPr>
                      <a:r>
                        <a:rPr sz="25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boolean</a:t>
                      </a:r>
                      <a:r>
                        <a:rPr sz="250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Sans Typewriter" panose="020B0509030504030204" pitchFamily="49" charset="77"/>
                          <a:ea typeface="Helvetica"/>
                          <a:cs typeface="Helvetica"/>
                          <a:sym typeface="Helvetica"/>
                        </a:rPr>
                        <a:t> equals(String t)</a:t>
                      </a:r>
                    </a:p>
                  </a:txBody>
                  <a:tcPr marL="38100" marR="38100" marT="38100" marB="381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defRPr sz="2200" i="1">
                          <a:solidFill>
                            <a:srgbClr val="005493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Lucida Sans"/>
                        </a:defRPr>
                      </a:pPr>
                      <a:r>
                        <a:rPr dirty="0"/>
                        <a:t>is this string's value the same as </a:t>
                      </a:r>
                      <a:r>
                        <a:rPr i="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</a:t>
                      </a:r>
                      <a:r>
                        <a:rPr dirty="0"/>
                        <a:t>'s</a:t>
                      </a:r>
                    </a:p>
                  </a:txBody>
                  <a:tcPr marL="139700" marR="139700" marT="139700" marB="139700" anchor="ctr" horzOverflow="overflow">
                    <a:lnL w="25400">
                      <a:solidFill>
                        <a:srgbClr val="EBEBEB"/>
                      </a:solidFill>
                      <a:miter lim="400000"/>
                    </a:lnL>
                    <a:lnR w="25400">
                      <a:solidFill>
                        <a:srgbClr val="EBEBEB"/>
                      </a:solidFill>
                      <a:miter lim="400000"/>
                    </a:lnR>
                    <a:lnT w="25400">
                      <a:solidFill>
                        <a:srgbClr val="EBEBEB"/>
                      </a:solidFill>
                      <a:miter lim="400000"/>
                    </a:lnT>
                    <a:lnB w="25400">
                      <a:solidFill>
                        <a:srgbClr val="EBEBE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72" name="Operations (API)"/>
          <p:cNvSpPr txBox="1"/>
          <p:nvPr/>
        </p:nvSpPr>
        <p:spPr>
          <a:xfrm>
            <a:off x="15056154" y="13095039"/>
            <a:ext cx="3658848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buClr>
                <a:srgbClr val="606060"/>
              </a:buClr>
              <a:buFont typeface="Comic Sans MS"/>
              <a:defRPr sz="33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Operations (API)</a:t>
            </a:r>
          </a:p>
        </p:txBody>
      </p:sp>
      <p:sp>
        <p:nvSpPr>
          <p:cNvPr id="173" name="Java's String ADT allows us to write Java programs that manipulate strings.…"/>
          <p:cNvSpPr txBox="1"/>
          <p:nvPr/>
        </p:nvSpPr>
        <p:spPr>
          <a:xfrm>
            <a:off x="1193338" y="7232997"/>
            <a:ext cx="8755149" cy="4072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dirty="0">
                <a:solidFill>
                  <a:srgbClr val="000000"/>
                </a:solidFill>
              </a:rPr>
              <a:t>Java's </a:t>
            </a:r>
            <a:r>
              <a:rPr dirty="0"/>
              <a:t>String ADT</a:t>
            </a:r>
            <a:r>
              <a:rPr dirty="0">
                <a:solidFill>
                  <a:srgbClr val="000000"/>
                </a:solidFill>
              </a:rPr>
              <a:t> allows us to write Java programs that manipulate strings.</a:t>
            </a:r>
          </a:p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dirty="0">
                <a:solidFill>
                  <a:srgbClr val="000000"/>
                </a:solidFill>
              </a:rPr>
              <a:t>The exact representation is hidden (it could change and our programs would still work).</a:t>
            </a:r>
          </a:p>
        </p:txBody>
      </p:sp>
      <p:sp>
        <p:nvSpPr>
          <p:cNvPr id="174" name="A String is a sequence of Unicode characters."/>
          <p:cNvSpPr txBox="1"/>
          <p:nvPr/>
        </p:nvSpPr>
        <p:spPr>
          <a:xfrm>
            <a:off x="1244830" y="3671455"/>
            <a:ext cx="8572270" cy="269909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4800" tIns="304800" rIns="304800" bIns="304800" numCol="1" anchor="t">
            <a:noAutofit/>
          </a:bodyPr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dirty="0">
                <a:solidFill>
                  <a:srgbClr val="000000"/>
                </a:solidFill>
              </a:rPr>
              <a:t>A 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String</a:t>
            </a:r>
            <a:r>
              <a:rPr dirty="0">
                <a:solidFill>
                  <a:srgbClr val="000000"/>
                </a:solidFill>
              </a:rPr>
              <a:t> is a sequence of Unicode characters.</a:t>
            </a:r>
          </a:p>
        </p:txBody>
      </p:sp>
      <p:grpSp>
        <p:nvGrpSpPr>
          <p:cNvPr id="181" name="Group"/>
          <p:cNvGrpSpPr/>
          <p:nvPr/>
        </p:nvGrpSpPr>
        <p:grpSpPr>
          <a:xfrm>
            <a:off x="14008904" y="1335940"/>
            <a:ext cx="8547360" cy="1266098"/>
            <a:chOff x="0" y="0"/>
            <a:chExt cx="8547358" cy="1266097"/>
          </a:xfrm>
        </p:grpSpPr>
        <p:sp>
          <p:nvSpPr>
            <p:cNvPr id="179" name="stay tuned for more complete API later in this lecture"/>
            <p:cNvSpPr txBox="1"/>
            <p:nvPr/>
          </p:nvSpPr>
          <p:spPr>
            <a:xfrm>
              <a:off x="493574" y="0"/>
              <a:ext cx="8053785" cy="558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 algn="l">
                <a:lnSpc>
                  <a:spcPts val="3000"/>
                </a:lnSpc>
                <a:spcBef>
                  <a:spcPts val="100"/>
                </a:spcBef>
                <a:tabLst>
                  <a:tab pos="1155700" algn="l"/>
                </a:tabLst>
                <a:defRPr sz="2400">
                  <a:solidFill>
                    <a:srgbClr val="005493"/>
                  </a:solidFill>
                </a:defRPr>
              </a:lvl1pPr>
            </a:lstStyle>
            <a:p>
              <a:r>
                <a:t>stay tuned for more complete API later in this lecture</a:t>
              </a:r>
            </a:p>
          </p:txBody>
        </p:sp>
        <p:sp>
          <p:nvSpPr>
            <p:cNvPr id="180" name="Line"/>
            <p:cNvSpPr/>
            <p:nvPr/>
          </p:nvSpPr>
          <p:spPr>
            <a:xfrm flipV="1">
              <a:off x="0" y="445690"/>
              <a:ext cx="899386" cy="820408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tabLst/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82" name="We have already been using ADTs!"/>
          <p:cNvSpPr txBox="1"/>
          <p:nvPr/>
        </p:nvSpPr>
        <p:spPr>
          <a:xfrm>
            <a:off x="1270000" y="2070100"/>
            <a:ext cx="8547100" cy="1041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t>We have </a:t>
            </a:r>
            <a:r>
              <a:rPr i="1"/>
              <a:t>already</a:t>
            </a:r>
            <a:r>
              <a:t> been using ADTs!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3099E-A210-491C-A250-70506AAE66B3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9.1e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CB43-BED4-4F42-90B5-33AC6824C69E}"/>
              </a:ext>
            </a:extLst>
          </p:cNvPr>
          <p:cNvSpPr txBox="1"/>
          <p:nvPr/>
        </p:nvSpPr>
        <p:spPr>
          <a:xfrm>
            <a:off x="15693656" y="127618"/>
            <a:ext cx="531735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dirty="0"/>
              <a:t>Write code that manipulates/processes Strings by calling String methods.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 advAuto="0"/>
      <p:bldP spid="172" grpId="0" animBg="1" advAuto="0"/>
      <p:bldP spid="173" grpId="0" animBg="1" advAuto="0"/>
      <p:bldP spid="181" grpId="0" animBg="1" advAuto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tring AD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Concatenation of String</a:t>
            </a:r>
            <a:endParaRPr dirty="0"/>
          </a:p>
        </p:txBody>
      </p:sp>
      <p:sp>
        <p:nvSpPr>
          <p:cNvPr id="6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05" name="A String is a sequence of Unicode characters."/>
          <p:cNvSpPr txBox="1"/>
          <p:nvPr/>
        </p:nvSpPr>
        <p:spPr>
          <a:xfrm>
            <a:off x="1270000" y="1778000"/>
            <a:ext cx="11010900" cy="1054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dirty="0">
                <a:solidFill>
                  <a:srgbClr val="000000"/>
                </a:solidFill>
              </a:rPr>
              <a:t>A 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String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concatenation is a common operation</a:t>
            </a:r>
            <a:r>
              <a:rPr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08" name="Java's ADT allows us to write Java programs that manipulate strings."/>
          <p:cNvSpPr txBox="1"/>
          <p:nvPr/>
        </p:nvSpPr>
        <p:spPr>
          <a:xfrm>
            <a:off x="1270000" y="3683000"/>
            <a:ext cx="10922000" cy="43599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lang="en-US" dirty="0">
                <a:solidFill>
                  <a:srgbClr val="000000"/>
                </a:solidFill>
              </a:rPr>
              <a:t>The operator + is overloaded for String concatenation.</a:t>
            </a:r>
          </a:p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lang="en-US" dirty="0"/>
              <a:t>String s1 = “Hello”;</a:t>
            </a:r>
          </a:p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lang="en-US" dirty="0"/>
              <a:t>String s2 = “There”;</a:t>
            </a:r>
          </a:p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lang="en-US" dirty="0"/>
              <a:t>String s3 = s1 + “ “ </a:t>
            </a:r>
            <a:r>
              <a:rPr lang="en-US"/>
              <a:t>+ s2</a:t>
            </a:r>
            <a:endParaRPr lang="en-US" dirty="0"/>
          </a:p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lang="en-US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C6AC4-1739-4CD2-8027-626568596C20}"/>
              </a:ext>
            </a:extLst>
          </p:cNvPr>
          <p:cNvSpPr txBox="1"/>
          <p:nvPr/>
        </p:nvSpPr>
        <p:spPr>
          <a:xfrm>
            <a:off x="21096689" y="466348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</a:t>
            </a:r>
            <a:r>
              <a:rPr lang="en-US" sz="3200" dirty="0"/>
              <a:t>9.1g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defined in terms of its ADT values (typical)">
            <a:extLst>
              <a:ext uri="{FF2B5EF4-FFF2-40B4-BE49-F238E27FC236}">
                <a16:creationId xmlns:a16="http://schemas.microsoft.com/office/drawing/2014/main" id="{BD6C93F6-3C6F-4073-96D3-B8BE6A5F9568}"/>
              </a:ext>
            </a:extLst>
          </p:cNvPr>
          <p:cNvSpPr txBox="1"/>
          <p:nvPr/>
        </p:nvSpPr>
        <p:spPr>
          <a:xfrm>
            <a:off x="13382385" y="5579800"/>
            <a:ext cx="4122924" cy="5637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 numCol="1" anchor="t">
            <a:spAutoFit/>
          </a:bodyPr>
          <a:lstStyle>
            <a:lvl1pPr algn="l">
              <a:lnSpc>
                <a:spcPts val="3000"/>
              </a:lnSpc>
              <a:spcBef>
                <a:spcPts val="100"/>
              </a:spcBef>
              <a:tabLst>
                <a:tab pos="1155700" algn="l"/>
              </a:tabLst>
              <a:defRPr sz="2400">
                <a:solidFill>
                  <a:srgbClr val="005493"/>
                </a:solidFill>
              </a:defRPr>
            </a:lvl1pPr>
          </a:lstStyle>
          <a:p>
            <a:r>
              <a:rPr lang="en-US" dirty="0"/>
              <a:t>Results in s3 = “Hello There”</a:t>
            </a:r>
            <a:endParaRPr dirty="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24353CDA-F811-4244-A770-D87607423455}"/>
              </a:ext>
            </a:extLst>
          </p:cNvPr>
          <p:cNvSpPr/>
          <p:nvPr/>
        </p:nvSpPr>
        <p:spPr>
          <a:xfrm flipV="1">
            <a:off x="12660671" y="5835847"/>
            <a:ext cx="747248" cy="1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A String is a sequence of Unicode characters.">
            <a:extLst>
              <a:ext uri="{FF2B5EF4-FFF2-40B4-BE49-F238E27FC236}">
                <a16:creationId xmlns:a16="http://schemas.microsoft.com/office/drawing/2014/main" id="{B42F4FA0-FFA9-4A45-90B1-5D188F38187A}"/>
              </a:ext>
            </a:extLst>
          </p:cNvPr>
          <p:cNvSpPr txBox="1"/>
          <p:nvPr/>
        </p:nvSpPr>
        <p:spPr>
          <a:xfrm>
            <a:off x="1459723" y="9208277"/>
            <a:ext cx="11010900" cy="21750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lang="en-US" dirty="0">
                <a:solidFill>
                  <a:schemeClr val="accent1"/>
                </a:solidFill>
              </a:rPr>
              <a:t>Note</a:t>
            </a:r>
            <a:r>
              <a:rPr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s3 is a new String object. The Strings s1, and s2 still exists. 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721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800" dirty="0"/>
              <a:t>Strings:	</a:t>
            </a:r>
            <a:r>
              <a:rPr lang="en-US" altLang="en-US" sz="4800" dirty="0">
                <a:solidFill>
                  <a:srgbClr val="C00000"/>
                </a:solidFill>
              </a:rPr>
              <a:t> </a:t>
            </a:r>
            <a:r>
              <a:rPr lang="en-US" altLang="en-US" sz="4800" dirty="0" err="1">
                <a:solidFill>
                  <a:srgbClr val="C00000"/>
                </a:solidFill>
                <a:latin typeface="Courier New" pitchFamily="49" charset="0"/>
              </a:rPr>
              <a:t>java.lang</a:t>
            </a:r>
            <a:r>
              <a:rPr lang="en-US" altLang="en-US" sz="4800" dirty="0" err="1">
                <a:latin typeface="Courier New" pitchFamily="49" charset="0"/>
              </a:rPr>
              <a:t>.String</a:t>
            </a:r>
            <a:endParaRPr lang="en-US" altLang="en-US" sz="4800" dirty="0"/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is an Object!</a:t>
            </a:r>
          </a:p>
          <a:p>
            <a:pPr eaLnBrk="1" hangingPunct="1"/>
            <a:r>
              <a:rPr lang="en-US" altLang="en-US" dirty="0"/>
              <a:t>From the API:</a:t>
            </a:r>
          </a:p>
          <a:p>
            <a:pPr lvl="2" eaLnBrk="1" hangingPunct="1"/>
            <a:r>
              <a:rPr lang="en-US" altLang="en-US" i="1" dirty="0"/>
              <a:t>Application Programmer Interface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"Strings are </a:t>
            </a:r>
            <a:r>
              <a:rPr lang="en-US" altLang="en-US" dirty="0">
                <a:solidFill>
                  <a:srgbClr val="CC3300"/>
                </a:solidFill>
              </a:rPr>
              <a:t>constant</a:t>
            </a:r>
            <a:r>
              <a:rPr lang="en-US" altLang="en-US" dirty="0"/>
              <a:t>; their values cannot be changed after they are created.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String buffers support mutable strings (not is subset).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Because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objects are immutable they can be shared. ”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Strings are </a:t>
            </a:r>
            <a:r>
              <a:rPr lang="en-US" altLang="en-US" b="1" dirty="0"/>
              <a:t>immutable</a:t>
            </a:r>
          </a:p>
          <a:p>
            <a:pPr lvl="1"/>
            <a:r>
              <a:rPr lang="en-US" altLang="en-US" dirty="0"/>
              <a:t>Once a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object is constructed, its contents may not be changed.</a:t>
            </a:r>
          </a:p>
        </p:txBody>
      </p:sp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CS111 Trees</a:t>
            </a:r>
            <a:endParaRPr lang="en-US" altLang="en-US" sz="2800" dirty="0"/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1CCF8F-7583-451A-9C62-4C9E975979C5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20316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Types: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Everything that is not a primitive type is a </a:t>
            </a:r>
            <a:r>
              <a:rPr lang="en-US" altLang="en-US" i="1" dirty="0">
                <a:solidFill>
                  <a:srgbClr val="CC3300"/>
                </a:solidFill>
              </a:rPr>
              <a:t>reference</a:t>
            </a:r>
            <a:r>
              <a:rPr lang="en-US" altLang="en-US" dirty="0"/>
              <a:t> type.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i="1" dirty="0"/>
              <a:t>reference</a:t>
            </a:r>
            <a:r>
              <a:rPr lang="en-US" altLang="en-US" dirty="0"/>
              <a:t> variable contains a </a:t>
            </a:r>
            <a:r>
              <a:rPr lang="en-US" altLang="en-US" i="1" dirty="0"/>
              <a:t> reference</a:t>
            </a:r>
            <a:r>
              <a:rPr lang="en-US" altLang="en-US" dirty="0"/>
              <a:t> to an object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dirty="0">
                <a:latin typeface="Courier New" pitchFamily="49" charset="0"/>
              </a:rPr>
              <a:t>String  name = new String(); </a:t>
            </a:r>
          </a:p>
          <a:p>
            <a:pPr lvl="1" eaLnBrk="1" hangingPunct="1"/>
            <a:r>
              <a:rPr lang="en-US" altLang="en-US" dirty="0"/>
              <a:t>allocates memory for this new object	       						</a:t>
            </a:r>
            <a:r>
              <a:rPr lang="en-US" altLang="en-US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endParaRPr lang="en-US" altLang="en-US" b="1" dirty="0">
              <a:solidFill>
                <a:schemeClr val="tx2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/>
              <a:t>assigns reference to reference variable</a:t>
            </a:r>
          </a:p>
        </p:txBody>
      </p:sp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CS111 Trees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55109" y="26132608"/>
            <a:ext cx="477695" cy="43601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6400">
                <a:solidFill>
                  <a:schemeClr val="tx1"/>
                </a:solidFill>
                <a:latin typeface="Arial" charset="0"/>
              </a:defRPr>
            </a:lvl1pPr>
            <a:lvl2pPr marL="1485900" indent="-571500" eaLnBrk="0" hangingPunct="0">
              <a:spcBef>
                <a:spcPct val="20000"/>
              </a:spcBef>
              <a:buChar char="–"/>
              <a:defRPr sz="5600">
                <a:solidFill>
                  <a:schemeClr val="tx1"/>
                </a:solidFill>
                <a:latin typeface="Arial" charset="0"/>
              </a:defRPr>
            </a:lvl2pPr>
            <a:lvl3pPr marL="2286000" indent="-457200" eaLnBrk="0" hangingPunct="0">
              <a:spcBef>
                <a:spcPct val="20000"/>
              </a:spcBef>
              <a:buChar char="•"/>
              <a:defRPr sz="4800">
                <a:solidFill>
                  <a:schemeClr val="tx1"/>
                </a:solidFill>
                <a:latin typeface="Arial" charset="0"/>
              </a:defRPr>
            </a:lvl3pPr>
            <a:lvl4pPr marL="3200400" indent="-457200" eaLnBrk="0" hangingPunct="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Arial" charset="0"/>
              </a:defRPr>
            </a:lvl4pPr>
            <a:lvl5pPr marL="4114800" indent="-457200" eaLnBrk="0" hangingPunct="0">
              <a:spcBef>
                <a:spcPct val="20000"/>
              </a:spcBef>
              <a:buChar char="»"/>
              <a:defRPr sz="4000">
                <a:solidFill>
                  <a:schemeClr val="tx1"/>
                </a:solidFill>
                <a:latin typeface="Arial" charset="0"/>
              </a:defRPr>
            </a:lvl5pPr>
            <a:lvl6pPr marL="5029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6pPr>
            <a:lvl7pPr marL="5943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7pPr>
            <a:lvl8pPr marL="6858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8pPr>
            <a:lvl9pPr marL="7772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F7F8B4-3F89-48D4-80B5-850C1163D7E9}" type="slidenum">
              <a:rPr lang="en-US" altLang="en-US" sz="28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2800"/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17830800" y="8839201"/>
            <a:ext cx="243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>
              <a:latin typeface="Tahoma" pitchFamily="34" charset="0"/>
            </a:endParaRPr>
          </a:p>
        </p:txBody>
      </p:sp>
      <p:sp>
        <p:nvSpPr>
          <p:cNvPr id="66567" name="Line 5"/>
          <p:cNvSpPr>
            <a:spLocks noChangeShapeType="1"/>
          </p:cNvSpPr>
          <p:nvPr/>
        </p:nvSpPr>
        <p:spPr bwMode="auto">
          <a:xfrm>
            <a:off x="18897600" y="975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18745200" y="7924800"/>
            <a:ext cx="2133600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66569" name="Line 7"/>
          <p:cNvSpPr>
            <a:spLocks noChangeShapeType="1"/>
          </p:cNvSpPr>
          <p:nvPr/>
        </p:nvSpPr>
        <p:spPr bwMode="auto">
          <a:xfrm flipV="1">
            <a:off x="11738919" y="8909011"/>
            <a:ext cx="6746789" cy="33384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A7373-273B-3B4E-8B71-563E03E76CBF}"/>
              </a:ext>
            </a:extLst>
          </p:cNvPr>
          <p:cNvSpPr txBox="1"/>
          <p:nvPr/>
        </p:nvSpPr>
        <p:spPr>
          <a:xfrm>
            <a:off x="10687707" y="8909011"/>
            <a:ext cx="293238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name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5667040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5682</TotalTime>
  <Words>5307</Words>
  <Application>Microsoft Macintosh PowerPoint</Application>
  <PresentationFormat>Custom</PresentationFormat>
  <Paragraphs>1130</Paragraphs>
  <Slides>56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Arial</vt:lpstr>
      <vt:lpstr>Comic Sans MS</vt:lpstr>
      <vt:lpstr>Courier New</vt:lpstr>
      <vt:lpstr>Futura</vt:lpstr>
      <vt:lpstr>Futura Bold</vt:lpstr>
      <vt:lpstr>Gill Sans</vt:lpstr>
      <vt:lpstr>Helvetica</vt:lpstr>
      <vt:lpstr>Lucida Grande</vt:lpstr>
      <vt:lpstr>Lucida Sans</vt:lpstr>
      <vt:lpstr>Lucida Sans Typewriter</vt:lpstr>
      <vt:lpstr>Tahoma</vt:lpstr>
      <vt:lpstr>Times New Roman</vt:lpstr>
      <vt:lpstr>Wingdings</vt:lpstr>
      <vt:lpstr>White</vt:lpstr>
      <vt:lpstr>9.  Abstract Data Types</vt:lpstr>
      <vt:lpstr>9. Abstract Data Types</vt:lpstr>
      <vt:lpstr>Abstract data types</vt:lpstr>
      <vt:lpstr>Object-oriented programming (OOP)</vt:lpstr>
      <vt:lpstr>Using a data type: constructors and methods</vt:lpstr>
      <vt:lpstr>Strings</vt:lpstr>
      <vt:lpstr>Concatenation of String</vt:lpstr>
      <vt:lpstr>Strings:  java.lang.String</vt:lpstr>
      <vt:lpstr>Reference Types:</vt:lpstr>
      <vt:lpstr>Strings</vt:lpstr>
      <vt:lpstr>Strings</vt:lpstr>
      <vt:lpstr>Strings</vt:lpstr>
      <vt:lpstr>Strings</vt:lpstr>
      <vt:lpstr>Strings are objects</vt:lpstr>
      <vt:lpstr>Strings are objects</vt:lpstr>
      <vt:lpstr>Strings are immutable</vt:lpstr>
      <vt:lpstr>Strings are immutable: Safe to use assignment (=)</vt:lpstr>
      <vt:lpstr>String Concatenation</vt:lpstr>
      <vt:lpstr>Strings (and all objects)</vt:lpstr>
      <vt:lpstr>Strings (and all objects)</vt:lpstr>
      <vt:lpstr>Strings (and all objects)</vt:lpstr>
      <vt:lpstr>Strings (useful methods)</vt:lpstr>
      <vt:lpstr>Strings</vt:lpstr>
      <vt:lpstr> public int compareTo(String anotherString) </vt:lpstr>
      <vt:lpstr>Example (compareTo):</vt:lpstr>
      <vt:lpstr>Comparing Strings (equality)</vt:lpstr>
      <vt:lpstr>Comparing Strings (equality)</vt:lpstr>
      <vt:lpstr>Comparing Strings</vt:lpstr>
      <vt:lpstr>Comparing Strings</vt:lpstr>
      <vt:lpstr>Comparing Strings</vt:lpstr>
      <vt:lpstr>JAVA STRINGS</vt:lpstr>
      <vt:lpstr>One more time!!!</vt:lpstr>
      <vt:lpstr>NOTE: two memory locations were allocated with new</vt:lpstr>
      <vt:lpstr>Useful escape sequences</vt:lpstr>
      <vt:lpstr>More concatenation</vt:lpstr>
      <vt:lpstr>What about chars?????</vt:lpstr>
      <vt:lpstr>Well…………</vt:lpstr>
      <vt:lpstr>Write a Java method that returns true if its String parameter is a palindrome (reads the same forward and in reverse), false otherwise.  </vt:lpstr>
      <vt:lpstr>Write a Java method that returns true if its String parameter is a palindrome (reads the same forward and in reverse), false otherwise </vt:lpstr>
      <vt:lpstr>PowerPoint Presentation</vt:lpstr>
      <vt:lpstr>Oh no!!! What about this same algorithm written RECURSIVELY!!!!! </vt:lpstr>
      <vt:lpstr>Oh no!!! What about this same algorithm written RECURSIVELY!!!!! </vt:lpstr>
      <vt:lpstr>Objects and References</vt:lpstr>
      <vt:lpstr>String ADT</vt:lpstr>
      <vt:lpstr>Programming with strings: typical examples</vt:lpstr>
      <vt:lpstr>String client example: gene finding</vt:lpstr>
      <vt:lpstr>String client warmup: Identifying a potential gene</vt:lpstr>
      <vt:lpstr>String client exercise: Gene finding</vt:lpstr>
      <vt:lpstr>OOP context for strings</vt:lpstr>
      <vt:lpstr>Object-oriented programming: summary</vt:lpstr>
      <vt:lpstr>Pop quiz on ADTs</vt:lpstr>
      <vt:lpstr>Pop quiz on ADTs</vt:lpstr>
      <vt:lpstr>Primitive data type versus object reference</vt:lpstr>
      <vt:lpstr>PowerPoint Presentation</vt:lpstr>
      <vt:lpstr>9. Abstract Data Types</vt:lpstr>
      <vt:lpstr>9.  Abstract Data Types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Basic Programming Concepts</dc:title>
  <dc:creator>Andy Guna</dc:creator>
  <cp:lastModifiedBy>Anna godin</cp:lastModifiedBy>
  <cp:revision>160</cp:revision>
  <cp:lastPrinted>2019-10-28T13:24:55Z</cp:lastPrinted>
  <dcterms:modified xsi:type="dcterms:W3CDTF">2021-05-24T22:15:11Z</dcterms:modified>
</cp:coreProperties>
</file>