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2" r:id="rId3"/>
    <p:sldId id="357" r:id="rId4"/>
    <p:sldId id="344" r:id="rId5"/>
    <p:sldId id="345" r:id="rId6"/>
    <p:sldId id="262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71" r:id="rId15"/>
    <p:sldId id="372" r:id="rId16"/>
    <p:sldId id="373" r:id="rId17"/>
    <p:sldId id="308" r:id="rId18"/>
    <p:sldId id="370" r:id="rId19"/>
    <p:sldId id="310" r:id="rId20"/>
    <p:sldId id="349" r:id="rId21"/>
    <p:sldId id="311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36" autoAdjust="0"/>
    <p:restoredTop sz="97199" autoAdjust="0"/>
  </p:normalViewPr>
  <p:slideViewPr>
    <p:cSldViewPr snapToGrid="0">
      <p:cViewPr varScale="1">
        <p:scale>
          <a:sx n="62" d="100"/>
          <a:sy n="62" d="100"/>
        </p:scale>
        <p:origin x="2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(10.1a) Identify appropriate behaviors and attributes of real-world entities to create a class.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(10.1b) Write program code to define a new data type by creating a class.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(10.1c) Design and implement a simple class from given specifications.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(10.1d) Explain the purpose of a constructor.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(10.1e) Explain the purpose of overloading constructors.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(10.1f) Distinguish among parameter variables, local variables, and instance variables.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(10.1g) Differentiate between </a:t>
            </a:r>
            <a:r>
              <a:rPr lang="en-US" sz="1600" b="0" i="1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public</a:t>
            </a:r>
            <a:r>
              <a:rPr lang="en-US" sz="16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and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</a:t>
            </a:r>
            <a:r>
              <a:rPr lang="en-US" sz="1600" b="0" i="1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private</a:t>
            </a:r>
            <a:r>
              <a:rPr lang="en-US" sz="16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access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modifiers.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(10.1h) Explain the purpose of declaring variables with the </a:t>
            </a:r>
            <a:r>
              <a:rPr lang="en-US" sz="1600" b="0" i="1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final</a:t>
            </a:r>
            <a:r>
              <a:rPr lang="en-US" sz="16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modifier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in a class.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(10.1i) Explain the difference between </a:t>
            </a:r>
            <a:r>
              <a:rPr lang="en-US" sz="1600" b="0" i="1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instance</a:t>
            </a:r>
            <a:r>
              <a:rPr lang="en-US" sz="16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methods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</a:t>
            </a:r>
            <a:r>
              <a:rPr lang="en-US" sz="16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and</a:t>
            </a:r>
            <a:r>
              <a:rPr lang="en-US" sz="1600" b="0" i="1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class</a:t>
            </a:r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(10.1j) Write instance methods that have new data type objects as parameters.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(10.1k) Write instance methods that have new data type objects as return types.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(10.1l) Write instant methods that have new data type objects as local variables.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(10.1m) Write a client program that will create and use objects of a class that you wrote.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(10.1n) Write client programs that test all methods of your newly created data type.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(10.1o) Document all instant methods by including pre- and post- conditions in your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16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(10.1m) Write a client program that will create and use objects of a class that you wrote.</a:t>
            </a:r>
          </a:p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(10.1n) Write client programs that test all methods of your newly created data type.</a:t>
            </a:r>
          </a:p>
          <a:p>
            <a:endParaRPr lang="en-US" sz="1200" b="0" i="0" dirty="0">
              <a:effectLst/>
              <a:uFill>
                <a:solidFill>
                  <a:srgbClr val="000000"/>
                </a:solidFill>
              </a:u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8614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(10.1c) Design and implement a simple class from given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09086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(10.1f) Distinguish among parameter variables, local variables, and instance variables.</a:t>
            </a:r>
          </a:p>
          <a:p>
            <a:pPr marL="48393" marR="48393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Comic Sans MS"/>
              <a:buNone/>
              <a:tabLst/>
              <a:defRPr/>
            </a:pPr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(10.1b) Write program code to define a new data type by creating a class.</a:t>
            </a:r>
          </a:p>
          <a:p>
            <a:endParaRPr lang="en-US" sz="1200" b="0" i="0" dirty="0">
              <a:effectLst/>
              <a:uFill>
                <a:solidFill>
                  <a:srgbClr val="000000"/>
                </a:solidFill>
              </a:u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(10.1d) Explain the purpose of a constructor.</a:t>
            </a:r>
          </a:p>
        </p:txBody>
      </p:sp>
    </p:spTree>
    <p:extLst>
      <p:ext uri="{BB962C8B-B14F-4D97-AF65-F5344CB8AC3E}">
        <p14:creationId xmlns:p14="http://schemas.microsoft.com/office/powerpoint/2010/main" val="236266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(10.1e) Explain the purpose of overloading constructors.</a:t>
            </a:r>
          </a:p>
        </p:txBody>
      </p:sp>
    </p:spTree>
    <p:extLst>
      <p:ext uri="{BB962C8B-B14F-4D97-AF65-F5344CB8AC3E}">
        <p14:creationId xmlns:p14="http://schemas.microsoft.com/office/powerpoint/2010/main" val="107320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(10.1c) Design and implement a simple class from given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185353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(10.1c) Design and implement a simple class from given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65455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(10.1j) Write instance methods that have new data type objects as parameters.</a:t>
            </a:r>
          </a:p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(10.1k) Write instance methods that have new data type objects as return types.</a:t>
            </a:r>
          </a:p>
        </p:txBody>
      </p:sp>
    </p:spTree>
    <p:extLst>
      <p:ext uri="{BB962C8B-B14F-4D97-AF65-F5344CB8AC3E}">
        <p14:creationId xmlns:p14="http://schemas.microsoft.com/office/powerpoint/2010/main" val="3819797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(10.1o) Document all instant methods by including pre- and post- conditions in your code.</a:t>
            </a:r>
          </a:p>
          <a:p>
            <a:endParaRPr lang="en-US" sz="1200" b="0" i="0" dirty="0">
              <a:effectLst/>
              <a:uFill>
                <a:solidFill>
                  <a:srgbClr val="000000"/>
                </a:solidFill>
              </a:u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8421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(10.1m) Write a client program that will create and use objects of a class that you wrote.</a:t>
            </a:r>
          </a:p>
          <a:p>
            <a:r>
              <a:rPr lang="en-US" sz="1200" b="0" i="0" dirty="0">
                <a:effectLst/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(10.1n) Write client programs that test all methods of your newly created data type.</a:t>
            </a:r>
          </a:p>
          <a:p>
            <a:endParaRPr lang="en-US" sz="1200" b="0" i="0" dirty="0">
              <a:effectLst/>
              <a:uFill>
                <a:solidFill>
                  <a:srgbClr val="000000"/>
                </a:solidFill>
              </a:u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5348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950867" y="899519"/>
            <a:ext cx="7540016" cy="848251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sz="3600" dirty="0"/>
              <a:t>INTRODUCTION TO </a:t>
            </a:r>
            <a:r>
              <a:rPr sz="3600"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400" spc="1820" dirty="0"/>
              <a:t>Rutgers University</a:t>
            </a:r>
            <a:endParaRPr sz="24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891162" y="0"/>
            <a:ext cx="9108872" cy="910887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5064" y="12763500"/>
            <a:ext cx="733872" cy="914400"/>
          </a:xfrm>
          <a:prstGeom prst="rect">
            <a:avLst/>
          </a:prstGeom>
        </p:spPr>
        <p:txBody>
          <a:bodyPr lIns="50800" tIns="50800" rIns="50800" bIns="50800"/>
          <a:lstStyle>
            <a:lvl1pPr defTabSz="1155700">
              <a:lnSpc>
                <a:spcPct val="100000"/>
              </a:lnSpc>
              <a:tabLst/>
              <a:defRPr sz="46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542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/" TargetMode="External"/><Relationship Id="rId2" Type="http://schemas.openxmlformats.org/officeDocument/2006/relationships/hyperlink" Target="http://introcs.cs.princeton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10. </a:t>
            </a:r>
            <a:r>
              <a:rPr dirty="0"/>
              <a:t> </a:t>
            </a:r>
            <a:r>
              <a:rPr lang="en-US" dirty="0"/>
              <a:t>Creating Data Types</a:t>
            </a:r>
            <a:endParaRPr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1" name="Anatomy of a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2. Designing a simple class from given specifications</a:t>
            </a:r>
            <a:endParaRPr dirty="0"/>
          </a:p>
        </p:txBody>
      </p:sp>
      <p:sp>
        <p:nvSpPr>
          <p:cNvPr id="202" name="public class Charge…"/>
          <p:cNvSpPr txBox="1">
            <a:spLocks noGrp="1"/>
          </p:cNvSpPr>
          <p:nvPr>
            <p:ph type="body" sz="half" idx="4294967295"/>
          </p:nvPr>
        </p:nvSpPr>
        <p:spPr>
          <a:xfrm>
            <a:off x="698500" y="1577172"/>
            <a:ext cx="11493500" cy="11489132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</a:t>
            </a:r>
            <a:r>
              <a:rPr lang="en-US" dirty="0">
                <a:solidFill>
                  <a:srgbClr val="005493"/>
                </a:solidFill>
              </a:rPr>
              <a:t>Point</a:t>
            </a:r>
            <a:endParaRPr dirty="0">
              <a:solidFill>
                <a:srgbClr val="005493"/>
              </a:solidFill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</a:t>
            </a:r>
            <a:r>
              <a:rPr lang="en-US" dirty="0"/>
              <a:t>private double x;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private double y;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                                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</a:t>
            </a:r>
            <a:r>
              <a:rPr lang="en-US" dirty="0"/>
              <a:t> Point</a:t>
            </a:r>
            <a:r>
              <a:rPr dirty="0"/>
              <a:t>()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  x = 0.0;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  y = 0.0;</a:t>
            </a: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public Point(double x, double y)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</a:t>
            </a:r>
            <a:r>
              <a:rPr lang="en-US" dirty="0" err="1"/>
              <a:t>this.y</a:t>
            </a:r>
            <a:r>
              <a:rPr lang="en-US" dirty="0"/>
              <a:t> = y;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public double </a:t>
            </a:r>
            <a:r>
              <a:rPr lang="fr-FR" dirty="0" err="1"/>
              <a:t>getX</a:t>
            </a:r>
            <a:r>
              <a:rPr lang="fr-FR" dirty="0"/>
              <a:t>( 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return x;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public double </a:t>
            </a:r>
            <a:r>
              <a:rPr lang="fr-FR" dirty="0" err="1"/>
              <a:t>getY</a:t>
            </a:r>
            <a:r>
              <a:rPr lang="fr-FR" dirty="0"/>
              <a:t>( 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return y;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//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08" name="Rectangle"/>
          <p:cNvSpPr/>
          <p:nvPr/>
        </p:nvSpPr>
        <p:spPr>
          <a:xfrm>
            <a:off x="911701" y="6270905"/>
            <a:ext cx="8121148" cy="2172044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7A553-372A-4CEB-83AB-756970319ABB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10.1c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Constructors…">
            <a:extLst>
              <a:ext uri="{FF2B5EF4-FFF2-40B4-BE49-F238E27FC236}">
                <a16:creationId xmlns:a16="http://schemas.microsoft.com/office/drawing/2014/main" id="{D27C70A5-3EFF-432B-A113-C25F0A34F581}"/>
              </a:ext>
            </a:extLst>
          </p:cNvPr>
          <p:cNvSpPr txBox="1"/>
          <p:nvPr/>
        </p:nvSpPr>
        <p:spPr>
          <a:xfrm>
            <a:off x="13080074" y="4563742"/>
            <a:ext cx="10125366" cy="3879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rPr lang="en-US" dirty="0"/>
              <a:t>Designing a class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Accessor methods provide access to private attributes of a class 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Accessor methods protects the private attributes from unauthorized changes</a:t>
            </a:r>
            <a:endParaRPr i="1" dirty="0"/>
          </a:p>
        </p:txBody>
      </p:sp>
      <p:sp>
        <p:nvSpPr>
          <p:cNvPr id="13" name="constructor">
            <a:extLst>
              <a:ext uri="{FF2B5EF4-FFF2-40B4-BE49-F238E27FC236}">
                <a16:creationId xmlns:a16="http://schemas.microsoft.com/office/drawing/2014/main" id="{E4332D3B-5614-4083-BA3C-17B0328323CF}"/>
              </a:ext>
            </a:extLst>
          </p:cNvPr>
          <p:cNvSpPr txBox="1"/>
          <p:nvPr/>
        </p:nvSpPr>
        <p:spPr>
          <a:xfrm>
            <a:off x="6045246" y="8783534"/>
            <a:ext cx="3917783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Accessor method</a:t>
            </a: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F64097C5-404D-4BCE-A28C-020B87D922A1}"/>
              </a:ext>
            </a:extLst>
          </p:cNvPr>
          <p:cNvSpPr/>
          <p:nvPr/>
        </p:nvSpPr>
        <p:spPr>
          <a:xfrm flipH="1">
            <a:off x="4060279" y="9052752"/>
            <a:ext cx="1823993" cy="2934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5" name="constructor">
            <a:extLst>
              <a:ext uri="{FF2B5EF4-FFF2-40B4-BE49-F238E27FC236}">
                <a16:creationId xmlns:a16="http://schemas.microsoft.com/office/drawing/2014/main" id="{FB18504C-B2F8-4D2D-9E51-EA7A23AC804A}"/>
              </a:ext>
            </a:extLst>
          </p:cNvPr>
          <p:cNvSpPr txBox="1"/>
          <p:nvPr/>
        </p:nvSpPr>
        <p:spPr>
          <a:xfrm>
            <a:off x="6045246" y="2572136"/>
            <a:ext cx="4378914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Attributes of a point</a:t>
            </a:r>
            <a:endParaRPr dirty="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120E1E72-FE28-4915-ACCD-E7855693326B}"/>
              </a:ext>
            </a:extLst>
          </p:cNvPr>
          <p:cNvSpPr/>
          <p:nvPr/>
        </p:nvSpPr>
        <p:spPr>
          <a:xfrm flipH="1">
            <a:off x="4328114" y="2905782"/>
            <a:ext cx="1556158" cy="254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411B7DA2-6522-4B58-BF9A-FC564B2395D2}"/>
              </a:ext>
            </a:extLst>
          </p:cNvPr>
          <p:cNvSpPr/>
          <p:nvPr/>
        </p:nvSpPr>
        <p:spPr>
          <a:xfrm>
            <a:off x="911701" y="3926624"/>
            <a:ext cx="8121148" cy="2172044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516631FC-5025-4877-86AA-03B34432E261}"/>
              </a:ext>
            </a:extLst>
          </p:cNvPr>
          <p:cNvSpPr/>
          <p:nvPr/>
        </p:nvSpPr>
        <p:spPr>
          <a:xfrm>
            <a:off x="911700" y="8638926"/>
            <a:ext cx="9837579" cy="3453291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constructor">
            <a:extLst>
              <a:ext uri="{FF2B5EF4-FFF2-40B4-BE49-F238E27FC236}">
                <a16:creationId xmlns:a16="http://schemas.microsoft.com/office/drawing/2014/main" id="{74F5C7E8-55D1-45A2-A35D-BDFC6BB64DCF}"/>
              </a:ext>
            </a:extLst>
          </p:cNvPr>
          <p:cNvSpPr txBox="1"/>
          <p:nvPr/>
        </p:nvSpPr>
        <p:spPr>
          <a:xfrm>
            <a:off x="5978956" y="10108487"/>
            <a:ext cx="3917783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Accessor method</a:t>
            </a:r>
            <a:endParaRPr dirty="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CE78581B-4969-4622-8335-2473CA6974EC}"/>
              </a:ext>
            </a:extLst>
          </p:cNvPr>
          <p:cNvSpPr/>
          <p:nvPr/>
        </p:nvSpPr>
        <p:spPr>
          <a:xfrm flipH="1">
            <a:off x="3993989" y="10377705"/>
            <a:ext cx="1823993" cy="2934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E9F62-D643-4D7E-A9B6-1BC438D81185}"/>
              </a:ext>
            </a:extLst>
          </p:cNvPr>
          <p:cNvSpPr txBox="1"/>
          <p:nvPr/>
        </p:nvSpPr>
        <p:spPr>
          <a:xfrm>
            <a:off x="19226463" y="1359397"/>
            <a:ext cx="501583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 Design and implement a simple class from given specifications..</a:t>
            </a:r>
          </a:p>
        </p:txBody>
      </p:sp>
    </p:spTree>
    <p:extLst>
      <p:ext uri="{BB962C8B-B14F-4D97-AF65-F5344CB8AC3E}">
        <p14:creationId xmlns:p14="http://schemas.microsoft.com/office/powerpoint/2010/main" val="28186641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 bldLvl="5" animBg="1" advAuto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01" name="Anatomy of a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2. Designing a simple class from given specifications continued..</a:t>
            </a:r>
            <a:endParaRPr dirty="0"/>
          </a:p>
        </p:txBody>
      </p:sp>
      <p:sp>
        <p:nvSpPr>
          <p:cNvPr id="202" name="public class Charge…"/>
          <p:cNvSpPr txBox="1">
            <a:spLocks noGrp="1"/>
          </p:cNvSpPr>
          <p:nvPr>
            <p:ph type="body" sz="half" idx="4294967295"/>
          </p:nvPr>
        </p:nvSpPr>
        <p:spPr>
          <a:xfrm>
            <a:off x="802797" y="1606549"/>
            <a:ext cx="11493500" cy="106045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</a:t>
            </a:r>
            <a:r>
              <a:rPr lang="en-US" dirty="0">
                <a:solidFill>
                  <a:srgbClr val="005493"/>
                </a:solidFill>
              </a:rPr>
              <a:t>Point</a:t>
            </a:r>
            <a:endParaRPr dirty="0">
              <a:solidFill>
                <a:srgbClr val="005493"/>
              </a:solidFill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</a:t>
            </a:r>
            <a:r>
              <a:rPr lang="en-US" dirty="0"/>
              <a:t>private double x;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private double y;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                                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</a:t>
            </a:r>
            <a:r>
              <a:rPr lang="en-US" dirty="0"/>
              <a:t> Point</a:t>
            </a:r>
            <a:r>
              <a:rPr dirty="0"/>
              <a:t>()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</a:t>
            </a:r>
            <a:r>
              <a:rPr lang="en-US" dirty="0"/>
              <a:t>  …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public Point(double x, double y)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{ ….}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public double </a:t>
            </a:r>
            <a:r>
              <a:rPr lang="fr-FR" dirty="0" err="1"/>
              <a:t>getX</a:t>
            </a:r>
            <a:r>
              <a:rPr lang="fr-FR" dirty="0"/>
              <a:t>( 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{ …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public double </a:t>
            </a:r>
            <a:r>
              <a:rPr lang="fr-FR" dirty="0" err="1"/>
              <a:t>getY</a:t>
            </a:r>
            <a:r>
              <a:rPr lang="fr-FR" dirty="0"/>
              <a:t>( 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{  …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//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public double </a:t>
            </a:r>
            <a:r>
              <a:rPr lang="fr-FR" dirty="0" err="1"/>
              <a:t>findSlope</a:t>
            </a:r>
            <a:r>
              <a:rPr lang="fr-FR" dirty="0"/>
              <a:t>(Point </a:t>
            </a:r>
            <a:r>
              <a:rPr lang="fr-FR" dirty="0" err="1"/>
              <a:t>other</a:t>
            </a:r>
            <a:r>
              <a:rPr lang="fr-FR" dirty="0"/>
              <a:t>)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return </a:t>
            </a:r>
            <a:r>
              <a:rPr lang="fr-FR" dirty="0" err="1"/>
              <a:t>Math.sqrt</a:t>
            </a:r>
            <a:r>
              <a:rPr lang="fr-FR" dirty="0"/>
              <a:t>((x - </a:t>
            </a:r>
            <a:r>
              <a:rPr lang="fr-FR" dirty="0" err="1"/>
              <a:t>other.getX</a:t>
            </a:r>
            <a:r>
              <a:rPr lang="fr-FR" dirty="0"/>
              <a:t>())* (y - </a:t>
            </a:r>
            <a:r>
              <a:rPr lang="fr-FR" dirty="0" err="1"/>
              <a:t>other.getY</a:t>
            </a:r>
            <a:r>
              <a:rPr lang="fr-FR" dirty="0"/>
              <a:t>()));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public Point </a:t>
            </a:r>
            <a:r>
              <a:rPr lang="fr-FR" dirty="0" err="1"/>
              <a:t>findMidPoint</a:t>
            </a:r>
            <a:r>
              <a:rPr lang="fr-FR" dirty="0"/>
              <a:t> (Point </a:t>
            </a:r>
            <a:r>
              <a:rPr lang="fr-FR" dirty="0" err="1"/>
              <a:t>other</a:t>
            </a:r>
            <a:r>
              <a:rPr lang="fr-FR" dirty="0"/>
              <a:t>){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  double </a:t>
            </a:r>
            <a:r>
              <a:rPr lang="fr-FR" dirty="0" err="1"/>
              <a:t>midX</a:t>
            </a:r>
            <a:r>
              <a:rPr lang="fr-FR" dirty="0"/>
              <a:t> = (x + </a:t>
            </a:r>
            <a:r>
              <a:rPr lang="fr-FR" dirty="0" err="1"/>
              <a:t>other.getX</a:t>
            </a:r>
            <a:r>
              <a:rPr lang="fr-FR" dirty="0"/>
              <a:t>())/2;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  double </a:t>
            </a:r>
            <a:r>
              <a:rPr lang="fr-FR" dirty="0" err="1"/>
              <a:t>midY</a:t>
            </a:r>
            <a:r>
              <a:rPr lang="fr-FR" dirty="0"/>
              <a:t> = (y + </a:t>
            </a:r>
            <a:r>
              <a:rPr lang="fr-FR" dirty="0" err="1"/>
              <a:t>other.getY</a:t>
            </a:r>
            <a:r>
              <a:rPr lang="fr-FR" dirty="0"/>
              <a:t>())/2;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  return new Point(</a:t>
            </a:r>
            <a:r>
              <a:rPr lang="fr-FR" dirty="0" err="1"/>
              <a:t>midX</a:t>
            </a:r>
            <a:r>
              <a:rPr lang="fr-FR" dirty="0"/>
              <a:t>, </a:t>
            </a:r>
            <a:r>
              <a:rPr lang="fr-FR" dirty="0" err="1"/>
              <a:t>midY</a:t>
            </a:r>
            <a:r>
              <a:rPr lang="fr-FR" dirty="0"/>
              <a:t>);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7A553-372A-4CEB-83AB-756970319ABB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10.1jk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Constructors…">
            <a:extLst>
              <a:ext uri="{FF2B5EF4-FFF2-40B4-BE49-F238E27FC236}">
                <a16:creationId xmlns:a16="http://schemas.microsoft.com/office/drawing/2014/main" id="{D27C70A5-3EFF-432B-A113-C25F0A34F581}"/>
              </a:ext>
            </a:extLst>
          </p:cNvPr>
          <p:cNvSpPr txBox="1"/>
          <p:nvPr/>
        </p:nvSpPr>
        <p:spPr>
          <a:xfrm>
            <a:off x="13080074" y="4563742"/>
            <a:ext cx="10125366" cy="34503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rPr lang="en-US" dirty="0"/>
              <a:t>Objects as parameters and return types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Objects can be passed as parameters to a function.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Objects can be returned from functions.</a:t>
            </a:r>
            <a:endParaRPr i="1" dirty="0"/>
          </a:p>
        </p:txBody>
      </p:sp>
      <p:sp>
        <p:nvSpPr>
          <p:cNvPr id="13" name="constructor">
            <a:extLst>
              <a:ext uri="{FF2B5EF4-FFF2-40B4-BE49-F238E27FC236}">
                <a16:creationId xmlns:a16="http://schemas.microsoft.com/office/drawing/2014/main" id="{E4332D3B-5614-4083-BA3C-17B0328323CF}"/>
              </a:ext>
            </a:extLst>
          </p:cNvPr>
          <p:cNvSpPr txBox="1"/>
          <p:nvPr/>
        </p:nvSpPr>
        <p:spPr>
          <a:xfrm>
            <a:off x="6581166" y="6507134"/>
            <a:ext cx="5001234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object as a parameter</a:t>
            </a:r>
            <a:endParaRPr dirty="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CE78581B-4969-4622-8335-2473CA6974EC}"/>
              </a:ext>
            </a:extLst>
          </p:cNvPr>
          <p:cNvSpPr/>
          <p:nvPr/>
        </p:nvSpPr>
        <p:spPr>
          <a:xfrm flipH="1">
            <a:off x="5648959" y="6908799"/>
            <a:ext cx="900588" cy="701730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constructor">
            <a:extLst>
              <a:ext uri="{FF2B5EF4-FFF2-40B4-BE49-F238E27FC236}">
                <a16:creationId xmlns:a16="http://schemas.microsoft.com/office/drawing/2014/main" id="{6A7E7995-5CB6-44F2-9F18-5F9C870C3439}"/>
              </a:ext>
            </a:extLst>
          </p:cNvPr>
          <p:cNvSpPr txBox="1"/>
          <p:nvPr/>
        </p:nvSpPr>
        <p:spPr>
          <a:xfrm>
            <a:off x="6999841" y="10764861"/>
            <a:ext cx="5001234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object as a return value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84BF823-9691-4E31-A56A-4F148E37DE87}"/>
              </a:ext>
            </a:extLst>
          </p:cNvPr>
          <p:cNvSpPr/>
          <p:nvPr/>
        </p:nvSpPr>
        <p:spPr>
          <a:xfrm flipH="1" flipV="1">
            <a:off x="6099253" y="11055456"/>
            <a:ext cx="900588" cy="6027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C26CA-5C77-4EA5-95EF-511EF631F1C3}"/>
              </a:ext>
            </a:extLst>
          </p:cNvPr>
          <p:cNvSpPr txBox="1"/>
          <p:nvPr/>
        </p:nvSpPr>
        <p:spPr>
          <a:xfrm>
            <a:off x="13403202" y="1478031"/>
            <a:ext cx="119459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 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Write instance methods that have new data type objects as parameters.</a:t>
            </a:r>
          </a:p>
          <a:p>
            <a:r>
              <a:rPr lang="en-US" sz="2400" dirty="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Write instance methods that have new data type objects as return types.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6301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 bldLvl="5" animBg="1" advAuto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01" name="Anatomy of a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Pre and post conditions</a:t>
            </a:r>
            <a:endParaRPr dirty="0"/>
          </a:p>
        </p:txBody>
      </p:sp>
      <p:sp>
        <p:nvSpPr>
          <p:cNvPr id="202" name="public class Charge…"/>
          <p:cNvSpPr txBox="1">
            <a:spLocks noGrp="1"/>
          </p:cNvSpPr>
          <p:nvPr>
            <p:ph type="body" sz="half" idx="4294967295"/>
          </p:nvPr>
        </p:nvSpPr>
        <p:spPr>
          <a:xfrm>
            <a:off x="1178560" y="1555750"/>
            <a:ext cx="11493500" cy="106045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</a:t>
            </a:r>
            <a:r>
              <a:rPr lang="en-US" dirty="0">
                <a:solidFill>
                  <a:srgbClr val="005493"/>
                </a:solidFill>
              </a:rPr>
              <a:t>Point</a:t>
            </a:r>
            <a:endParaRPr dirty="0">
              <a:solidFill>
                <a:srgbClr val="005493"/>
              </a:solidFill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</a:t>
            </a:r>
            <a:r>
              <a:rPr lang="en-US" dirty="0"/>
              <a:t>….</a:t>
            </a: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//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public double </a:t>
            </a:r>
            <a:r>
              <a:rPr lang="fr-FR" dirty="0" err="1"/>
              <a:t>findSlope</a:t>
            </a:r>
            <a:r>
              <a:rPr lang="fr-FR" dirty="0"/>
              <a:t>(Point </a:t>
            </a:r>
            <a:r>
              <a:rPr lang="fr-FR" dirty="0" err="1"/>
              <a:t>other</a:t>
            </a:r>
            <a:r>
              <a:rPr lang="fr-FR" dirty="0"/>
              <a:t>)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 </a:t>
            </a:r>
            <a:r>
              <a:rPr lang="fr-FR" dirty="0">
                <a:solidFill>
                  <a:schemeClr val="accent1"/>
                </a:solidFill>
              </a:rPr>
              <a:t>//</a:t>
            </a:r>
            <a:r>
              <a:rPr lang="fr-FR" dirty="0" err="1">
                <a:solidFill>
                  <a:schemeClr val="accent1"/>
                </a:solidFill>
              </a:rPr>
              <a:t>pre-condition</a:t>
            </a:r>
            <a:r>
              <a:rPr lang="fr-FR" dirty="0">
                <a:solidFill>
                  <a:schemeClr val="accent1"/>
                </a:solidFill>
              </a:rPr>
              <a:t>. </a:t>
            </a:r>
            <a:r>
              <a:rPr lang="fr-FR" dirty="0" err="1">
                <a:solidFill>
                  <a:schemeClr val="accent1"/>
                </a:solidFill>
              </a:rPr>
              <a:t>assert</a:t>
            </a:r>
            <a:r>
              <a:rPr lang="fr-FR" dirty="0">
                <a:solidFill>
                  <a:schemeClr val="accent1"/>
                </a:solidFill>
              </a:rPr>
              <a:t>( </a:t>
            </a:r>
            <a:r>
              <a:rPr lang="fr-FR" dirty="0" err="1">
                <a:solidFill>
                  <a:schemeClr val="accent1"/>
                </a:solidFill>
              </a:rPr>
              <a:t>other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instanceof</a:t>
            </a:r>
            <a:r>
              <a:rPr lang="fr-FR" dirty="0">
                <a:solidFill>
                  <a:schemeClr val="accent1"/>
                </a:solidFill>
              </a:rPr>
              <a:t> Point)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double </a:t>
            </a:r>
            <a:r>
              <a:rPr lang="fr-FR" dirty="0" err="1"/>
              <a:t>slope</a:t>
            </a:r>
            <a:r>
              <a:rPr lang="fr-FR" dirty="0"/>
              <a:t> = </a:t>
            </a:r>
            <a:r>
              <a:rPr lang="fr-FR" dirty="0" err="1"/>
              <a:t>Math.sqrt</a:t>
            </a:r>
            <a:r>
              <a:rPr lang="fr-FR" dirty="0"/>
              <a:t>((x - </a:t>
            </a:r>
            <a:r>
              <a:rPr lang="fr-FR" dirty="0" err="1"/>
              <a:t>other.getX</a:t>
            </a:r>
            <a:r>
              <a:rPr lang="fr-FR" dirty="0"/>
              <a:t>())* (y - </a:t>
            </a:r>
            <a:r>
              <a:rPr lang="fr-FR" dirty="0" err="1"/>
              <a:t>other.getY</a:t>
            </a:r>
            <a:r>
              <a:rPr lang="fr-FR" dirty="0"/>
              <a:t>()));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>
                <a:solidFill>
                  <a:schemeClr val="accent1"/>
                </a:solidFill>
              </a:rPr>
              <a:t>      // </a:t>
            </a:r>
            <a:r>
              <a:rPr lang="fr-FR" dirty="0" err="1">
                <a:solidFill>
                  <a:schemeClr val="accent1"/>
                </a:solidFill>
              </a:rPr>
              <a:t>post-condition</a:t>
            </a:r>
            <a:r>
              <a:rPr lang="fr-FR" dirty="0">
                <a:solidFill>
                  <a:schemeClr val="accent1"/>
                </a:solidFill>
              </a:rPr>
              <a:t>. none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return </a:t>
            </a:r>
            <a:r>
              <a:rPr lang="fr-FR" dirty="0" err="1"/>
              <a:t>slope</a:t>
            </a:r>
            <a:r>
              <a:rPr lang="fr-FR" dirty="0"/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public Point </a:t>
            </a:r>
            <a:r>
              <a:rPr lang="fr-FR" dirty="0" err="1"/>
              <a:t>findMidPoint</a:t>
            </a:r>
            <a:r>
              <a:rPr lang="fr-FR" dirty="0"/>
              <a:t> (Point </a:t>
            </a:r>
            <a:r>
              <a:rPr lang="fr-FR" dirty="0" err="1"/>
              <a:t>other</a:t>
            </a:r>
            <a:r>
              <a:rPr lang="fr-FR" dirty="0"/>
              <a:t>){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>
                <a:solidFill>
                  <a:schemeClr val="accent1"/>
                </a:solidFill>
              </a:rPr>
              <a:t>         //</a:t>
            </a:r>
            <a:r>
              <a:rPr lang="fr-FR" dirty="0" err="1">
                <a:solidFill>
                  <a:schemeClr val="accent1"/>
                </a:solidFill>
              </a:rPr>
              <a:t>pre-condition</a:t>
            </a:r>
            <a:r>
              <a:rPr lang="fr-FR" dirty="0">
                <a:solidFill>
                  <a:schemeClr val="accent1"/>
                </a:solidFill>
              </a:rPr>
              <a:t>. </a:t>
            </a:r>
            <a:r>
              <a:rPr lang="fr-FR" dirty="0" err="1">
                <a:solidFill>
                  <a:schemeClr val="accent1"/>
                </a:solidFill>
              </a:rPr>
              <a:t>assert</a:t>
            </a:r>
            <a:r>
              <a:rPr lang="fr-FR" dirty="0">
                <a:solidFill>
                  <a:schemeClr val="accent1"/>
                </a:solidFill>
              </a:rPr>
              <a:t>( </a:t>
            </a:r>
            <a:r>
              <a:rPr lang="fr-FR" dirty="0" err="1">
                <a:solidFill>
                  <a:schemeClr val="accent1"/>
                </a:solidFill>
              </a:rPr>
              <a:t>other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instanceof</a:t>
            </a:r>
            <a:r>
              <a:rPr lang="fr-FR" dirty="0">
                <a:solidFill>
                  <a:schemeClr val="accent1"/>
                </a:solidFill>
              </a:rPr>
              <a:t> Point)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  double </a:t>
            </a:r>
            <a:r>
              <a:rPr lang="fr-FR" dirty="0" err="1"/>
              <a:t>midX</a:t>
            </a:r>
            <a:r>
              <a:rPr lang="fr-FR" dirty="0"/>
              <a:t> = (x + </a:t>
            </a:r>
            <a:r>
              <a:rPr lang="fr-FR" dirty="0" err="1"/>
              <a:t>other.getX</a:t>
            </a:r>
            <a:r>
              <a:rPr lang="fr-FR" dirty="0"/>
              <a:t>())/2;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  double </a:t>
            </a:r>
            <a:r>
              <a:rPr lang="fr-FR" dirty="0" err="1"/>
              <a:t>midY</a:t>
            </a:r>
            <a:r>
              <a:rPr lang="fr-FR" dirty="0"/>
              <a:t> = (y + </a:t>
            </a:r>
            <a:r>
              <a:rPr lang="fr-FR" dirty="0" err="1"/>
              <a:t>other.getY</a:t>
            </a:r>
            <a:r>
              <a:rPr lang="fr-FR" dirty="0"/>
              <a:t>())/2;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  Point </a:t>
            </a:r>
            <a:r>
              <a:rPr lang="fr-FR" dirty="0" err="1"/>
              <a:t>midPoint</a:t>
            </a:r>
            <a:r>
              <a:rPr lang="fr-FR" dirty="0"/>
              <a:t> = new Point(</a:t>
            </a:r>
            <a:r>
              <a:rPr lang="fr-FR" dirty="0" err="1"/>
              <a:t>midX</a:t>
            </a:r>
            <a:r>
              <a:rPr lang="fr-FR" dirty="0"/>
              <a:t>, </a:t>
            </a:r>
            <a:r>
              <a:rPr lang="fr-FR" dirty="0" err="1"/>
              <a:t>midY</a:t>
            </a:r>
            <a:r>
              <a:rPr lang="fr-FR" dirty="0"/>
              <a:t>);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  </a:t>
            </a:r>
            <a:r>
              <a:rPr lang="fr-FR" dirty="0">
                <a:solidFill>
                  <a:schemeClr val="accent1"/>
                </a:solidFill>
              </a:rPr>
              <a:t>//post condition . </a:t>
            </a:r>
            <a:r>
              <a:rPr lang="fr-FR" dirty="0" err="1">
                <a:solidFill>
                  <a:schemeClr val="accent1"/>
                </a:solidFill>
              </a:rPr>
              <a:t>assert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midPoint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instanceof</a:t>
            </a:r>
            <a:r>
              <a:rPr lang="fr-FR" dirty="0">
                <a:solidFill>
                  <a:schemeClr val="accent1"/>
                </a:solidFill>
              </a:rPr>
              <a:t> Point)</a:t>
            </a: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  return </a:t>
            </a:r>
            <a:r>
              <a:rPr lang="fr-FR" dirty="0" err="1"/>
              <a:t>midPoint</a:t>
            </a:r>
            <a:r>
              <a:rPr lang="fr-FR" dirty="0"/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7A553-372A-4CEB-83AB-756970319ABB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10.1o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Constructors…">
            <a:extLst>
              <a:ext uri="{FF2B5EF4-FFF2-40B4-BE49-F238E27FC236}">
                <a16:creationId xmlns:a16="http://schemas.microsoft.com/office/drawing/2014/main" id="{D27C70A5-3EFF-432B-A113-C25F0A34F581}"/>
              </a:ext>
            </a:extLst>
          </p:cNvPr>
          <p:cNvSpPr txBox="1"/>
          <p:nvPr/>
        </p:nvSpPr>
        <p:spPr>
          <a:xfrm>
            <a:off x="13080074" y="4563742"/>
            <a:ext cx="10125366" cy="34503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rPr lang="en-US" dirty="0"/>
              <a:t>Pre and post conditions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>
                <a:solidFill>
                  <a:schemeClr val="accent1"/>
                </a:solidFill>
              </a:rPr>
              <a:t>Pre-condition.</a:t>
            </a:r>
            <a:r>
              <a:rPr lang="en-US" dirty="0"/>
              <a:t> What is known about function state at the beginning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>
                <a:solidFill>
                  <a:schemeClr val="accent1"/>
                </a:solidFill>
              </a:rPr>
              <a:t>Post-condition</a:t>
            </a:r>
            <a:r>
              <a:rPr lang="en-US" dirty="0"/>
              <a:t>. What is known about function state at end</a:t>
            </a:r>
            <a:endParaRPr i="1" dirty="0"/>
          </a:p>
        </p:txBody>
      </p:sp>
      <p:sp>
        <p:nvSpPr>
          <p:cNvPr id="18" name="constructor">
            <a:extLst>
              <a:ext uri="{FF2B5EF4-FFF2-40B4-BE49-F238E27FC236}">
                <a16:creationId xmlns:a16="http://schemas.microsoft.com/office/drawing/2014/main" id="{6A7E7995-5CB6-44F2-9F18-5F9C870C3439}"/>
              </a:ext>
            </a:extLst>
          </p:cNvPr>
          <p:cNvSpPr txBox="1"/>
          <p:nvPr/>
        </p:nvSpPr>
        <p:spPr>
          <a:xfrm>
            <a:off x="6925310" y="10098453"/>
            <a:ext cx="5001234" cy="1095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assures the return of proper object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84BF823-9691-4E31-A56A-4F148E37DE87}"/>
              </a:ext>
            </a:extLst>
          </p:cNvPr>
          <p:cNvSpPr/>
          <p:nvPr/>
        </p:nvSpPr>
        <p:spPr>
          <a:xfrm flipH="1" flipV="1">
            <a:off x="7481013" y="9327679"/>
            <a:ext cx="504747" cy="722627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92BAC-C211-40A7-9037-E37191D1021E}"/>
              </a:ext>
            </a:extLst>
          </p:cNvPr>
          <p:cNvSpPr txBox="1"/>
          <p:nvPr/>
        </p:nvSpPr>
        <p:spPr>
          <a:xfrm>
            <a:off x="15804338" y="158571"/>
            <a:ext cx="501583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Document all instant methods by including pre- and post- conditions in your code.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D64B1-D3B3-174C-A481-FC1563171699}"/>
              </a:ext>
            </a:extLst>
          </p:cNvPr>
          <p:cNvSpPr txBox="1"/>
          <p:nvPr/>
        </p:nvSpPr>
        <p:spPr>
          <a:xfrm>
            <a:off x="4868687" y="12376567"/>
            <a:ext cx="1861727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An </a:t>
            </a:r>
            <a:r>
              <a:rPr kumimoji="0" lang="en-US" sz="2800" b="0" i="1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assertion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is a Boolean expression that you are affirming is true at some point during the execution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2277960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 bldLvl="5" animBg="1" advAuto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01" name="Anatomy of a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Comparing objects</a:t>
            </a:r>
            <a:endParaRPr dirty="0"/>
          </a:p>
        </p:txBody>
      </p:sp>
      <p:sp>
        <p:nvSpPr>
          <p:cNvPr id="202" name="public class Charge…"/>
          <p:cNvSpPr txBox="1">
            <a:spLocks noGrp="1"/>
          </p:cNvSpPr>
          <p:nvPr>
            <p:ph type="body" sz="half" idx="4294967295"/>
          </p:nvPr>
        </p:nvSpPr>
        <p:spPr>
          <a:xfrm>
            <a:off x="1178560" y="1555750"/>
            <a:ext cx="11493500" cy="106045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</a:t>
            </a:r>
            <a:r>
              <a:rPr lang="en-US" dirty="0">
                <a:solidFill>
                  <a:srgbClr val="005493"/>
                </a:solidFill>
              </a:rPr>
              <a:t>Point</a:t>
            </a:r>
            <a:endParaRPr dirty="0">
              <a:solidFill>
                <a:srgbClr val="005493"/>
              </a:solidFill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</a:t>
            </a:r>
            <a:r>
              <a:rPr lang="en-US" dirty="0"/>
              <a:t>  </a:t>
            </a:r>
            <a:r>
              <a:rPr dirty="0"/>
              <a:t> </a:t>
            </a:r>
            <a:r>
              <a:rPr lang="en-US" dirty="0"/>
              <a:t>….</a:t>
            </a: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equals(Object obj)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  if (obj </a:t>
            </a:r>
            <a:r>
              <a:rPr lang="en-US" dirty="0" err="1"/>
              <a:t>instanceof</a:t>
            </a:r>
            <a:r>
              <a:rPr lang="en-US" dirty="0"/>
              <a:t> Point)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     Point p = (Point) obj;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     return (</a:t>
            </a:r>
            <a:r>
              <a:rPr lang="en-US" dirty="0" err="1"/>
              <a:t>this.x</a:t>
            </a:r>
            <a:r>
              <a:rPr lang="en-US" dirty="0"/>
              <a:t> = </a:t>
            </a:r>
            <a:r>
              <a:rPr lang="en-US" dirty="0" err="1"/>
              <a:t>p.x</a:t>
            </a:r>
            <a:r>
              <a:rPr lang="en-US" dirty="0"/>
              <a:t> &amp;&amp; </a:t>
            </a:r>
            <a:r>
              <a:rPr lang="en-US" dirty="0" err="1"/>
              <a:t>this.y</a:t>
            </a:r>
            <a:r>
              <a:rPr lang="en-US" dirty="0"/>
              <a:t> == </a:t>
            </a:r>
            <a:r>
              <a:rPr lang="en-US" dirty="0" err="1"/>
              <a:t>p.y</a:t>
            </a:r>
            <a:r>
              <a:rPr lang="en-US" dirty="0"/>
              <a:t>);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 else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     return false;                       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}</a:t>
            </a: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9" name="Constructors…">
            <a:extLst>
              <a:ext uri="{FF2B5EF4-FFF2-40B4-BE49-F238E27FC236}">
                <a16:creationId xmlns:a16="http://schemas.microsoft.com/office/drawing/2014/main" id="{D27C70A5-3EFF-432B-A113-C25F0A34F581}"/>
              </a:ext>
            </a:extLst>
          </p:cNvPr>
          <p:cNvSpPr txBox="1"/>
          <p:nvPr/>
        </p:nvSpPr>
        <p:spPr>
          <a:xfrm>
            <a:off x="13080074" y="4563742"/>
            <a:ext cx="10125366" cy="51695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rPr lang="en-US" dirty="0"/>
              <a:t>Comparing objects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>
                <a:solidFill>
                  <a:schemeClr val="accent1"/>
                </a:solidFill>
              </a:rPr>
              <a:t>Define.</a:t>
            </a:r>
            <a:r>
              <a:rPr lang="en-US" dirty="0"/>
              <a:t> What it means for objects of the same type to be equal.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>
                <a:solidFill>
                  <a:schemeClr val="accent1"/>
                </a:solidFill>
              </a:rPr>
              <a:t>Warning. </a:t>
            </a:r>
            <a:r>
              <a:rPr lang="en-US" dirty="0"/>
              <a:t>Do not compare objects to objects (as they only compare the references)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i="1" dirty="0"/>
              <a:t>E.g.  If (point1 == point2) ….</a:t>
            </a:r>
            <a:endParaRPr i="1" dirty="0"/>
          </a:p>
        </p:txBody>
      </p:sp>
      <p:sp>
        <p:nvSpPr>
          <p:cNvPr id="10" name="constructor">
            <a:extLst>
              <a:ext uri="{FF2B5EF4-FFF2-40B4-BE49-F238E27FC236}">
                <a16:creationId xmlns:a16="http://schemas.microsoft.com/office/drawing/2014/main" id="{B2974485-54F1-457B-811D-EDB7100F02C6}"/>
              </a:ext>
            </a:extLst>
          </p:cNvPr>
          <p:cNvSpPr txBox="1"/>
          <p:nvPr/>
        </p:nvSpPr>
        <p:spPr>
          <a:xfrm>
            <a:off x="7298067" y="3306085"/>
            <a:ext cx="5001234" cy="1095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test to assure obj is indeed a Point</a:t>
            </a: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6D740857-0C1D-474F-BF86-3C1FFD606E8A}"/>
              </a:ext>
            </a:extLst>
          </p:cNvPr>
          <p:cNvSpPr/>
          <p:nvPr/>
        </p:nvSpPr>
        <p:spPr>
          <a:xfrm flipH="1">
            <a:off x="5753812" y="3718560"/>
            <a:ext cx="1544255" cy="47215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constructor">
            <a:extLst>
              <a:ext uri="{FF2B5EF4-FFF2-40B4-BE49-F238E27FC236}">
                <a16:creationId xmlns:a16="http://schemas.microsoft.com/office/drawing/2014/main" id="{55479D6F-A043-4092-AA71-3A9BAB1BFB9B}"/>
              </a:ext>
            </a:extLst>
          </p:cNvPr>
          <p:cNvSpPr txBox="1"/>
          <p:nvPr/>
        </p:nvSpPr>
        <p:spPr>
          <a:xfrm>
            <a:off x="6771049" y="6637482"/>
            <a:ext cx="5001234" cy="1095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Definition for Point equality</a:t>
            </a:r>
            <a:endParaRPr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DF20D4E6-1856-4291-9700-C9375ABC1AFB}"/>
              </a:ext>
            </a:extLst>
          </p:cNvPr>
          <p:cNvSpPr/>
          <p:nvPr/>
        </p:nvSpPr>
        <p:spPr>
          <a:xfrm flipH="1" flipV="1">
            <a:off x="5381054" y="5011872"/>
            <a:ext cx="1544256" cy="1578396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constructor">
            <a:extLst>
              <a:ext uri="{FF2B5EF4-FFF2-40B4-BE49-F238E27FC236}">
                <a16:creationId xmlns:a16="http://schemas.microsoft.com/office/drawing/2014/main" id="{C206045D-8A4D-405D-AF40-9CA58AAE0286}"/>
              </a:ext>
            </a:extLst>
          </p:cNvPr>
          <p:cNvSpPr txBox="1"/>
          <p:nvPr/>
        </p:nvSpPr>
        <p:spPr>
          <a:xfrm>
            <a:off x="17693048" y="10041082"/>
            <a:ext cx="6007079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only compares references</a:t>
            </a:r>
            <a:endParaRPr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D7B56715-F4FF-4B10-86A3-64ACB40FE336}"/>
              </a:ext>
            </a:extLst>
          </p:cNvPr>
          <p:cNvSpPr/>
          <p:nvPr/>
        </p:nvSpPr>
        <p:spPr>
          <a:xfrm flipH="1" flipV="1">
            <a:off x="16303054" y="8415472"/>
            <a:ext cx="1544256" cy="1578396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5230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D4CC-AF97-514E-8EF6-AEF8461D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PointTester.java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EA1E2B-C6BB-F44C-97DD-B426F61664FC}"/>
              </a:ext>
            </a:extLst>
          </p:cNvPr>
          <p:cNvSpPr/>
          <p:nvPr/>
        </p:nvSpPr>
        <p:spPr>
          <a:xfrm>
            <a:off x="1270000" y="2035277"/>
            <a:ext cx="22356916" cy="1191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public class </a:t>
            </a:r>
            <a:r>
              <a:rPr lang="en-US" sz="3200" dirty="0" err="1">
                <a:solidFill>
                  <a:schemeClr val="tx1"/>
                </a:solidFill>
                <a:latin typeface="Menlo" panose="020B0609030804020204" pitchFamily="49" charset="0"/>
              </a:rPr>
              <a:t>PointTester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  public static void main ( String[] </a:t>
            </a:r>
            <a:r>
              <a:rPr lang="en-US" sz="3200" dirty="0" err="1">
                <a:solidFill>
                  <a:schemeClr val="tx1"/>
                </a:solidFill>
                <a:latin typeface="Menlo" panose="020B0609030804020204" pitchFamily="49" charset="0"/>
              </a:rPr>
              <a:t>args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) { 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     Point p1 = new Point(3,4);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     Point p2 = new Point();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     Point p3 = new Point (3,4);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     </a:t>
            </a:r>
            <a:r>
              <a:rPr lang="en-US" sz="3200" dirty="0" err="1">
                <a:solidFill>
                  <a:schemeClr val="tx1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("p1 = " + p1);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     </a:t>
            </a:r>
            <a:r>
              <a:rPr lang="en-US" sz="3200" dirty="0" err="1">
                <a:solidFill>
                  <a:schemeClr val="tx1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("p2 = " + p2);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     </a:t>
            </a:r>
            <a:r>
              <a:rPr lang="en-US" sz="3200" dirty="0" err="1">
                <a:solidFill>
                  <a:schemeClr val="tx1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("p3 = " + p3);</a:t>
            </a:r>
          </a:p>
          <a:p>
            <a:b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			Point midpoint = p1.findMidPoint ( p2 ) ;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			</a:t>
            </a:r>
            <a:r>
              <a:rPr lang="en-US" sz="3200" dirty="0" err="1">
                <a:solidFill>
                  <a:srgbClr val="C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32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( midpoint + " is midpoint of " + </a:t>
            </a:r>
            <a:r>
              <a:rPr lang="en-US" sz="3200" dirty="0">
                <a:solidFill>
                  <a:srgbClr val="C00000"/>
                </a:solidFill>
                <a:latin typeface="Menlo" panose="020B0609030804020204" pitchFamily="49" charset="0"/>
              </a:rPr>
              <a:t>p1 + " and " + p2 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			</a:t>
            </a:r>
            <a:r>
              <a:rPr lang="en-US" sz="3200" dirty="0" err="1">
                <a:solidFill>
                  <a:schemeClr val="tx1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( p1.findDistanceFromOrigin() + " is the 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				distance between the origin and " + p1 );</a:t>
            </a:r>
          </a:p>
          <a:p>
            <a:b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			</a:t>
            </a:r>
            <a:r>
              <a:rPr lang="en-US" sz="3200" dirty="0" err="1">
                <a:solidFill>
                  <a:schemeClr val="tx1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( p1.findDistanceBetween(p2) + " is the distance 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				between " + p1 + " and " + p2 );</a:t>
            </a:r>
          </a:p>
          <a:p>
            <a:b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			</a:t>
            </a:r>
            <a:r>
              <a:rPr lang="en-US" sz="3200" dirty="0" err="1">
                <a:solidFill>
                  <a:schemeClr val="tx1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(p2.findSlope (p1) + " is the slope 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				between " + p2 + " and " + p1);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			</a:t>
            </a:r>
            <a:r>
              <a:rPr lang="en-US" sz="3200" dirty="0" err="1">
                <a:solidFill>
                  <a:schemeClr val="tx1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( p1.equals ( p3) );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			</a:t>
            </a:r>
            <a:r>
              <a:rPr lang="en-US" sz="3200" dirty="0" err="1">
                <a:solidFill>
                  <a:schemeClr val="tx1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( p1 == p3 ); 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   }</a:t>
            </a:r>
          </a:p>
          <a:p>
            <a:r>
              <a:rPr lang="en-US" sz="3200" dirty="0">
                <a:solidFill>
                  <a:schemeClr val="tx1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7344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natomy of a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Displaying objects</a:t>
            </a:r>
            <a:endParaRPr dirty="0"/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2" name="public class Charge…"/>
          <p:cNvSpPr txBox="1">
            <a:spLocks noGrp="1"/>
          </p:cNvSpPr>
          <p:nvPr>
            <p:ph type="body" sz="half" idx="4294967295"/>
          </p:nvPr>
        </p:nvSpPr>
        <p:spPr>
          <a:xfrm>
            <a:off x="948266" y="1555750"/>
            <a:ext cx="11353271" cy="106045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</a:t>
            </a:r>
            <a:r>
              <a:rPr lang="en-US" dirty="0">
                <a:solidFill>
                  <a:srgbClr val="005493"/>
                </a:solidFill>
              </a:rPr>
              <a:t>Point</a:t>
            </a:r>
            <a:endParaRPr dirty="0">
              <a:solidFill>
                <a:srgbClr val="005493"/>
              </a:solidFill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</a:t>
            </a:r>
            <a:r>
              <a:rPr lang="en-US" dirty="0"/>
              <a:t>  </a:t>
            </a:r>
            <a:r>
              <a:rPr dirty="0"/>
              <a:t> </a:t>
            </a:r>
            <a:r>
              <a:rPr lang="en-US" dirty="0"/>
              <a:t>….</a:t>
            </a: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r>
              <a:rPr lang="en-US" dirty="0"/>
              <a:t>//       </a:t>
            </a:r>
            <a:r>
              <a:rPr lang="en-US" i="1" dirty="0"/>
              <a:t>overrides Object </a:t>
            </a:r>
            <a:r>
              <a:rPr lang="en-US" i="1" dirty="0" err="1"/>
              <a:t>toString</a:t>
            </a:r>
            <a:endParaRPr lang="en-US" i="1" dirty="0"/>
          </a:p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r>
              <a:rPr lang="en-US" dirty="0"/>
              <a:t>			return (   "("+ </a:t>
            </a:r>
            <a:r>
              <a:rPr lang="en-US" dirty="0" err="1"/>
              <a:t>this.x</a:t>
            </a:r>
            <a:r>
              <a:rPr lang="en-US" dirty="0"/>
              <a:t> + ", " + </a:t>
            </a:r>
            <a:r>
              <a:rPr lang="en-US" dirty="0" err="1"/>
              <a:t>this.y</a:t>
            </a:r>
            <a:r>
              <a:rPr lang="en-US" dirty="0"/>
              <a:t> + ")" );</a:t>
            </a:r>
          </a:p>
          <a:p>
            <a:r>
              <a:rPr lang="en-US" dirty="0"/>
              <a:t>}</a:t>
            </a:r>
          </a:p>
          <a:p>
            <a:endParaRPr lang="en-US" i="1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6" name="public class Charge…">
            <a:extLst>
              <a:ext uri="{FF2B5EF4-FFF2-40B4-BE49-F238E27FC236}">
                <a16:creationId xmlns:a16="http://schemas.microsoft.com/office/drawing/2014/main" id="{1BB7C3AE-FC56-2845-BCE8-5E6EAB0353D4}"/>
              </a:ext>
            </a:extLst>
          </p:cNvPr>
          <p:cNvSpPr txBox="1">
            <a:spLocks/>
          </p:cNvSpPr>
          <p:nvPr/>
        </p:nvSpPr>
        <p:spPr>
          <a:xfrm>
            <a:off x="13126066" y="1555750"/>
            <a:ext cx="10309668" cy="10604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/>
            <a:r>
              <a:rPr lang="en-US" i="1" dirty="0" err="1"/>
              <a:t>System.out.println</a:t>
            </a:r>
            <a:r>
              <a:rPr lang="en-US" i="1" dirty="0"/>
              <a:t>(p) will print</a:t>
            </a:r>
          </a:p>
          <a:p>
            <a:pPr hangingPunct="1"/>
            <a:r>
              <a:rPr lang="en-US" b="1" dirty="0"/>
              <a:t>	(3.0, 4.0)</a:t>
            </a:r>
          </a:p>
          <a:p>
            <a:pPr hangingPunct="1"/>
            <a:endParaRPr lang="en-US" i="1" dirty="0"/>
          </a:p>
          <a:p>
            <a:pPr hangingPunct="1"/>
            <a:r>
              <a:rPr lang="en-US" i="1" dirty="0"/>
              <a:t>Without this, </a:t>
            </a:r>
            <a:r>
              <a:rPr lang="en-US" i="1" dirty="0" err="1"/>
              <a:t>System.out.println</a:t>
            </a:r>
            <a:r>
              <a:rPr lang="en-US" i="1" dirty="0"/>
              <a:t>(p) will print</a:t>
            </a:r>
          </a:p>
          <a:p>
            <a:pPr hangingPunct="1"/>
            <a:r>
              <a:rPr lang="en-US" b="1" dirty="0"/>
              <a:t>Point@38cccef</a:t>
            </a:r>
          </a:p>
          <a:p>
            <a:pPr hangingPunct="1"/>
            <a:endParaRPr lang="en-US" b="1" dirty="0"/>
          </a:p>
          <a:p>
            <a:pPr hangingPunct="1"/>
            <a:r>
              <a:rPr lang="en-US" dirty="0" err="1"/>
              <a:t>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 + '@' + </a:t>
            </a:r>
            <a:r>
              <a:rPr lang="en-US" dirty="0" err="1"/>
              <a:t>Integer.toHexString</a:t>
            </a:r>
            <a:r>
              <a:rPr lang="en-US" dirty="0"/>
              <a:t>(</a:t>
            </a:r>
            <a:r>
              <a:rPr lang="en-US" dirty="0" err="1"/>
              <a:t>hashCode</a:t>
            </a:r>
            <a:r>
              <a:rPr lang="en-US" dirty="0"/>
              <a:t>())</a:t>
            </a:r>
          </a:p>
          <a:p>
            <a:pPr hangingPunct="1"/>
            <a:endParaRPr lang="en-US" b="1" i="1" dirty="0"/>
          </a:p>
          <a:p>
            <a:pPr hangingPunct="1"/>
            <a:r>
              <a:rPr lang="en-US" i="1" dirty="0"/>
              <a:t>returns a string consisting of the name of the class of which the object is an instance, the at-sign character `@', and the unsigned hexadecimal representation of the hash code of the object.</a:t>
            </a:r>
            <a:endParaRPr lang="en-US" b="1" i="1" dirty="0"/>
          </a:p>
          <a:p>
            <a:pPr hangingPunct="1"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Helvetica"/>
              <a:ea typeface="Helvetica"/>
              <a:cs typeface="Helvetica"/>
              <a:sym typeface="Helvetica"/>
            </a:endParaRPr>
          </a:p>
          <a:p>
            <a:pPr hangingPunct="1"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87357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01" name="Anatomy of a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3. Designing a simple class from given specifications (FRACTION)</a:t>
            </a:r>
            <a:endParaRPr dirty="0"/>
          </a:p>
        </p:txBody>
      </p:sp>
      <p:sp>
        <p:nvSpPr>
          <p:cNvPr id="202" name="public class Charge…"/>
          <p:cNvSpPr txBox="1">
            <a:spLocks noGrp="1"/>
          </p:cNvSpPr>
          <p:nvPr>
            <p:ph type="body" sz="half" idx="4294967295"/>
          </p:nvPr>
        </p:nvSpPr>
        <p:spPr>
          <a:xfrm>
            <a:off x="698500" y="1782977"/>
            <a:ext cx="11493500" cy="11489132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</a:t>
            </a:r>
            <a:r>
              <a:rPr lang="en-US" b="1" dirty="0">
                <a:solidFill>
                  <a:srgbClr val="005493"/>
                </a:solidFill>
              </a:rPr>
              <a:t>Fraction</a:t>
            </a:r>
            <a:endParaRPr b="1" dirty="0">
              <a:solidFill>
                <a:srgbClr val="005493"/>
              </a:solidFill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</a:t>
            </a:r>
            <a:r>
              <a:rPr lang="en-US" dirty="0"/>
              <a:t>private int numerator;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private int denominator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                                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public Fraction(int n, int d)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</a:t>
            </a:r>
            <a:r>
              <a:rPr lang="en-US" dirty="0" err="1"/>
              <a:t>this.numerator</a:t>
            </a:r>
            <a:r>
              <a:rPr lang="en-US" dirty="0"/>
              <a:t> = n;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</a:t>
            </a:r>
            <a:r>
              <a:rPr lang="en-US" dirty="0" err="1"/>
              <a:t>this.denominator</a:t>
            </a:r>
            <a:r>
              <a:rPr lang="en-US" dirty="0"/>
              <a:t> = d;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public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getNumerator</a:t>
            </a:r>
            <a:r>
              <a:rPr lang="fr-FR" dirty="0"/>
              <a:t> ( 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return </a:t>
            </a:r>
            <a:r>
              <a:rPr lang="fr-FR" dirty="0" err="1"/>
              <a:t>this.numerator</a:t>
            </a:r>
            <a:r>
              <a:rPr lang="fr-FR" dirty="0"/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public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getDenominator</a:t>
            </a:r>
            <a:r>
              <a:rPr lang="fr-FR" dirty="0"/>
              <a:t>( 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return </a:t>
            </a:r>
            <a:r>
              <a:rPr lang="fr-FR" dirty="0" err="1"/>
              <a:t>this.denominator</a:t>
            </a:r>
            <a:r>
              <a:rPr lang="fr-FR" dirty="0"/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b="1" dirty="0">
                <a:solidFill>
                  <a:srgbClr val="C00000"/>
                </a:solidFill>
              </a:rPr>
              <a:t>// </a:t>
            </a:r>
            <a:r>
              <a:rPr lang="fr-FR" b="1" dirty="0" err="1">
                <a:solidFill>
                  <a:srgbClr val="C00000"/>
                </a:solidFill>
              </a:rPr>
              <a:t>What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other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methods</a:t>
            </a:r>
            <a:r>
              <a:rPr lang="fr-FR" b="1" dirty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lang="fr-FR"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08" name="Rectangle"/>
          <p:cNvSpPr/>
          <p:nvPr/>
        </p:nvSpPr>
        <p:spPr>
          <a:xfrm>
            <a:off x="911701" y="4251159"/>
            <a:ext cx="8121148" cy="2172044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7A553-372A-4CEB-83AB-756970319ABB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10.1c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Constructors…">
            <a:extLst>
              <a:ext uri="{FF2B5EF4-FFF2-40B4-BE49-F238E27FC236}">
                <a16:creationId xmlns:a16="http://schemas.microsoft.com/office/drawing/2014/main" id="{D27C70A5-3EFF-432B-A113-C25F0A34F581}"/>
              </a:ext>
            </a:extLst>
          </p:cNvPr>
          <p:cNvSpPr txBox="1"/>
          <p:nvPr/>
        </p:nvSpPr>
        <p:spPr>
          <a:xfrm>
            <a:off x="13080074" y="4563742"/>
            <a:ext cx="10125366" cy="3879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rPr lang="en-US" dirty="0"/>
              <a:t>Designing a class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Accessor methods provide access to private attributes of a class 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Accessor methods protects the private attributes from unauthorized changes</a:t>
            </a:r>
            <a:endParaRPr i="1" dirty="0"/>
          </a:p>
        </p:txBody>
      </p:sp>
      <p:sp>
        <p:nvSpPr>
          <p:cNvPr id="13" name="constructor">
            <a:extLst>
              <a:ext uri="{FF2B5EF4-FFF2-40B4-BE49-F238E27FC236}">
                <a16:creationId xmlns:a16="http://schemas.microsoft.com/office/drawing/2014/main" id="{E4332D3B-5614-4083-BA3C-17B0328323CF}"/>
              </a:ext>
            </a:extLst>
          </p:cNvPr>
          <p:cNvSpPr txBox="1"/>
          <p:nvPr/>
        </p:nvSpPr>
        <p:spPr>
          <a:xfrm>
            <a:off x="7661049" y="6863294"/>
            <a:ext cx="3917783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Accessor method</a:t>
            </a: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F64097C5-404D-4BCE-A28C-020B87D922A1}"/>
              </a:ext>
            </a:extLst>
          </p:cNvPr>
          <p:cNvSpPr/>
          <p:nvPr/>
        </p:nvSpPr>
        <p:spPr>
          <a:xfrm flipH="1">
            <a:off x="5676082" y="7132512"/>
            <a:ext cx="1823993" cy="2934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5" name="constructor">
            <a:extLst>
              <a:ext uri="{FF2B5EF4-FFF2-40B4-BE49-F238E27FC236}">
                <a16:creationId xmlns:a16="http://schemas.microsoft.com/office/drawing/2014/main" id="{FB18504C-B2F8-4D2D-9E51-EA7A23AC804A}"/>
              </a:ext>
            </a:extLst>
          </p:cNvPr>
          <p:cNvSpPr txBox="1"/>
          <p:nvPr/>
        </p:nvSpPr>
        <p:spPr>
          <a:xfrm>
            <a:off x="6045246" y="2572136"/>
            <a:ext cx="4378914" cy="716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Attributes of a fraction</a:t>
            </a:r>
            <a:endParaRPr dirty="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120E1E72-FE28-4915-ACCD-E7855693326B}"/>
              </a:ext>
            </a:extLst>
          </p:cNvPr>
          <p:cNvSpPr/>
          <p:nvPr/>
        </p:nvSpPr>
        <p:spPr>
          <a:xfrm flipH="1">
            <a:off x="4328114" y="2905782"/>
            <a:ext cx="1556158" cy="254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516631FC-5025-4877-86AA-03B34432E261}"/>
              </a:ext>
            </a:extLst>
          </p:cNvPr>
          <p:cNvSpPr/>
          <p:nvPr/>
        </p:nvSpPr>
        <p:spPr>
          <a:xfrm>
            <a:off x="838106" y="8474599"/>
            <a:ext cx="8194744" cy="2768850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constructor">
            <a:extLst>
              <a:ext uri="{FF2B5EF4-FFF2-40B4-BE49-F238E27FC236}">
                <a16:creationId xmlns:a16="http://schemas.microsoft.com/office/drawing/2014/main" id="{74F5C7E8-55D1-45A2-A35D-BDFC6BB64DCF}"/>
              </a:ext>
            </a:extLst>
          </p:cNvPr>
          <p:cNvSpPr txBox="1"/>
          <p:nvPr/>
        </p:nvSpPr>
        <p:spPr>
          <a:xfrm>
            <a:off x="7500075" y="8684472"/>
            <a:ext cx="3917783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Accessor method</a:t>
            </a:r>
            <a:endParaRPr dirty="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CE78581B-4969-4622-8335-2473CA6974EC}"/>
              </a:ext>
            </a:extLst>
          </p:cNvPr>
          <p:cNvSpPr/>
          <p:nvPr/>
        </p:nvSpPr>
        <p:spPr>
          <a:xfrm flipH="1">
            <a:off x="5515108" y="8953690"/>
            <a:ext cx="1823993" cy="2934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02ED9BB0-B32C-9149-A433-FF7CE1C1E589}"/>
              </a:ext>
            </a:extLst>
          </p:cNvPr>
          <p:cNvSpPr/>
          <p:nvPr/>
        </p:nvSpPr>
        <p:spPr>
          <a:xfrm>
            <a:off x="698500" y="6277795"/>
            <a:ext cx="8334349" cy="2172044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9575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914" name="OOP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OOP summary</a:t>
            </a:r>
          </a:p>
        </p:txBody>
      </p:sp>
      <p:sp>
        <p:nvSpPr>
          <p:cNvPr id="915" name="Object-oriented programming (OOP)…"/>
          <p:cNvSpPr txBox="1"/>
          <p:nvPr/>
        </p:nvSpPr>
        <p:spPr>
          <a:xfrm>
            <a:off x="1270000" y="1765300"/>
            <a:ext cx="15240000" cy="261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Object-oriented programming (OOP)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Create your own data types (sets of values and ops on them).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Use them in your programs (manipulate </a:t>
            </a:r>
            <a:r>
              <a:rPr i="1"/>
              <a:t>objects</a:t>
            </a:r>
            <a:r>
              <a:t>).</a:t>
            </a:r>
          </a:p>
        </p:txBody>
      </p:sp>
      <p:sp>
        <p:nvSpPr>
          <p:cNvPr id="916" name="OOP helps us simulate the physical world…"/>
          <p:cNvSpPr txBox="1"/>
          <p:nvPr/>
        </p:nvSpPr>
        <p:spPr>
          <a:xfrm>
            <a:off x="1270000" y="4940300"/>
            <a:ext cx="13449300" cy="3276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OOP helps us</a:t>
            </a:r>
            <a:r>
              <a:t> simulate the physical world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Java objects model real-world objects.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Not always easy to make model reflect reality.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Examples:  charged particle, color, sound, genome….</a:t>
            </a:r>
          </a:p>
        </p:txBody>
      </p:sp>
      <p:sp>
        <p:nvSpPr>
          <p:cNvPr id="917" name="OOP helps us extend the Java language…"/>
          <p:cNvSpPr txBox="1"/>
          <p:nvPr/>
        </p:nvSpPr>
        <p:spPr>
          <a:xfrm>
            <a:off x="1270000" y="8750300"/>
            <a:ext cx="15240000" cy="3276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OOP helps us</a:t>
            </a:r>
            <a:r>
              <a:t> extend the Java language</a:t>
            </a:r>
            <a:endParaRPr i="1"/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Java doesn't have a data type for every possible application.</a:t>
            </a:r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Data types enable us to add our own abstractions.</a:t>
            </a:r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Examples:  complex, vector, polynomial, matrix, picture....</a:t>
            </a:r>
          </a:p>
        </p:txBody>
      </p:sp>
      <p:pic>
        <p:nvPicPr>
          <p:cNvPr id="918" name="Picture 1.png" descr="Picture 1.png"/>
          <p:cNvPicPr>
            <a:picLocks/>
          </p:cNvPicPr>
          <p:nvPr/>
        </p:nvPicPr>
        <p:blipFill>
          <a:blip r:embed="rId2"/>
          <a:srcRect t="6557"/>
          <a:stretch>
            <a:fillRect/>
          </a:stretch>
        </p:blipFill>
        <p:spPr>
          <a:xfrm>
            <a:off x="20129500" y="2238375"/>
            <a:ext cx="2476500" cy="241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9" name="692px-Low_pressure_system_over_Iceland.jpg" descr="692px-Low_pressure_system_over_Iceland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275" y="6375400"/>
            <a:ext cx="3530600" cy="306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0" name="Screen Shot 2013-10-16 at 2.39.35 PM.png" descr="Screen Shot 2013-10-16 at 2.39.35 PM.png"/>
          <p:cNvPicPr>
            <a:picLocks noChangeAspect="1"/>
          </p:cNvPicPr>
          <p:nvPr/>
        </p:nvPicPr>
        <p:blipFill>
          <a:blip r:embed="rId4"/>
          <a:srcRect l="6193" t="8634" r="5894" b="8539"/>
          <a:stretch>
            <a:fillRect/>
          </a:stretch>
        </p:blipFill>
        <p:spPr>
          <a:xfrm>
            <a:off x="20053300" y="5802312"/>
            <a:ext cx="2921000" cy="2884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21" name="Screen Shot 2013-10-14 at 5.03.10 PM.png" descr="Screen Shot 2013-10-14 at 5.03.1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5600" y="2209800"/>
            <a:ext cx="1917700" cy="191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Screen Shot 2013-10-15 at 6.35.12 AM.png" descr="Screen Shot 2013-10-15 at 6.35.12 AM.png"/>
          <p:cNvPicPr>
            <a:picLocks noChangeAspect="1"/>
          </p:cNvPicPr>
          <p:nvPr/>
        </p:nvPicPr>
        <p:blipFill>
          <a:blip r:embed="rId6"/>
          <a:srcRect l="4354" t="6740" r="4637" b="7983"/>
          <a:stretch>
            <a:fillRect/>
          </a:stretch>
        </p:blipFill>
        <p:spPr>
          <a:xfrm>
            <a:off x="19901985" y="9844056"/>
            <a:ext cx="2438401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4781" y="21600"/>
                </a:lnTo>
                <a:lnTo>
                  <a:pt x="9562" y="21600"/>
                </a:lnTo>
                <a:lnTo>
                  <a:pt x="9562" y="10800"/>
                </a:lnTo>
                <a:lnTo>
                  <a:pt x="9562" y="0"/>
                </a:lnTo>
                <a:lnTo>
                  <a:pt x="4781" y="0"/>
                </a:lnTo>
                <a:lnTo>
                  <a:pt x="0" y="0"/>
                </a:lnTo>
                <a:close/>
                <a:moveTo>
                  <a:pt x="12038" y="0"/>
                </a:moveTo>
                <a:lnTo>
                  <a:pt x="12038" y="10800"/>
                </a:lnTo>
                <a:lnTo>
                  <a:pt x="12038" y="21600"/>
                </a:lnTo>
                <a:lnTo>
                  <a:pt x="16819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6819" y="0"/>
                </a:lnTo>
                <a:lnTo>
                  <a:pt x="12038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923" name="image14.png" descr="image14.png"/>
          <p:cNvPicPr>
            <a:picLocks/>
          </p:cNvPicPr>
          <p:nvPr/>
        </p:nvPicPr>
        <p:blipFill>
          <a:blip r:embed="rId7"/>
          <a:srcRect l="4871" t="82405" r="4918" b="314"/>
          <a:stretch>
            <a:fillRect/>
          </a:stretch>
        </p:blipFill>
        <p:spPr>
          <a:xfrm>
            <a:off x="15036800" y="4813300"/>
            <a:ext cx="4965700" cy="635000"/>
          </a:xfrm>
          <a:prstGeom prst="rect">
            <a:avLst/>
          </a:prstGeom>
          <a:ln w="12700"/>
        </p:spPr>
      </p:pic>
      <p:graphicFrame>
        <p:nvGraphicFramePr>
          <p:cNvPr id="924" name="Table"/>
          <p:cNvGraphicFramePr/>
          <p:nvPr/>
        </p:nvGraphicFramePr>
        <p:xfrm>
          <a:off x="17171199" y="11684001"/>
          <a:ext cx="6426199" cy="484124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494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3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8D3124"/>
                          </a:solidFill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8D3124"/>
                          </a:solidFill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8D3124"/>
                          </a:solidFill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8D3124"/>
                          </a:solidFill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8D3124"/>
                          </a:solidFill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olidFill>
                            <a:srgbClr val="8D3124"/>
                          </a:solidFill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400"/>
                        </a:lnSpc>
                        <a:defRPr sz="1800"/>
                      </a:pPr>
                      <a:r>
                        <a:rPr sz="24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" grpId="0" build="p" bldLvl="5" animBg="1" advAuto="0"/>
      <p:bldP spid="916" grpId="0" build="p" bldLvl="5" animBg="1" advAuto="0"/>
      <p:bldP spid="917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9E90-B9FF-4A6F-B111-879186B8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come a long way</a:t>
            </a: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C9B78CBE-C64A-4C0D-84B6-1EE852291CDA}"/>
              </a:ext>
            </a:extLst>
          </p:cNvPr>
          <p:cNvGrpSpPr/>
          <p:nvPr/>
        </p:nvGrpSpPr>
        <p:grpSpPr>
          <a:xfrm>
            <a:off x="8991601" y="5842000"/>
            <a:ext cx="6553201" cy="1066800"/>
            <a:chOff x="0" y="0"/>
            <a:chExt cx="6553200" cy="1066800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096FB785-76F7-4584-81D3-902A18C42941}"/>
                </a:ext>
              </a:extLst>
            </p:cNvPr>
            <p:cNvSpPr/>
            <p:nvPr/>
          </p:nvSpPr>
          <p:spPr>
            <a:xfrm>
              <a:off x="0" y="0"/>
              <a:ext cx="6553200" cy="1066800"/>
            </a:xfrm>
            <a:prstGeom prst="rect">
              <a:avLst/>
            </a:prstGeom>
            <a:solidFill>
              <a:srgbClr val="D6D6D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" name="graphics, sound, and image I/O">
              <a:extLst>
                <a:ext uri="{FF2B5EF4-FFF2-40B4-BE49-F238E27FC236}">
                  <a16:creationId xmlns:a16="http://schemas.microsoft.com/office/drawing/2014/main" id="{56E7F17A-8668-40A9-B321-DF72BCBA5D37}"/>
                </a:ext>
              </a:extLst>
            </p:cNvPr>
            <p:cNvSpPr txBox="1"/>
            <p:nvPr/>
          </p:nvSpPr>
          <p:spPr>
            <a:xfrm>
              <a:off x="160591" y="289718"/>
              <a:ext cx="623201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graphics, sound, and image I/O</a:t>
              </a:r>
            </a:p>
          </p:txBody>
        </p:sp>
      </p:grpSp>
      <p:grpSp>
        <p:nvGrpSpPr>
          <p:cNvPr id="7" name="Group">
            <a:extLst>
              <a:ext uri="{FF2B5EF4-FFF2-40B4-BE49-F238E27FC236}">
                <a16:creationId xmlns:a16="http://schemas.microsoft.com/office/drawing/2014/main" id="{A38F9C74-F37D-4455-8358-E8D82A312A8C}"/>
              </a:ext>
            </a:extLst>
          </p:cNvPr>
          <p:cNvGrpSpPr/>
          <p:nvPr/>
        </p:nvGrpSpPr>
        <p:grpSpPr>
          <a:xfrm>
            <a:off x="12103100" y="9042400"/>
            <a:ext cx="2301875" cy="1066800"/>
            <a:chOff x="0" y="0"/>
            <a:chExt cx="2301875" cy="1066800"/>
          </a:xfrm>
        </p:grpSpPr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28E358AC-1DC6-42F0-BD7D-5F4749E656D2}"/>
                </a:ext>
              </a:extLst>
            </p:cNvPr>
            <p:cNvSpPr/>
            <p:nvPr/>
          </p:nvSpPr>
          <p:spPr>
            <a:xfrm>
              <a:off x="0" y="0"/>
              <a:ext cx="2301875" cy="1066800"/>
            </a:xfrm>
            <a:prstGeom prst="rect">
              <a:avLst/>
            </a:prstGeom>
            <a:solidFill>
              <a:srgbClr val="D6D6D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text I/O">
              <a:extLst>
                <a:ext uri="{FF2B5EF4-FFF2-40B4-BE49-F238E27FC236}">
                  <a16:creationId xmlns:a16="http://schemas.microsoft.com/office/drawing/2014/main" id="{1DA12615-66D1-4DE8-B9B0-AF1BC5EF9E38}"/>
                </a:ext>
              </a:extLst>
            </p:cNvPr>
            <p:cNvSpPr txBox="1"/>
            <p:nvPr/>
          </p:nvSpPr>
          <p:spPr>
            <a:xfrm>
              <a:off x="281582" y="232569"/>
              <a:ext cx="173871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text I/O</a:t>
              </a:r>
            </a:p>
          </p:txBody>
        </p:sp>
      </p:grpSp>
      <p:sp>
        <p:nvSpPr>
          <p:cNvPr id="10" name="Shape">
            <a:extLst>
              <a:ext uri="{FF2B5EF4-FFF2-40B4-BE49-F238E27FC236}">
                <a16:creationId xmlns:a16="http://schemas.microsoft.com/office/drawing/2014/main" id="{EC75EEDA-E989-4047-B4A6-D9F889CA7B1D}"/>
              </a:ext>
            </a:extLst>
          </p:cNvPr>
          <p:cNvSpPr/>
          <p:nvPr/>
        </p:nvSpPr>
        <p:spPr>
          <a:xfrm>
            <a:off x="3376810" y="1847651"/>
            <a:ext cx="17634944" cy="185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9" extrusionOk="0">
                <a:moveTo>
                  <a:pt x="0" y="0"/>
                </a:moveTo>
                <a:cubicBezTo>
                  <a:pt x="0" y="0"/>
                  <a:pt x="1079" y="21600"/>
                  <a:pt x="10448" y="21121"/>
                </a:cubicBezTo>
                <a:cubicBezTo>
                  <a:pt x="19818" y="20643"/>
                  <a:pt x="21600" y="768"/>
                  <a:pt x="21600" y="76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  <a:ln w="254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tabLst/>
              <a:defRPr sz="1200">
                <a:solidFill>
                  <a:srgbClr val="0054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any program you might want to write">
            <a:extLst>
              <a:ext uri="{FF2B5EF4-FFF2-40B4-BE49-F238E27FC236}">
                <a16:creationId xmlns:a16="http://schemas.microsoft.com/office/drawing/2014/main" id="{529C86CB-007C-444E-A047-2B90014F761C}"/>
              </a:ext>
            </a:extLst>
          </p:cNvPr>
          <p:cNvSpPr txBox="1"/>
          <p:nvPr/>
        </p:nvSpPr>
        <p:spPr>
          <a:xfrm>
            <a:off x="8702984" y="2569170"/>
            <a:ext cx="71304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marL="79898" marR="79898">
              <a:lnSpc>
                <a:spcPts val="3600"/>
              </a:lnSpc>
              <a:buClr>
                <a:srgbClr val="8A8A8A"/>
              </a:buClr>
              <a:buFont typeface="Comic Sans MS"/>
              <a:def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dirty="0"/>
              <a:t>any program you might want to write</a:t>
            </a:r>
          </a:p>
        </p:txBody>
      </p:sp>
      <p:grpSp>
        <p:nvGrpSpPr>
          <p:cNvPr id="12" name="Group">
            <a:extLst>
              <a:ext uri="{FF2B5EF4-FFF2-40B4-BE49-F238E27FC236}">
                <a16:creationId xmlns:a16="http://schemas.microsoft.com/office/drawing/2014/main" id="{A06FAE76-0182-44CB-91DC-485E9DA01F02}"/>
              </a:ext>
            </a:extLst>
          </p:cNvPr>
          <p:cNvGrpSpPr/>
          <p:nvPr/>
        </p:nvGrpSpPr>
        <p:grpSpPr>
          <a:xfrm>
            <a:off x="11042650" y="3695700"/>
            <a:ext cx="2301876" cy="1066800"/>
            <a:chOff x="0" y="0"/>
            <a:chExt cx="2301875" cy="1066800"/>
          </a:xfrm>
        </p:grpSpPr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B18D2DE9-28EB-49F6-8B46-E3DF6F158DEE}"/>
                </a:ext>
              </a:extLst>
            </p:cNvPr>
            <p:cNvSpPr/>
            <p:nvPr/>
          </p:nvSpPr>
          <p:spPr>
            <a:xfrm>
              <a:off x="0" y="0"/>
              <a:ext cx="2301875" cy="1066800"/>
            </a:xfrm>
            <a:prstGeom prst="rect">
              <a:avLst/>
            </a:prstGeom>
            <a:solidFill>
              <a:srgbClr val="C0C0C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" name="objects">
              <a:extLst>
                <a:ext uri="{FF2B5EF4-FFF2-40B4-BE49-F238E27FC236}">
                  <a16:creationId xmlns:a16="http://schemas.microsoft.com/office/drawing/2014/main" id="{7FD07720-939C-43A0-AFFA-4DCFEE8B4543}"/>
                </a:ext>
              </a:extLst>
            </p:cNvPr>
            <p:cNvSpPr txBox="1"/>
            <p:nvPr/>
          </p:nvSpPr>
          <p:spPr>
            <a:xfrm>
              <a:off x="385575" y="264318"/>
              <a:ext cx="153072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objects</a:t>
              </a:r>
            </a:p>
          </p:txBody>
        </p:sp>
      </p:grpSp>
      <p:grpSp>
        <p:nvGrpSpPr>
          <p:cNvPr id="15" name="Group">
            <a:extLst>
              <a:ext uri="{FF2B5EF4-FFF2-40B4-BE49-F238E27FC236}">
                <a16:creationId xmlns:a16="http://schemas.microsoft.com/office/drawing/2014/main" id="{2A23B379-C371-492E-8730-02F61CAC3151}"/>
              </a:ext>
            </a:extLst>
          </p:cNvPr>
          <p:cNvGrpSpPr/>
          <p:nvPr/>
        </p:nvGrpSpPr>
        <p:grpSpPr>
          <a:xfrm>
            <a:off x="9823450" y="4775200"/>
            <a:ext cx="4876800" cy="1066800"/>
            <a:chOff x="0" y="0"/>
            <a:chExt cx="4876800" cy="1066800"/>
          </a:xfrm>
        </p:grpSpPr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AFA1646B-C84A-4B42-A2BF-9FC16B6AEC9D}"/>
                </a:ext>
              </a:extLst>
            </p:cNvPr>
            <p:cNvSpPr/>
            <p:nvPr/>
          </p:nvSpPr>
          <p:spPr>
            <a:xfrm>
              <a:off x="0" y="0"/>
              <a:ext cx="4876800" cy="1066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" name="functions and modules">
              <a:extLst>
                <a:ext uri="{FF2B5EF4-FFF2-40B4-BE49-F238E27FC236}">
                  <a16:creationId xmlns:a16="http://schemas.microsoft.com/office/drawing/2014/main" id="{DAE63416-F4E1-4881-86F2-2CF3B37B49F0}"/>
                </a:ext>
              </a:extLst>
            </p:cNvPr>
            <p:cNvSpPr txBox="1"/>
            <p:nvPr/>
          </p:nvSpPr>
          <p:spPr>
            <a:xfrm>
              <a:off x="222057" y="251618"/>
              <a:ext cx="4432686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functions and modules</a:t>
              </a:r>
            </a:p>
          </p:txBody>
        </p:sp>
      </p:grpSp>
      <p:grpSp>
        <p:nvGrpSpPr>
          <p:cNvPr id="18" name="Group">
            <a:extLst>
              <a:ext uri="{FF2B5EF4-FFF2-40B4-BE49-F238E27FC236}">
                <a16:creationId xmlns:a16="http://schemas.microsoft.com/office/drawing/2014/main" id="{93ADC8D9-7241-46C5-A39A-75C7BCBADA05}"/>
              </a:ext>
            </a:extLst>
          </p:cNvPr>
          <p:cNvGrpSpPr/>
          <p:nvPr/>
        </p:nvGrpSpPr>
        <p:grpSpPr>
          <a:xfrm>
            <a:off x="11042650" y="6896100"/>
            <a:ext cx="2301876" cy="1066800"/>
            <a:chOff x="0" y="0"/>
            <a:chExt cx="2301875" cy="1066800"/>
          </a:xfrm>
        </p:grpSpPr>
        <p:sp>
          <p:nvSpPr>
            <p:cNvPr id="19" name="Rectangle">
              <a:extLst>
                <a:ext uri="{FF2B5EF4-FFF2-40B4-BE49-F238E27FC236}">
                  <a16:creationId xmlns:a16="http://schemas.microsoft.com/office/drawing/2014/main" id="{CE0EADDC-08B2-4E65-B167-E2091FD960CD}"/>
                </a:ext>
              </a:extLst>
            </p:cNvPr>
            <p:cNvSpPr/>
            <p:nvPr/>
          </p:nvSpPr>
          <p:spPr>
            <a:xfrm>
              <a:off x="0" y="0"/>
              <a:ext cx="2301875" cy="1066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" name="arrays">
              <a:extLst>
                <a:ext uri="{FF2B5EF4-FFF2-40B4-BE49-F238E27FC236}">
                  <a16:creationId xmlns:a16="http://schemas.microsoft.com/office/drawing/2014/main" id="{AA22C74D-CB99-4FF8-9EE1-8629AF377C38}"/>
                </a:ext>
              </a:extLst>
            </p:cNvPr>
            <p:cNvSpPr txBox="1"/>
            <p:nvPr/>
          </p:nvSpPr>
          <p:spPr>
            <a:xfrm>
              <a:off x="492247" y="264319"/>
              <a:ext cx="1322736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arrays</a:t>
              </a:r>
            </a:p>
          </p:txBody>
        </p:sp>
      </p:grpSp>
      <p:grpSp>
        <p:nvGrpSpPr>
          <p:cNvPr id="21" name="Group">
            <a:extLst>
              <a:ext uri="{FF2B5EF4-FFF2-40B4-BE49-F238E27FC236}">
                <a16:creationId xmlns:a16="http://schemas.microsoft.com/office/drawing/2014/main" id="{DA1D52EC-64C4-4E6C-9397-BF6202FE6C79}"/>
              </a:ext>
            </a:extLst>
          </p:cNvPr>
          <p:cNvGrpSpPr/>
          <p:nvPr/>
        </p:nvGrpSpPr>
        <p:grpSpPr>
          <a:xfrm>
            <a:off x="9213850" y="7975600"/>
            <a:ext cx="5791200" cy="1066800"/>
            <a:chOff x="0" y="0"/>
            <a:chExt cx="5791200" cy="1066800"/>
          </a:xfrm>
        </p:grpSpPr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D01EE80B-5979-459C-A59B-52B1ABB45E18}"/>
                </a:ext>
              </a:extLst>
            </p:cNvPr>
            <p:cNvSpPr/>
            <p:nvPr/>
          </p:nvSpPr>
          <p:spPr>
            <a:xfrm>
              <a:off x="0" y="0"/>
              <a:ext cx="5791200" cy="1066800"/>
            </a:xfrm>
            <a:prstGeom prst="rect">
              <a:avLst/>
            </a:prstGeom>
            <a:solidFill>
              <a:srgbClr val="D6D6D6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" name="conditionals and loops">
              <a:extLst>
                <a:ext uri="{FF2B5EF4-FFF2-40B4-BE49-F238E27FC236}">
                  <a16:creationId xmlns:a16="http://schemas.microsoft.com/office/drawing/2014/main" id="{09470D38-A824-4155-969F-3CB74192919A}"/>
                </a:ext>
              </a:extLst>
            </p:cNvPr>
            <p:cNvSpPr txBox="1"/>
            <p:nvPr/>
          </p:nvSpPr>
          <p:spPr>
            <a:xfrm>
              <a:off x="700466" y="251619"/>
              <a:ext cx="4390269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conditionals and loops</a:t>
              </a:r>
            </a:p>
          </p:txBody>
        </p:sp>
      </p:grpSp>
      <p:grpSp>
        <p:nvGrpSpPr>
          <p:cNvPr id="24" name="Group">
            <a:extLst>
              <a:ext uri="{FF2B5EF4-FFF2-40B4-BE49-F238E27FC236}">
                <a16:creationId xmlns:a16="http://schemas.microsoft.com/office/drawing/2014/main" id="{08F8199A-3230-49E1-B2C3-FE64FFC9A811}"/>
              </a:ext>
            </a:extLst>
          </p:cNvPr>
          <p:cNvGrpSpPr/>
          <p:nvPr/>
        </p:nvGrpSpPr>
        <p:grpSpPr>
          <a:xfrm>
            <a:off x="9823450" y="9042400"/>
            <a:ext cx="2279650" cy="1066800"/>
            <a:chOff x="0" y="0"/>
            <a:chExt cx="2279650" cy="1066800"/>
          </a:xfrm>
        </p:grpSpPr>
        <p:sp>
          <p:nvSpPr>
            <p:cNvPr id="25" name="Rectangle">
              <a:extLst>
                <a:ext uri="{FF2B5EF4-FFF2-40B4-BE49-F238E27FC236}">
                  <a16:creationId xmlns:a16="http://schemas.microsoft.com/office/drawing/2014/main" id="{8A6FF97F-660B-4962-BA3B-FE748A148AD8}"/>
                </a:ext>
              </a:extLst>
            </p:cNvPr>
            <p:cNvSpPr/>
            <p:nvPr/>
          </p:nvSpPr>
          <p:spPr>
            <a:xfrm>
              <a:off x="0" y="0"/>
              <a:ext cx="2279650" cy="1066800"/>
            </a:xfrm>
            <a:prstGeom prst="rect">
              <a:avLst/>
            </a:prstGeom>
            <a:solidFill>
              <a:srgbClr val="D6D6D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" name="Math">
              <a:extLst>
                <a:ext uri="{FF2B5EF4-FFF2-40B4-BE49-F238E27FC236}">
                  <a16:creationId xmlns:a16="http://schemas.microsoft.com/office/drawing/2014/main" id="{3719D6A8-F053-4B5C-8B09-850CCFF74D35}"/>
                </a:ext>
              </a:extLst>
            </p:cNvPr>
            <p:cNvSpPr txBox="1"/>
            <p:nvPr/>
          </p:nvSpPr>
          <p:spPr>
            <a:xfrm>
              <a:off x="552053" y="232569"/>
              <a:ext cx="117554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Math</a:t>
              </a:r>
            </a:p>
          </p:txBody>
        </p:sp>
      </p:grpSp>
      <p:grpSp>
        <p:nvGrpSpPr>
          <p:cNvPr id="27" name="Group">
            <a:extLst>
              <a:ext uri="{FF2B5EF4-FFF2-40B4-BE49-F238E27FC236}">
                <a16:creationId xmlns:a16="http://schemas.microsoft.com/office/drawing/2014/main" id="{4EA06805-EC41-473D-A85F-D782CBE3B4BF}"/>
              </a:ext>
            </a:extLst>
          </p:cNvPr>
          <p:cNvGrpSpPr/>
          <p:nvPr/>
        </p:nvGrpSpPr>
        <p:grpSpPr>
          <a:xfrm>
            <a:off x="12109450" y="10109200"/>
            <a:ext cx="5791200" cy="1066800"/>
            <a:chOff x="0" y="0"/>
            <a:chExt cx="5791200" cy="1066800"/>
          </a:xfrm>
        </p:grpSpPr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32CA7625-8B84-4687-A40A-1AAD73B5A3D3}"/>
                </a:ext>
              </a:extLst>
            </p:cNvPr>
            <p:cNvSpPr/>
            <p:nvPr/>
          </p:nvSpPr>
          <p:spPr>
            <a:xfrm>
              <a:off x="0" y="0"/>
              <a:ext cx="5791200" cy="1066800"/>
            </a:xfrm>
            <a:prstGeom prst="rect">
              <a:avLst/>
            </a:prstGeom>
            <a:solidFill>
              <a:srgbClr val="D6D6D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" name="assignment statements">
              <a:extLst>
                <a:ext uri="{FF2B5EF4-FFF2-40B4-BE49-F238E27FC236}">
                  <a16:creationId xmlns:a16="http://schemas.microsoft.com/office/drawing/2014/main" id="{F391139B-4655-4C32-8CD7-63DA94B3D2C3}"/>
                </a:ext>
              </a:extLst>
            </p:cNvPr>
            <p:cNvSpPr txBox="1"/>
            <p:nvPr/>
          </p:nvSpPr>
          <p:spPr>
            <a:xfrm>
              <a:off x="507305" y="232569"/>
              <a:ext cx="477659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assignment statements</a:t>
              </a:r>
            </a:p>
          </p:txBody>
        </p:sp>
      </p:grpSp>
      <p:grpSp>
        <p:nvGrpSpPr>
          <p:cNvPr id="30" name="Group">
            <a:extLst>
              <a:ext uri="{FF2B5EF4-FFF2-40B4-BE49-F238E27FC236}">
                <a16:creationId xmlns:a16="http://schemas.microsoft.com/office/drawing/2014/main" id="{926A86C9-7460-42A6-B9D5-455CBDF74349}"/>
              </a:ext>
            </a:extLst>
          </p:cNvPr>
          <p:cNvGrpSpPr/>
          <p:nvPr/>
        </p:nvGrpSpPr>
        <p:grpSpPr>
          <a:xfrm>
            <a:off x="6334125" y="10109200"/>
            <a:ext cx="5768975" cy="1066800"/>
            <a:chOff x="0" y="0"/>
            <a:chExt cx="5768975" cy="1066800"/>
          </a:xfrm>
        </p:grpSpPr>
        <p:sp>
          <p:nvSpPr>
            <p:cNvPr id="31" name="Rectangle">
              <a:extLst>
                <a:ext uri="{FF2B5EF4-FFF2-40B4-BE49-F238E27FC236}">
                  <a16:creationId xmlns:a16="http://schemas.microsoft.com/office/drawing/2014/main" id="{E53870AD-5989-47F9-98D1-3D840EB9C1DF}"/>
                </a:ext>
              </a:extLst>
            </p:cNvPr>
            <p:cNvSpPr/>
            <p:nvPr/>
          </p:nvSpPr>
          <p:spPr>
            <a:xfrm>
              <a:off x="0" y="0"/>
              <a:ext cx="5768975" cy="1066800"/>
            </a:xfrm>
            <a:prstGeom prst="rect">
              <a:avLst/>
            </a:prstGeom>
            <a:solidFill>
              <a:srgbClr val="D6D6D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" name="primitive data types">
              <a:extLst>
                <a:ext uri="{FF2B5EF4-FFF2-40B4-BE49-F238E27FC236}">
                  <a16:creationId xmlns:a16="http://schemas.microsoft.com/office/drawing/2014/main" id="{76B90C2F-339B-4FA9-BFA5-3F2F87C255BD}"/>
                </a:ext>
              </a:extLst>
            </p:cNvPr>
            <p:cNvSpPr txBox="1"/>
            <p:nvPr/>
          </p:nvSpPr>
          <p:spPr>
            <a:xfrm>
              <a:off x="830956" y="232569"/>
              <a:ext cx="410706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primitive data types</a:t>
              </a:r>
            </a:p>
          </p:txBody>
        </p:sp>
      </p:grpSp>
      <p:sp>
        <p:nvSpPr>
          <p:cNvPr id="34" name="public class HelloWorld…">
            <a:extLst>
              <a:ext uri="{FF2B5EF4-FFF2-40B4-BE49-F238E27FC236}">
                <a16:creationId xmlns:a16="http://schemas.microsoft.com/office/drawing/2014/main" id="{FBBD7638-7ABA-43F1-BA1C-3F5B16F39BF9}"/>
              </a:ext>
            </a:extLst>
          </p:cNvPr>
          <p:cNvSpPr/>
          <p:nvPr/>
        </p:nvSpPr>
        <p:spPr>
          <a:xfrm>
            <a:off x="533401" y="4890690"/>
            <a:ext cx="7416800" cy="3934619"/>
          </a:xfrm>
          <a:prstGeom prst="rect">
            <a:avLst/>
          </a:prstGeom>
          <a:solidFill>
            <a:srgbClr val="FFFFFF"/>
          </a:solidFill>
          <a:ln w="12700"/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9900" tIns="469900" rIns="469900" bIns="469900"/>
          <a:lstStyle/>
          <a:p>
            <a:pPr marL="7224" marR="7224" algn="l" defTabSz="1295400">
              <a:lnSpc>
                <a:spcPct val="130000"/>
              </a:lnSpc>
              <a:tabLst/>
              <a:defRPr sz="21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HelloWorld</a:t>
            </a:r>
          </a:p>
          <a:p>
            <a:pPr marL="7224" marR="7224" algn="l" defTabSz="1295400">
              <a:lnSpc>
                <a:spcPct val="130000"/>
              </a:lnSpc>
              <a:tabLst/>
              <a:defRPr sz="21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 </a:t>
            </a:r>
          </a:p>
          <a:p>
            <a:pPr marL="7224" marR="7224" algn="l" defTabSz="1295400">
              <a:lnSpc>
                <a:spcPct val="130000"/>
              </a:lnSpc>
              <a:tabLst/>
              <a:defRPr sz="21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public static void main(String[] </a:t>
            </a:r>
            <a:r>
              <a:rPr dirty="0" err="1"/>
              <a:t>args</a:t>
            </a:r>
            <a:r>
              <a:rPr dirty="0"/>
              <a:t>)</a:t>
            </a:r>
          </a:p>
          <a:p>
            <a:pPr marL="7224" marR="7224" algn="l" defTabSz="1295400">
              <a:lnSpc>
                <a:spcPct val="130000"/>
              </a:lnSpc>
              <a:tabLst/>
              <a:defRPr sz="21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{ </a:t>
            </a:r>
          </a:p>
          <a:p>
            <a:pPr marL="7224" marR="7224" algn="l" defTabSz="1295400">
              <a:lnSpc>
                <a:spcPct val="130000"/>
              </a:lnSpc>
              <a:tabLst/>
              <a:defRPr sz="21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</a:t>
            </a:r>
            <a:r>
              <a:rPr dirty="0" err="1"/>
              <a:t>System.out.println</a:t>
            </a:r>
            <a:r>
              <a:rPr dirty="0"/>
              <a:t>("Hello, World");</a:t>
            </a:r>
          </a:p>
          <a:p>
            <a:pPr marL="7224" marR="7224" algn="l" defTabSz="1295400">
              <a:lnSpc>
                <a:spcPct val="130000"/>
              </a:lnSpc>
              <a:tabLst/>
              <a:defRPr sz="21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}</a:t>
            </a:r>
          </a:p>
          <a:p>
            <a:pPr marL="7224" marR="7224" algn="l" defTabSz="1295400">
              <a:lnSpc>
                <a:spcPct val="130000"/>
              </a:lnSpc>
              <a:tabLst/>
              <a:defRPr sz="21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}</a:t>
            </a:r>
          </a:p>
        </p:txBody>
      </p:sp>
      <p:sp>
        <p:nvSpPr>
          <p:cNvPr id="39" name="Course goal. Open a whole new world of opportunity for you (programming).">
            <a:extLst>
              <a:ext uri="{FF2B5EF4-FFF2-40B4-BE49-F238E27FC236}">
                <a16:creationId xmlns:a16="http://schemas.microsoft.com/office/drawing/2014/main" id="{54E89B88-5054-4605-B5E6-2E23AED4E1B2}"/>
              </a:ext>
            </a:extLst>
          </p:cNvPr>
          <p:cNvSpPr txBox="1"/>
          <p:nvPr/>
        </p:nvSpPr>
        <p:spPr>
          <a:xfrm>
            <a:off x="1270000" y="11938000"/>
            <a:ext cx="17818100" cy="104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Course goal. </a:t>
            </a:r>
            <a:r>
              <a:rPr>
                <a:solidFill>
                  <a:srgbClr val="000000"/>
                </a:solidFill>
              </a:rPr>
              <a:t>Open a </a:t>
            </a:r>
            <a:r>
              <a:rPr i="1">
                <a:solidFill>
                  <a:srgbClr val="000000"/>
                </a:solidFill>
              </a:rPr>
              <a:t>whole new world</a:t>
            </a:r>
            <a:r>
              <a:rPr>
                <a:solidFill>
                  <a:srgbClr val="000000"/>
                </a:solidFill>
              </a:rPr>
              <a:t> of opportunity for you (programming).</a:t>
            </a:r>
          </a:p>
        </p:txBody>
      </p:sp>
      <p:sp>
        <p:nvSpPr>
          <p:cNvPr id="40" name="✓">
            <a:extLst>
              <a:ext uri="{FF2B5EF4-FFF2-40B4-BE49-F238E27FC236}">
                <a16:creationId xmlns:a16="http://schemas.microsoft.com/office/drawing/2014/main" id="{21264B9C-59A0-4533-87F3-E45FADED723D}"/>
              </a:ext>
            </a:extLst>
          </p:cNvPr>
          <p:cNvSpPr txBox="1"/>
          <p:nvPr/>
        </p:nvSpPr>
        <p:spPr>
          <a:xfrm>
            <a:off x="19304000" y="11582400"/>
            <a:ext cx="1181832" cy="17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ts val="13200"/>
              </a:lnSpc>
              <a:spcBef>
                <a:spcPts val="1800"/>
              </a:spcBef>
              <a:tabLst>
                <a:tab pos="1168400" algn="l"/>
              </a:tabLst>
              <a:defRPr sz="11000">
                <a:solidFill>
                  <a:srgbClr val="005493"/>
                </a:solidFill>
              </a:defRPr>
            </a:lvl1pPr>
          </a:lstStyle>
          <a:p>
            <a: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182774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dvAuto="0"/>
      <p:bldP spid="39" grpId="0" animBg="1" advAuto="0"/>
      <p:bldP spid="40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Image sources…"/>
          <p:cNvSpPr txBox="1"/>
          <p:nvPr/>
        </p:nvSpPr>
        <p:spPr>
          <a:xfrm>
            <a:off x="1076960" y="675640"/>
            <a:ext cx="20828000" cy="508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9400" tIns="279400" rIns="279400" bIns="279400">
            <a:spAutoFit/>
          </a:bodyPr>
          <a:lstStyle/>
          <a:p>
            <a:pPr algn="l">
              <a:lnSpc>
                <a:spcPts val="3200"/>
              </a:lnSpc>
              <a:defRPr sz="2700" i="1"/>
            </a:pPr>
            <a:r>
              <a:rPr dirty="0"/>
              <a:t>Image sources</a:t>
            </a:r>
          </a:p>
          <a:p>
            <a:pPr algn="l">
              <a:lnSpc>
                <a:spcPts val="2800"/>
              </a:lnSpc>
              <a:defRPr sz="2400"/>
            </a:pPr>
            <a:endParaRPr dirty="0"/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http://en.wikipedia.org/wiki/Leonhard_Euler#/media/File:Leonhard_Euler.jpg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http://en.wikipedia.org/wiki/Augustin-Louis_Cauchy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http://upload.wikimedia.org/wikipedia/commons/e/e9/Benoit_Mandelbrot_mg_1804-d.jpg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http://upload.wikimedia.org/wikipedia/commons/f/fc/Mandel_zoom_08_satellite_antenna.jpg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http://upload.wikimedia.org/wikipedia/commons/1/18/Mandelpart2.jpg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http://upload.wikimedia.org/wikipedia/commons/f/fb/Mandel_zoom_13_satellite_seehorse_tail_with_julia_island.jpg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http://upload.wikimedia.org/</a:t>
            </a:r>
            <a:r>
              <a:rPr dirty="0" err="1"/>
              <a:t>wikipedia</a:t>
            </a:r>
            <a:r>
              <a:rPr dirty="0"/>
              <a:t>/commons/4/44/Mandelbrot_set_à_la_Pop_Art_-_Wacker_Art_Fractal_Generator.jpg</a:t>
            </a:r>
          </a:p>
        </p:txBody>
      </p:sp>
      <p:sp>
        <p:nvSpPr>
          <p:cNvPr id="4" name="Image sources…">
            <a:extLst>
              <a:ext uri="{FF2B5EF4-FFF2-40B4-BE49-F238E27FC236}">
                <a16:creationId xmlns:a16="http://schemas.microsoft.com/office/drawing/2014/main" id="{8EB4C520-AF8B-4980-A777-B713317F4465}"/>
              </a:ext>
            </a:extLst>
          </p:cNvPr>
          <p:cNvSpPr txBox="1"/>
          <p:nvPr/>
        </p:nvSpPr>
        <p:spPr>
          <a:xfrm>
            <a:off x="1076960" y="6258561"/>
            <a:ext cx="18415000" cy="340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9400" tIns="279400" rIns="279400" bIns="279400">
            <a:spAutoFit/>
          </a:bodyPr>
          <a:lstStyle/>
          <a:p>
            <a:pPr algn="l">
              <a:lnSpc>
                <a:spcPts val="3200"/>
              </a:lnSpc>
              <a:defRPr sz="2700" i="1"/>
            </a:pPr>
            <a:r>
              <a:rPr dirty="0"/>
              <a:t>Image sources</a:t>
            </a:r>
          </a:p>
          <a:p>
            <a:pPr algn="l">
              <a:lnSpc>
                <a:spcPts val="2800"/>
              </a:lnSpc>
              <a:defRPr sz="2400"/>
            </a:pPr>
            <a:endParaRPr dirty="0"/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http://web.media.mit.edu/~papert/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http://en.wikipedia.org/wiki/Logarithmic_spiral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http://en.wikipedia.org/wiki/Logarithmic_spiral#/media/File:Nautilus_Cutaway_with_Logarithmic_Spiral.png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http://en.wikipedia.org/wiki/File:Low_pressure_system_over_Iceland.jpg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9. Creating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10</a:t>
            </a:r>
            <a:r>
              <a:rPr dirty="0"/>
              <a:t>. Creating Data Types</a:t>
            </a:r>
          </a:p>
        </p:txBody>
      </p:sp>
      <p:sp>
        <p:nvSpPr>
          <p:cNvPr id="124" name="Overview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Overview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rPr lang="en-US" dirty="0"/>
              <a:t>OOP</a:t>
            </a:r>
            <a:endParaRPr dirty="0"/>
          </a:p>
        </p:txBody>
      </p:sp>
      <p:sp>
        <p:nvSpPr>
          <p:cNvPr id="5" name="CS.1.A.Basics.Why">
            <a:extLst>
              <a:ext uri="{FF2B5EF4-FFF2-40B4-BE49-F238E27FC236}">
                <a16:creationId xmlns:a16="http://schemas.microsoft.com/office/drawing/2014/main" id="{D9696FE3-858D-44F3-A74F-9E1DCF0A0817}"/>
              </a:ext>
            </a:extLst>
          </p:cNvPr>
          <p:cNvSpPr txBox="1"/>
          <p:nvPr/>
        </p:nvSpPr>
        <p:spPr>
          <a:xfrm>
            <a:off x="591464" y="12286159"/>
            <a:ext cx="6946901" cy="769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8900" tIns="88900" rIns="88900" bIns="8890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defRPr>
            </a:lvl1pPr>
          </a:lstStyle>
          <a:p>
            <a:r>
              <a:rPr lang="en-US" sz="2000" dirty="0"/>
              <a:t>Adopted and modified from Slides by Sedgewick and Wayne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9. Creating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10</a:t>
            </a:r>
            <a:r>
              <a:rPr dirty="0">
                <a:solidFill>
                  <a:schemeClr val="bg2"/>
                </a:solidFill>
              </a:rPr>
              <a:t>. Creating Data Types</a:t>
            </a:r>
          </a:p>
        </p:txBody>
      </p:sp>
      <p:sp>
        <p:nvSpPr>
          <p:cNvPr id="124" name="Overview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2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04260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algn="l" defTabSz="1828800">
              <a:lnSpc>
                <a:spcPts val="2300"/>
              </a:lnSpc>
              <a:tabLst/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2"/>
              </a:defRPr>
            </a:lvl1pPr>
          </a:lstStyle>
          <a:p>
            <a:r>
              <a:rPr>
                <a:hlinkClick r:id="rId3"/>
              </a:rPr>
              <a:t>http://introcs.cs.princeton.edu</a:t>
            </a:r>
          </a:p>
        </p:txBody>
      </p:sp>
      <p:sp>
        <p:nvSpPr>
          <p:cNvPr id="975" name="9. Creating Data Typ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10</a:t>
            </a:r>
            <a:r>
              <a:rPr dirty="0">
                <a:solidFill>
                  <a:schemeClr val="bg2"/>
                </a:solidFill>
              </a:rPr>
              <a:t>. Creating Data Types</a:t>
            </a:r>
          </a:p>
        </p:txBody>
      </p:sp>
      <p:sp>
        <p:nvSpPr>
          <p:cNvPr id="976" name="Section 3.2"/>
          <p:cNvSpPr txBox="1"/>
          <p:nvPr/>
        </p:nvSpPr>
        <p:spPr>
          <a:xfrm>
            <a:off x="1659331" y="11252200"/>
            <a:ext cx="2467839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ts val="3700"/>
              </a:lnSpc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Section 3.2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0990-8CAE-4D2B-AEA1-855B911C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 for programming</a:t>
            </a:r>
          </a:p>
        </p:txBody>
      </p:sp>
      <p:grpSp>
        <p:nvGrpSpPr>
          <p:cNvPr id="3" name="Group">
            <a:extLst>
              <a:ext uri="{FF2B5EF4-FFF2-40B4-BE49-F238E27FC236}">
                <a16:creationId xmlns:a16="http://schemas.microsoft.com/office/drawing/2014/main" id="{A01F3654-DE2A-475A-AEED-9E971E574A4C}"/>
              </a:ext>
            </a:extLst>
          </p:cNvPr>
          <p:cNvGrpSpPr/>
          <p:nvPr/>
        </p:nvGrpSpPr>
        <p:grpSpPr>
          <a:xfrm>
            <a:off x="6516492" y="6663240"/>
            <a:ext cx="7924800" cy="1066800"/>
            <a:chOff x="0" y="0"/>
            <a:chExt cx="7924800" cy="1066800"/>
          </a:xfrm>
        </p:grpSpPr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F670833B-0245-4F65-9E30-3260A08FE280}"/>
                </a:ext>
              </a:extLst>
            </p:cNvPr>
            <p:cNvSpPr/>
            <p:nvPr/>
          </p:nvSpPr>
          <p:spPr>
            <a:xfrm>
              <a:off x="0" y="0"/>
              <a:ext cx="7924800" cy="1066800"/>
            </a:xfrm>
            <a:prstGeom prst="rect">
              <a:avLst/>
            </a:prstGeom>
            <a:solidFill>
              <a:srgbClr val="D6D6D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" name="graphics, sound, and image I/O">
              <a:extLst>
                <a:ext uri="{FF2B5EF4-FFF2-40B4-BE49-F238E27FC236}">
                  <a16:creationId xmlns:a16="http://schemas.microsoft.com/office/drawing/2014/main" id="{7B207C4F-1900-48E9-9DFF-91638F8611C1}"/>
                </a:ext>
              </a:extLst>
            </p:cNvPr>
            <p:cNvSpPr txBox="1"/>
            <p:nvPr/>
          </p:nvSpPr>
          <p:spPr>
            <a:xfrm>
              <a:off x="938666" y="251618"/>
              <a:ext cx="60474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graphics, sound, and image I/O</a:t>
              </a:r>
            </a:p>
          </p:txBody>
        </p:sp>
      </p:grpSp>
      <p:grpSp>
        <p:nvGrpSpPr>
          <p:cNvPr id="6" name="Group">
            <a:extLst>
              <a:ext uri="{FF2B5EF4-FFF2-40B4-BE49-F238E27FC236}">
                <a16:creationId xmlns:a16="http://schemas.microsoft.com/office/drawing/2014/main" id="{1C3CC249-96C3-4A29-8C9A-8C4A65CFBDEB}"/>
              </a:ext>
            </a:extLst>
          </p:cNvPr>
          <p:cNvGrpSpPr/>
          <p:nvPr/>
        </p:nvGrpSpPr>
        <p:grpSpPr>
          <a:xfrm>
            <a:off x="10313792" y="9863640"/>
            <a:ext cx="2301875" cy="1066800"/>
            <a:chOff x="0" y="0"/>
            <a:chExt cx="2301875" cy="1066800"/>
          </a:xfrm>
        </p:grpSpPr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3B70F0DE-BAC6-4152-B704-BDC2051A385D}"/>
                </a:ext>
              </a:extLst>
            </p:cNvPr>
            <p:cNvSpPr/>
            <p:nvPr/>
          </p:nvSpPr>
          <p:spPr>
            <a:xfrm>
              <a:off x="0" y="0"/>
              <a:ext cx="2301875" cy="1066800"/>
            </a:xfrm>
            <a:prstGeom prst="rect">
              <a:avLst/>
            </a:prstGeom>
            <a:solidFill>
              <a:srgbClr val="D6D6D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" name="text I/O">
              <a:extLst>
                <a:ext uri="{FF2B5EF4-FFF2-40B4-BE49-F238E27FC236}">
                  <a16:creationId xmlns:a16="http://schemas.microsoft.com/office/drawing/2014/main" id="{39123031-1F44-4A3A-BEB5-9F03A0C5EB7D}"/>
                </a:ext>
              </a:extLst>
            </p:cNvPr>
            <p:cNvSpPr txBox="1"/>
            <p:nvPr/>
          </p:nvSpPr>
          <p:spPr>
            <a:xfrm>
              <a:off x="281582" y="232569"/>
              <a:ext cx="173871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text I/O</a:t>
              </a:r>
            </a:p>
          </p:txBody>
        </p:sp>
      </p:grpSp>
      <p:sp>
        <p:nvSpPr>
          <p:cNvPr id="9" name="Shape">
            <a:extLst>
              <a:ext uri="{FF2B5EF4-FFF2-40B4-BE49-F238E27FC236}">
                <a16:creationId xmlns:a16="http://schemas.microsoft.com/office/drawing/2014/main" id="{F8760E8B-B9A4-47D4-A3C4-BEDF5B1EDD1B}"/>
              </a:ext>
            </a:extLst>
          </p:cNvPr>
          <p:cNvSpPr/>
          <p:nvPr/>
        </p:nvSpPr>
        <p:spPr>
          <a:xfrm>
            <a:off x="1587502" y="2668891"/>
            <a:ext cx="17634944" cy="185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9" extrusionOk="0">
                <a:moveTo>
                  <a:pt x="0" y="0"/>
                </a:moveTo>
                <a:cubicBezTo>
                  <a:pt x="0" y="0"/>
                  <a:pt x="1079" y="21600"/>
                  <a:pt x="10448" y="21121"/>
                </a:cubicBezTo>
                <a:cubicBezTo>
                  <a:pt x="19818" y="20643"/>
                  <a:pt x="21600" y="768"/>
                  <a:pt x="21600" y="768"/>
                </a:cubicBez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 w="254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0" name="Group">
            <a:extLst>
              <a:ext uri="{FF2B5EF4-FFF2-40B4-BE49-F238E27FC236}">
                <a16:creationId xmlns:a16="http://schemas.microsoft.com/office/drawing/2014/main" id="{E0547F57-B479-4796-A404-5C21F16C8C47}"/>
              </a:ext>
            </a:extLst>
          </p:cNvPr>
          <p:cNvGrpSpPr/>
          <p:nvPr/>
        </p:nvGrpSpPr>
        <p:grpSpPr>
          <a:xfrm>
            <a:off x="9253342" y="4516940"/>
            <a:ext cx="2301876" cy="1066800"/>
            <a:chOff x="0" y="0"/>
            <a:chExt cx="2301875" cy="1066800"/>
          </a:xfrm>
        </p:grpSpPr>
        <p:sp>
          <p:nvSpPr>
            <p:cNvPr id="11" name="Rectangle">
              <a:extLst>
                <a:ext uri="{FF2B5EF4-FFF2-40B4-BE49-F238E27FC236}">
                  <a16:creationId xmlns:a16="http://schemas.microsoft.com/office/drawing/2014/main" id="{B9A46273-6709-4C3A-9771-3B0E6F884D12}"/>
                </a:ext>
              </a:extLst>
            </p:cNvPr>
            <p:cNvSpPr/>
            <p:nvPr/>
          </p:nvSpPr>
          <p:spPr>
            <a:xfrm>
              <a:off x="0" y="0"/>
              <a:ext cx="2301875" cy="1066800"/>
            </a:xfrm>
            <a:prstGeom prst="rect">
              <a:avLst/>
            </a:prstGeom>
            <a:solidFill>
              <a:srgbClr val="005493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objects">
              <a:extLst>
                <a:ext uri="{FF2B5EF4-FFF2-40B4-BE49-F238E27FC236}">
                  <a16:creationId xmlns:a16="http://schemas.microsoft.com/office/drawing/2014/main" id="{13FCEB1C-1C16-44DA-807E-5E7A95E0E695}"/>
                </a:ext>
              </a:extLst>
            </p:cNvPr>
            <p:cNvSpPr txBox="1"/>
            <p:nvPr/>
          </p:nvSpPr>
          <p:spPr>
            <a:xfrm>
              <a:off x="385575" y="264318"/>
              <a:ext cx="153072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r>
                <a:t>objects</a:t>
              </a:r>
            </a:p>
          </p:txBody>
        </p:sp>
      </p:grpSp>
      <p:grpSp>
        <p:nvGrpSpPr>
          <p:cNvPr id="13" name="Group">
            <a:extLst>
              <a:ext uri="{FF2B5EF4-FFF2-40B4-BE49-F238E27FC236}">
                <a16:creationId xmlns:a16="http://schemas.microsoft.com/office/drawing/2014/main" id="{F0DFB5F8-5C73-4AD9-844A-3D2F9C3BFBD6}"/>
              </a:ext>
            </a:extLst>
          </p:cNvPr>
          <p:cNvGrpSpPr/>
          <p:nvPr/>
        </p:nvGrpSpPr>
        <p:grpSpPr>
          <a:xfrm>
            <a:off x="8034142" y="5596440"/>
            <a:ext cx="4876800" cy="1066800"/>
            <a:chOff x="0" y="0"/>
            <a:chExt cx="4876800" cy="1066800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A3953154-512E-412D-9D3D-07C6B7AAC68B}"/>
                </a:ext>
              </a:extLst>
            </p:cNvPr>
            <p:cNvSpPr/>
            <p:nvPr/>
          </p:nvSpPr>
          <p:spPr>
            <a:xfrm>
              <a:off x="0" y="0"/>
              <a:ext cx="4876800" cy="1066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" name="functions and modules">
              <a:extLst>
                <a:ext uri="{FF2B5EF4-FFF2-40B4-BE49-F238E27FC236}">
                  <a16:creationId xmlns:a16="http://schemas.microsoft.com/office/drawing/2014/main" id="{6F62050C-E7AE-4612-9A02-BDBF91DF116E}"/>
                </a:ext>
              </a:extLst>
            </p:cNvPr>
            <p:cNvSpPr txBox="1"/>
            <p:nvPr/>
          </p:nvSpPr>
          <p:spPr>
            <a:xfrm>
              <a:off x="222057" y="251618"/>
              <a:ext cx="4432686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functions and modules</a:t>
              </a:r>
            </a:p>
          </p:txBody>
        </p:sp>
      </p:grpSp>
      <p:grpSp>
        <p:nvGrpSpPr>
          <p:cNvPr id="16" name="Group">
            <a:extLst>
              <a:ext uri="{FF2B5EF4-FFF2-40B4-BE49-F238E27FC236}">
                <a16:creationId xmlns:a16="http://schemas.microsoft.com/office/drawing/2014/main" id="{3DE8BC1A-09D6-4BC8-BC66-497364A99C4D}"/>
              </a:ext>
            </a:extLst>
          </p:cNvPr>
          <p:cNvGrpSpPr/>
          <p:nvPr/>
        </p:nvGrpSpPr>
        <p:grpSpPr>
          <a:xfrm>
            <a:off x="9253342" y="7717340"/>
            <a:ext cx="2301876" cy="1066800"/>
            <a:chOff x="0" y="0"/>
            <a:chExt cx="2301875" cy="1066800"/>
          </a:xfrm>
        </p:grpSpPr>
        <p:sp>
          <p:nvSpPr>
            <p:cNvPr id="17" name="Rectangle">
              <a:extLst>
                <a:ext uri="{FF2B5EF4-FFF2-40B4-BE49-F238E27FC236}">
                  <a16:creationId xmlns:a16="http://schemas.microsoft.com/office/drawing/2014/main" id="{59B122B1-631D-4138-8723-EC4EDB2A9925}"/>
                </a:ext>
              </a:extLst>
            </p:cNvPr>
            <p:cNvSpPr/>
            <p:nvPr/>
          </p:nvSpPr>
          <p:spPr>
            <a:xfrm>
              <a:off x="0" y="0"/>
              <a:ext cx="2301875" cy="1066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" name="arrays">
              <a:extLst>
                <a:ext uri="{FF2B5EF4-FFF2-40B4-BE49-F238E27FC236}">
                  <a16:creationId xmlns:a16="http://schemas.microsoft.com/office/drawing/2014/main" id="{976921D4-52FC-46F2-839F-535EFB917031}"/>
                </a:ext>
              </a:extLst>
            </p:cNvPr>
            <p:cNvSpPr txBox="1"/>
            <p:nvPr/>
          </p:nvSpPr>
          <p:spPr>
            <a:xfrm>
              <a:off x="492247" y="264319"/>
              <a:ext cx="1322736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arrays</a:t>
              </a:r>
            </a:p>
          </p:txBody>
        </p:sp>
      </p:grpSp>
      <p:grpSp>
        <p:nvGrpSpPr>
          <p:cNvPr id="19" name="Group">
            <a:extLst>
              <a:ext uri="{FF2B5EF4-FFF2-40B4-BE49-F238E27FC236}">
                <a16:creationId xmlns:a16="http://schemas.microsoft.com/office/drawing/2014/main" id="{06F49E3C-F7D2-4068-9C20-363693B37489}"/>
              </a:ext>
            </a:extLst>
          </p:cNvPr>
          <p:cNvGrpSpPr/>
          <p:nvPr/>
        </p:nvGrpSpPr>
        <p:grpSpPr>
          <a:xfrm>
            <a:off x="7424542" y="8796840"/>
            <a:ext cx="5791200" cy="1066800"/>
            <a:chOff x="0" y="0"/>
            <a:chExt cx="5791200" cy="1066800"/>
          </a:xfrm>
        </p:grpSpPr>
        <p:sp>
          <p:nvSpPr>
            <p:cNvPr id="20" name="Rectangle">
              <a:extLst>
                <a:ext uri="{FF2B5EF4-FFF2-40B4-BE49-F238E27FC236}">
                  <a16:creationId xmlns:a16="http://schemas.microsoft.com/office/drawing/2014/main" id="{2F04CABD-FDD6-4B40-AA32-DABC1F26CBC7}"/>
                </a:ext>
              </a:extLst>
            </p:cNvPr>
            <p:cNvSpPr/>
            <p:nvPr/>
          </p:nvSpPr>
          <p:spPr>
            <a:xfrm>
              <a:off x="0" y="0"/>
              <a:ext cx="5791200" cy="1066800"/>
            </a:xfrm>
            <a:prstGeom prst="rect">
              <a:avLst/>
            </a:prstGeom>
            <a:solidFill>
              <a:srgbClr val="D6D6D6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" name="conditionals and loops">
              <a:extLst>
                <a:ext uri="{FF2B5EF4-FFF2-40B4-BE49-F238E27FC236}">
                  <a16:creationId xmlns:a16="http://schemas.microsoft.com/office/drawing/2014/main" id="{BB493539-39F2-4583-B201-00F68990CCA5}"/>
                </a:ext>
              </a:extLst>
            </p:cNvPr>
            <p:cNvSpPr txBox="1"/>
            <p:nvPr/>
          </p:nvSpPr>
          <p:spPr>
            <a:xfrm>
              <a:off x="700466" y="251619"/>
              <a:ext cx="4390269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conditionals and loops</a:t>
              </a:r>
            </a:p>
          </p:txBody>
        </p:sp>
      </p:grpSp>
      <p:grpSp>
        <p:nvGrpSpPr>
          <p:cNvPr id="22" name="Group">
            <a:extLst>
              <a:ext uri="{FF2B5EF4-FFF2-40B4-BE49-F238E27FC236}">
                <a16:creationId xmlns:a16="http://schemas.microsoft.com/office/drawing/2014/main" id="{5407A2DF-C8A7-4A5F-A4C3-F2579084DBAC}"/>
              </a:ext>
            </a:extLst>
          </p:cNvPr>
          <p:cNvGrpSpPr/>
          <p:nvPr/>
        </p:nvGrpSpPr>
        <p:grpSpPr>
          <a:xfrm>
            <a:off x="8034142" y="9863640"/>
            <a:ext cx="2279650" cy="1066800"/>
            <a:chOff x="0" y="0"/>
            <a:chExt cx="2279650" cy="1066800"/>
          </a:xfrm>
        </p:grpSpPr>
        <p:sp>
          <p:nvSpPr>
            <p:cNvPr id="23" name="Rectangle">
              <a:extLst>
                <a:ext uri="{FF2B5EF4-FFF2-40B4-BE49-F238E27FC236}">
                  <a16:creationId xmlns:a16="http://schemas.microsoft.com/office/drawing/2014/main" id="{F7E9F3CB-E1EF-432D-887D-CC796EFD3208}"/>
                </a:ext>
              </a:extLst>
            </p:cNvPr>
            <p:cNvSpPr/>
            <p:nvPr/>
          </p:nvSpPr>
          <p:spPr>
            <a:xfrm>
              <a:off x="0" y="0"/>
              <a:ext cx="2279650" cy="1066800"/>
            </a:xfrm>
            <a:prstGeom prst="rect">
              <a:avLst/>
            </a:prstGeom>
            <a:solidFill>
              <a:srgbClr val="D6D6D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" name="Math">
              <a:extLst>
                <a:ext uri="{FF2B5EF4-FFF2-40B4-BE49-F238E27FC236}">
                  <a16:creationId xmlns:a16="http://schemas.microsoft.com/office/drawing/2014/main" id="{818833E2-6565-4550-B76C-125F90C72046}"/>
                </a:ext>
              </a:extLst>
            </p:cNvPr>
            <p:cNvSpPr txBox="1"/>
            <p:nvPr/>
          </p:nvSpPr>
          <p:spPr>
            <a:xfrm>
              <a:off x="552053" y="232569"/>
              <a:ext cx="117554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Math</a:t>
              </a:r>
            </a:p>
          </p:txBody>
        </p:sp>
      </p:grpSp>
      <p:grpSp>
        <p:nvGrpSpPr>
          <p:cNvPr id="25" name="Group">
            <a:extLst>
              <a:ext uri="{FF2B5EF4-FFF2-40B4-BE49-F238E27FC236}">
                <a16:creationId xmlns:a16="http://schemas.microsoft.com/office/drawing/2014/main" id="{E21F9284-5D14-4EB7-85CA-866B3661EA85}"/>
              </a:ext>
            </a:extLst>
          </p:cNvPr>
          <p:cNvGrpSpPr/>
          <p:nvPr/>
        </p:nvGrpSpPr>
        <p:grpSpPr>
          <a:xfrm>
            <a:off x="10320142" y="10930440"/>
            <a:ext cx="5791200" cy="1066800"/>
            <a:chOff x="0" y="0"/>
            <a:chExt cx="5791200" cy="1066800"/>
          </a:xfrm>
        </p:grpSpPr>
        <p:sp>
          <p:nvSpPr>
            <p:cNvPr id="26" name="Rectangle">
              <a:extLst>
                <a:ext uri="{FF2B5EF4-FFF2-40B4-BE49-F238E27FC236}">
                  <a16:creationId xmlns:a16="http://schemas.microsoft.com/office/drawing/2014/main" id="{B9306ED1-8A93-4429-94E9-F855DD9CCEB6}"/>
                </a:ext>
              </a:extLst>
            </p:cNvPr>
            <p:cNvSpPr/>
            <p:nvPr/>
          </p:nvSpPr>
          <p:spPr>
            <a:xfrm>
              <a:off x="0" y="0"/>
              <a:ext cx="5791200" cy="1066800"/>
            </a:xfrm>
            <a:prstGeom prst="rect">
              <a:avLst/>
            </a:prstGeom>
            <a:solidFill>
              <a:srgbClr val="D6D6D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" name="assignment statements">
              <a:extLst>
                <a:ext uri="{FF2B5EF4-FFF2-40B4-BE49-F238E27FC236}">
                  <a16:creationId xmlns:a16="http://schemas.microsoft.com/office/drawing/2014/main" id="{2DEA61E9-E17E-4D0A-AC8F-16EAE1CCAF26}"/>
                </a:ext>
              </a:extLst>
            </p:cNvPr>
            <p:cNvSpPr txBox="1"/>
            <p:nvPr/>
          </p:nvSpPr>
          <p:spPr>
            <a:xfrm>
              <a:off x="507305" y="232569"/>
              <a:ext cx="477659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assignment statements</a:t>
              </a:r>
            </a:p>
          </p:txBody>
        </p:sp>
      </p:grpSp>
      <p:grpSp>
        <p:nvGrpSpPr>
          <p:cNvPr id="28" name="Group">
            <a:extLst>
              <a:ext uri="{FF2B5EF4-FFF2-40B4-BE49-F238E27FC236}">
                <a16:creationId xmlns:a16="http://schemas.microsoft.com/office/drawing/2014/main" id="{1A57EA9E-18A0-4B1E-A598-C350D3922808}"/>
              </a:ext>
            </a:extLst>
          </p:cNvPr>
          <p:cNvGrpSpPr/>
          <p:nvPr/>
        </p:nvGrpSpPr>
        <p:grpSpPr>
          <a:xfrm>
            <a:off x="4544817" y="10930440"/>
            <a:ext cx="5768975" cy="1066800"/>
            <a:chOff x="0" y="0"/>
            <a:chExt cx="5768975" cy="1066800"/>
          </a:xfrm>
        </p:grpSpPr>
        <p:sp>
          <p:nvSpPr>
            <p:cNvPr id="29" name="Rectangle">
              <a:extLst>
                <a:ext uri="{FF2B5EF4-FFF2-40B4-BE49-F238E27FC236}">
                  <a16:creationId xmlns:a16="http://schemas.microsoft.com/office/drawing/2014/main" id="{E5D9037D-E4E6-4D0C-92C2-DAE006A6B473}"/>
                </a:ext>
              </a:extLst>
            </p:cNvPr>
            <p:cNvSpPr/>
            <p:nvPr/>
          </p:nvSpPr>
          <p:spPr>
            <a:xfrm>
              <a:off x="0" y="0"/>
              <a:ext cx="5768975" cy="1066800"/>
            </a:xfrm>
            <a:prstGeom prst="rect">
              <a:avLst/>
            </a:prstGeom>
            <a:solidFill>
              <a:srgbClr val="D6D6D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" name="primitive data types">
              <a:extLst>
                <a:ext uri="{FF2B5EF4-FFF2-40B4-BE49-F238E27FC236}">
                  <a16:creationId xmlns:a16="http://schemas.microsoft.com/office/drawing/2014/main" id="{2823A985-B941-4A8C-8D18-352B6068C6C9}"/>
                </a:ext>
              </a:extLst>
            </p:cNvPr>
            <p:cNvSpPr txBox="1"/>
            <p:nvPr/>
          </p:nvSpPr>
          <p:spPr>
            <a:xfrm>
              <a:off x="830956" y="232569"/>
              <a:ext cx="410706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primitive data types</a:t>
              </a:r>
            </a:p>
          </p:txBody>
        </p:sp>
      </p:grpSp>
      <p:grpSp>
        <p:nvGrpSpPr>
          <p:cNvPr id="31" name="Group">
            <a:extLst>
              <a:ext uri="{FF2B5EF4-FFF2-40B4-BE49-F238E27FC236}">
                <a16:creationId xmlns:a16="http://schemas.microsoft.com/office/drawing/2014/main" id="{8B9268CC-5040-46A2-9A0F-EB5A731182E5}"/>
              </a:ext>
            </a:extLst>
          </p:cNvPr>
          <p:cNvGrpSpPr/>
          <p:nvPr/>
        </p:nvGrpSpPr>
        <p:grpSpPr>
          <a:xfrm>
            <a:off x="12828784" y="4521200"/>
            <a:ext cx="10678915" cy="5101532"/>
            <a:chOff x="-630933" y="0"/>
            <a:chExt cx="10678913" cy="5101531"/>
          </a:xfrm>
        </p:grpSpPr>
        <p:sp>
          <p:nvSpPr>
            <p:cNvPr id="32" name="Ability to bring life…">
              <a:extLst>
                <a:ext uri="{FF2B5EF4-FFF2-40B4-BE49-F238E27FC236}">
                  <a16:creationId xmlns:a16="http://schemas.microsoft.com/office/drawing/2014/main" id="{B6CBBB26-2812-4971-A952-1546EF80CCC0}"/>
                </a:ext>
              </a:extLst>
            </p:cNvPr>
            <p:cNvSpPr txBox="1"/>
            <p:nvPr/>
          </p:nvSpPr>
          <p:spPr>
            <a:xfrm>
              <a:off x="5412478" y="3860800"/>
              <a:ext cx="3924301" cy="1240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lnSpc>
                  <a:spcPts val="3000"/>
                </a:lnSpc>
                <a:tabLst>
                  <a:tab pos="1816100" algn="l"/>
                </a:tabLst>
                <a:defRPr sz="27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defRPr>
              </a:pPr>
              <a:r>
                <a:t>Ability to bring life</a:t>
              </a:r>
            </a:p>
            <a:p>
              <a:pPr>
                <a:lnSpc>
                  <a:spcPts val="3000"/>
                </a:lnSpc>
                <a:tabLst>
                  <a:tab pos="1816100" algn="l"/>
                </a:tabLst>
                <a:defRPr sz="27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defRPr>
              </a:pPr>
              <a:r>
                <a:t>to your own</a:t>
              </a:r>
            </a:p>
            <a:p>
              <a:pPr>
                <a:lnSpc>
                  <a:spcPts val="3000"/>
                </a:lnSpc>
                <a:tabLst>
                  <a:tab pos="1816100" algn="l"/>
                </a:tabLst>
                <a:defRPr sz="27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defRPr>
              </a:pPr>
              <a:r>
                <a:t>abstractions</a:t>
              </a:r>
            </a:p>
          </p:txBody>
        </p:sp>
        <p:grpSp>
          <p:nvGrpSpPr>
            <p:cNvPr id="33" name="Group">
              <a:extLst>
                <a:ext uri="{FF2B5EF4-FFF2-40B4-BE49-F238E27FC236}">
                  <a16:creationId xmlns:a16="http://schemas.microsoft.com/office/drawing/2014/main" id="{F845E5E5-1756-4567-893C-97754C8A77B7}"/>
                </a:ext>
              </a:extLst>
            </p:cNvPr>
            <p:cNvGrpSpPr/>
            <p:nvPr/>
          </p:nvGrpSpPr>
          <p:grpSpPr>
            <a:xfrm>
              <a:off x="-630933" y="0"/>
              <a:ext cx="10678913" cy="3644900"/>
              <a:chOff x="-630933" y="0"/>
              <a:chExt cx="10678912" cy="3644900"/>
            </a:xfrm>
          </p:grpSpPr>
          <p:pic>
            <p:nvPicPr>
              <p:cNvPr id="34" name="bband_basics_lead.png" descr="bband_basics_lead.png">
                <a:extLst>
                  <a:ext uri="{FF2B5EF4-FFF2-40B4-BE49-F238E27FC236}">
                    <a16:creationId xmlns:a16="http://schemas.microsoft.com/office/drawing/2014/main" id="{E5669A35-C982-4300-BEC4-432059AD1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844" t="1355" r="1090" b="1355"/>
              <a:stretch>
                <a:fillRect/>
              </a:stretch>
            </p:blipFill>
            <p:spPr>
              <a:xfrm>
                <a:off x="4701278" y="0"/>
                <a:ext cx="5346701" cy="3644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6C621F5F-E4BF-480B-8977-B1B23C2F8BEF}"/>
                  </a:ext>
                </a:extLst>
              </p:cNvPr>
              <p:cNvSpPr/>
              <p:nvPr/>
            </p:nvSpPr>
            <p:spPr>
              <a:xfrm flipH="1" flipV="1">
                <a:off x="-630933" y="465150"/>
                <a:ext cx="5371406" cy="563252"/>
              </a:xfrm>
              <a:prstGeom prst="line">
                <a:avLst/>
              </a:prstGeom>
              <a:noFill/>
              <a:ln w="38100" cap="flat">
                <a:solidFill>
                  <a:srgbClr val="8D3124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36" name="Shape">
            <a:extLst>
              <a:ext uri="{FF2B5EF4-FFF2-40B4-BE49-F238E27FC236}">
                <a16:creationId xmlns:a16="http://schemas.microsoft.com/office/drawing/2014/main" id="{702CA28C-5BD7-4E8E-B396-84EE45550D57}"/>
              </a:ext>
            </a:extLst>
          </p:cNvPr>
          <p:cNvSpPr/>
          <p:nvPr/>
        </p:nvSpPr>
        <p:spPr>
          <a:xfrm>
            <a:off x="6063916" y="2928949"/>
            <a:ext cx="13348930" cy="1122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9" extrusionOk="0">
                <a:moveTo>
                  <a:pt x="0" y="0"/>
                </a:moveTo>
                <a:cubicBezTo>
                  <a:pt x="0" y="0"/>
                  <a:pt x="1079" y="21600"/>
                  <a:pt x="10448" y="21121"/>
                </a:cubicBezTo>
                <a:cubicBezTo>
                  <a:pt x="19818" y="20643"/>
                  <a:pt x="21600" y="768"/>
                  <a:pt x="21600" y="768"/>
                </a:cubicBez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 w="25400">
            <a:miter lim="400000"/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000" dirty="0"/>
              <a:t>any program you might want to write</a:t>
            </a:r>
          </a:p>
          <a:p>
            <a:pPr algn="l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502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ct-oriented programming (OOP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programming (OOP)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7" name="Object-oriented programming (OOP).…"/>
          <p:cNvSpPr txBox="1"/>
          <p:nvPr/>
        </p:nvSpPr>
        <p:spPr>
          <a:xfrm>
            <a:off x="1270000" y="1765300"/>
            <a:ext cx="12407900" cy="261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Object-oriented programming (OOP).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Create your own data types.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Use them in your programs (manipulate </a:t>
            </a:r>
            <a:r>
              <a:rPr i="1"/>
              <a:t>objects</a:t>
            </a:r>
            <a:r>
              <a:t>).</a:t>
            </a:r>
          </a:p>
        </p:txBody>
      </p:sp>
      <p:sp>
        <p:nvSpPr>
          <p:cNvPr id="168" name="An abstract data type is a data type whose representation is hidden from the client."/>
          <p:cNvSpPr txBox="1"/>
          <p:nvPr/>
        </p:nvSpPr>
        <p:spPr>
          <a:xfrm>
            <a:off x="1257300" y="7799485"/>
            <a:ext cx="19215100" cy="10778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An</a:t>
            </a:r>
            <a:r>
              <a:t> abstract data type</a:t>
            </a:r>
            <a:r>
              <a:rPr>
                <a:solidFill>
                  <a:srgbClr val="000000"/>
                </a:solidFill>
              </a:rPr>
              <a:t> is a data type whose representation is </a:t>
            </a:r>
            <a:r>
              <a:rPr i="1">
                <a:solidFill>
                  <a:srgbClr val="000000"/>
                </a:solidFill>
              </a:rPr>
              <a:t>hidden from the client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9" name="Impact: We can use ADTs without knowing implementation details.…"/>
          <p:cNvSpPr txBox="1"/>
          <p:nvPr/>
        </p:nvSpPr>
        <p:spPr>
          <a:xfrm>
            <a:off x="1257300" y="9107585"/>
            <a:ext cx="17411700" cy="261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Impact: We can use ADTs without knowing implementation details.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Previous lecture: how to write client programs for several useful ADTs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This lecture: how to implement your own ADTs</a:t>
            </a:r>
          </a:p>
        </p:txBody>
      </p:sp>
      <p:graphicFrame>
        <p:nvGraphicFramePr>
          <p:cNvPr id="170" name="Table"/>
          <p:cNvGraphicFramePr/>
          <p:nvPr>
            <p:extLst>
              <p:ext uri="{D42A27DB-BD31-4B8C-83A1-F6EECF244321}">
                <p14:modId xmlns:p14="http://schemas.microsoft.com/office/powerpoint/2010/main" val="3146843175"/>
              </p:ext>
            </p:extLst>
          </p:nvPr>
        </p:nvGraphicFramePr>
        <p:xfrm>
          <a:off x="2655094" y="5448300"/>
          <a:ext cx="14222610" cy="17653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592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265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 i="0"/>
                      </a:pPr>
                      <a:r>
                        <a:rPr sz="3200" i="1">
                          <a:sym typeface="Lucida Sans"/>
                        </a:rPr>
                        <a:t>data type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 i="0"/>
                      </a:pPr>
                      <a:r>
                        <a:rPr sz="3200" i="1">
                          <a:sym typeface="Lucida Sans"/>
                        </a:rPr>
                        <a:t>set of values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 i="0"/>
                      </a:pPr>
                      <a:r>
                        <a:rPr sz="3200" i="1">
                          <a:sym typeface="Lucida Sans"/>
                        </a:rPr>
                        <a:t>examples of operations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String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sym typeface="Lucida Sans"/>
                        </a:rPr>
                        <a:t>sequence of characters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 dirty="0">
                          <a:sym typeface="Lucida Sans"/>
                        </a:rPr>
                        <a:t>length, substring, compare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3" name="Group"/>
          <p:cNvGrpSpPr/>
          <p:nvPr/>
        </p:nvGrpSpPr>
        <p:grpSpPr>
          <a:xfrm>
            <a:off x="12799831" y="2946400"/>
            <a:ext cx="8536170" cy="1676400"/>
            <a:chOff x="-601304" y="0"/>
            <a:chExt cx="8536169" cy="1676400"/>
          </a:xfrm>
        </p:grpSpPr>
        <p:sp>
          <p:nvSpPr>
            <p:cNvPr id="171" name="An object holds a data type value.…"/>
            <p:cNvSpPr txBox="1"/>
            <p:nvPr/>
          </p:nvSpPr>
          <p:spPr>
            <a:xfrm>
              <a:off x="810164" y="0"/>
              <a:ext cx="7124701" cy="167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t">
              <a:noAutofit/>
            </a:bodyPr>
            <a:lstStyle/>
            <a:p>
              <a:pPr>
                <a:lnSpc>
                  <a:spcPts val="3800"/>
                </a:lnSpc>
                <a:spcBef>
                  <a:spcPts val="100"/>
                </a:spcBef>
                <a:tabLst>
                  <a:tab pos="1168400" algn="l"/>
                </a:tabLst>
                <a:defRPr sz="2800">
                  <a:solidFill>
                    <a:srgbClr val="005493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An</a:t>
              </a:r>
              <a:r>
                <a:t> object</a:t>
              </a:r>
              <a:r>
                <a:rPr>
                  <a:solidFill>
                    <a:srgbClr val="000000"/>
                  </a:solidFill>
                </a:rPr>
                <a:t> holds a data type value.</a:t>
              </a:r>
            </a:p>
            <a:p>
              <a:pPr>
                <a:lnSpc>
                  <a:spcPts val="3800"/>
                </a:lnSpc>
                <a:spcBef>
                  <a:spcPts val="100"/>
                </a:spcBef>
                <a:tabLst>
                  <a:tab pos="1168400" algn="l"/>
                </a:tabLst>
                <a:defRPr sz="2800">
                  <a:solidFill>
                    <a:srgbClr val="005493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Variable names refer to objects.</a:t>
              </a:r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-601304" y="838200"/>
              <a:ext cx="1411468" cy="1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</p:grpSp>
      <p:pic>
        <p:nvPicPr>
          <p:cNvPr id="174" name="url?sa=i&amp;rct=j&amp;q=&amp;esrc=s&amp;source=images&amp;cd=&amp;docid=79up0vib3mRh9M&amp;tbnid=h9lzBLC5C4xO6M-&amp;ved=0CAUQjRw&amp;url=http%3A%2F%2Fappledevelop.com%2F%3Fcourse%3Doop-object-oriented-programming-foundation&amp;ei=vQkOVPe.tiff" descr="url?sa=i&amp;rct=j&amp;q=&amp;esrc=s&amp;source=images&amp;cd=&amp;docid=79up0vib3mRh9M&amp;tbnid=h9lzBLC5C4xO6M-&amp;ved=0CAUQjRw&amp;url=http%3A%2F%2Fappledevelop.com%2F%3Fcourse%3Doop-object-oriented-programming-foundation&amp;ei=vQkOVPe.tiff"/>
          <p:cNvPicPr>
            <a:picLocks noChangeAspect="1"/>
          </p:cNvPicPr>
          <p:nvPr/>
        </p:nvPicPr>
        <p:blipFill>
          <a:blip r:embed="rId2"/>
          <a:srcRect l="3500" t="3217" r="1057" b="2033"/>
          <a:stretch>
            <a:fillRect/>
          </a:stretch>
        </p:blipFill>
        <p:spPr>
          <a:xfrm>
            <a:off x="20662900" y="1821624"/>
            <a:ext cx="2424237" cy="240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433" extrusionOk="0">
                <a:moveTo>
                  <a:pt x="1387" y="1"/>
                </a:moveTo>
                <a:cubicBezTo>
                  <a:pt x="1303" y="62"/>
                  <a:pt x="0" y="8192"/>
                  <a:pt x="0" y="8657"/>
                </a:cubicBezTo>
                <a:cubicBezTo>
                  <a:pt x="0" y="8897"/>
                  <a:pt x="75" y="9237"/>
                  <a:pt x="166" y="9413"/>
                </a:cubicBezTo>
                <a:cubicBezTo>
                  <a:pt x="257" y="9589"/>
                  <a:pt x="359" y="9925"/>
                  <a:pt x="395" y="10159"/>
                </a:cubicBezTo>
                <a:cubicBezTo>
                  <a:pt x="483" y="10730"/>
                  <a:pt x="1151" y="11428"/>
                  <a:pt x="1750" y="11576"/>
                </a:cubicBezTo>
                <a:cubicBezTo>
                  <a:pt x="1999" y="11637"/>
                  <a:pt x="3616" y="11917"/>
                  <a:pt x="5346" y="12198"/>
                </a:cubicBezTo>
                <a:cubicBezTo>
                  <a:pt x="8467" y="12706"/>
                  <a:pt x="8495" y="12712"/>
                  <a:pt x="8875" y="13082"/>
                </a:cubicBezTo>
                <a:cubicBezTo>
                  <a:pt x="9086" y="13287"/>
                  <a:pt x="9260" y="13497"/>
                  <a:pt x="9260" y="13548"/>
                </a:cubicBezTo>
                <a:cubicBezTo>
                  <a:pt x="9260" y="13600"/>
                  <a:pt x="9392" y="13848"/>
                  <a:pt x="9553" y="14103"/>
                </a:cubicBezTo>
                <a:lnTo>
                  <a:pt x="9846" y="14566"/>
                </a:lnTo>
                <a:lnTo>
                  <a:pt x="9764" y="16514"/>
                </a:lnTo>
                <a:cubicBezTo>
                  <a:pt x="9698" y="18124"/>
                  <a:pt x="9710" y="18514"/>
                  <a:pt x="9849" y="18790"/>
                </a:cubicBezTo>
                <a:cubicBezTo>
                  <a:pt x="9941" y="18973"/>
                  <a:pt x="10050" y="19293"/>
                  <a:pt x="10089" y="19500"/>
                </a:cubicBezTo>
                <a:cubicBezTo>
                  <a:pt x="10184" y="20000"/>
                  <a:pt x="10525" y="20462"/>
                  <a:pt x="11028" y="20773"/>
                </a:cubicBezTo>
                <a:cubicBezTo>
                  <a:pt x="11406" y="21007"/>
                  <a:pt x="11698" y="21041"/>
                  <a:pt x="14839" y="21218"/>
                </a:cubicBezTo>
                <a:cubicBezTo>
                  <a:pt x="16709" y="21324"/>
                  <a:pt x="18783" y="21419"/>
                  <a:pt x="19451" y="21427"/>
                </a:cubicBezTo>
                <a:cubicBezTo>
                  <a:pt x="21236" y="21449"/>
                  <a:pt x="21157" y="21591"/>
                  <a:pt x="21339" y="18048"/>
                </a:cubicBezTo>
                <a:cubicBezTo>
                  <a:pt x="21548" y="13973"/>
                  <a:pt x="21600" y="12093"/>
                  <a:pt x="21519" y="11661"/>
                </a:cubicBezTo>
                <a:cubicBezTo>
                  <a:pt x="21460" y="11346"/>
                  <a:pt x="21237" y="11020"/>
                  <a:pt x="20679" y="10427"/>
                </a:cubicBezTo>
                <a:lnTo>
                  <a:pt x="19921" y="9622"/>
                </a:lnTo>
                <a:lnTo>
                  <a:pt x="19677" y="8434"/>
                </a:lnTo>
                <a:cubicBezTo>
                  <a:pt x="19542" y="7781"/>
                  <a:pt x="19252" y="6387"/>
                  <a:pt x="19035" y="5338"/>
                </a:cubicBezTo>
                <a:cubicBezTo>
                  <a:pt x="18818" y="4289"/>
                  <a:pt x="18562" y="3309"/>
                  <a:pt x="18463" y="3157"/>
                </a:cubicBezTo>
                <a:cubicBezTo>
                  <a:pt x="18235" y="2808"/>
                  <a:pt x="17690" y="2470"/>
                  <a:pt x="17108" y="2316"/>
                </a:cubicBezTo>
                <a:cubicBezTo>
                  <a:pt x="16860" y="2250"/>
                  <a:pt x="16508" y="2121"/>
                  <a:pt x="16328" y="2029"/>
                </a:cubicBezTo>
                <a:cubicBezTo>
                  <a:pt x="16029" y="1878"/>
                  <a:pt x="15840" y="1897"/>
                  <a:pt x="14151" y="2227"/>
                </a:cubicBezTo>
                <a:lnTo>
                  <a:pt x="12302" y="2588"/>
                </a:lnTo>
                <a:lnTo>
                  <a:pt x="11938" y="2242"/>
                </a:lnTo>
                <a:cubicBezTo>
                  <a:pt x="11738" y="2050"/>
                  <a:pt x="11346" y="1829"/>
                  <a:pt x="11067" y="1750"/>
                </a:cubicBezTo>
                <a:cubicBezTo>
                  <a:pt x="10787" y="1672"/>
                  <a:pt x="10507" y="1569"/>
                  <a:pt x="10442" y="1520"/>
                </a:cubicBezTo>
                <a:cubicBezTo>
                  <a:pt x="10377" y="1472"/>
                  <a:pt x="9788" y="1353"/>
                  <a:pt x="9133" y="1255"/>
                </a:cubicBezTo>
                <a:cubicBezTo>
                  <a:pt x="8477" y="1158"/>
                  <a:pt x="6471" y="832"/>
                  <a:pt x="4676" y="531"/>
                </a:cubicBezTo>
                <a:cubicBezTo>
                  <a:pt x="2881" y="230"/>
                  <a:pt x="1400" y="-9"/>
                  <a:pt x="138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5" name="Examples"/>
          <p:cNvSpPr txBox="1"/>
          <p:nvPr/>
        </p:nvSpPr>
        <p:spPr>
          <a:xfrm>
            <a:off x="1257300" y="4775200"/>
            <a:ext cx="215443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5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Example</a:t>
            </a:r>
            <a:r>
              <a:rPr lang="en-US" dirty="0"/>
              <a:t>: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bldLvl="5" animBg="1" advAuto="0"/>
      <p:bldP spid="168" grpId="0" animBg="1" advAuto="0"/>
      <p:bldP spid="169" grpId="0" build="p" bldLvl="5" animBg="1" advAuto="0"/>
      <p:bldP spid="170" grpId="0" animBg="1" advAuto="0"/>
      <p:bldP spid="173" grpId="0" animBg="1" advAuto="0"/>
      <p:bldP spid="17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mplementing a data 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Implementing a data type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2" name="To create a data type, you need provide code that…"/>
          <p:cNvSpPr txBox="1"/>
          <p:nvPr/>
        </p:nvSpPr>
        <p:spPr>
          <a:xfrm>
            <a:off x="1087120" y="1635819"/>
            <a:ext cx="13042900" cy="32434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dirty="0">
                <a:solidFill>
                  <a:srgbClr val="000000"/>
                </a:solidFill>
              </a:rPr>
              <a:t>To </a:t>
            </a:r>
            <a:r>
              <a:rPr dirty="0"/>
              <a:t>create</a:t>
            </a:r>
            <a:r>
              <a:rPr dirty="0">
                <a:solidFill>
                  <a:srgbClr val="000000"/>
                </a:solidFill>
              </a:rPr>
              <a:t> a data type, you need provide code that</a:t>
            </a:r>
            <a:endParaRPr i="1" dirty="0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Defines the set of values (</a:t>
            </a:r>
            <a:r>
              <a:rPr dirty="0">
                <a:solidFill>
                  <a:srgbClr val="005493"/>
                </a:solidFill>
              </a:rPr>
              <a:t>instance variables</a:t>
            </a:r>
            <a:r>
              <a:rPr dirty="0"/>
              <a:t>).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Implements operations on those values (</a:t>
            </a:r>
            <a:r>
              <a:rPr dirty="0">
                <a:solidFill>
                  <a:srgbClr val="005493"/>
                </a:solidFill>
              </a:rPr>
              <a:t>methods</a:t>
            </a:r>
            <a:r>
              <a:rPr dirty="0"/>
              <a:t>).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Creates and initialize new objects (</a:t>
            </a:r>
            <a:r>
              <a:rPr dirty="0">
                <a:solidFill>
                  <a:srgbClr val="005493"/>
                </a:solidFill>
              </a:rPr>
              <a:t>constructors</a:t>
            </a:r>
            <a:r>
              <a:rPr dirty="0"/>
              <a:t>).</a:t>
            </a:r>
          </a:p>
        </p:txBody>
      </p:sp>
      <p:sp>
        <p:nvSpPr>
          <p:cNvPr id="183" name="Instance variables…"/>
          <p:cNvSpPr txBox="1"/>
          <p:nvPr/>
        </p:nvSpPr>
        <p:spPr>
          <a:xfrm>
            <a:off x="1112520" y="5449484"/>
            <a:ext cx="11684000" cy="213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rPr dirty="0"/>
              <a:t>Instance variables</a:t>
            </a:r>
            <a:endParaRPr i="1" dirty="0"/>
          </a:p>
          <a:p>
            <a:pPr marL="838200" lvl="1" indent="-381000" algn="l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dirty="0"/>
              <a:t>Declarations associate variable names with types.</a:t>
            </a:r>
          </a:p>
          <a:p>
            <a:pPr marL="838200" lvl="1" indent="-381000" algn="l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dirty="0"/>
              <a:t>Set of type values is "set of values".</a:t>
            </a:r>
          </a:p>
        </p:txBody>
      </p:sp>
      <p:sp>
        <p:nvSpPr>
          <p:cNvPr id="184" name="Methods…"/>
          <p:cNvSpPr txBox="1"/>
          <p:nvPr/>
        </p:nvSpPr>
        <p:spPr>
          <a:xfrm>
            <a:off x="1112520" y="7875184"/>
            <a:ext cx="11684000" cy="213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t>Methods</a:t>
            </a:r>
            <a:endParaRPr i="1"/>
          </a:p>
          <a:p>
            <a:pPr marL="838200" lvl="1" indent="-381000" algn="l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t>Like static methods.</a:t>
            </a:r>
          </a:p>
          <a:p>
            <a:pPr marL="838200" lvl="1" indent="-381000" algn="l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t>Can refer to instance variables.</a:t>
            </a:r>
          </a:p>
        </p:txBody>
      </p:sp>
      <p:sp>
        <p:nvSpPr>
          <p:cNvPr id="185" name="Constructors…"/>
          <p:cNvSpPr txBox="1"/>
          <p:nvPr/>
        </p:nvSpPr>
        <p:spPr>
          <a:xfrm>
            <a:off x="1087120" y="10313584"/>
            <a:ext cx="11772900" cy="28159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rPr dirty="0"/>
              <a:t>Constructors</a:t>
            </a:r>
            <a:endParaRPr i="1" dirty="0"/>
          </a:p>
          <a:p>
            <a:pPr marL="838200" lvl="1" indent="-381000" algn="l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dirty="0"/>
              <a:t>Like a method with the same name as the type.</a:t>
            </a:r>
          </a:p>
          <a:p>
            <a:pPr marL="838200" lvl="1" indent="-381000" algn="l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dirty="0"/>
              <a:t>No return type declaration.</a:t>
            </a:r>
          </a:p>
          <a:p>
            <a:pPr marL="838200" lvl="1" indent="-381000" algn="l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dirty="0"/>
              <a:t>Invoked by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new</a:t>
            </a:r>
            <a:r>
              <a:rPr dirty="0"/>
              <a:t>, returns object of the type.</a:t>
            </a:r>
          </a:p>
        </p:txBody>
      </p:sp>
      <p:sp>
        <p:nvSpPr>
          <p:cNvPr id="186" name="In Java, a data-type implementation is known as a class."/>
          <p:cNvSpPr txBox="1"/>
          <p:nvPr/>
        </p:nvSpPr>
        <p:spPr>
          <a:xfrm>
            <a:off x="16141700" y="2070100"/>
            <a:ext cx="5461000" cy="237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19100" tIns="419100" rIns="419100" bIns="419100"/>
          <a:lstStyle/>
          <a:p>
            <a:pPr algn="l">
              <a:lnSpc>
                <a:spcPts val="48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In Java, a data-type implementation is known as a</a:t>
            </a:r>
            <a:r>
              <a:t> </a:t>
            </a:r>
            <a:r>
              <a:rPr i="1"/>
              <a:t>class</a:t>
            </a:r>
            <a:r>
              <a:t>.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15989300" y="4737100"/>
            <a:ext cx="5616663" cy="8153400"/>
            <a:chOff x="0" y="0"/>
            <a:chExt cx="5616662" cy="8153400"/>
          </a:xfrm>
        </p:grpSpPr>
        <p:grpSp>
          <p:nvGrpSpPr>
            <p:cNvPr id="196" name="Group"/>
            <p:cNvGrpSpPr/>
            <p:nvPr/>
          </p:nvGrpSpPr>
          <p:grpSpPr>
            <a:xfrm>
              <a:off x="0" y="533400"/>
              <a:ext cx="5616663" cy="7620000"/>
              <a:chOff x="0" y="0"/>
              <a:chExt cx="5616662" cy="7620000"/>
            </a:xfrm>
          </p:grpSpPr>
          <p:sp>
            <p:nvSpPr>
              <p:cNvPr id="187" name="Rectangle"/>
              <p:cNvSpPr/>
              <p:nvPr/>
            </p:nvSpPr>
            <p:spPr>
              <a:xfrm>
                <a:off x="0" y="0"/>
                <a:ext cx="5616663" cy="7620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round/>
              </a:ln>
              <a:effectLst>
                <a:outerShdw blurRad="127000" dist="76200" dir="27000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469900" tIns="469900" rIns="469900" bIns="469900" numCol="1" anchor="t">
                <a:noAutofit/>
              </a:bodyPr>
              <a:lstStyle/>
              <a:p>
                <a:pPr marL="7224" marR="7224" algn="l" defTabSz="1295400">
                  <a:lnSpc>
                    <a:spcPct val="130000"/>
                  </a:lnSpc>
                  <a:tabLst/>
                  <a:defRPr sz="3000">
                    <a:uFill>
                      <a:solidFill>
                        <a:srgbClr val="0433FF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88" name="instance  variables"/>
              <p:cNvSpPr txBox="1"/>
              <p:nvPr/>
            </p:nvSpPr>
            <p:spPr>
              <a:xfrm>
                <a:off x="303127" y="333156"/>
                <a:ext cx="3416301" cy="5983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52400" tIns="152400" rIns="152400" bIns="152400" numCol="1" anchor="t">
                <a:noAutofit/>
              </a:bodyPr>
              <a:lstStyle>
                <a:lvl1pPr algn="l">
                  <a:lnSpc>
                    <a:spcPct val="80000"/>
                  </a:lnSpc>
                  <a:buClr>
                    <a:srgbClr val="606060"/>
                  </a:buClr>
                  <a:buFont typeface="Comic Sans MS"/>
                  <a:defRPr sz="2600">
                    <a:solidFill>
                      <a:srgbClr val="005493"/>
                    </a:solidFill>
                    <a:uFill>
                      <a:solidFill>
                        <a:srgbClr val="005493"/>
                      </a:solidFill>
                    </a:uFill>
                  </a:defRPr>
                </a:lvl1pPr>
              </a:lstStyle>
              <a:p>
                <a:r>
                  <a:t>instance  variables</a:t>
                </a:r>
              </a:p>
            </p:txBody>
          </p:sp>
          <p:sp>
            <p:nvSpPr>
              <p:cNvPr id="189" name="Rectangle"/>
              <p:cNvSpPr/>
              <p:nvPr/>
            </p:nvSpPr>
            <p:spPr>
              <a:xfrm>
                <a:off x="274429" y="1079423"/>
                <a:ext cx="5049509" cy="1747204"/>
              </a:xfrm>
              <a:prstGeom prst="rect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l">
                  <a:lnSpc>
                    <a:spcPts val="3100"/>
                  </a:lnSpc>
                  <a:defRPr sz="26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274429" y="2908955"/>
                <a:ext cx="5049509" cy="2552198"/>
              </a:xfrm>
              <a:prstGeom prst="rect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l">
                  <a:lnSpc>
                    <a:spcPts val="3100"/>
                  </a:lnSpc>
                  <a:defRPr sz="26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1" name="Rectangle"/>
              <p:cNvSpPr/>
              <p:nvPr/>
            </p:nvSpPr>
            <p:spPr>
              <a:xfrm>
                <a:off x="274429" y="5543481"/>
                <a:ext cx="5049509" cy="1820385"/>
              </a:xfrm>
              <a:prstGeom prst="rect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l">
                  <a:lnSpc>
                    <a:spcPts val="3100"/>
                  </a:lnSpc>
                  <a:defRPr sz="26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2" name="Rectangle"/>
              <p:cNvSpPr/>
              <p:nvPr/>
            </p:nvSpPr>
            <p:spPr>
              <a:xfrm>
                <a:off x="274429" y="320168"/>
                <a:ext cx="5049509" cy="631189"/>
              </a:xfrm>
              <a:prstGeom prst="rect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l">
                  <a:lnSpc>
                    <a:spcPts val="3100"/>
                  </a:lnSpc>
                  <a:defRPr sz="26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3" name="constructors"/>
              <p:cNvSpPr txBox="1"/>
              <p:nvPr/>
            </p:nvSpPr>
            <p:spPr>
              <a:xfrm>
                <a:off x="292725" y="1059049"/>
                <a:ext cx="2540001" cy="635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52400" tIns="152400" rIns="152400" bIns="152400" numCol="1" anchor="t">
                <a:noAutofit/>
              </a:bodyPr>
              <a:lstStyle>
                <a:lvl1pPr algn="l">
                  <a:lnSpc>
                    <a:spcPct val="80000"/>
                  </a:lnSpc>
                  <a:buClr>
                    <a:srgbClr val="606060"/>
                  </a:buClr>
                  <a:buFont typeface="Comic Sans MS"/>
                  <a:defRPr sz="2600">
                    <a:solidFill>
                      <a:srgbClr val="005493"/>
                    </a:solidFill>
                    <a:uFill>
                      <a:solidFill>
                        <a:srgbClr val="005493"/>
                      </a:solidFill>
                    </a:uFill>
                  </a:defRPr>
                </a:lvl1pPr>
              </a:lstStyle>
              <a:p>
                <a:r>
                  <a:t>constructors</a:t>
                </a:r>
              </a:p>
            </p:txBody>
          </p:sp>
          <p:sp>
            <p:nvSpPr>
              <p:cNvPr id="194" name="methods"/>
              <p:cNvSpPr txBox="1"/>
              <p:nvPr/>
            </p:nvSpPr>
            <p:spPr>
              <a:xfrm>
                <a:off x="265282" y="2900387"/>
                <a:ext cx="1780564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52400" tIns="152400" rIns="152400" bIns="152400" numCol="1" anchor="t">
                <a:noAutofit/>
              </a:bodyPr>
              <a:lstStyle>
                <a:lvl1pPr algn="l">
                  <a:lnSpc>
                    <a:spcPct val="80000"/>
                  </a:lnSpc>
                  <a:buClr>
                    <a:srgbClr val="606060"/>
                  </a:buClr>
                  <a:buFont typeface="Comic Sans MS"/>
                  <a:defRPr sz="2600">
                    <a:solidFill>
                      <a:srgbClr val="005493"/>
                    </a:solidFill>
                    <a:uFill>
                      <a:solidFill>
                        <a:srgbClr val="005493"/>
                      </a:solidFill>
                    </a:uFill>
                  </a:defRPr>
                </a:lvl1pPr>
              </a:lstStyle>
              <a:p>
                <a:r>
                  <a:t>methods</a:t>
                </a:r>
              </a:p>
            </p:txBody>
          </p:sp>
          <p:sp>
            <p:nvSpPr>
              <p:cNvPr id="195" name="test client"/>
              <p:cNvSpPr txBox="1"/>
              <p:nvPr/>
            </p:nvSpPr>
            <p:spPr>
              <a:xfrm>
                <a:off x="265282" y="5525368"/>
                <a:ext cx="1981201" cy="6125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52400" tIns="152400" rIns="152400" bIns="152400" numCol="1" anchor="t">
                <a:noAutofit/>
              </a:bodyPr>
              <a:lstStyle>
                <a:lvl1pPr algn="l">
                  <a:lnSpc>
                    <a:spcPct val="80000"/>
                  </a:lnSpc>
                  <a:buClr>
                    <a:srgbClr val="606060"/>
                  </a:buClr>
                  <a:buFont typeface="Comic Sans MS"/>
                  <a:defRPr sz="2600">
                    <a:solidFill>
                      <a:srgbClr val="005493"/>
                    </a:solidFill>
                    <a:uFill>
                      <a:solidFill>
                        <a:srgbClr val="005493"/>
                      </a:solidFill>
                    </a:uFill>
                  </a:defRPr>
                </a:lvl1pPr>
              </a:lstStyle>
              <a:p>
                <a:r>
                  <a:t>test client</a:t>
                </a:r>
              </a:p>
            </p:txBody>
          </p:sp>
        </p:grpSp>
        <p:sp>
          <p:nvSpPr>
            <p:cNvPr id="197" name="A Java class"/>
            <p:cNvSpPr txBox="1"/>
            <p:nvPr/>
          </p:nvSpPr>
          <p:spPr>
            <a:xfrm>
              <a:off x="0" y="0"/>
              <a:ext cx="2258914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lnSpc>
                  <a:spcPts val="4100"/>
                </a:lnSpc>
                <a:spcBef>
                  <a:spcPts val="600"/>
                </a:spcBef>
                <a:tabLst>
                  <a:tab pos="1168400" algn="l"/>
                </a:tabLst>
                <a:defRPr sz="3000"/>
              </a:lvl1pPr>
            </a:lstStyle>
            <a:p>
              <a:pPr>
                <a:defRPr>
                  <a:solidFill>
                    <a:srgbClr val="005493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A Java class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 bldLvl="5" animBg="1" advAuto="0"/>
      <p:bldP spid="183" grpId="0" build="p" bldLvl="5" animBg="1" advAuto="0"/>
      <p:bldP spid="184" grpId="0" build="p" bldLvl="5" animBg="1" advAuto="0"/>
      <p:bldP spid="185" grpId="0" build="p" bldLvl="5" animBg="1" advAuto="0"/>
      <p:bldP spid="186" grpId="0" build="p" bldLvl="5" animBg="1" advAuto="0"/>
      <p:bldP spid="19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01" name="Anatomy of a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Anatomy of a Class</a:t>
            </a:r>
          </a:p>
        </p:txBody>
      </p:sp>
      <p:sp>
        <p:nvSpPr>
          <p:cNvPr id="202" name="public class Charge…"/>
          <p:cNvSpPr txBox="1">
            <a:spLocks noGrp="1"/>
          </p:cNvSpPr>
          <p:nvPr>
            <p:ph type="body" sz="half" idx="4294967295"/>
          </p:nvPr>
        </p:nvSpPr>
        <p:spPr>
          <a:xfrm>
            <a:off x="6104066" y="1617465"/>
            <a:ext cx="11493500" cy="112141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</a:t>
            </a:r>
            <a:r>
              <a:rPr dirty="0">
                <a:solidFill>
                  <a:srgbClr val="005493"/>
                </a:solidFill>
              </a:rPr>
              <a:t>Charge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private final double </a:t>
            </a:r>
            <a:r>
              <a:rPr dirty="0" err="1"/>
              <a:t>rx</a:t>
            </a:r>
            <a:r>
              <a:rPr dirty="0"/>
              <a:t>, </a:t>
            </a:r>
            <a:r>
              <a:rPr dirty="0" err="1"/>
              <a:t>ry</a:t>
            </a:r>
            <a:r>
              <a:rPr dirty="0"/>
              <a:t>;   // position                                       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private final double q;        // charge value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                                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 Charge(double x0, double y0, double q0)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</a:t>
            </a:r>
            <a:r>
              <a:rPr dirty="0" err="1"/>
              <a:t>rx</a:t>
            </a:r>
            <a:r>
              <a:rPr dirty="0"/>
              <a:t> = x0;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</a:t>
            </a:r>
            <a:r>
              <a:rPr dirty="0" err="1"/>
              <a:t>ry</a:t>
            </a:r>
            <a:r>
              <a:rPr dirty="0"/>
              <a:t> = y0;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q  = q0;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 double potentialAt(double x, double y)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double k = 8.99e09;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double dx = x - </a:t>
            </a:r>
            <a:r>
              <a:rPr dirty="0" err="1"/>
              <a:t>rx</a:t>
            </a:r>
            <a:r>
              <a:rPr dirty="0"/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double </a:t>
            </a:r>
            <a:r>
              <a:rPr dirty="0" err="1"/>
              <a:t>dy</a:t>
            </a:r>
            <a:r>
              <a:rPr dirty="0"/>
              <a:t> = y - </a:t>
            </a:r>
            <a:r>
              <a:rPr dirty="0" err="1"/>
              <a:t>ry</a:t>
            </a:r>
            <a:r>
              <a:rPr dirty="0"/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return k * q / </a:t>
            </a:r>
            <a:r>
              <a:rPr dirty="0" err="1"/>
              <a:t>Math.sqrt</a:t>
            </a:r>
            <a:r>
              <a:rPr dirty="0"/>
              <a:t>(dx*dx + </a:t>
            </a:r>
            <a:r>
              <a:rPr dirty="0" err="1"/>
              <a:t>dy</a:t>
            </a:r>
            <a:r>
              <a:rPr dirty="0"/>
              <a:t>*</a:t>
            </a:r>
            <a:r>
              <a:rPr dirty="0" err="1"/>
              <a:t>dy</a:t>
            </a:r>
            <a:r>
              <a:rPr dirty="0"/>
              <a:t>);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 String toString()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  return q + " at " + "(" + </a:t>
            </a:r>
            <a:r>
              <a:rPr dirty="0" err="1"/>
              <a:t>rx</a:t>
            </a:r>
            <a:r>
              <a:rPr dirty="0"/>
              <a:t> + ", " + </a:t>
            </a:r>
            <a:r>
              <a:rPr dirty="0" err="1"/>
              <a:t>ry</a:t>
            </a:r>
            <a:r>
              <a:rPr dirty="0"/>
              <a:t> + ")";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 static void main(String[] </a:t>
            </a:r>
            <a:r>
              <a:rPr dirty="0" err="1"/>
              <a:t>args</a:t>
            </a:r>
            <a:r>
              <a:rPr dirty="0"/>
              <a:t>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Charge c = new Charge(.72, .31, 21.3);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</a:t>
            </a:r>
            <a:r>
              <a:rPr dirty="0" err="1"/>
              <a:t>StdOut.println</a:t>
            </a:r>
            <a:r>
              <a:rPr dirty="0"/>
              <a:t>(c);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</a:t>
            </a:r>
            <a:r>
              <a:rPr dirty="0" err="1"/>
              <a:t>StdOut.printf</a:t>
            </a:r>
            <a:r>
              <a:rPr dirty="0"/>
              <a:t>("%6.2e\n", </a:t>
            </a:r>
            <a:r>
              <a:rPr dirty="0" err="1"/>
              <a:t>c.potentialAt</a:t>
            </a:r>
            <a:r>
              <a:rPr dirty="0"/>
              <a:t>(.42, .71));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}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1615678" y="1712119"/>
            <a:ext cx="4237429" cy="896621"/>
            <a:chOff x="0" y="0"/>
            <a:chExt cx="4237427" cy="896619"/>
          </a:xfrm>
        </p:grpSpPr>
        <p:sp>
          <p:nvSpPr>
            <p:cNvPr id="203" name="text file named…"/>
            <p:cNvSpPr txBox="1"/>
            <p:nvPr/>
          </p:nvSpPr>
          <p:spPr>
            <a:xfrm>
              <a:off x="0" y="0"/>
              <a:ext cx="3619500" cy="896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lnSpc>
                  <a:spcPct val="120000"/>
                </a:lnSpc>
                <a:buClr>
                  <a:srgbClr val="606060"/>
                </a:buClr>
                <a:buFont typeface="Comic Sans MS"/>
                <a:defRPr sz="24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</a:defRPr>
              </a:pPr>
              <a:r>
                <a:t>text file named</a:t>
              </a:r>
            </a:p>
            <a:p>
              <a:pPr>
                <a:lnSpc>
                  <a:spcPct val="120000"/>
                </a:lnSpc>
                <a:buClr>
                  <a:srgbClr val="606060"/>
                </a:buClr>
                <a:buFont typeface="Comic Sans MS"/>
                <a:defRPr sz="24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Charge.java</a:t>
              </a:r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2956321" y="383383"/>
              <a:ext cx="1281107" cy="5"/>
            </a:xfrm>
            <a:prstGeom prst="line">
              <a:avLst/>
            </a:prstGeom>
            <a:noFill/>
            <a:ln w="38100" cap="flat">
              <a:solidFill>
                <a:srgbClr val="0048AA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206" name="instance  variables"/>
          <p:cNvSpPr txBox="1"/>
          <p:nvPr/>
        </p:nvSpPr>
        <p:spPr>
          <a:xfrm>
            <a:off x="18428701" y="2725737"/>
            <a:ext cx="398810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t>instance  variables</a:t>
            </a:r>
          </a:p>
        </p:txBody>
      </p:sp>
      <p:sp>
        <p:nvSpPr>
          <p:cNvPr id="207" name="Line"/>
          <p:cNvSpPr/>
          <p:nvPr/>
        </p:nvSpPr>
        <p:spPr>
          <a:xfrm flipH="1">
            <a:off x="15454926" y="3063478"/>
            <a:ext cx="2909275" cy="2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" name="Rectangle"/>
          <p:cNvSpPr/>
          <p:nvPr/>
        </p:nvSpPr>
        <p:spPr>
          <a:xfrm>
            <a:off x="6354792" y="3777853"/>
            <a:ext cx="8788400" cy="2425700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>
            <a:off x="6362180" y="6324599"/>
            <a:ext cx="10210800" cy="4102092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6321130" y="10692598"/>
            <a:ext cx="10322877" cy="2260012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6337716" y="2773842"/>
            <a:ext cx="8788400" cy="876300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" name="constructor"/>
          <p:cNvSpPr txBox="1"/>
          <p:nvPr/>
        </p:nvSpPr>
        <p:spPr>
          <a:xfrm>
            <a:off x="18427700" y="4508500"/>
            <a:ext cx="2585212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t>constructor</a:t>
            </a:r>
          </a:p>
        </p:txBody>
      </p:sp>
      <p:sp>
        <p:nvSpPr>
          <p:cNvPr id="213" name="Line"/>
          <p:cNvSpPr/>
          <p:nvPr/>
        </p:nvSpPr>
        <p:spPr>
          <a:xfrm flipH="1">
            <a:off x="15472002" y="4838700"/>
            <a:ext cx="2888113" cy="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4" name="methods"/>
          <p:cNvSpPr txBox="1"/>
          <p:nvPr/>
        </p:nvSpPr>
        <p:spPr>
          <a:xfrm>
            <a:off x="18427700" y="7556500"/>
            <a:ext cx="2040229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t>methods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16901790" y="7886700"/>
            <a:ext cx="1458325" cy="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" name="test client"/>
          <p:cNvSpPr txBox="1"/>
          <p:nvPr/>
        </p:nvSpPr>
        <p:spPr>
          <a:xfrm>
            <a:off x="18427700" y="10426700"/>
            <a:ext cx="2259278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t>test client</a:t>
            </a:r>
          </a:p>
        </p:txBody>
      </p:sp>
      <p:sp>
        <p:nvSpPr>
          <p:cNvPr id="217" name="Line"/>
          <p:cNvSpPr/>
          <p:nvPr/>
        </p:nvSpPr>
        <p:spPr>
          <a:xfrm flipH="1">
            <a:off x="16891937" y="10756900"/>
            <a:ext cx="1468178" cy="4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8" name="% java Charge…"/>
          <p:cNvSpPr/>
          <p:nvPr/>
        </p:nvSpPr>
        <p:spPr>
          <a:xfrm>
            <a:off x="18360115" y="11381014"/>
            <a:ext cx="4851401" cy="19812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9400" tIns="279400" rIns="279400" bIns="279400" anchor="ctr">
            <a:spAutoFit/>
          </a:bodyPr>
          <a:lstStyle/>
          <a:p>
            <a:pPr algn="l">
              <a:lnSpc>
                <a:spcPts val="4000"/>
              </a:lnSpc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% java Charge</a:t>
            </a:r>
          </a:p>
          <a:p>
            <a:pPr algn="l">
              <a:lnSpc>
                <a:spcPts val="4000"/>
              </a:lnSpc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21.3 at (0.72, 0.31)</a:t>
            </a:r>
          </a:p>
          <a:p>
            <a:pPr algn="l">
              <a:lnSpc>
                <a:spcPts val="4000"/>
              </a:lnSpc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3.61e+11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2413000" y="7168753"/>
            <a:ext cx="4224437" cy="2530476"/>
            <a:chOff x="0" y="0"/>
            <a:chExt cx="4224436" cy="2530474"/>
          </a:xfrm>
        </p:grpSpPr>
        <p:sp>
          <p:nvSpPr>
            <p:cNvPr id="219" name="not “static”"/>
            <p:cNvSpPr txBox="1"/>
            <p:nvPr/>
          </p:nvSpPr>
          <p:spPr>
            <a:xfrm>
              <a:off x="0" y="819546"/>
              <a:ext cx="2448918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52400" tIns="152400" rIns="152400" bIns="152400" numCol="1" anchor="t">
              <a:spAutoFit/>
            </a:bodyPr>
            <a:lstStyle/>
            <a:p>
              <a:pPr algn="l">
                <a:lnSpc>
                  <a:spcPct val="80000"/>
                </a:lnSpc>
                <a:buClr>
                  <a:srgbClr val="606060"/>
                </a:buClr>
                <a:buFont typeface="Comic Sans MS"/>
                <a:defRPr sz="3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defRPr>
              </a:pPr>
              <a:r>
                <a:rPr i="1"/>
                <a:t>not</a:t>
              </a:r>
              <a:r>
                <a:t> “static”</a:t>
              </a:r>
            </a:p>
          </p:txBody>
        </p:sp>
        <p:sp>
          <p:nvSpPr>
            <p:cNvPr id="220" name="Line"/>
            <p:cNvSpPr/>
            <p:nvPr/>
          </p:nvSpPr>
          <p:spPr>
            <a:xfrm flipV="1">
              <a:off x="2475309" y="0"/>
              <a:ext cx="1749128" cy="1142206"/>
            </a:xfrm>
            <a:prstGeom prst="line">
              <a:avLst/>
            </a:prstGeom>
            <a:noFill/>
            <a:ln w="38100" cap="flat">
              <a:solidFill>
                <a:srgbClr val="8D312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" name="Line"/>
            <p:cNvSpPr/>
            <p:nvPr/>
          </p:nvSpPr>
          <p:spPr>
            <a:xfrm>
              <a:off x="2476500" y="1136251"/>
              <a:ext cx="1730475" cy="1394224"/>
            </a:xfrm>
            <a:prstGeom prst="line">
              <a:avLst/>
            </a:prstGeom>
            <a:noFill/>
            <a:ln w="38100" cap="flat">
              <a:solidFill>
                <a:srgbClr val="8D312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225" name="Group"/>
          <p:cNvGrpSpPr/>
          <p:nvPr/>
        </p:nvGrpSpPr>
        <p:grpSpPr>
          <a:xfrm>
            <a:off x="1231902" y="10528297"/>
            <a:ext cx="4707954" cy="1270000"/>
            <a:chOff x="986" y="0"/>
            <a:chExt cx="4707952" cy="1270000"/>
          </a:xfrm>
        </p:grpSpPr>
        <p:sp>
          <p:nvSpPr>
            <p:cNvPr id="223" name="static method…"/>
            <p:cNvSpPr txBox="1"/>
            <p:nvPr/>
          </p:nvSpPr>
          <p:spPr>
            <a:xfrm>
              <a:off x="986" y="0"/>
              <a:ext cx="3151387" cy="1270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52400" tIns="152400" rIns="152400" bIns="152400" numCol="1" anchor="t">
              <a:spAutoFit/>
            </a:bodyPr>
            <a:lstStyle/>
            <a:p>
              <a:pPr>
                <a:lnSpc>
                  <a:spcPct val="100000"/>
                </a:lnSpc>
                <a:buClr>
                  <a:srgbClr val="606060"/>
                </a:buClr>
                <a:buFont typeface="Comic Sans MS"/>
                <a:defRPr sz="3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defRPr>
              </a:pPr>
              <a:r>
                <a:t>static method</a:t>
              </a:r>
            </a:p>
            <a:p>
              <a:pPr>
                <a:lnSpc>
                  <a:spcPct val="100000"/>
                </a:lnSpc>
                <a:buClr>
                  <a:srgbClr val="606060"/>
                </a:buClr>
                <a:buFont typeface="Comic Sans MS"/>
                <a:defRPr sz="3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defRPr>
              </a:pPr>
              <a:r>
                <a:t>(familiar)</a:t>
              </a:r>
            </a:p>
          </p:txBody>
        </p:sp>
        <p:sp>
          <p:nvSpPr>
            <p:cNvPr id="224" name="Line"/>
            <p:cNvSpPr/>
            <p:nvPr/>
          </p:nvSpPr>
          <p:spPr>
            <a:xfrm>
              <a:off x="3009210" y="546100"/>
              <a:ext cx="1699730" cy="1"/>
            </a:xfrm>
            <a:prstGeom prst="line">
              <a:avLst/>
            </a:prstGeom>
            <a:noFill/>
            <a:ln w="38100" cap="flat">
              <a:solidFill>
                <a:srgbClr val="8D312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017A553-372A-4CEB-83AB-756970319ABB}"/>
              </a:ext>
            </a:extLst>
          </p:cNvPr>
          <p:cNvSpPr txBox="1"/>
          <p:nvPr/>
        </p:nvSpPr>
        <p:spPr>
          <a:xfrm>
            <a:off x="21051212" y="353785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10.1bf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6FB8A9-D875-469D-8776-EC3221A96C1F}"/>
              </a:ext>
            </a:extLst>
          </p:cNvPr>
          <p:cNvSpPr txBox="1"/>
          <p:nvPr/>
        </p:nvSpPr>
        <p:spPr>
          <a:xfrm>
            <a:off x="10587789" y="126787"/>
            <a:ext cx="1069694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 </a:t>
            </a:r>
            <a:r>
              <a:rPr lang="en-US" sz="2400" dirty="0"/>
              <a:t>Write program code to define a new data type by creating a class.</a:t>
            </a:r>
          </a:p>
          <a:p>
            <a:r>
              <a:rPr lang="en-US" sz="2400" dirty="0"/>
              <a:t>Distinguish among parameter variables, local variables, and instance variables.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 advAuto="0"/>
      <p:bldP spid="225" grpId="0" animBg="1" advAuto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1" name="Anatomy of a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Role</a:t>
            </a:r>
            <a:r>
              <a:rPr dirty="0"/>
              <a:t> of a C</a:t>
            </a:r>
            <a:r>
              <a:rPr lang="en-US" dirty="0"/>
              <a:t>onstructor</a:t>
            </a:r>
            <a:endParaRPr dirty="0"/>
          </a:p>
        </p:txBody>
      </p:sp>
      <p:sp>
        <p:nvSpPr>
          <p:cNvPr id="202" name="public class Charge…"/>
          <p:cNvSpPr txBox="1">
            <a:spLocks noGrp="1"/>
          </p:cNvSpPr>
          <p:nvPr>
            <p:ph type="body" sz="half" idx="4294967295"/>
          </p:nvPr>
        </p:nvSpPr>
        <p:spPr>
          <a:xfrm>
            <a:off x="1270000" y="1453743"/>
            <a:ext cx="11493500" cy="6511697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</a:t>
            </a:r>
            <a:r>
              <a:rPr dirty="0">
                <a:solidFill>
                  <a:srgbClr val="005493"/>
                </a:solidFill>
              </a:rPr>
              <a:t>Charge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</a:t>
            </a:r>
            <a:r>
              <a:rPr lang="en-US" dirty="0"/>
              <a:t>…</a:t>
            </a: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                                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 Charge(double x0, double y0, double q0)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</a:t>
            </a:r>
            <a:r>
              <a:rPr dirty="0" err="1"/>
              <a:t>rx</a:t>
            </a:r>
            <a:r>
              <a:rPr dirty="0"/>
              <a:t> = x0;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</a:t>
            </a:r>
            <a:r>
              <a:rPr dirty="0" err="1"/>
              <a:t>ry</a:t>
            </a:r>
            <a:r>
              <a:rPr dirty="0"/>
              <a:t> = y0;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q  = q0;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 double potentialAt(double x, double y)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</a:t>
            </a:r>
            <a:r>
              <a:rPr lang="en-US" dirty="0"/>
              <a:t> … </a:t>
            </a:r>
            <a:r>
              <a:rPr dirty="0"/>
              <a:t>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 String toString()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  </a:t>
            </a:r>
            <a:r>
              <a:rPr lang="en-US" dirty="0"/>
              <a:t>…</a:t>
            </a:r>
            <a:r>
              <a:rPr dirty="0"/>
              <a:t>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08" name="Rectangle"/>
          <p:cNvSpPr/>
          <p:nvPr/>
        </p:nvSpPr>
        <p:spPr>
          <a:xfrm>
            <a:off x="1485640" y="3289309"/>
            <a:ext cx="8788400" cy="2640418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" name="constructor"/>
          <p:cNvSpPr txBox="1"/>
          <p:nvPr/>
        </p:nvSpPr>
        <p:spPr>
          <a:xfrm>
            <a:off x="12192000" y="4464974"/>
            <a:ext cx="2585212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t>constructor</a:t>
            </a:r>
          </a:p>
        </p:txBody>
      </p:sp>
      <p:sp>
        <p:nvSpPr>
          <p:cNvPr id="213" name="Line"/>
          <p:cNvSpPr/>
          <p:nvPr/>
        </p:nvSpPr>
        <p:spPr>
          <a:xfrm flipH="1">
            <a:off x="10635842" y="4815840"/>
            <a:ext cx="1556158" cy="254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4" name="methods"/>
          <p:cNvSpPr txBox="1"/>
          <p:nvPr/>
        </p:nvSpPr>
        <p:spPr>
          <a:xfrm>
            <a:off x="9873308" y="6464300"/>
            <a:ext cx="2040229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t>methods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8347398" y="6794500"/>
            <a:ext cx="1458325" cy="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7A553-372A-4CEB-83AB-756970319ABB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10.1d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Constructors…">
            <a:extLst>
              <a:ext uri="{FF2B5EF4-FFF2-40B4-BE49-F238E27FC236}">
                <a16:creationId xmlns:a16="http://schemas.microsoft.com/office/drawing/2014/main" id="{D27C70A5-3EFF-432B-A113-C25F0A34F581}"/>
              </a:ext>
            </a:extLst>
          </p:cNvPr>
          <p:cNvSpPr txBox="1"/>
          <p:nvPr/>
        </p:nvSpPr>
        <p:spPr>
          <a:xfrm>
            <a:off x="1270000" y="8241954"/>
            <a:ext cx="19891000" cy="50930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rPr dirty="0"/>
              <a:t>Constructors</a:t>
            </a:r>
            <a:endParaRPr i="1" dirty="0"/>
          </a:p>
          <a:p>
            <a:pPr marL="838200" lvl="1" indent="-381000" algn="l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dirty="0"/>
              <a:t>Like a method with the same name as the type.</a:t>
            </a:r>
          </a:p>
          <a:p>
            <a:pPr marL="838200" lvl="1" indent="-381000" algn="l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dirty="0"/>
              <a:t>No return type declaration.</a:t>
            </a:r>
          </a:p>
          <a:p>
            <a:pPr marL="838200" lvl="1" indent="-381000" algn="l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dirty="0"/>
              <a:t>Invoked by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new</a:t>
            </a:r>
            <a:r>
              <a:rPr dirty="0"/>
              <a:t>, returns object of the type.</a:t>
            </a:r>
            <a:endParaRPr lang="en-US" dirty="0"/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Constructor body is executed when new object is created with </a:t>
            </a:r>
            <a:r>
              <a:rPr lang="en-US" dirty="0">
                <a:solidFill>
                  <a:schemeClr val="accent1"/>
                </a:solidFill>
              </a:rPr>
              <a:t>new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141CA-E429-4080-8680-01B07C2BA9AC}"/>
              </a:ext>
            </a:extLst>
          </p:cNvPr>
          <p:cNvSpPr txBox="1"/>
          <p:nvPr/>
        </p:nvSpPr>
        <p:spPr>
          <a:xfrm>
            <a:off x="15207916" y="542789"/>
            <a:ext cx="60768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 </a:t>
            </a:r>
            <a:r>
              <a:rPr lang="en-US" sz="2400" dirty="0"/>
              <a:t>Explain the purpose of a constructor.</a:t>
            </a:r>
          </a:p>
        </p:txBody>
      </p:sp>
    </p:spTree>
    <p:extLst>
      <p:ext uri="{BB962C8B-B14F-4D97-AF65-F5344CB8AC3E}">
        <p14:creationId xmlns:p14="http://schemas.microsoft.com/office/powerpoint/2010/main" val="42935451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 bldLvl="5" animBg="1" advAuto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1" name="Anatomy of a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Overloaded </a:t>
            </a:r>
            <a:r>
              <a:rPr dirty="0"/>
              <a:t>C</a:t>
            </a:r>
            <a:r>
              <a:rPr lang="en-US" dirty="0"/>
              <a:t>onstructors</a:t>
            </a:r>
            <a:endParaRPr dirty="0"/>
          </a:p>
        </p:txBody>
      </p:sp>
      <p:sp>
        <p:nvSpPr>
          <p:cNvPr id="202" name="public class Charge…"/>
          <p:cNvSpPr txBox="1">
            <a:spLocks noGrp="1"/>
          </p:cNvSpPr>
          <p:nvPr>
            <p:ph type="body" sz="half" idx="4294967295"/>
          </p:nvPr>
        </p:nvSpPr>
        <p:spPr>
          <a:xfrm>
            <a:off x="1270000" y="1453743"/>
            <a:ext cx="11493500" cy="7934097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</a:t>
            </a:r>
            <a:r>
              <a:rPr dirty="0">
                <a:solidFill>
                  <a:srgbClr val="005493"/>
                </a:solidFill>
              </a:rPr>
              <a:t>Charge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</a:t>
            </a:r>
            <a:r>
              <a:rPr lang="en-US" dirty="0"/>
              <a:t>…</a:t>
            </a: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                                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 Charge(double x0, double y0, double q0)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</a:t>
            </a:r>
            <a:r>
              <a:rPr dirty="0" err="1"/>
              <a:t>rx</a:t>
            </a:r>
            <a:r>
              <a:rPr dirty="0"/>
              <a:t> = x0;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</a:t>
            </a:r>
            <a:r>
              <a:rPr dirty="0" err="1"/>
              <a:t>ry</a:t>
            </a:r>
            <a:r>
              <a:rPr dirty="0"/>
              <a:t> = y0;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q  = q0;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public Charge()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</a:t>
            </a:r>
            <a:r>
              <a:rPr lang="fr-FR" dirty="0" err="1"/>
              <a:t>rx</a:t>
            </a:r>
            <a:r>
              <a:rPr lang="fr-FR" dirty="0"/>
              <a:t> = 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</a:t>
            </a:r>
            <a:r>
              <a:rPr lang="fr-FR" dirty="0" err="1"/>
              <a:t>ry</a:t>
            </a:r>
            <a:r>
              <a:rPr lang="fr-FR" dirty="0"/>
              <a:t> = 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   q  = 0;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08" name="Rectangle"/>
          <p:cNvSpPr/>
          <p:nvPr/>
        </p:nvSpPr>
        <p:spPr>
          <a:xfrm>
            <a:off x="1485640" y="3289309"/>
            <a:ext cx="8788400" cy="2640418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" name="constructor"/>
          <p:cNvSpPr txBox="1"/>
          <p:nvPr/>
        </p:nvSpPr>
        <p:spPr>
          <a:xfrm>
            <a:off x="12192000" y="4464974"/>
            <a:ext cx="2585212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dirty="0"/>
              <a:t>constructor</a:t>
            </a:r>
          </a:p>
        </p:txBody>
      </p:sp>
      <p:sp>
        <p:nvSpPr>
          <p:cNvPr id="213" name="Line"/>
          <p:cNvSpPr/>
          <p:nvPr/>
        </p:nvSpPr>
        <p:spPr>
          <a:xfrm flipH="1">
            <a:off x="10635842" y="4815840"/>
            <a:ext cx="1556158" cy="254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7A553-372A-4CEB-83AB-756970319ABB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10.1e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Constructors…">
            <a:extLst>
              <a:ext uri="{FF2B5EF4-FFF2-40B4-BE49-F238E27FC236}">
                <a16:creationId xmlns:a16="http://schemas.microsoft.com/office/drawing/2014/main" id="{D27C70A5-3EFF-432B-A113-C25F0A34F581}"/>
              </a:ext>
            </a:extLst>
          </p:cNvPr>
          <p:cNvSpPr txBox="1"/>
          <p:nvPr/>
        </p:nvSpPr>
        <p:spPr>
          <a:xfrm>
            <a:off x="1205689" y="9781877"/>
            <a:ext cx="19891000" cy="29083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rPr dirty="0"/>
              <a:t>Constructors</a:t>
            </a:r>
            <a:endParaRPr lang="en-US" dirty="0"/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A class can have more than one constructor.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All constructors of a class have the same name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Compiler can tell constructors apart because they take different parameters</a:t>
            </a:r>
            <a:endParaRPr i="1" dirty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2E35954C-3AF6-432A-B1F4-C7458AD03EB0}"/>
              </a:ext>
            </a:extLst>
          </p:cNvPr>
          <p:cNvSpPr/>
          <p:nvPr/>
        </p:nvSpPr>
        <p:spPr>
          <a:xfrm>
            <a:off x="1485640" y="5957676"/>
            <a:ext cx="8788400" cy="2640418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constructor">
            <a:extLst>
              <a:ext uri="{FF2B5EF4-FFF2-40B4-BE49-F238E27FC236}">
                <a16:creationId xmlns:a16="http://schemas.microsoft.com/office/drawing/2014/main" id="{E4332D3B-5614-4083-BA3C-17B0328323CF}"/>
              </a:ext>
            </a:extLst>
          </p:cNvPr>
          <p:cNvSpPr txBox="1"/>
          <p:nvPr/>
        </p:nvSpPr>
        <p:spPr>
          <a:xfrm>
            <a:off x="12159242" y="6875198"/>
            <a:ext cx="2585212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dirty="0"/>
              <a:t>constructor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F64097C5-404D-4BCE-A28C-020B87D922A1}"/>
              </a:ext>
            </a:extLst>
          </p:cNvPr>
          <p:cNvSpPr/>
          <p:nvPr/>
        </p:nvSpPr>
        <p:spPr>
          <a:xfrm flipH="1">
            <a:off x="10603084" y="7226064"/>
            <a:ext cx="1556158" cy="254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CA3F3-A6D7-416E-A26F-8E0710F84455}"/>
              </a:ext>
            </a:extLst>
          </p:cNvPr>
          <p:cNvSpPr txBox="1"/>
          <p:nvPr/>
        </p:nvSpPr>
        <p:spPr>
          <a:xfrm>
            <a:off x="14269453" y="620088"/>
            <a:ext cx="7015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 </a:t>
            </a:r>
            <a:r>
              <a:rPr lang="en-US" sz="2400" dirty="0"/>
              <a:t>Explain the purpose of overloading constructors.</a:t>
            </a:r>
          </a:p>
        </p:txBody>
      </p:sp>
    </p:spTree>
    <p:extLst>
      <p:ext uri="{BB962C8B-B14F-4D97-AF65-F5344CB8AC3E}">
        <p14:creationId xmlns:p14="http://schemas.microsoft.com/office/powerpoint/2010/main" val="232988127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 bldLvl="5" animBg="1" advAuto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1" name="Anatomy of a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1. Designing a simple class from given specifications</a:t>
            </a:r>
            <a:endParaRPr dirty="0"/>
          </a:p>
        </p:txBody>
      </p:sp>
      <p:sp>
        <p:nvSpPr>
          <p:cNvPr id="202" name="public class Charge…"/>
          <p:cNvSpPr txBox="1">
            <a:spLocks noGrp="1"/>
          </p:cNvSpPr>
          <p:nvPr>
            <p:ph type="body" sz="half" idx="4294967295"/>
          </p:nvPr>
        </p:nvSpPr>
        <p:spPr>
          <a:xfrm>
            <a:off x="1003299" y="1379874"/>
            <a:ext cx="16009353" cy="7934097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public class </a:t>
            </a:r>
            <a:r>
              <a:rPr lang="en-US" dirty="0">
                <a:solidFill>
                  <a:srgbClr val="005493"/>
                </a:solidFill>
              </a:rPr>
              <a:t>Student</a:t>
            </a:r>
            <a:endParaRPr dirty="0">
              <a:solidFill>
                <a:srgbClr val="005493"/>
              </a:solidFill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</a:t>
            </a:r>
            <a:r>
              <a:rPr lang="en-US" dirty="0"/>
              <a:t>private String lastName;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private String firstName;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private double gpa;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private int studentID;</a:t>
            </a: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                                 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public </a:t>
            </a:r>
            <a:r>
              <a:rPr lang="en-US" dirty="0"/>
              <a:t>Student</a:t>
            </a:r>
            <a:r>
              <a:rPr dirty="0"/>
              <a:t>()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lastName = “Doe”;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firstName = “John”;</a:t>
            </a: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}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public Student(String lastName, String firstName)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{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this.lastName = lastName;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   this.firstName = firstName; </a:t>
            </a:r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   }</a:t>
            </a:r>
            <a:endParaRPr dirty="0"/>
          </a:p>
          <a:p>
            <a:pPr>
              <a:lnSpc>
                <a:spcPts val="3200"/>
              </a:lnSpc>
              <a:spcBef>
                <a:spcPts val="0"/>
              </a:spcBef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08" name="Rectangle"/>
          <p:cNvSpPr/>
          <p:nvPr/>
        </p:nvSpPr>
        <p:spPr>
          <a:xfrm>
            <a:off x="1270000" y="6987531"/>
            <a:ext cx="8121148" cy="2172044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" name="constructor"/>
          <p:cNvSpPr txBox="1"/>
          <p:nvPr/>
        </p:nvSpPr>
        <p:spPr>
          <a:xfrm>
            <a:off x="11207342" y="5247844"/>
            <a:ext cx="5120640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Default </a:t>
            </a:r>
            <a:r>
              <a:rPr dirty="0"/>
              <a:t>constructor</a:t>
            </a:r>
          </a:p>
        </p:txBody>
      </p:sp>
      <p:sp>
        <p:nvSpPr>
          <p:cNvPr id="213" name="Line"/>
          <p:cNvSpPr/>
          <p:nvPr/>
        </p:nvSpPr>
        <p:spPr>
          <a:xfrm flipH="1">
            <a:off x="9651184" y="5598710"/>
            <a:ext cx="1556158" cy="254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7A553-372A-4CEB-83AB-756970319ABB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10.1c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Constructors…">
            <a:extLst>
              <a:ext uri="{FF2B5EF4-FFF2-40B4-BE49-F238E27FC236}">
                <a16:creationId xmlns:a16="http://schemas.microsoft.com/office/drawing/2014/main" id="{D27C70A5-3EFF-432B-A113-C25F0A34F581}"/>
              </a:ext>
            </a:extLst>
          </p:cNvPr>
          <p:cNvSpPr txBox="1"/>
          <p:nvPr/>
        </p:nvSpPr>
        <p:spPr>
          <a:xfrm>
            <a:off x="1205689" y="10099039"/>
            <a:ext cx="19891000" cy="29672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300"/>
              </a:lnSpc>
              <a:spcBef>
                <a:spcPts val="600"/>
              </a:spcBef>
              <a:tabLst>
                <a:tab pos="1168400" algn="l"/>
              </a:tabLst>
              <a:defRPr sz="3200">
                <a:solidFill>
                  <a:srgbClr val="005493"/>
                </a:solidFill>
              </a:defRPr>
            </a:pPr>
            <a:r>
              <a:rPr lang="en-US" dirty="0"/>
              <a:t>Designing a class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Identify class attributes.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Design class object constructors</a:t>
            </a:r>
          </a:p>
          <a:p>
            <a:pPr marL="838200" lvl="1" indent="-381000">
              <a:lnSpc>
                <a:spcPts val="43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200"/>
            </a:pPr>
            <a:r>
              <a:rPr lang="en-US" dirty="0"/>
              <a:t>Design behavior of objects (class methods)</a:t>
            </a:r>
            <a:endParaRPr i="1" dirty="0"/>
          </a:p>
        </p:txBody>
      </p:sp>
      <p:sp>
        <p:nvSpPr>
          <p:cNvPr id="13" name="constructor">
            <a:extLst>
              <a:ext uri="{FF2B5EF4-FFF2-40B4-BE49-F238E27FC236}">
                <a16:creationId xmlns:a16="http://schemas.microsoft.com/office/drawing/2014/main" id="{E4332D3B-5614-4083-BA3C-17B0328323CF}"/>
              </a:ext>
            </a:extLst>
          </p:cNvPr>
          <p:cNvSpPr txBox="1"/>
          <p:nvPr/>
        </p:nvSpPr>
        <p:spPr>
          <a:xfrm>
            <a:off x="1168394" y="9174912"/>
            <a:ext cx="5239215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refer to instance variables</a:t>
            </a: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F64097C5-404D-4BCE-A28C-020B87D922A1}"/>
              </a:ext>
            </a:extLst>
          </p:cNvPr>
          <p:cNvSpPr/>
          <p:nvPr/>
        </p:nvSpPr>
        <p:spPr>
          <a:xfrm flipH="1" flipV="1">
            <a:off x="2888785" y="8612241"/>
            <a:ext cx="0" cy="701730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constructor">
            <a:extLst>
              <a:ext uri="{FF2B5EF4-FFF2-40B4-BE49-F238E27FC236}">
                <a16:creationId xmlns:a16="http://schemas.microsoft.com/office/drawing/2014/main" id="{FB18504C-B2F8-4D2D-9E51-EA7A23AC804A}"/>
              </a:ext>
            </a:extLst>
          </p:cNvPr>
          <p:cNvSpPr txBox="1"/>
          <p:nvPr/>
        </p:nvSpPr>
        <p:spPr>
          <a:xfrm>
            <a:off x="8017872" y="2720650"/>
            <a:ext cx="10778128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Attributes of a student (as instance variables)</a:t>
            </a:r>
            <a:endParaRPr dirty="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120E1E72-FE28-4915-ACCD-E7855693326B}"/>
              </a:ext>
            </a:extLst>
          </p:cNvPr>
          <p:cNvSpPr/>
          <p:nvPr/>
        </p:nvSpPr>
        <p:spPr>
          <a:xfrm flipH="1">
            <a:off x="6461714" y="3071516"/>
            <a:ext cx="1556158" cy="254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411B7DA2-6522-4B58-BF9A-FC564B2395D2}"/>
              </a:ext>
            </a:extLst>
          </p:cNvPr>
          <p:cNvSpPr/>
          <p:nvPr/>
        </p:nvSpPr>
        <p:spPr>
          <a:xfrm>
            <a:off x="1205689" y="4538531"/>
            <a:ext cx="8121148" cy="2172044"/>
          </a:xfrm>
          <a:prstGeom prst="rect">
            <a:avLst/>
          </a:prstGeom>
          <a:ln w="25400">
            <a:solidFill>
              <a:srgbClr val="005493"/>
            </a:solidFill>
            <a:miter lim="400000"/>
          </a:ln>
        </p:spPr>
        <p:txBody>
          <a:bodyPr lIns="38100" tIns="38100" rIns="38100" bIns="38100" anchor="ctr"/>
          <a:lstStyle/>
          <a:p>
            <a:pPr algn="l">
              <a:lnSpc>
                <a:spcPts val="3100"/>
              </a:lnSpc>
              <a:defRPr sz="26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constructor">
            <a:extLst>
              <a:ext uri="{FF2B5EF4-FFF2-40B4-BE49-F238E27FC236}">
                <a16:creationId xmlns:a16="http://schemas.microsoft.com/office/drawing/2014/main" id="{0CEE24C9-59AA-4994-BDC5-492CFA991840}"/>
              </a:ext>
            </a:extLst>
          </p:cNvPr>
          <p:cNvSpPr txBox="1"/>
          <p:nvPr/>
        </p:nvSpPr>
        <p:spPr>
          <a:xfrm>
            <a:off x="6827266" y="7547574"/>
            <a:ext cx="8121147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refer to method parameters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7521204A-9A3D-4259-8B3F-E899C53519E5}"/>
              </a:ext>
            </a:extLst>
          </p:cNvPr>
          <p:cNvSpPr/>
          <p:nvPr/>
        </p:nvSpPr>
        <p:spPr>
          <a:xfrm flipH="1">
            <a:off x="5592595" y="7959358"/>
            <a:ext cx="987948" cy="16532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3EF7850-DE7C-420B-AE1F-E27FC0F64056}"/>
              </a:ext>
            </a:extLst>
          </p:cNvPr>
          <p:cNvSpPr/>
          <p:nvPr/>
        </p:nvSpPr>
        <p:spPr>
          <a:xfrm flipH="1" flipV="1">
            <a:off x="5394815" y="7334369"/>
            <a:ext cx="1453679" cy="384268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constructor">
            <a:extLst>
              <a:ext uri="{FF2B5EF4-FFF2-40B4-BE49-F238E27FC236}">
                <a16:creationId xmlns:a16="http://schemas.microsoft.com/office/drawing/2014/main" id="{656054A8-92C0-48FD-8429-5BC054487D9D}"/>
              </a:ext>
            </a:extLst>
          </p:cNvPr>
          <p:cNvSpPr txBox="1"/>
          <p:nvPr/>
        </p:nvSpPr>
        <p:spPr>
          <a:xfrm>
            <a:off x="11073992" y="6781710"/>
            <a:ext cx="5120640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52400" tIns="152400" rIns="152400" bIns="1524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2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lvl1pPr>
          </a:lstStyle>
          <a:p>
            <a:r>
              <a:rPr lang="en-US" dirty="0"/>
              <a:t>overloaded </a:t>
            </a:r>
            <a:r>
              <a:rPr dirty="0"/>
              <a:t>constructor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377CF2F2-DC89-4C04-B158-2611372C5BB3}"/>
              </a:ext>
            </a:extLst>
          </p:cNvPr>
          <p:cNvSpPr/>
          <p:nvPr/>
        </p:nvSpPr>
        <p:spPr>
          <a:xfrm flipH="1">
            <a:off x="9517834" y="7132576"/>
            <a:ext cx="1556158" cy="2541"/>
          </a:xfrm>
          <a:prstGeom prst="line">
            <a:avLst/>
          </a:prstGeom>
          <a:ln w="38100">
            <a:solidFill>
              <a:srgbClr val="005493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6337E-4967-4A81-964C-735436E520E4}"/>
              </a:ext>
            </a:extLst>
          </p:cNvPr>
          <p:cNvSpPr txBox="1"/>
          <p:nvPr/>
        </p:nvSpPr>
        <p:spPr>
          <a:xfrm>
            <a:off x="19226463" y="1359397"/>
            <a:ext cx="501583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 Design and implement a simple class from given specifications..</a:t>
            </a:r>
          </a:p>
        </p:txBody>
      </p:sp>
    </p:spTree>
    <p:extLst>
      <p:ext uri="{BB962C8B-B14F-4D97-AF65-F5344CB8AC3E}">
        <p14:creationId xmlns:p14="http://schemas.microsoft.com/office/powerpoint/2010/main" val="5514558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 bldLvl="5" animBg="1" advAuto="0"/>
      <p:bldP spid="23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3014</Words>
  <Application>Microsoft Macintosh PowerPoint</Application>
  <PresentationFormat>Custom</PresentationFormat>
  <Paragraphs>484</Paragraphs>
  <Slides>21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Menlo</vt:lpstr>
      <vt:lpstr>White</vt:lpstr>
      <vt:lpstr>10.  Creating Data Types</vt:lpstr>
      <vt:lpstr>10. Creating Data Types</vt:lpstr>
      <vt:lpstr>Basic building blocks for programming</vt:lpstr>
      <vt:lpstr>Object-oriented programming (OOP)</vt:lpstr>
      <vt:lpstr>Implementing a data type</vt:lpstr>
      <vt:lpstr>Anatomy of a Class</vt:lpstr>
      <vt:lpstr>Role of a Constructor</vt:lpstr>
      <vt:lpstr>Overloaded Constructors</vt:lpstr>
      <vt:lpstr>Example 1. Designing a simple class from given specifications</vt:lpstr>
      <vt:lpstr>Example 2. Designing a simple class from given specifications</vt:lpstr>
      <vt:lpstr>Example 2. Designing a simple class from given specifications continued..</vt:lpstr>
      <vt:lpstr>Pre and post conditions</vt:lpstr>
      <vt:lpstr>Comparing objects</vt:lpstr>
      <vt:lpstr>PointTester.java</vt:lpstr>
      <vt:lpstr>Displaying objects</vt:lpstr>
      <vt:lpstr>Example 3. Designing a simple class from given specifications (FRACTION)</vt:lpstr>
      <vt:lpstr>OOP summary</vt:lpstr>
      <vt:lpstr>You have come a long way</vt:lpstr>
      <vt:lpstr>PowerPoint Presentation</vt:lpstr>
      <vt:lpstr>10. Creating Data Types</vt:lpstr>
      <vt:lpstr>10. Creating Data Types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Basic Programming Concepts</dc:title>
  <dc:creator>Andy Guna</dc:creator>
  <cp:lastModifiedBy>Anna godin</cp:lastModifiedBy>
  <cp:revision>195</cp:revision>
  <dcterms:modified xsi:type="dcterms:W3CDTF">2021-05-24T22:34:11Z</dcterms:modified>
</cp:coreProperties>
</file>