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2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56" r:id="rId2"/>
    <p:sldId id="342" r:id="rId3"/>
    <p:sldId id="344" r:id="rId4"/>
    <p:sldId id="262" r:id="rId5"/>
    <p:sldId id="380" r:id="rId6"/>
    <p:sldId id="259" r:id="rId7"/>
    <p:sldId id="260" r:id="rId8"/>
    <p:sldId id="261" r:id="rId9"/>
    <p:sldId id="381" r:id="rId10"/>
    <p:sldId id="382" r:id="rId11"/>
    <p:sldId id="383" r:id="rId12"/>
    <p:sldId id="384" r:id="rId13"/>
    <p:sldId id="385" r:id="rId14"/>
    <p:sldId id="314" r:id="rId15"/>
    <p:sldId id="315" r:id="rId16"/>
    <p:sldId id="316" r:id="rId17"/>
    <p:sldId id="386" r:id="rId18"/>
    <p:sldId id="387" r:id="rId19"/>
    <p:sldId id="388" r:id="rId20"/>
    <p:sldId id="264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41" r:id="rId32"/>
    <p:sldId id="319" r:id="rId33"/>
    <p:sldId id="399" r:id="rId34"/>
    <p:sldId id="400" r:id="rId35"/>
    <p:sldId id="401" r:id="rId36"/>
    <p:sldId id="323" r:id="rId37"/>
    <p:sldId id="402" r:id="rId38"/>
    <p:sldId id="266" r:id="rId39"/>
    <p:sldId id="267" r:id="rId40"/>
    <p:sldId id="363" r:id="rId41"/>
    <p:sldId id="364" r:id="rId42"/>
    <p:sldId id="269" r:id="rId43"/>
    <p:sldId id="270" r:id="rId44"/>
    <p:sldId id="271" r:id="rId45"/>
    <p:sldId id="277" r:id="rId46"/>
    <p:sldId id="279" r:id="rId47"/>
    <p:sldId id="403" r:id="rId48"/>
    <p:sldId id="280" r:id="rId49"/>
    <p:sldId id="365" r:id="rId50"/>
    <p:sldId id="366" r:id="rId51"/>
    <p:sldId id="368" r:id="rId52"/>
    <p:sldId id="367" r:id="rId53"/>
    <p:sldId id="369" r:id="rId54"/>
    <p:sldId id="371" r:id="rId55"/>
    <p:sldId id="292" r:id="rId56"/>
    <p:sldId id="293" r:id="rId57"/>
    <p:sldId id="294" r:id="rId58"/>
    <p:sldId id="308" r:id="rId59"/>
    <p:sldId id="309" r:id="rId60"/>
    <p:sldId id="373" r:id="rId61"/>
    <p:sldId id="374" r:id="rId62"/>
    <p:sldId id="375" r:id="rId63"/>
    <p:sldId id="376" r:id="rId64"/>
    <p:sldId id="379" r:id="rId65"/>
    <p:sldId id="404" r:id="rId66"/>
    <p:sldId id="268" r:id="rId67"/>
    <p:sldId id="405" r:id="rId68"/>
    <p:sldId id="406" r:id="rId69"/>
    <p:sldId id="407" r:id="rId70"/>
    <p:sldId id="273" r:id="rId71"/>
    <p:sldId id="291" r:id="rId72"/>
    <p:sldId id="295" r:id="rId73"/>
    <p:sldId id="408" r:id="rId74"/>
    <p:sldId id="409" r:id="rId75"/>
    <p:sldId id="410" r:id="rId76"/>
    <p:sldId id="411" r:id="rId77"/>
    <p:sldId id="377" r:id="rId78"/>
    <p:sldId id="378" r:id="rId79"/>
    <p:sldId id="297" r:id="rId80"/>
    <p:sldId id="362" r:id="rId81"/>
    <p:sldId id="361" r:id="rId8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82648" autoAdjust="0"/>
  </p:normalViewPr>
  <p:slideViewPr>
    <p:cSldViewPr snapToGrid="0">
      <p:cViewPr varScale="1">
        <p:scale>
          <a:sx n="61" d="100"/>
          <a:sy n="61" d="100"/>
        </p:scale>
        <p:origin x="552" y="2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6:55:42.6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37701 23471 24575,'0'0'0</inkml:trace>
  <inkml:trace contextRef="#ctx0" brushRef="#br0" timeOffset="801">37701 23471 24575,'0'0'0</inkml:trace>
  <inkml:trace contextRef="#ctx0" brushRef="#br0" timeOffset="1838">37701 23471 24575,'0'0'0</inkml:trace>
  <inkml:trace contextRef="#ctx0" brushRef="#br0" timeOffset="2504">37701 23471 24575,'0'0'0</inkml:trace>
  <inkml:trace contextRef="#ctx0" brushRef="#br0" timeOffset="136561">9251 36786 24575,'0'0'0</inkml:trace>
  <inkml:trace contextRef="#ctx0" brushRef="#br0" timeOffset="137346">9413 36518 24575,'6'0'0,"-1"0"0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6:59:24.47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41294 14489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Learning Objectives</a:t>
            </a:r>
          </a:p>
          <a:p>
            <a:endParaRPr lang="en-US" sz="16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(11.1a) Explain algorithmic efficiency as it relates to speed and space consumption.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(11.1b) Recognize typical orders of complexity (O(1), O(log n), O(n), O(n log n), O(n^2), O(n^3), O(2^n))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(11.1c) Identify the basic operations in an algorithm and determine the running time of an algorithm by counting its basic operations.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(11.1d) Express the running time of an algorithm as a function of the input size and derive the complexity class of the algorithm.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(11.1e) Categorize algorithms according to their Big O complexity.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(11.1f) Describe space and time efficiency tradeoffs when designing algorithms.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(11.1g) Identify the best case, worst case, and average case Big O complexities of algorithms.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(11.1h) Compare the efficiencies of different algorithms that perform the same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31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16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34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9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4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15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3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8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</a:lvl1pPr>
          </a:lstStyle>
          <a:p>
            <a:r>
              <a:t>Analysis of algorithms.  Framework for comparing algorithms and predicting performance.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 = 1</a:t>
            </a:r>
          </a:p>
          <a:p>
            <a:r>
              <a:rPr lang="en-US" dirty="0"/>
              <a:t>Loop = 1 +   n +   n-1  (</a:t>
            </a:r>
            <a:r>
              <a:rPr lang="en-US" dirty="0" err="1"/>
              <a:t>init</a:t>
            </a:r>
            <a:r>
              <a:rPr lang="en-US" dirty="0"/>
              <a:t>, test, increment)</a:t>
            </a:r>
          </a:p>
          <a:p>
            <a:r>
              <a:rPr lang="en-US" dirty="0"/>
              <a:t>Sum = n-1</a:t>
            </a:r>
          </a:p>
          <a:p>
            <a:r>
              <a:rPr lang="en-US" dirty="0"/>
              <a:t>If n-1</a:t>
            </a:r>
          </a:p>
          <a:p>
            <a:r>
              <a:rPr lang="en-US" dirty="0"/>
              <a:t>Sum++ (could be 0; (n-1)/2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2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9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 = 1</a:t>
            </a:r>
          </a:p>
          <a:p>
            <a:r>
              <a:rPr lang="en-US" dirty="0"/>
              <a:t>Outer loop" 1 + (2n + 1) + 2n   </a:t>
            </a:r>
          </a:p>
          <a:p>
            <a:r>
              <a:rPr lang="en-US" dirty="0"/>
              <a:t>Inner loop = (1 + (n+1) + n) * 2n</a:t>
            </a:r>
          </a:p>
          <a:p>
            <a:r>
              <a:rPr lang="en-US" dirty="0"/>
              <a:t>Sum++ = 2n * n</a:t>
            </a:r>
          </a:p>
          <a:p>
            <a:r>
              <a:rPr lang="en-US" dirty="0"/>
              <a:t>1 + 2n+1 + 2n + 1 + n+1 + n + 2n*n  =  2n^2  + 6n + 4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64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N^2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5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57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often than not, we will need to analyze the running time of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algorithm BEFORE we even implement it (we may need to explore choices, analyze each, pick best, THEN implement)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means we will count ONLY operations that are characteristic of the algorithm (looping mechanism is implementation specific) </a:t>
            </a:r>
            <a:endParaRPr lang="en-US" dirty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Ignoring looping mechanism does NOT change the Big O (stands to reason because looping mechanism is just supporting scaffolding to execute the algorithm, so it cannot supersede the algorithm’s running time.)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7177D-C119-AE42-AD10-29EB90B705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4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7177D-C119-AE42-AD10-29EB90B705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82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Express the running time of an algorithm as a function of the input size.</a:t>
            </a:r>
          </a:p>
          <a:p>
            <a:r>
              <a:rPr lang="en-US" dirty="0"/>
              <a:t>Now, we have to derive the big</a:t>
            </a:r>
            <a:r>
              <a:rPr lang="en-US" baseline="0" dirty="0"/>
              <a:t> O for this function.</a:t>
            </a:r>
          </a:p>
          <a:p>
            <a:r>
              <a:rPr lang="en-US" baseline="0" dirty="0"/>
              <a:t>But what is big 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7177D-C119-AE42-AD10-29EB90B705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2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Express the running time of an algorithm as a function of the input size.</a:t>
            </a:r>
          </a:p>
          <a:p>
            <a:r>
              <a:rPr lang="en-US" dirty="0"/>
              <a:t>Now, we have to derive the big</a:t>
            </a:r>
            <a:r>
              <a:rPr lang="en-US" baseline="0" dirty="0"/>
              <a:t> O for this function.</a:t>
            </a:r>
          </a:p>
          <a:p>
            <a:r>
              <a:rPr lang="en-US" baseline="0" dirty="0"/>
              <a:t>But what is big 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7177D-C119-AE42-AD10-29EB90B705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64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85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Inner O(1);</a:t>
            </a:r>
            <a:r>
              <a:rPr lang="en-US" baseline="0" dirty="0"/>
              <a:t> Outer O(n) =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258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2. Since you don't know which is bigger, you say this is O(N+M). This can also be written as O(max(</a:t>
            </a:r>
            <a:r>
              <a:rPr lang="en-US" sz="16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n,m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))</a:t>
            </a:r>
          </a:p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3. What if n = m? O(N+M) becomes O(2N) and when you drop the constant it is O(N)</a:t>
            </a:r>
          </a:p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</a:t>
            </a:r>
          </a:p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O(n^2) + O(n) = O(n^2)</a:t>
            </a:r>
          </a:p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71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</a:t>
            </a:r>
          </a:p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Inner loop 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Wingdings" pitchFamily="2" charset="2"/>
              </a:rPr>
              <a:t> n + n – 1 + n – 2 + .,..+ 0. = n ( n+1)/2</a:t>
            </a:r>
            <a:endParaRPr lang="en-US" sz="16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t is still the case that the inner loop executes N times, then N-1, then N-2, </a:t>
            </a:r>
            <a:r>
              <a:rPr lang="en-US" sz="16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etc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, so the total number of times the innermost "sequence of statements" executes is O(N</a:t>
            </a:r>
            <a:r>
              <a:rPr lang="en-US" sz="1600" b="0" i="0" baseline="3000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2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2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negatives—O(n)</a:t>
            </a:r>
          </a:p>
          <a:p>
            <a:r>
              <a:rPr lang="en-US" dirty="0"/>
              <a:t>All negatives O(n</a:t>
            </a:r>
            <a:r>
              <a:rPr lang="en-US" baseline="30000" dirty="0"/>
              <a:t>2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9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(N-1) FOR EACH PERSON</a:t>
            </a:r>
          </a:p>
          <a:p>
            <a:r>
              <a:rPr lang="en-US" dirty="0"/>
              <a:t>MUST NOT COUNT 1</a:t>
            </a:r>
            <a:r>
              <a:rPr lang="en-US" dirty="0">
                <a:sym typeface="Wingdings" pitchFamily="2" charset="2"/>
              </a:rPr>
              <a:t>2 AND 21</a:t>
            </a:r>
          </a:p>
          <a:p>
            <a:r>
              <a:rPr lang="en-US" dirty="0">
                <a:sym typeface="Wingdings" pitchFamily="2" charset="2"/>
              </a:rPr>
              <a:t>ANSWER = (N-1) * N /2</a:t>
            </a:r>
          </a:p>
          <a:p>
            <a:r>
              <a:rPr lang="en-US" dirty="0">
                <a:sym typeface="Wingdings" pitchFamily="2" charset="2"/>
              </a:rPr>
              <a:t>O(N</a:t>
            </a:r>
            <a:r>
              <a:rPr lang="en-US" baseline="30000" dirty="0">
                <a:sym typeface="Wingdings" pitchFamily="2" charset="2"/>
              </a:rPr>
              <a:t>2</a:t>
            </a:r>
            <a:r>
              <a:rPr lang="en-US" baseline="0" dirty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5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Suggestion: Run this program on command line to see how much we can increase the value of N.</a:t>
            </a:r>
          </a:p>
        </p:txBody>
      </p:sp>
    </p:spTree>
    <p:extLst>
      <p:ext uri="{BB962C8B-B14F-4D97-AF65-F5344CB8AC3E}">
        <p14:creationId xmlns:p14="http://schemas.microsoft.com/office/powerpoint/2010/main" val="36735156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dirty="0"/>
              <a:t>good style to declare loop iteration variable in initialization statement.</a:t>
            </a:r>
          </a:p>
          <a:p>
            <a: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dirty="0"/>
              <a:t>Example of automatic type conversion from integer to string.</a:t>
            </a:r>
            <a:endParaRPr lang="en-US" dirty="0"/>
          </a:p>
          <a:p>
            <a: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lang="en-US" dirty="0"/>
          </a:p>
          <a:p>
            <a: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lang="en-US" dirty="0"/>
              <a:t>Suggestion: Run this program on a terminal command line to see how much you can increase N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(11.1a) Explain algorithmic efficiency as it relates to speed and space consumption.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Suggestion: Run this program on command line to see how much we can increase the value of N.</a:t>
            </a:r>
          </a:p>
        </p:txBody>
      </p:sp>
    </p:spTree>
    <p:extLst>
      <p:ext uri="{BB962C8B-B14F-4D97-AF65-F5344CB8AC3E}">
        <p14:creationId xmlns:p14="http://schemas.microsoft.com/office/powerpoint/2010/main" val="1121831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(11.1a) Explain algorithmic efficiency as it relates to speed and space consumption.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Suggestion: Run this program on command line to see how much we can increase the value of N.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4n (array of n </a:t>
            </a:r>
            <a:r>
              <a:rPr lang="en-US" dirty="0" err="1">
                <a:solidFill>
                  <a:srgbClr val="000000"/>
                </a:solidFill>
              </a:rPr>
              <a:t>ints</a:t>
            </a:r>
            <a:r>
              <a:rPr lang="en-US" dirty="0">
                <a:solidFill>
                  <a:srgbClr val="000000"/>
                </a:solidFill>
              </a:rPr>
              <a:t>) + 4 (n) + 4(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+ 4 (</a:t>
            </a:r>
            <a:r>
              <a:rPr lang="en-US" dirty="0" err="1">
                <a:solidFill>
                  <a:srgbClr val="000000"/>
                </a:solidFill>
              </a:rPr>
              <a:t>tmp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5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827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2" name="Shape 5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8393" marR="48393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Comic Sans MS"/>
              <a:buNone/>
              <a:tabLst/>
              <a:defRPr/>
            </a:pPr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(11.1c) Identify the basic operations in an algorithm and determine the running time of an algorithm by counting its basic operations.</a:t>
            </a:r>
          </a:p>
          <a:p>
            <a:endParaRPr lang="en-US" dirty="0"/>
          </a:p>
          <a:p>
            <a:endParaRPr lang="en-US" dirty="0"/>
          </a:p>
          <a:p>
            <a:r>
              <a:rPr dirty="0"/>
              <a:t>consider putting in instruction counts for N = 10000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(First + last)* (number of terms)/2</a:t>
            </a:r>
          </a:p>
        </p:txBody>
      </p:sp>
    </p:spTree>
    <p:extLst>
      <p:ext uri="{BB962C8B-B14F-4D97-AF65-F5344CB8AC3E}">
        <p14:creationId xmlns:p14="http://schemas.microsoft.com/office/powerpoint/2010/main" val="27714041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6" name="Shape 5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consider putting in instruction counts for N = 10000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6" name="Shape 5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(11.1b) Recognize typical orders of complexity (O(1), O(log n), O(n), O(n log n), O(n^2), O(n^3), O(2^n))</a:t>
            </a:r>
          </a:p>
        </p:txBody>
      </p:sp>
    </p:spTree>
    <p:extLst>
      <p:ext uri="{BB962C8B-B14F-4D97-AF65-F5344CB8AC3E}">
        <p14:creationId xmlns:p14="http://schemas.microsoft.com/office/powerpoint/2010/main" val="6679410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6" name="Shape 5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Categorize algorithms according to their Big O complexity.</a:t>
            </a:r>
          </a:p>
          <a:p>
            <a:endParaRPr lang="en-US" dirty="0"/>
          </a:p>
          <a:p>
            <a:r>
              <a:rPr dirty="0"/>
              <a:t>consider putting in instruction counts for N = 10000</a:t>
            </a:r>
          </a:p>
        </p:txBody>
      </p:sp>
    </p:spTree>
    <p:extLst>
      <p:ext uri="{BB962C8B-B14F-4D97-AF65-F5344CB8AC3E}">
        <p14:creationId xmlns:p14="http://schemas.microsoft.com/office/powerpoint/2010/main" val="3034065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6" name="Shape 5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(11.1c) Identify the basic operations in an algorithm and determine the running time of an algorithm by counting its basic operations.</a:t>
            </a:r>
          </a:p>
        </p:txBody>
      </p:sp>
    </p:spTree>
    <p:extLst>
      <p:ext uri="{BB962C8B-B14F-4D97-AF65-F5344CB8AC3E}">
        <p14:creationId xmlns:p14="http://schemas.microsoft.com/office/powerpoint/2010/main" val="22386703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6" name="Shape 5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8393" marR="48393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Comic Sans MS"/>
              <a:buNone/>
              <a:tabLst/>
              <a:defRPr/>
            </a:pPr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(11.1d) Express the running time of an algorithm as a function of the input size and derive the complexity class of the algorithm.</a:t>
            </a:r>
          </a:p>
          <a:p>
            <a:endParaRPr lang="en-US" dirty="0"/>
          </a:p>
          <a:p>
            <a:r>
              <a:rPr dirty="0"/>
              <a:t>consider putting in instruction counts for N = 10000</a:t>
            </a:r>
          </a:p>
        </p:txBody>
      </p:sp>
    </p:spTree>
    <p:extLst>
      <p:ext uri="{BB962C8B-B14F-4D97-AF65-F5344CB8AC3E}">
        <p14:creationId xmlns:p14="http://schemas.microsoft.com/office/powerpoint/2010/main" val="31827406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6" name="Shape 5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endParaRPr lang="en-US" dirty="0"/>
          </a:p>
          <a:p>
            <a:pPr marL="48393" marR="48393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Comic Sans MS"/>
              <a:buNone/>
              <a:tabLst/>
              <a:defRPr/>
            </a:pPr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(11.1e) Categorize algorithms according to their Big O complexity.</a:t>
            </a:r>
          </a:p>
          <a:p>
            <a:endParaRPr lang="en-US" dirty="0"/>
          </a:p>
          <a:p>
            <a:r>
              <a:rPr dirty="0"/>
              <a:t>consider putting in instruction counts for N = 10000</a:t>
            </a:r>
          </a:p>
        </p:txBody>
      </p:sp>
    </p:spTree>
    <p:extLst>
      <p:ext uri="{BB962C8B-B14F-4D97-AF65-F5344CB8AC3E}">
        <p14:creationId xmlns:p14="http://schemas.microsoft.com/office/powerpoint/2010/main" val="36347472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6" name="Shape 5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8393" marR="48393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Comic Sans MS"/>
              <a:buNone/>
              <a:tabLst/>
              <a:defRPr/>
            </a:pPr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(11.1f) Describe space and time efficiency tradeoffs when designing algorithms.</a:t>
            </a:r>
          </a:p>
          <a:p>
            <a:endParaRPr lang="en-US" dirty="0"/>
          </a:p>
          <a:p>
            <a:r>
              <a:rPr dirty="0"/>
              <a:t>consider putting in instruction counts for N = 10000</a:t>
            </a:r>
          </a:p>
        </p:txBody>
      </p:sp>
    </p:spTree>
    <p:extLst>
      <p:ext uri="{BB962C8B-B14F-4D97-AF65-F5344CB8AC3E}">
        <p14:creationId xmlns:p14="http://schemas.microsoft.com/office/powerpoint/2010/main" val="34164093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647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(11.1b) Recognize typical orders of complexity (O(1), O(log n), O(n), O(n log n), O(n^2), O(n^3), O(2^n))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6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15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5909D8-FBEA-8044-AE4C-74A8F463F7E5}" type="slidenum">
              <a:rPr lang="en-US" altLang="x-none"/>
              <a:pPr eaLnBrk="1" hangingPunct="1"/>
              <a:t>65</a:t>
            </a:fld>
            <a:endParaRPr lang="en-US" altLang="x-non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501122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B0EC33-C502-7E44-BE6A-90AAAC8D4AC3}" type="slidenum">
              <a:rPr lang="en-US" altLang="x-none"/>
              <a:pPr eaLnBrk="1" hangingPunct="1"/>
              <a:t>66</a:t>
            </a:fld>
            <a:endParaRPr lang="en-US" altLang="x-none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1677357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A5C99A-E2C0-0E4A-A24D-53D42510A835}" type="slidenum">
              <a:rPr lang="en-US" altLang="x-none"/>
              <a:pPr eaLnBrk="1" hangingPunct="1"/>
              <a:t>67</a:t>
            </a:fld>
            <a:endParaRPr lang="en-US" altLang="x-non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5733870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17C7FB-FFE9-D64F-A2E5-DDB89841DFB3}" type="slidenum">
              <a:rPr lang="en-US" altLang="x-none"/>
              <a:pPr eaLnBrk="1" hangingPunct="1"/>
              <a:t>68</a:t>
            </a:fld>
            <a:endParaRPr lang="en-US" altLang="x-none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553045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0B4E63-6DC4-A840-9D30-7807BE4305A6}" type="slidenum">
              <a:rPr lang="en-US" altLang="x-none"/>
              <a:pPr eaLnBrk="1" hangingPunct="1"/>
              <a:t>69</a:t>
            </a:fld>
            <a:endParaRPr lang="en-US" altLang="x-none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982132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1AE55A-9021-9F41-A11E-14375803A7F7}" type="slidenum">
              <a:rPr lang="en-US" altLang="x-none"/>
              <a:pPr eaLnBrk="1" hangingPunct="1"/>
              <a:t>70</a:t>
            </a:fld>
            <a:endParaRPr lang="en-US" altLang="x-none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2932139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195B29-EADB-0642-A065-7B9068955302}" type="slidenum">
              <a:rPr lang="en-US" altLang="x-none"/>
              <a:pPr eaLnBrk="1" hangingPunct="1"/>
              <a:t>71</a:t>
            </a:fld>
            <a:endParaRPr lang="en-US" altLang="x-none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147798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333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49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5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To measure running time count the number of operations that are most often executed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7177D-C119-AE42-AD10-29EB90B705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68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26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099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modify</a:t>
            </a:r>
            <a:r>
              <a:rPr lang="en-US" baseline="0" dirty="0"/>
              <a:t> for 2 </a:t>
            </a:r>
            <a:r>
              <a:rPr lang="en-US" baseline="0" dirty="0" err="1"/>
              <a:t>params</a:t>
            </a:r>
            <a:endParaRPr lang="en-US" baseline="0" dirty="0"/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public int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numWordsOfLength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(int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len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)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{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  int count = 0;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  for(String s :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myList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)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  {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	if(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s.length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() ==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len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)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	{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		count++;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	}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  }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  return count;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113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 Need to modify for 2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params</a:t>
            </a:r>
            <a:endParaRPr lang="en-US" sz="1600" kern="1200" dirty="0"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public static void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removeWordsOfLength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(int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len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)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{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  for (int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i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=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myList.size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()-1;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i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&gt;= 0;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i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--)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  {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      String temp =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myList.get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(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i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);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      if(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temp.length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() ==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len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)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      { 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         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myList.remove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(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i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);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      }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   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07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To measure running time count the number of operations that are most often executed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7177D-C119-AE42-AD10-29EB90B705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4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958016" y="705676"/>
            <a:ext cx="7119184" cy="800908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55629"/>
            <a:ext cx="21945600" cy="2279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19200" y="3200403"/>
            <a:ext cx="21945600" cy="90614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CS111 - Cenento-Trees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672558" y="13066304"/>
            <a:ext cx="448841" cy="436017"/>
          </a:xfrm>
          <a:ln/>
        </p:spPr>
        <p:txBody>
          <a:bodyPr/>
          <a:lstStyle>
            <a:lvl1pPr>
              <a:defRPr/>
            </a:lvl1pPr>
          </a:lstStyle>
          <a:p>
            <a:fld id="{2397B449-9BB4-2C44-B8C8-5AC4046B6B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0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035576" y="729065"/>
            <a:ext cx="8258444" cy="825844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r>
              <a:rPr lang="en-US" sz="2800" spc="1820" dirty="0"/>
              <a:t>Rutgers University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5064" y="12763500"/>
            <a:ext cx="733872" cy="914400"/>
          </a:xfrm>
          <a:prstGeom prst="rect">
            <a:avLst/>
          </a:prstGeom>
        </p:spPr>
        <p:txBody>
          <a:bodyPr lIns="50800" tIns="50800" rIns="50800" bIns="50800"/>
          <a:lstStyle>
            <a:lvl1pPr defTabSz="1155700">
              <a:lnSpc>
                <a:spcPct val="100000"/>
              </a:lnSpc>
              <a:tabLst/>
              <a:defRPr sz="46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1183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Drew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672558" y="13066304"/>
            <a:ext cx="44884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55629"/>
            <a:ext cx="21945600" cy="2279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219200" y="3200403"/>
            <a:ext cx="10769600" cy="906145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5200" y="3200403"/>
            <a:ext cx="10769600" cy="906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Drew University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CS111: Centeno-Trees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23672558" y="13066304"/>
            <a:ext cx="448841" cy="436017"/>
          </a:xfrm>
        </p:spPr>
        <p:txBody>
          <a:bodyPr/>
          <a:lstStyle>
            <a:lvl1pPr>
              <a:defRPr/>
            </a:lvl1pPr>
          </a:lstStyle>
          <a:p>
            <a:fld id="{7E942087-EC41-B940-94FB-22E813413C9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936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Drew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672558" y="13066304"/>
            <a:ext cx="44884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55629"/>
            <a:ext cx="21945600" cy="2279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3200403"/>
            <a:ext cx="10769600" cy="906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2395200" y="3200403"/>
            <a:ext cx="10769600" cy="4378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2395200" y="7883526"/>
            <a:ext cx="10769600" cy="437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CS111 - Cenento-Trees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672558" y="13066304"/>
            <a:ext cx="448841" cy="436017"/>
          </a:xfrm>
          <a:ln/>
        </p:spPr>
        <p:txBody>
          <a:bodyPr/>
          <a:lstStyle>
            <a:lvl1pPr>
              <a:defRPr/>
            </a:lvl1pPr>
          </a:lstStyle>
          <a:p>
            <a:fld id="{119B88F9-7A1A-8D43-8E59-5E760EAA15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48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stackoverflow.com/questions/487258/what-is-a-plain-english-explanation-of-big-o-not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91873/manga-girl---true-svg--by-j4p4n-19187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ixabay.com/en/lab-research-chemistry-test-217041/" TargetMode="External"/><Relationship Id="rId4" Type="http://schemas.openxmlformats.org/officeDocument/2006/relationships/hyperlink" Target="http://commons.wikimedia.org/wiki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11. </a:t>
            </a:r>
            <a:r>
              <a:rPr dirty="0"/>
              <a:t> </a:t>
            </a:r>
            <a:r>
              <a:rPr lang="en-US" dirty="0"/>
              <a:t>Performance</a:t>
            </a:r>
            <a:endParaRPr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545106"/>
            <a:ext cx="21869400" cy="8561294"/>
          </a:xfrm>
        </p:spPr>
        <p:txBody>
          <a:bodyPr/>
          <a:lstStyle/>
          <a:p>
            <a:pPr marL="1028700" indent="-1028700">
              <a:buFont typeface="+mj-lt"/>
              <a:buAutoNum type="arabicPeriod"/>
            </a:pPr>
            <a:r>
              <a:rPr lang="en-US" dirty="0"/>
              <a:t>Identify the basic operations in an algorithm</a:t>
            </a:r>
          </a:p>
          <a:p>
            <a:pPr marL="1028700" indent="-1028700">
              <a:buFont typeface="+mj-lt"/>
              <a:buAutoNum type="arabicPeriod"/>
            </a:pPr>
            <a:r>
              <a:rPr lang="en-US" dirty="0"/>
              <a:t>Determine the running time of an algorithm by counting its basic operations</a:t>
            </a:r>
          </a:p>
          <a:p>
            <a:pPr marL="1028700" indent="-1028700">
              <a:buFont typeface="+mj-lt"/>
              <a:buAutoNum type="arabicPeriod"/>
            </a:pPr>
            <a:r>
              <a:rPr lang="en-US" dirty="0"/>
              <a:t>Express the running time of an algorithm as a function of the input size</a:t>
            </a:r>
          </a:p>
          <a:p>
            <a:pPr marL="1028700" indent="-1028700">
              <a:buFont typeface="+mj-lt"/>
              <a:buAutoNum type="arabicPeriod"/>
            </a:pPr>
            <a:r>
              <a:rPr lang="en-US" dirty="0"/>
              <a:t>Derive the </a:t>
            </a:r>
            <a:r>
              <a:rPr lang="en-US" b="1" i="1" dirty="0"/>
              <a:t>Complexity Class </a:t>
            </a:r>
            <a:r>
              <a:rPr lang="en-US" dirty="0"/>
              <a:t>of an algorithm</a:t>
            </a:r>
          </a:p>
          <a:p>
            <a:pPr lvl="2"/>
            <a:r>
              <a:rPr lang="en-US" dirty="0"/>
              <a:t>Big </a:t>
            </a:r>
            <a:r>
              <a:rPr lang="en-US" i="1" dirty="0"/>
              <a:t>Oh</a:t>
            </a:r>
            <a:r>
              <a:rPr lang="en-US" dirty="0"/>
              <a:t> order of the running time—we’ll get to this!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A4EAD70E-8058-2045-8876-F3F18BA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6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Classes </a:t>
            </a:r>
            <a:r>
              <a:rPr lang="mr-IN" dirty="0"/>
              <a:t>–</a:t>
            </a:r>
            <a:r>
              <a:rPr lang="en-US" dirty="0"/>
              <a:t>Big O Complexity Chart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28500" y="6396334"/>
            <a:ext cx="537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Algorithm 2   O(n</a:t>
            </a:r>
            <a:r>
              <a:rPr lang="en-US" sz="2400" b="1" i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42800" y="8514581"/>
            <a:ext cx="368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Algorithm 1  O(n)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42800" y="10632828"/>
            <a:ext cx="368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Algorithm 3 O(1)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A1B8C-DD58-8647-BE61-19745967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749104"/>
            <a:ext cx="10972800" cy="1021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3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9200" y="555629"/>
            <a:ext cx="21945600" cy="123930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Example—compute the sum 1 + 2 + </a:t>
            </a:r>
            <a:r>
              <a:rPr lang="mr-IN" dirty="0"/>
              <a:t>…</a:t>
            </a:r>
            <a:r>
              <a:rPr lang="en-US" dirty="0"/>
              <a:t> + n,       n &gt; 0   </a:t>
            </a:r>
            <a:r>
              <a:rPr lang="en-US" dirty="0">
                <a:solidFill>
                  <a:schemeClr val="accent5"/>
                </a:solidFill>
              </a:rPr>
              <a:t>English (not Java)</a:t>
            </a:r>
            <a:br>
              <a:rPr lang="en-US" dirty="0"/>
            </a:br>
            <a:r>
              <a:rPr lang="en-US" sz="1800" i="1" dirty="0"/>
              <a:t>Carrano </a:t>
            </a:r>
            <a:r>
              <a:rPr lang="mr-IN" sz="1800" i="1" dirty="0"/>
              <a:t>–</a:t>
            </a:r>
            <a:r>
              <a:rPr lang="en-US" sz="1800" i="1" dirty="0"/>
              <a:t> Data Structures and Abstractions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5474324" y="3015835"/>
            <a:ext cx="7249298" cy="9114784"/>
          </a:xfrm>
          <a:ln>
            <a:solidFill>
              <a:schemeClr val="accent1"/>
            </a:solidFill>
          </a:ln>
        </p:spPr>
        <p:txBody>
          <a:bodyPr/>
          <a:lstStyle/>
          <a:p>
            <a:pPr indent="0">
              <a:lnSpc>
                <a:spcPct val="150000"/>
              </a:lnSpc>
            </a:pPr>
            <a:r>
              <a:rPr lang="en-US" sz="6600" i="1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Helvetica"/>
              </a:rPr>
              <a:t>Algorithm 3</a:t>
            </a:r>
          </a:p>
          <a:p>
            <a:pPr indent="0">
              <a:lnSpc>
                <a:spcPct val="150000"/>
              </a:lnSpc>
            </a:pPr>
            <a:endParaRPr lang="en-US" dirty="0"/>
          </a:p>
          <a:p>
            <a:pPr indent="0">
              <a:lnSpc>
                <a:spcPct val="150000"/>
              </a:lnSpc>
            </a:pPr>
            <a:r>
              <a:rPr lang="en-US" sz="4000" b="1" dirty="0">
                <a:latin typeface="Lucida Sans Typewriter" panose="020B0509030504030204" pitchFamily="49" charset="77"/>
              </a:rPr>
              <a:t>sum = n * ( n + 1 ) / 2</a:t>
            </a:r>
          </a:p>
          <a:p>
            <a:pPr indent="0">
              <a:lnSpc>
                <a:spcPct val="150000"/>
              </a:lnSpc>
            </a:pPr>
            <a:endParaRPr lang="en-US" dirty="0"/>
          </a:p>
          <a:p>
            <a:pPr indent="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12</a:t>
            </a:fld>
            <a:endParaRPr lang="en-US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299165" y="2872318"/>
            <a:ext cx="6685921" cy="92049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182880" tIns="91440" rIns="182880" bIns="9144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6600" i="1" dirty="0">
                <a:solidFill>
                  <a:srgbClr val="C00000"/>
                </a:solidFill>
              </a:rPr>
              <a:t>Algorithm 2</a:t>
            </a:r>
            <a:endParaRPr lang="en-US" sz="6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Lucida Sans Typewriter" panose="020B0509030504030204" pitchFamily="49" charset="77"/>
              </a:rPr>
              <a:t>sum =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Lucida Sans Typewriter" panose="020B0509030504030204" pitchFamily="49" charset="77"/>
              </a:rPr>
              <a:t>for </a:t>
            </a:r>
            <a:r>
              <a:rPr lang="en-US" sz="3600" dirty="0" err="1">
                <a:latin typeface="Lucida Sans Typewriter" panose="020B0509030504030204" pitchFamily="49" charset="77"/>
              </a:rPr>
              <a:t>i</a:t>
            </a:r>
            <a:r>
              <a:rPr lang="en-US" sz="3600" dirty="0">
                <a:latin typeface="Lucida Sans Typewriter" panose="020B0509030504030204" pitchFamily="49" charset="77"/>
              </a:rPr>
              <a:t> = 1 to 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Lucida Sans Typewriter" panose="020B0509030504030204" pitchFamily="49" charset="77"/>
              </a:rPr>
              <a:t>   for j = 1 to </a:t>
            </a:r>
            <a:r>
              <a:rPr lang="en-US" sz="3600" dirty="0" err="1">
                <a:latin typeface="Lucida Sans Typewriter" panose="020B0509030504030204" pitchFamily="49" charset="77"/>
              </a:rPr>
              <a:t>i</a:t>
            </a:r>
            <a:endParaRPr lang="en-US" sz="3600" dirty="0">
              <a:latin typeface="Lucida Sans Typewriter" panose="020B0509030504030204" pitchFamily="49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Lucida Sans Typewriter" panose="020B0509030504030204" pitchFamily="49" charset="77"/>
              </a:rPr>
              <a:t>      sum = sum + 1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>
              <a:latin typeface="Lucida Sans Typewriter" panose="020B0509030504030204" pitchFamily="49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Lucida Sans Typewriter" panose="020B0509030504030204" pitchFamily="49" charset="77"/>
              </a:rPr>
              <a:t>1 + (1 + 1) + (1 + 1 + 1) + .. (1 + 1 +</a:t>
            </a:r>
            <a:r>
              <a:rPr lang="mr-IN" sz="1800" dirty="0">
                <a:latin typeface="Lucida Sans Typewriter" panose="020B0509030504030204" pitchFamily="49" charset="77"/>
              </a:rPr>
              <a:t>…</a:t>
            </a:r>
            <a:r>
              <a:rPr lang="en-US" sz="1800" dirty="0">
                <a:latin typeface="Lucida Sans Typewriter" panose="020B0509030504030204" pitchFamily="49" charset="77"/>
              </a:rPr>
              <a:t>+1)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164263" y="2872317"/>
            <a:ext cx="5645664" cy="9258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182880" tIns="91440" rIns="182880" bIns="9144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6600" i="1" dirty="0">
                <a:solidFill>
                  <a:srgbClr val="C00000"/>
                </a:solidFill>
              </a:rPr>
              <a:t>Algorithm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Lucida Sans Typewriter" panose="020B0509030504030204" pitchFamily="49" charset="77"/>
              </a:rPr>
              <a:t>sum =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Lucida Sans Typewriter" panose="020B0509030504030204" pitchFamily="49" charset="77"/>
              </a:rPr>
              <a:t>for </a:t>
            </a:r>
            <a:r>
              <a:rPr lang="en-US" sz="4000" dirty="0" err="1">
                <a:latin typeface="Lucida Sans Typewriter" panose="020B0509030504030204" pitchFamily="49" charset="77"/>
              </a:rPr>
              <a:t>i</a:t>
            </a:r>
            <a:r>
              <a:rPr lang="en-US" sz="4000" dirty="0">
                <a:latin typeface="Lucida Sans Typewriter" panose="020B0509030504030204" pitchFamily="49" charset="77"/>
              </a:rPr>
              <a:t> = 1 to 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Lucida Sans Typewriter" panose="020B0509030504030204" pitchFamily="49" charset="77"/>
              </a:rPr>
              <a:t>   sum = sum + </a:t>
            </a:r>
            <a:r>
              <a:rPr lang="en-US" sz="4000" dirty="0" err="1">
                <a:latin typeface="Lucida Sans Typewriter" panose="020B0509030504030204" pitchFamily="49" charset="77"/>
              </a:rPr>
              <a:t>i</a:t>
            </a:r>
            <a:endParaRPr lang="en-US" sz="4000" dirty="0">
              <a:latin typeface="Lucida Sans Typewriter" panose="020B0509030504030204" pitchFamily="49" charset="7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4000" dirty="0">
              <a:latin typeface="Lucida Sans Typewriter" panose="020B0509030504030204" pitchFamily="49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Lucida Sans Typewriter" panose="020B0509030504030204" pitchFamily="49" charset="77"/>
              </a:rPr>
              <a:t>1 + 2 + 3 + </a:t>
            </a:r>
            <a:r>
              <a:rPr lang="mr-IN" sz="3200" dirty="0">
                <a:latin typeface="Lucida Sans Typewriter" panose="020B0509030504030204" pitchFamily="49" charset="77"/>
              </a:rPr>
              <a:t>…</a:t>
            </a:r>
            <a:r>
              <a:rPr lang="en-US" sz="3200" dirty="0">
                <a:latin typeface="Lucida Sans Typewriter" panose="020B0509030504030204" pitchFamily="49" charset="77"/>
              </a:rPr>
              <a:t>+ 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38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uiExpand="1" build="p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Algorithm 1 </a:t>
            </a:r>
            <a:r>
              <a:rPr lang="mr-IN" i="1" dirty="0">
                <a:solidFill>
                  <a:srgbClr val="C00000"/>
                </a:solidFill>
              </a:rPr>
              <a:t>–</a:t>
            </a:r>
            <a:r>
              <a:rPr lang="en-US" i="1" dirty="0">
                <a:solidFill>
                  <a:srgbClr val="C00000"/>
                </a:solidFill>
              </a:rPr>
              <a:t> number of operations - English (not Java)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CS111: Centeno-Trees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7E942087-EC41-B940-94FB-22E813413C91}" type="slidenum">
              <a:rPr lang="en-US" altLang="x-none" smtClean="0"/>
              <a:pPr/>
              <a:t>13</a:t>
            </a:fld>
            <a:endParaRPr lang="en-US" altLang="x-none"/>
          </a:p>
        </p:txBody>
      </p:sp>
      <p:sp>
        <p:nvSpPr>
          <p:cNvPr id="10" name="Text Placeholder 7"/>
          <p:cNvSpPr txBox="1">
            <a:spLocks noGrp="1"/>
          </p:cNvSpPr>
          <p:nvPr>
            <p:ph sz="half" idx="1"/>
          </p:nvPr>
        </p:nvSpPr>
        <p:spPr>
          <a:xfrm>
            <a:off x="1676400" y="3651250"/>
            <a:ext cx="6350000" cy="870267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77"/>
              </a:rPr>
              <a:t>sum = 0;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77"/>
              </a:rPr>
              <a:t>for </a:t>
            </a:r>
            <a:r>
              <a:rPr lang="en-US" dirty="0" err="1">
                <a:latin typeface="Lucida Sans Typewriter" panose="020B0509030504030204" pitchFamily="49" charset="77"/>
              </a:rPr>
              <a:t>i</a:t>
            </a:r>
            <a:r>
              <a:rPr lang="en-US" dirty="0">
                <a:latin typeface="Lucida Sans Typewriter" panose="020B0509030504030204" pitchFamily="49" charset="77"/>
              </a:rPr>
              <a:t> = 1 to n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77"/>
              </a:rPr>
              <a:t>   sum = sum + i;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77"/>
            </a:endParaRPr>
          </a:p>
          <a:p>
            <a:pPr marL="0" indent="0">
              <a:buNone/>
            </a:pPr>
            <a:r>
              <a:rPr lang="en-US" sz="3600" dirty="0">
                <a:latin typeface="Lucida Sans Typewriter" panose="020B0509030504030204" pitchFamily="49" charset="77"/>
              </a:rPr>
              <a:t>1 + 2 + 3 + </a:t>
            </a:r>
            <a:r>
              <a:rPr lang="mr-IN" sz="3600" dirty="0">
                <a:latin typeface="Lucida Sans Typewriter" panose="020B0509030504030204" pitchFamily="49" charset="77"/>
              </a:rPr>
              <a:t>…</a:t>
            </a:r>
            <a:r>
              <a:rPr lang="en-US" sz="3600" dirty="0">
                <a:latin typeface="Lucida Sans Typewriter" panose="020B0509030504030204" pitchFamily="49" charset="77"/>
              </a:rPr>
              <a:t>+ n</a:t>
            </a:r>
          </a:p>
          <a:p>
            <a:pPr marL="0" indent="0">
              <a:buNone/>
            </a:pPr>
            <a:endParaRPr lang="en-US" sz="3200" dirty="0">
              <a:latin typeface="Lucida Sans Typewriter" panose="020B0509030504030204" pitchFamily="49" charset="77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03233"/>
              </p:ext>
            </p:extLst>
          </p:nvPr>
        </p:nvGraphicFramePr>
        <p:xfrm>
          <a:off x="12192000" y="3149600"/>
          <a:ext cx="7264402" cy="586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Assignments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</a:t>
                      </a: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1 + n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ucida Sans Typewriter" panose="020B0509030504030204" pitchFamily="49" charset="77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Additions, multiplications, divisions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n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Total Operations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</a:t>
                      </a: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(n +  1) + n  =</a:t>
                      </a:r>
                      <a:r>
                        <a:rPr lang="en-US" sz="3600" b="1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2n </a:t>
                      </a: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+ 1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= O(n)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ucida Sans Typewriter" panose="020B0509030504030204" pitchFamily="49" charset="77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628E9B-576C-3743-A61F-34C4F364D137}"/>
              </a:ext>
            </a:extLst>
          </p:cNvPr>
          <p:cNvSpPr txBox="1"/>
          <p:nvPr/>
        </p:nvSpPr>
        <p:spPr>
          <a:xfrm>
            <a:off x="2214282" y="7681079"/>
            <a:ext cx="91619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The big picture….not looking at real code…just thinking!!! </a:t>
            </a:r>
          </a:p>
        </p:txBody>
      </p:sp>
    </p:spTree>
    <p:extLst>
      <p:ext uri="{BB962C8B-B14F-4D97-AF65-F5344CB8AC3E}">
        <p14:creationId xmlns:p14="http://schemas.microsoft.com/office/powerpoint/2010/main" val="26827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2336" y="371473"/>
            <a:ext cx="20688300" cy="9017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Algorithm 2 </a:t>
            </a:r>
            <a:r>
              <a:rPr lang="mr-IN" i="1" dirty="0">
                <a:solidFill>
                  <a:srgbClr val="C00000"/>
                </a:solidFill>
              </a:rPr>
              <a:t>–</a:t>
            </a:r>
            <a:r>
              <a:rPr lang="en-US" i="1" dirty="0">
                <a:solidFill>
                  <a:srgbClr val="C00000"/>
                </a:solidFill>
              </a:rPr>
              <a:t> number of operations – English (not Java)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CS111: Centeno-Trees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7E942087-EC41-B940-94FB-22E813413C91}" type="slidenum">
              <a:rPr lang="en-US" altLang="x-none" smtClean="0"/>
              <a:pPr/>
              <a:t>14</a:t>
            </a:fld>
            <a:endParaRPr lang="en-US" altLang="x-non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42955"/>
              </p:ext>
            </p:extLst>
          </p:nvPr>
        </p:nvGraphicFramePr>
        <p:xfrm>
          <a:off x="7992532" y="3733801"/>
          <a:ext cx="15121468" cy="389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Assignments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</a:t>
                      </a: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1 + </a:t>
                      </a:r>
                      <a:r>
                        <a:rPr lang="en-US" sz="3600" b="0" u="none" baseline="0" dirty="0">
                          <a:solidFill>
                            <a:srgbClr val="FF0000"/>
                          </a:solidFill>
                          <a:latin typeface="Lucida Sans Typewriter" panose="020B0509030504030204" pitchFamily="49" charset="77"/>
                        </a:rPr>
                        <a:t>n * (n + 1) / 2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Additions, multiplications, divisions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n * (n + 1) / 2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Total Operations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1 + n * (n + 1) =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n</a:t>
                      </a:r>
                      <a:r>
                        <a:rPr lang="en-US" sz="3600" b="1" baseline="3000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2</a:t>
                      </a:r>
                      <a:r>
                        <a:rPr lang="en-US" sz="3600" b="1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+ n + 1 = O(n</a:t>
                      </a:r>
                      <a:r>
                        <a:rPr lang="en-US" sz="3600" b="1" baseline="3000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2</a:t>
                      </a:r>
                      <a:r>
                        <a:rPr lang="en-US" sz="3600" b="1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)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Lucida Sans Typewriter" panose="020B0509030504030204" pitchFamily="49" charset="77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 txBox="1">
            <a:spLocks/>
          </p:cNvSpPr>
          <p:nvPr/>
        </p:nvSpPr>
        <p:spPr>
          <a:xfrm>
            <a:off x="317500" y="3733801"/>
            <a:ext cx="6858000" cy="87090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Lucida Sans Typewriter" panose="020B0509030504030204" pitchFamily="49" charset="77"/>
              </a:rPr>
              <a:t>sum = 0;</a:t>
            </a:r>
          </a:p>
          <a:p>
            <a:pPr marL="0" indent="0">
              <a:buNone/>
            </a:pPr>
            <a:r>
              <a:rPr lang="en-US" sz="3200" dirty="0">
                <a:latin typeface="Lucida Sans Typewriter" panose="020B0509030504030204" pitchFamily="49" charset="77"/>
              </a:rPr>
              <a:t>for </a:t>
            </a:r>
            <a:r>
              <a:rPr lang="en-US" sz="3200" dirty="0" err="1">
                <a:latin typeface="Lucida Sans Typewriter" panose="020B0509030504030204" pitchFamily="49" charset="77"/>
              </a:rPr>
              <a:t>i</a:t>
            </a:r>
            <a:r>
              <a:rPr lang="en-US" sz="3200" dirty="0">
                <a:latin typeface="Lucida Sans Typewriter" panose="020B0509030504030204" pitchFamily="49" charset="77"/>
              </a:rPr>
              <a:t> = 1 to n</a:t>
            </a:r>
          </a:p>
          <a:p>
            <a:pPr marL="0" indent="0">
              <a:buNone/>
            </a:pPr>
            <a:r>
              <a:rPr lang="en-US" sz="3200" dirty="0">
                <a:latin typeface="Lucida Sans Typewriter" panose="020B0509030504030204" pitchFamily="49" charset="77"/>
              </a:rPr>
              <a:t>   for j = 1 to </a:t>
            </a:r>
            <a:r>
              <a:rPr lang="en-US" sz="3200" dirty="0" err="1">
                <a:latin typeface="Lucida Sans Typewriter" panose="020B0509030504030204" pitchFamily="49" charset="77"/>
              </a:rPr>
              <a:t>i</a:t>
            </a:r>
            <a:endParaRPr lang="en-US" sz="3200" dirty="0">
              <a:latin typeface="Lucida Sans Typewriter" panose="020B0509030504030204" pitchFamily="49" charset="77"/>
            </a:endParaRPr>
          </a:p>
          <a:p>
            <a:pPr marL="0" indent="0">
              <a:buNone/>
            </a:pPr>
            <a:r>
              <a:rPr lang="en-US" sz="3200" dirty="0">
                <a:latin typeface="Lucida Sans Typewriter" panose="020B0509030504030204" pitchFamily="49" charset="77"/>
              </a:rPr>
              <a:t>      sum = sum + 1</a:t>
            </a:r>
          </a:p>
          <a:p>
            <a:pPr marL="0" indent="0">
              <a:buNone/>
            </a:pPr>
            <a:endParaRPr lang="en-US" sz="3200" dirty="0">
              <a:latin typeface="Lucida Sans Typewriter" panose="020B0509030504030204" pitchFamily="49" charset="77"/>
            </a:endParaRPr>
          </a:p>
          <a:p>
            <a:pPr marL="0" indent="0">
              <a:buNone/>
            </a:pPr>
            <a:r>
              <a:rPr lang="en-US" sz="3200" dirty="0">
                <a:latin typeface="Lucida Sans Typewriter" panose="020B0509030504030204" pitchFamily="49" charset="77"/>
              </a:rPr>
              <a:t>1 + (1 + 1) + (1 + 1 + 1) + .. (1 + 1 + </a:t>
            </a:r>
            <a:r>
              <a:rPr lang="mr-IN" sz="3200" dirty="0">
                <a:latin typeface="Lucida Sans Typewriter" panose="020B0509030504030204" pitchFamily="49" charset="77"/>
              </a:rPr>
              <a:t>…</a:t>
            </a:r>
            <a:r>
              <a:rPr lang="en-US" sz="3200" dirty="0">
                <a:latin typeface="Lucida Sans Typewriter" panose="020B0509030504030204" pitchFamily="49" charset="77"/>
              </a:rPr>
              <a:t> +1)</a:t>
            </a:r>
          </a:p>
          <a:p>
            <a:pPr marL="0" indent="0">
              <a:buNone/>
            </a:pPr>
            <a:endParaRPr lang="en-US" sz="3200" dirty="0">
              <a:latin typeface="Lucida Sans Typewriter" panose="020B0509030504030204" pitchFamily="49" charset="77"/>
            </a:endParaRPr>
          </a:p>
          <a:p>
            <a:pPr marL="0" indent="0">
              <a:buNone/>
            </a:pPr>
            <a:r>
              <a:rPr lang="en-US" sz="3200" i="1" dirty="0">
                <a:latin typeface="Lucida Sans Typewriter" panose="020B0509030504030204" pitchFamily="49" charset="77"/>
              </a:rPr>
              <a:t>Note: 1 + 2 + 3 + </a:t>
            </a:r>
            <a:r>
              <a:rPr lang="mr-IN" sz="3200" i="1" dirty="0">
                <a:latin typeface="Lucida Sans Typewriter" panose="020B0509030504030204" pitchFamily="49" charset="77"/>
              </a:rPr>
              <a:t>…</a:t>
            </a:r>
            <a:r>
              <a:rPr lang="en-US" sz="3200" i="1" dirty="0">
                <a:latin typeface="Lucida Sans Typewriter" panose="020B0509030504030204" pitchFamily="49" charset="77"/>
              </a:rPr>
              <a:t> + n = n*(n+1)/2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45B8C-9BD6-D94E-B19A-A4CBD6CCA874}"/>
              </a:ext>
            </a:extLst>
          </p:cNvPr>
          <p:cNvSpPr txBox="1"/>
          <p:nvPr/>
        </p:nvSpPr>
        <p:spPr>
          <a:xfrm>
            <a:off x="21532918" y="8872855"/>
            <a:ext cx="21717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inner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211965-996D-A647-ACCD-0388D22CC9D9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5755669"/>
            <a:ext cx="17562996" cy="3127733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1D0BA3-D0E1-2843-B41B-84D0742F804C}"/>
              </a:ext>
            </a:extLst>
          </p:cNvPr>
          <p:cNvSpPr txBox="1"/>
          <p:nvPr/>
        </p:nvSpPr>
        <p:spPr>
          <a:xfrm>
            <a:off x="6391337" y="10737132"/>
            <a:ext cx="91619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The big picture….not looking at real code…just thinking!!! </a:t>
            </a:r>
          </a:p>
        </p:txBody>
      </p:sp>
    </p:spTree>
    <p:extLst>
      <p:ext uri="{BB962C8B-B14F-4D97-AF65-F5344CB8AC3E}">
        <p14:creationId xmlns:p14="http://schemas.microsoft.com/office/powerpoint/2010/main" val="366196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Algorithm 3 </a:t>
            </a:r>
            <a:r>
              <a:rPr lang="mr-IN" i="1" dirty="0">
                <a:solidFill>
                  <a:srgbClr val="C00000"/>
                </a:solidFill>
              </a:rPr>
              <a:t>–</a:t>
            </a:r>
            <a:r>
              <a:rPr lang="en-US" i="1" dirty="0">
                <a:solidFill>
                  <a:srgbClr val="C00000"/>
                </a:solidFill>
              </a:rPr>
              <a:t> number of operations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CS111: Centeno-Trees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7E942087-EC41-B940-94FB-22E813413C91}" type="slidenum">
              <a:rPr lang="en-US" altLang="x-none" smtClean="0"/>
              <a:pPr/>
              <a:t>15</a:t>
            </a:fld>
            <a:endParaRPr lang="en-US" altLang="x-none"/>
          </a:p>
        </p:txBody>
      </p:sp>
      <p:sp>
        <p:nvSpPr>
          <p:cNvPr id="10" name="Text Placeholder 7"/>
          <p:cNvSpPr txBox="1">
            <a:spLocks noGrp="1"/>
          </p:cNvSpPr>
          <p:nvPr>
            <p:ph sz="half" idx="1"/>
          </p:nvPr>
        </p:nvSpPr>
        <p:spPr>
          <a:xfrm>
            <a:off x="1676400" y="3651250"/>
            <a:ext cx="7155364" cy="870267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Lucida Sans Typewriter" panose="020B0509030504030204" pitchFamily="49" charset="77"/>
              </a:rPr>
              <a:t>sum = n * ( n + 1 ) / 2</a:t>
            </a:r>
          </a:p>
          <a:p>
            <a:pPr marL="0" indent="0">
              <a:buNone/>
            </a:pPr>
            <a:endParaRPr lang="en-US" sz="3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42790"/>
              </p:ext>
            </p:extLst>
          </p:nvPr>
        </p:nvGraphicFramePr>
        <p:xfrm>
          <a:off x="9042402" y="2040467"/>
          <a:ext cx="14282236" cy="667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1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73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Assignments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</a:t>
                      </a: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1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ucida Sans Typewriter" panose="020B0509030504030204" pitchFamily="49" charset="77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Additions, multiplications, divisions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3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73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Total Operations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4  = O(1)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54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74897"/>
              </p:ext>
            </p:extLst>
          </p:nvPr>
        </p:nvGraphicFramePr>
        <p:xfrm>
          <a:off x="1165300" y="2126395"/>
          <a:ext cx="22053400" cy="946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1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Algorithm 1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Algorithm 2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Algorithm 3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1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Assignments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</a:t>
                      </a: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n + 1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ucida Sans Typewriter" panose="020B0509030504030204" pitchFamily="49" charset="77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</a:t>
                      </a: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1  + </a:t>
                      </a:r>
                      <a:r>
                        <a:rPr lang="en-US" sz="3600" b="0" u="none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 n * (n + 1) / 2</a:t>
                      </a:r>
                      <a:endParaRPr lang="en-US" sz="3600" b="0" u="none" dirty="0">
                        <a:solidFill>
                          <a:schemeClr val="tx1"/>
                        </a:solidFill>
                        <a:latin typeface="Lucida Sans Typewriter" panose="020B0509030504030204" pitchFamily="49" charset="77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</a:t>
                      </a: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1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ucida Sans Typewriter" panose="020B0509030504030204" pitchFamily="49" charset="77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Additions, multiplications, divisions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n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n * (n + 1) / 2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3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30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Total Operations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n</a:t>
                      </a: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+ (n +  1)  =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2n + 1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ucida Sans Typewriter" panose="020B0509030504030204" pitchFamily="49" charset="77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1  +  n * (n + 1) =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n</a:t>
                      </a:r>
                      <a:r>
                        <a:rPr lang="en-US" sz="3600" b="0" baseline="3000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2</a:t>
                      </a: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 + n + 1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ucida Sans Typewriter" panose="020B0509030504030204" pitchFamily="49" charset="77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4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1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Big O Notation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O(n)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O(n</a:t>
                      </a:r>
                      <a:r>
                        <a:rPr lang="en-US" sz="3600" b="0" baseline="3000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2</a:t>
                      </a: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)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ucida Sans Typewriter" panose="020B0509030504030204" pitchFamily="49" charset="77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Lucida Sans Typewriter" panose="020B0509030504030204" pitchFamily="49" charset="77"/>
                        </a:rPr>
                        <a:t>O(1)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FFBF-B869-2648-B029-E0078F87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833B-A458-404C-A3A0-E8ABC810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50" y="2133600"/>
            <a:ext cx="20243800" cy="102616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Different steps get added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Drop Constants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Drop non-dominant terms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B7E21-0C7E-064C-8966-59582BED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884F-882E-DC41-8B2E-DE83F1DF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5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Classes </a:t>
            </a:r>
            <a:r>
              <a:rPr lang="mr-IN" dirty="0"/>
              <a:t>–</a:t>
            </a:r>
            <a:r>
              <a:rPr lang="en-US" dirty="0"/>
              <a:t>Big O Complexity Chart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28500" y="6396334"/>
            <a:ext cx="537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Algorithm 2   O(n</a:t>
            </a:r>
            <a:r>
              <a:rPr lang="en-US" sz="2400" b="1" i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42800" y="8514581"/>
            <a:ext cx="368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Algorithm 1  O(n)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42800" y="10632828"/>
            <a:ext cx="368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Algorithm 3 O(1)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A1B8C-DD58-8647-BE61-19745967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749104"/>
            <a:ext cx="10972800" cy="1021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3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Asymptotic analysis</a:t>
            </a:r>
            <a:r>
              <a:rPr lang="en-US" dirty="0"/>
              <a:t> is a method of describing a limiting behavior</a:t>
            </a:r>
          </a:p>
          <a:p>
            <a:endParaRPr lang="en-US" dirty="0"/>
          </a:p>
          <a:p>
            <a:r>
              <a:rPr lang="en-US" dirty="0">
                <a:solidFill>
                  <a:srgbClr val="000090"/>
                </a:solidFill>
              </a:rPr>
              <a:t>The O notation asymptotically bounds a function</a:t>
            </a:r>
          </a:p>
          <a:p>
            <a:pPr lvl="1"/>
            <a:r>
              <a:rPr lang="en-US" dirty="0"/>
              <a:t>estimate the complexity in asymptotic sense, i.e. estimate the complexity of a function for arbitrarily large inputs</a:t>
            </a:r>
          </a:p>
          <a:p>
            <a:pPr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A4EAD70E-8058-2045-8876-F3F18BAC17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7.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11</a:t>
            </a:r>
            <a:r>
              <a:rPr dirty="0"/>
              <a:t>. Performance</a:t>
            </a:r>
          </a:p>
        </p:txBody>
      </p:sp>
      <p:sp>
        <p:nvSpPr>
          <p:cNvPr id="111" name="The challeng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challenge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Empirical analysis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Mathematical models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Doubling method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Familiar examples</a:t>
            </a:r>
          </a:p>
        </p:txBody>
      </p:sp>
      <p:sp>
        <p:nvSpPr>
          <p:cNvPr id="7" name="CS.1.A.Basics.Why">
            <a:extLst>
              <a:ext uri="{FF2B5EF4-FFF2-40B4-BE49-F238E27FC236}">
                <a16:creationId xmlns:a16="http://schemas.microsoft.com/office/drawing/2014/main" id="{21CABC72-543D-4104-A85C-63B9F7E07A56}"/>
              </a:ext>
            </a:extLst>
          </p:cNvPr>
          <p:cNvSpPr txBox="1"/>
          <p:nvPr/>
        </p:nvSpPr>
        <p:spPr>
          <a:xfrm>
            <a:off x="591464" y="12286159"/>
            <a:ext cx="6946901" cy="769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8900" tIns="88900" rIns="88900" bIns="8890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defRPr>
            </a:lvl1pPr>
          </a:lstStyle>
          <a:p>
            <a:r>
              <a:rPr lang="en-US" sz="2000" dirty="0"/>
              <a:t>Adopted and modified from Slides by Sedgewick and Wayne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308" y="3200400"/>
            <a:ext cx="16459200" cy="9512300"/>
          </a:xfrm>
        </p:spPr>
        <p:txBody>
          <a:bodyPr>
            <a:normAutofit/>
          </a:bodyPr>
          <a:lstStyle/>
          <a:p>
            <a:r>
              <a:rPr lang="en-US" dirty="0"/>
              <a:t>We use just a few primitive operations to implement algorithms</a:t>
            </a:r>
          </a:p>
          <a:p>
            <a:pPr lvl="1"/>
            <a:r>
              <a:rPr lang="en-US" dirty="0"/>
              <a:t>statements, conditionals, loops, nesting and method calls</a:t>
            </a:r>
          </a:p>
          <a:p>
            <a:r>
              <a:rPr lang="en-US" dirty="0"/>
              <a:t>We will assume it takes </a:t>
            </a:r>
            <a:r>
              <a:rPr lang="en-US" dirty="0">
                <a:solidFill>
                  <a:srgbClr val="0000FF"/>
                </a:solidFill>
              </a:rPr>
              <a:t>constant time</a:t>
            </a:r>
            <a:r>
              <a:rPr lang="en-US" dirty="0"/>
              <a:t> to execute one statement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 = 1 + 45;   O(1)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b = 67 * 375665;	O(1)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(a); O(1)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 (a == b) O(1)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A4EAD70E-8058-2045-8876-F3F18BAC17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277635"/>
            <a:ext cx="21031200" cy="2651126"/>
          </a:xfrm>
        </p:spPr>
        <p:txBody>
          <a:bodyPr/>
          <a:lstStyle/>
          <a:p>
            <a:r>
              <a:rPr lang="en-US" dirty="0"/>
              <a:t>O(1)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010024"/>
            <a:ext cx="21031200" cy="8702676"/>
          </a:xfrm>
        </p:spPr>
        <p:txBody>
          <a:bodyPr>
            <a:normAutofit/>
          </a:bodyPr>
          <a:lstStyle/>
          <a:p>
            <a:pPr indent="0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IsFirstElementNull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(String[]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91440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return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[0] == null); </a:t>
            </a:r>
          </a:p>
          <a:p>
            <a:pPr marL="91440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91440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91440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indent="0"/>
            <a:r>
              <a:rPr lang="en-US" dirty="0"/>
              <a:t>O(1) describes an algorithm that will always execute in the same time (or space) </a:t>
            </a:r>
            <a:r>
              <a:rPr lang="en-US" b="1" dirty="0">
                <a:solidFill>
                  <a:schemeClr val="accent5"/>
                </a:solidFill>
              </a:rPr>
              <a:t>regardless of the size of the input data set.</a:t>
            </a:r>
            <a:endParaRPr lang="en-US" b="1" dirty="0">
              <a:solidFill>
                <a:schemeClr val="accent5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49BC-C8E8-C840-AA15-314B08A8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414294"/>
            <a:ext cx="20688300" cy="901700"/>
          </a:xfrm>
        </p:spPr>
        <p:txBody>
          <a:bodyPr/>
          <a:lstStyle/>
          <a:p>
            <a:r>
              <a:rPr lang="en-US" dirty="0"/>
              <a:t>From Practice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643B-98B2-C342-9788-B959E230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4BBA7-7676-D14B-9C1A-0EAC2307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F1E1A8-40C3-C444-BD86-5616E2678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2657477"/>
            <a:ext cx="13379056" cy="76191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10D8B4-1133-F243-A8FE-A56438E26C27}"/>
              </a:ext>
            </a:extLst>
          </p:cNvPr>
          <p:cNvSpPr txBox="1"/>
          <p:nvPr/>
        </p:nvSpPr>
        <p:spPr>
          <a:xfrm>
            <a:off x="15080584" y="3189855"/>
            <a:ext cx="7739659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err="1"/>
              <a:t>i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nit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1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loop</a:t>
            </a:r>
            <a:r>
              <a:rPr lang="en-US" sz="3600" dirty="0">
                <a:sym typeface="Wingdings" pitchFamily="2" charset="2"/>
              </a:rPr>
              <a:t></a:t>
            </a:r>
            <a:r>
              <a:rPr lang="en-US" sz="3600" dirty="0"/>
              <a:t>  </a:t>
            </a:r>
            <a:r>
              <a:rPr lang="en-US" sz="3600" dirty="0" err="1"/>
              <a:t>init</a:t>
            </a:r>
            <a:r>
              <a:rPr lang="en-US" sz="3600" dirty="0"/>
              <a:t> = 1;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            test = (n- 1) + 1;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			 increment = n – 1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s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um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Wingdings" pitchFamily="2" charset="2"/>
              </a:rPr>
              <a:t> n – 1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ym typeface="Wingdings" pitchFamily="2" charset="2"/>
              </a:rPr>
              <a:t>if n – 1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ym typeface="Wingdings" pitchFamily="2" charset="2"/>
              </a:rPr>
              <a:t>s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Wingdings" pitchFamily="2" charset="2"/>
              </a:rPr>
              <a:t>um in if (n-1) / 2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i="1" dirty="0">
                <a:sym typeface="Wingdings" pitchFamily="2" charset="2"/>
              </a:rPr>
              <a:t>//these are in the general case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Wingdings" pitchFamily="2" charset="2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i="1" dirty="0">
                <a:sym typeface="Wingdings" pitchFamily="2" charset="2"/>
              </a:rPr>
              <a:t>Big O?????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Wingdings" pitchFamily="2" charset="2"/>
              </a:rPr>
              <a:t>O(n)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634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FFBF-B869-2648-B029-E0078F87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833B-A458-404C-A3A0-E8ABC810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980266"/>
            <a:ext cx="21869400" cy="1012613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Different steps get added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Drop Constants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Drop non-dominant terms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B7E21-0C7E-064C-8966-59582BED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884F-882E-DC41-8B2E-DE83F1DF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04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49BC-C8E8-C840-AA15-314B08A8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Practice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643B-98B2-C342-9788-B959E230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4BBA7-7676-D14B-9C1A-0EAC2307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7CE6E-332A-6846-A87E-6BA740E0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2" y="2485979"/>
            <a:ext cx="13466045" cy="54962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FFA968-B8A7-904F-ADF7-993729B00181}"/>
              </a:ext>
            </a:extLst>
          </p:cNvPr>
          <p:cNvSpPr txBox="1"/>
          <p:nvPr/>
        </p:nvSpPr>
        <p:spPr>
          <a:xfrm>
            <a:off x="14594160" y="2485979"/>
            <a:ext cx="9302818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Init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Wingdings" pitchFamily="2" charset="2"/>
              </a:rPr>
              <a:t>1</a:t>
            </a:r>
          </a:p>
          <a:p>
            <a:r>
              <a:rPr lang="en-US" sz="4000" dirty="0">
                <a:sym typeface="Wingdings" pitchFamily="2" charset="2"/>
              </a:rPr>
              <a:t>Outer1(</a:t>
            </a:r>
            <a:r>
              <a:rPr lang="en-US" sz="4000" dirty="0" err="1">
                <a:sym typeface="Wingdings" pitchFamily="2" charset="2"/>
              </a:rPr>
              <a:t>init</a:t>
            </a:r>
            <a:r>
              <a:rPr lang="en-US" sz="4000" dirty="0">
                <a:sym typeface="Wingdings" pitchFamily="2" charset="2"/>
              </a:rPr>
              <a:t>) + 2n+1 (test) </a:t>
            </a:r>
            <a:r>
              <a:rPr lang="en-US" sz="4000" dirty="0"/>
              <a:t> </a:t>
            </a:r>
            <a:r>
              <a:rPr lang="en-US" sz="4000" dirty="0">
                <a:sym typeface="Wingdings" pitchFamily="2" charset="2"/>
              </a:rPr>
              <a:t>+ 2n (</a:t>
            </a:r>
            <a:r>
              <a:rPr lang="en-US" sz="4000" dirty="0" err="1">
                <a:sym typeface="Wingdings" pitchFamily="2" charset="2"/>
              </a:rPr>
              <a:t>inc</a:t>
            </a:r>
            <a:r>
              <a:rPr lang="en-US" sz="4000" dirty="0">
                <a:sym typeface="Wingdings" pitchFamily="2" charset="2"/>
              </a:rPr>
              <a:t>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dirty="0">
              <a:sym typeface="Wingdings" pitchFamily="2" charset="2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ym typeface="Wingdings" pitchFamily="2" charset="2"/>
              </a:rPr>
              <a:t>In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Wingdings" pitchFamily="2" charset="2"/>
              </a:rPr>
              <a:t>ner--&gt; </a:t>
            </a:r>
            <a:r>
              <a:rPr lang="en-US" sz="4000" dirty="0">
                <a:sym typeface="Wingdings" pitchFamily="2" charset="2"/>
              </a:rPr>
              <a:t>1(</a:t>
            </a:r>
            <a:r>
              <a:rPr lang="en-US" sz="4000" dirty="0" err="1">
                <a:sym typeface="Wingdings" pitchFamily="2" charset="2"/>
              </a:rPr>
              <a:t>init</a:t>
            </a:r>
            <a:r>
              <a:rPr lang="en-US" sz="4000" dirty="0">
                <a:sym typeface="Wingdings" pitchFamily="2" charset="2"/>
              </a:rPr>
              <a:t>) + n+1 (test)  + n (</a:t>
            </a:r>
            <a:r>
              <a:rPr lang="en-US" sz="4000" dirty="0" err="1">
                <a:sym typeface="Wingdings" pitchFamily="2" charset="2"/>
              </a:rPr>
              <a:t>inc</a:t>
            </a:r>
            <a:r>
              <a:rPr lang="en-US" sz="4000" dirty="0">
                <a:sym typeface="Wingdings" pitchFamily="2" charset="2"/>
              </a:rPr>
              <a:t>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Wingdings" pitchFamily="2" charset="2"/>
              </a:rPr>
              <a:t>//</a:t>
            </a: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Wingdings" pitchFamily="2" charset="2"/>
              </a:rPr>
              <a:t>for each iteration of outer loop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i="1" dirty="0">
              <a:sym typeface="Wingdings" pitchFamily="2" charset="2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i="1" dirty="0">
                <a:sym typeface="Wingdings" pitchFamily="2" charset="2"/>
              </a:rPr>
              <a:t>Sum++ n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Wingdings" pitchFamily="2" charset="2"/>
              </a:rPr>
              <a:t>//for each iteration of outer loop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4203E-A19E-5048-9D62-A4C182CDDD8A}"/>
              </a:ext>
            </a:extLst>
          </p:cNvPr>
          <p:cNvSpPr txBox="1"/>
          <p:nvPr/>
        </p:nvSpPr>
        <p:spPr>
          <a:xfrm>
            <a:off x="16649700" y="9375477"/>
            <a:ext cx="30099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O(n</a:t>
            </a:r>
            <a:r>
              <a:rPr kumimoji="0" lang="en-US" sz="40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kumimoji="0" lang="en-US" sz="4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4A47D-6330-7243-965D-9B2936A49187}"/>
              </a:ext>
            </a:extLst>
          </p:cNvPr>
          <p:cNvSpPr txBox="1"/>
          <p:nvPr/>
        </p:nvSpPr>
        <p:spPr>
          <a:xfrm>
            <a:off x="1270000" y="10316200"/>
            <a:ext cx="12683067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 + 1 + 2n+1 + 2n    +     ( 1 + (n+1) + n ) * 2n    +          (2n*n)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        Outer loop						   inner loop						sum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4965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49BC-C8E8-C840-AA15-314B08A8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Practice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643B-98B2-C342-9788-B959E230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4BBA7-7676-D14B-9C1A-0EAC2307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501C9-95B4-6A4A-B95A-7CC56633B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" y="2397428"/>
            <a:ext cx="16139160" cy="892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0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FFBF-B869-2648-B029-E0078F87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833B-A458-404C-A3A0-E8ABC810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793066"/>
            <a:ext cx="21869400" cy="931333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Different steps get added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Drop Constants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Drop non-dominant terms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B7E21-0C7E-064C-8966-59582BED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884F-882E-DC41-8B2E-DE83F1DF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1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468" y="2622712"/>
            <a:ext cx="16459200" cy="3417300"/>
          </a:xfrm>
        </p:spPr>
        <p:txBody>
          <a:bodyPr>
            <a:normAutofit/>
          </a:bodyPr>
          <a:lstStyle/>
          <a:p>
            <a:r>
              <a:rPr lang="en-US" dirty="0"/>
              <a:t>Searching an unordered array </a:t>
            </a:r>
          </a:p>
          <a:p>
            <a:pPr lvl="1"/>
            <a:r>
              <a:rPr lang="en-US" dirty="0"/>
              <a:t>How to find a target value?</a:t>
            </a:r>
          </a:p>
          <a:p>
            <a:pPr lvl="2"/>
            <a:r>
              <a:rPr lang="en-US" dirty="0"/>
              <a:t>check each element in sequence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518150" y="5598827"/>
          <a:ext cx="12192000" cy="229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47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3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5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12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56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32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8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14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4800" dirty="0"/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4800" dirty="0"/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52329" y="7117761"/>
            <a:ext cx="290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2286" y="9016127"/>
            <a:ext cx="103236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SequencialSearch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[] array,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n,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target)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for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= 0;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&lt; n;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	if (array[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] == target)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		return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	}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}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return -1;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A4EAD70E-8058-2045-8876-F3F18BAC1751}" type="slidenum">
              <a:rPr lang="en-US" smtClean="0"/>
              <a:t>27</a:t>
            </a:fld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11905243" y="10954983"/>
            <a:ext cx="4154918" cy="1251108"/>
          </a:xfrm>
          <a:prstGeom prst="borderCallout1">
            <a:avLst>
              <a:gd name="adj1" fmla="val 42860"/>
              <a:gd name="adj2" fmla="val -7246"/>
              <a:gd name="adj3" fmla="val -71970"/>
              <a:gd name="adj4" fmla="val -124233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Algorithm Basic Operation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16407163" y="9277288"/>
            <a:ext cx="3605982" cy="962188"/>
          </a:xfrm>
          <a:prstGeom prst="borderCallout1">
            <a:avLst>
              <a:gd name="adj1" fmla="val 39698"/>
              <a:gd name="adj2" fmla="val -1303"/>
              <a:gd name="adj3" fmla="val 45386"/>
              <a:gd name="adj4" fmla="val -20006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Loop mechanics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8096F3-BFF6-924D-9AF8-D08DB57AAC2D}"/>
                  </a:ext>
                </a:extLst>
              </p14:cNvPr>
              <p14:cNvContentPartPr/>
              <p14:nvPr/>
            </p14:nvContentPartPr>
            <p14:xfrm>
              <a:off x="3330360" y="8449560"/>
              <a:ext cx="10242360" cy="4793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8096F3-BFF6-924D-9AF8-D08DB57AAC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1000" y="8440200"/>
                <a:ext cx="10261080" cy="48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1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Sequential Search: Efficiency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2878418"/>
            <a:ext cx="16459200" cy="1951476"/>
          </a:xfrm>
        </p:spPr>
        <p:txBody>
          <a:bodyPr>
            <a:normAutofit/>
          </a:bodyPr>
          <a:lstStyle/>
          <a:p>
            <a:r>
              <a:rPr lang="en-US" dirty="0"/>
              <a:t>Check each element in sequence to find the target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523668" y="4471140"/>
          <a:ext cx="12192000" cy="229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47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3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5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12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56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32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8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800" dirty="0"/>
                        <a:t>14</a:t>
                      </a:r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4800" dirty="0"/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4800" dirty="0"/>
                    </a:p>
                  </a:txBody>
                  <a:tcPr marL="182880" marR="182880" marT="91440" marB="9144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52329" y="5579393"/>
            <a:ext cx="290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 index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399" y="6353885"/>
            <a:ext cx="20046778" cy="653131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dirty="0"/>
              <a:t>Scenarios</a:t>
            </a:r>
          </a:p>
          <a:p>
            <a:pPr lvl="1"/>
            <a:r>
              <a:rPr lang="en-US" sz="4800" dirty="0">
                <a:solidFill>
                  <a:srgbClr val="0000FF"/>
                </a:solidFill>
              </a:rPr>
              <a:t>Best case </a:t>
            </a:r>
          </a:p>
          <a:p>
            <a:pPr lvl="2"/>
            <a:r>
              <a:rPr lang="en-US" sz="4000" dirty="0"/>
              <a:t>which number is fastest to find (requires the least number of comparisons)?</a:t>
            </a:r>
          </a:p>
          <a:p>
            <a:pPr lvl="1"/>
            <a:r>
              <a:rPr lang="en-US" sz="4800" dirty="0">
                <a:solidFill>
                  <a:srgbClr val="FF0000"/>
                </a:solidFill>
              </a:rPr>
              <a:t>Worst case </a:t>
            </a:r>
          </a:p>
          <a:p>
            <a:pPr lvl="2"/>
            <a:r>
              <a:rPr lang="en-US" sz="4000" dirty="0"/>
              <a:t>which number is the longest to find (requires the largest number of comparisons)?</a:t>
            </a:r>
          </a:p>
          <a:p>
            <a:pPr lvl="1"/>
            <a:r>
              <a:rPr lang="en-US" sz="4800" dirty="0">
                <a:solidFill>
                  <a:srgbClr val="008000"/>
                </a:solidFill>
              </a:rPr>
              <a:t>Average case</a:t>
            </a:r>
          </a:p>
          <a:p>
            <a:pPr lvl="2"/>
            <a:r>
              <a:rPr lang="en-US" sz="4000" dirty="0"/>
              <a:t>average all possibilities (takes into account the probability of a possibility)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A4EAD70E-8058-2045-8876-F3F18BAC17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06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Search: Efficiency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A4EAD70E-8058-2045-8876-F3F18BAC1751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619282" y="3692980"/>
            <a:ext cx="5117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Does not change with input length: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0523666" y="4354700"/>
            <a:ext cx="1095616" cy="461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24594" y="5615888"/>
            <a:ext cx="5117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90"/>
                </a:solidFill>
              </a:rPr>
              <a:t>Loop mechanics time: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10928559" y="5517020"/>
            <a:ext cx="796038" cy="2370448"/>
          </a:xfrm>
          <a:prstGeom prst="rightBrac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11995357" y="8003586"/>
            <a:ext cx="364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Algorithm time: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628978" y="8580474"/>
            <a:ext cx="109561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38104" y="9026013"/>
            <a:ext cx="13351235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int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SequentialSearch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(int[] array, int n, int target) {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for (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= 0;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&lt; n;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	if (array[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] == target) {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		return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	}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}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return -1;</a:t>
            </a:r>
          </a:p>
          <a:p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E480A-5722-CC44-85E6-DA928906F2A8}"/>
              </a:ext>
            </a:extLst>
          </p:cNvPr>
          <p:cNvSpPr txBox="1"/>
          <p:nvPr/>
        </p:nvSpPr>
        <p:spPr>
          <a:xfrm>
            <a:off x="952500" y="3124200"/>
            <a:ext cx="9253386" cy="5901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A294985C-B545-DD4E-A733-5FEB5FC34ED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0281" y="2421246"/>
          <a:ext cx="10182744" cy="7819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6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089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Time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How many (success or failure)</a:t>
                      </a:r>
                      <a:r>
                        <a:rPr lang="en-US" sz="3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4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200" dirty="0"/>
                        <a:t>Initializing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baseline="0" dirty="0" err="1"/>
                        <a:t>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5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200" dirty="0"/>
                        <a:t>Compare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baseline="0" dirty="0" err="1"/>
                        <a:t>i</a:t>
                      </a:r>
                      <a:r>
                        <a:rPr lang="en-US" sz="3200" baseline="0" dirty="0"/>
                        <a:t> against array length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Best: 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Worst: n+1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5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200" dirty="0"/>
                        <a:t>Incrementing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baseline="0" dirty="0" err="1"/>
                        <a:t>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Best: 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Worst:</a:t>
                      </a:r>
                      <a:r>
                        <a:rPr lang="en-US" sz="3200" baseline="0" dirty="0"/>
                        <a:t> 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9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200" dirty="0"/>
                        <a:t>Comparing</a:t>
                      </a:r>
                      <a:r>
                        <a:rPr lang="en-US" sz="3200" baseline="0" dirty="0"/>
                        <a:t> target against array entry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Best:</a:t>
                      </a:r>
                      <a:r>
                        <a:rPr lang="en-US" sz="32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baseline="0" dirty="0"/>
                        <a:t>Worst: 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EDEA28-C216-C04B-9996-79A7C803B2A9}"/>
                  </a:ext>
                </a:extLst>
              </p14:cNvPr>
              <p14:cNvContentPartPr/>
              <p14:nvPr/>
            </p14:nvContentPartPr>
            <p14:xfrm>
              <a:off x="14865840" y="521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EDEA28-C216-C04B-9996-79A7C803B2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56480" y="5206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73319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he challenge (modern version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challenge (modern version)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38" name="Q. Will I be able to use my program to solve a large practical problem?"/>
          <p:cNvSpPr txBox="1">
            <a:spLocks noGrp="1"/>
          </p:cNvSpPr>
          <p:nvPr>
            <p:ph type="body" sz="quarter" idx="1"/>
          </p:nvPr>
        </p:nvSpPr>
        <p:spPr>
          <a:xfrm>
            <a:off x="1270000" y="1778000"/>
            <a:ext cx="16522700" cy="10541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300"/>
              </a:lnSpc>
              <a:spcBef>
                <a:spcPts val="1800"/>
              </a:spcBef>
              <a:defRPr>
                <a:solidFill>
                  <a:srgbClr val="005493"/>
                </a:solidFill>
              </a:defRPr>
            </a:pPr>
            <a:r>
              <a:t>Q. </a:t>
            </a:r>
            <a:r>
              <a:rPr>
                <a:solidFill>
                  <a:srgbClr val="000000"/>
                </a:solidFill>
              </a:rPr>
              <a:t>Will I be able to use my program to solve a large practical problem?</a:t>
            </a:r>
          </a:p>
        </p:txBody>
      </p:sp>
      <p:sp>
        <p:nvSpPr>
          <p:cNvPr id="139" name="Key insight (Knuth 1970s). Use the scientific method to understand performance."/>
          <p:cNvSpPr txBox="1"/>
          <p:nvPr/>
        </p:nvSpPr>
        <p:spPr>
          <a:xfrm>
            <a:off x="1270000" y="12192000"/>
            <a:ext cx="19926300" cy="1054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Key insight (Knuth 1970s). </a:t>
            </a:r>
            <a:r>
              <a:rPr>
                <a:solidFill>
                  <a:srgbClr val="000000"/>
                </a:solidFill>
              </a:rPr>
              <a:t>Use the </a:t>
            </a:r>
            <a:r>
              <a:rPr i="1">
                <a:solidFill>
                  <a:srgbClr val="000000"/>
                </a:solidFill>
              </a:rPr>
              <a:t>scientific method</a:t>
            </a:r>
            <a:r>
              <a:rPr>
                <a:solidFill>
                  <a:srgbClr val="000000"/>
                </a:solidFill>
              </a:rPr>
              <a:t> to understand performance.</a:t>
            </a:r>
          </a:p>
        </p:txBody>
      </p:sp>
      <p:pic>
        <p:nvPicPr>
          <p:cNvPr id="140" name="Screen Shot 2013-10-01 at 4.18.48 PM.png" descr="Screen Shot 2013-10-01 at 4.18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51" y="3175000"/>
            <a:ext cx="12708695" cy="72517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</p:spPr>
      </p:pic>
      <p:sp>
        <p:nvSpPr>
          <p:cNvPr id="141" name="Rounded Rectangle"/>
          <p:cNvSpPr/>
          <p:nvPr/>
        </p:nvSpPr>
        <p:spPr>
          <a:xfrm>
            <a:off x="9486900" y="9398000"/>
            <a:ext cx="5905500" cy="901700"/>
          </a:xfrm>
          <a:prstGeom prst="roundRect">
            <a:avLst>
              <a:gd name="adj" fmla="val 50000"/>
            </a:avLst>
          </a:prstGeom>
          <a:ln w="50800">
            <a:solidFill>
              <a:srgbClr val="8D3124"/>
            </a:solidFill>
            <a:miter lim="400000"/>
          </a:ln>
        </p:spPr>
        <p:txBody>
          <a:bodyPr lIns="304800" tIns="304800" rIns="304800" bIns="304800" anchor="ctr"/>
          <a:lstStyle/>
          <a:p>
            <a:pPr defTabSz="647700">
              <a:lnSpc>
                <a:spcPts val="3900"/>
              </a:lnSpc>
              <a:tabLst>
                <a:tab pos="1511300" algn="l"/>
              </a:tabLst>
              <a:defRPr sz="2600"/>
            </a:pPr>
            <a:endParaRPr/>
          </a:p>
        </p:txBody>
      </p:sp>
      <p:sp>
        <p:nvSpPr>
          <p:cNvPr id="142" name="Q. If not, how might I understand its performance characteristics so as to improve it?"/>
          <p:cNvSpPr txBox="1"/>
          <p:nvPr/>
        </p:nvSpPr>
        <p:spPr>
          <a:xfrm>
            <a:off x="1270000" y="10896600"/>
            <a:ext cx="19926300" cy="1054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Q. </a:t>
            </a:r>
            <a:r>
              <a:rPr>
                <a:solidFill>
                  <a:srgbClr val="000000"/>
                </a:solidFill>
              </a:rPr>
              <a:t>If not, how might I understand its performance characteristics so as to improve it?</a:t>
            </a:r>
          </a:p>
        </p:txBody>
      </p:sp>
      <p:sp>
        <p:nvSpPr>
          <p:cNvPr id="143" name="Rectangle"/>
          <p:cNvSpPr/>
          <p:nvPr/>
        </p:nvSpPr>
        <p:spPr>
          <a:xfrm>
            <a:off x="15011400" y="3924300"/>
            <a:ext cx="2667000" cy="3225800"/>
          </a:xfrm>
          <a:prstGeom prst="rect">
            <a:avLst/>
          </a:prstGeom>
          <a:solidFill>
            <a:srgbClr val="F2F6F9"/>
          </a:solidFill>
          <a:ln w="25400">
            <a:miter lim="400000"/>
          </a:ln>
        </p:spPr>
        <p:txBody>
          <a:bodyPr lIns="304800" tIns="304800" rIns="304800" bIns="304800" anchor="ctr"/>
          <a:lstStyle/>
          <a:p>
            <a:pPr defTabSz="647700">
              <a:lnSpc>
                <a:spcPts val="3900"/>
              </a:lnSpc>
              <a:tabLst>
                <a:tab pos="1511300" algn="l"/>
              </a:tabLst>
              <a:defRPr sz="2600"/>
            </a:pPr>
            <a:endParaRPr/>
          </a:p>
        </p:txBody>
      </p:sp>
      <p:pic>
        <p:nvPicPr>
          <p:cNvPr id="144" name="woman_computer.png" descr="woman_compu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9487" y="1651000"/>
            <a:ext cx="4114801" cy="47026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 advAuto="0"/>
      <p:bldP spid="142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Search: Efficiency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A4EAD70E-8058-2045-8876-F3F18BAC1751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698641" y="3661451"/>
            <a:ext cx="5117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Does not change with input length: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0603025" y="4323171"/>
            <a:ext cx="1095616" cy="461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24594" y="5615888"/>
            <a:ext cx="5117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90"/>
                </a:solidFill>
              </a:rPr>
              <a:t>Loop mechanics time: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10752814" y="5135526"/>
            <a:ext cx="796038" cy="2370448"/>
          </a:xfrm>
          <a:prstGeom prst="rightBrac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11995357" y="8003586"/>
            <a:ext cx="364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Algorithm time: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628978" y="8580474"/>
            <a:ext cx="109561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1E480A-5722-CC44-85E6-DA928906F2A8}"/>
              </a:ext>
            </a:extLst>
          </p:cNvPr>
          <p:cNvSpPr txBox="1"/>
          <p:nvPr/>
        </p:nvSpPr>
        <p:spPr>
          <a:xfrm>
            <a:off x="952500" y="3124200"/>
            <a:ext cx="9253386" cy="5901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A294985C-B545-DD4E-A733-5FEB5FC34ED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0281" y="2421246"/>
          <a:ext cx="10669750" cy="790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3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089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Time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How many (success or failure)</a:t>
                      </a:r>
                      <a:r>
                        <a:rPr lang="en-US" sz="3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9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200" dirty="0"/>
                        <a:t>Initializing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baseline="0" dirty="0" err="1"/>
                        <a:t>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5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200" dirty="0"/>
                        <a:t>Compare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baseline="0" dirty="0" err="1"/>
                        <a:t>i</a:t>
                      </a:r>
                      <a:r>
                        <a:rPr lang="en-US" sz="3200" baseline="0" dirty="0"/>
                        <a:t> against array length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Best: 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Worst: n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5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200" dirty="0"/>
                        <a:t>Incrementing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baseline="0" dirty="0" err="1"/>
                        <a:t>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Best: 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Worst:</a:t>
                      </a:r>
                      <a:r>
                        <a:rPr lang="en-US" sz="3200" baseline="0" dirty="0"/>
                        <a:t> 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9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200" dirty="0"/>
                        <a:t>Comparing</a:t>
                      </a:r>
                      <a:r>
                        <a:rPr lang="en-US" sz="3200" baseline="0" dirty="0"/>
                        <a:t> target against array entry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Best:</a:t>
                      </a:r>
                      <a:r>
                        <a:rPr lang="en-US" sz="32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baseline="0" dirty="0"/>
                        <a:t>Worst: 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2D29F81-3703-8844-98E7-5BEB480FE0F4}"/>
              </a:ext>
            </a:extLst>
          </p:cNvPr>
          <p:cNvSpPr txBox="1"/>
          <p:nvPr/>
        </p:nvSpPr>
        <p:spPr>
          <a:xfrm>
            <a:off x="324504" y="10373541"/>
            <a:ext cx="9881384" cy="2554545"/>
          </a:xfrm>
          <a:prstGeom prst="rect">
            <a:avLst/>
          </a:prstGeom>
          <a:noFill/>
          <a:ln>
            <a:solidFill>
              <a:srgbClr val="4F6228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800000"/>
                </a:solidFill>
              </a:rPr>
              <a:t>Running time function</a:t>
            </a:r>
          </a:p>
          <a:p>
            <a:r>
              <a:rPr lang="en-US" sz="4000" b="1" dirty="0"/>
              <a:t>Best case: </a:t>
            </a:r>
            <a:r>
              <a:rPr lang="en-US" sz="4000" dirty="0"/>
              <a:t>f(n) = 1 + 1 = 2  = </a:t>
            </a:r>
            <a:r>
              <a:rPr lang="en-US" sz="4000" b="1" i="1" dirty="0"/>
              <a:t>O(1)</a:t>
            </a:r>
          </a:p>
          <a:p>
            <a:r>
              <a:rPr lang="en-US" sz="4000" b="1" dirty="0"/>
              <a:t>Worst case</a:t>
            </a:r>
            <a:r>
              <a:rPr lang="en-US" sz="4000" dirty="0"/>
              <a:t>: f(n) = n + 1 + n  + n = 3n + 1 = </a:t>
            </a:r>
            <a:r>
              <a:rPr lang="en-US" sz="4000" b="1" i="1" dirty="0"/>
              <a:t>O(n)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05886" y="9026013"/>
            <a:ext cx="1339153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int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SequentialSearch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(int[] array, int n, int target) {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for (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= 0;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&lt; n;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	if (array[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] == target) {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		return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	}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}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	return -1;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05639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C00000"/>
                </a:solidFill>
              </a:rPr>
              <a:t>Efficiency of a Sequential Search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9200" y="2641600"/>
            <a:ext cx="21869400" cy="10464800"/>
          </a:xfrm>
        </p:spPr>
        <p:txBody>
          <a:bodyPr/>
          <a:lstStyle/>
          <a:p>
            <a:r>
              <a:rPr lang="en-US" altLang="x-none" sz="4000" b="1" dirty="0"/>
              <a:t>Best case		O(1)</a:t>
            </a:r>
          </a:p>
          <a:p>
            <a:pPr lvl="1"/>
            <a:r>
              <a:rPr lang="en-US" altLang="x-none" sz="4000" dirty="0"/>
              <a:t>Locate desired item first</a:t>
            </a:r>
          </a:p>
          <a:p>
            <a:r>
              <a:rPr lang="en-US" altLang="x-none" sz="4000" b="1" dirty="0"/>
              <a:t>Worst case		O(n)</a:t>
            </a:r>
          </a:p>
          <a:p>
            <a:pPr lvl="1"/>
            <a:r>
              <a:rPr lang="en-US" altLang="x-none" sz="4000" dirty="0"/>
              <a:t>Must look at all the items</a:t>
            </a:r>
          </a:p>
          <a:p>
            <a:r>
              <a:rPr lang="en-US" altLang="x-none" sz="4000" b="1" dirty="0"/>
              <a:t>Average case	O(n)</a:t>
            </a:r>
          </a:p>
          <a:p>
            <a:pPr lvl="1"/>
            <a:r>
              <a:rPr lang="en-US" altLang="x-none" sz="4000" dirty="0"/>
              <a:t>Must look at half the items </a:t>
            </a:r>
          </a:p>
          <a:p>
            <a:pPr lvl="1"/>
            <a:r>
              <a:rPr lang="en-US" altLang="x-none" sz="4000" dirty="0"/>
              <a:t>O(n/2) is still O(n)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90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39" y="352803"/>
            <a:ext cx="21031200" cy="1045635"/>
          </a:xfrm>
        </p:spPr>
        <p:txBody>
          <a:bodyPr/>
          <a:lstStyle/>
          <a:p>
            <a:r>
              <a:rPr lang="en-US" dirty="0"/>
              <a:t>Analyze the Algorithm  (Big O?---</a:t>
            </a:r>
            <a:r>
              <a:rPr lang="en-US" b="1" dirty="0">
                <a:solidFill>
                  <a:schemeClr val="accent5"/>
                </a:solidFill>
              </a:rPr>
              <a:t>For you to do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651251"/>
            <a:ext cx="21031200" cy="4984750"/>
          </a:xfrm>
        </p:spPr>
        <p:txBody>
          <a:bodyPr>
            <a:normAutofit/>
          </a:bodyPr>
          <a:lstStyle/>
          <a:p>
            <a:pPr indent="0"/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for (</a:t>
            </a:r>
            <a:r>
              <a:rPr lang="en-US" sz="4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 = 1; </a:t>
            </a:r>
            <a:r>
              <a:rPr lang="en-US" sz="4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 &lt;= n; </a:t>
            </a:r>
            <a:r>
              <a:rPr lang="en-US" sz="4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++){</a:t>
            </a:r>
          </a:p>
          <a:p>
            <a:pPr indent="0"/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  for (</a:t>
            </a:r>
            <a:r>
              <a:rPr lang="en-US" sz="4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 j = 1; j &lt;= 5; </a:t>
            </a:r>
            <a:r>
              <a:rPr lang="en-US" sz="4400" b="1" dirty="0" err="1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 indent="0"/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    sum += 1;</a:t>
            </a:r>
          </a:p>
          <a:p>
            <a:pPr indent="0"/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 indent="0"/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B70A1-1EFA-1743-A412-60C80EB938F2}"/>
              </a:ext>
            </a:extLst>
          </p:cNvPr>
          <p:cNvSpPr txBox="1"/>
          <p:nvPr/>
        </p:nvSpPr>
        <p:spPr>
          <a:xfrm>
            <a:off x="1676400" y="2165772"/>
            <a:ext cx="132207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sng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Problem 1</a:t>
            </a:r>
          </a:p>
        </p:txBody>
      </p:sp>
    </p:spTree>
    <p:extLst>
      <p:ext uri="{BB962C8B-B14F-4D97-AF65-F5344CB8AC3E}">
        <p14:creationId xmlns:p14="http://schemas.microsoft.com/office/powerpoint/2010/main" val="2684259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78" y="471867"/>
            <a:ext cx="21031200" cy="1045635"/>
          </a:xfrm>
        </p:spPr>
        <p:txBody>
          <a:bodyPr/>
          <a:lstStyle/>
          <a:p>
            <a:r>
              <a:rPr lang="en-US" dirty="0"/>
              <a:t>Analyze the Algorithm  </a:t>
            </a:r>
            <a:r>
              <a:rPr lang="en-US" dirty="0">
                <a:solidFill>
                  <a:schemeClr val="accent5"/>
                </a:solidFill>
              </a:rPr>
              <a:t>(Big O?---</a:t>
            </a:r>
            <a:r>
              <a:rPr lang="en-US" b="1" dirty="0">
                <a:solidFill>
                  <a:schemeClr val="accent5"/>
                </a:solidFill>
              </a:rPr>
              <a:t>For you to do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9048750"/>
          </a:xfrm>
        </p:spPr>
        <p:txBody>
          <a:bodyPr>
            <a:normAutofit/>
          </a:bodyPr>
          <a:lstStyle/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for (</a:t>
            </a:r>
            <a:r>
              <a:rPr lang="en-US" sz="4400" dirty="0" err="1">
                <a:latin typeface="Lucida Sans Typewriter" panose="020B0509030504030204" pitchFamily="49" charset="77"/>
              </a:rPr>
              <a:t>i</a:t>
            </a:r>
            <a:r>
              <a:rPr lang="en-US" sz="4400" dirty="0">
                <a:latin typeface="Lucida Sans Typewriter" panose="020B0509030504030204" pitchFamily="49" charset="77"/>
              </a:rPr>
              <a:t> = 0; </a:t>
            </a:r>
            <a:r>
              <a:rPr lang="en-US" sz="4400" dirty="0" err="1">
                <a:latin typeface="Lucida Sans Typewriter" panose="020B0509030504030204" pitchFamily="49" charset="77"/>
              </a:rPr>
              <a:t>i</a:t>
            </a:r>
            <a:r>
              <a:rPr lang="en-US" sz="4400" dirty="0">
                <a:latin typeface="Lucida Sans Typewriter" panose="020B0509030504030204" pitchFamily="49" charset="77"/>
              </a:rPr>
              <a:t> &lt; n; </a:t>
            </a:r>
            <a:r>
              <a:rPr lang="en-US" sz="4400" dirty="0" err="1">
                <a:latin typeface="Lucida Sans Typewriter" panose="020B0509030504030204" pitchFamily="49" charset="77"/>
              </a:rPr>
              <a:t>i</a:t>
            </a:r>
            <a:r>
              <a:rPr lang="en-US" sz="4400" dirty="0">
                <a:latin typeface="Lucida Sans Typewriter" panose="020B0509030504030204" pitchFamily="49" charset="77"/>
              </a:rPr>
              <a:t>++) { 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       sequence of statements 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} </a:t>
            </a:r>
          </a:p>
          <a:p>
            <a:pPr indent="0"/>
            <a:endParaRPr lang="en-US" sz="4400" dirty="0">
              <a:latin typeface="Lucida Sans Typewriter" panose="020B0509030504030204" pitchFamily="49" charset="77"/>
            </a:endParaRP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for (j = 0; j &lt; m; </a:t>
            </a:r>
            <a:r>
              <a:rPr lang="en-US" sz="4400" dirty="0" err="1">
                <a:latin typeface="Lucida Sans Typewriter" panose="020B0509030504030204" pitchFamily="49" charset="77"/>
              </a:rPr>
              <a:t>j++</a:t>
            </a:r>
            <a:r>
              <a:rPr lang="en-US" sz="4400" dirty="0">
                <a:latin typeface="Lucida Sans Typewriter" panose="020B0509030504030204" pitchFamily="49" charset="77"/>
              </a:rPr>
              <a:t>) { 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     sequence of statements 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}</a:t>
            </a:r>
          </a:p>
          <a:p>
            <a:pPr indent="0"/>
            <a:endParaRPr lang="en-US" sz="4400" b="1" dirty="0">
              <a:latin typeface="Courier New" charset="0"/>
              <a:ea typeface="Courier New" charset="0"/>
              <a:cs typeface="Courier New" charset="0"/>
            </a:endParaRPr>
          </a:p>
          <a:p>
            <a:pPr indent="0"/>
            <a:r>
              <a:rPr lang="en-US" sz="4400" b="1" i="1" u="sng" dirty="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Problem 3</a:t>
            </a:r>
          </a:p>
          <a:p>
            <a:pPr indent="0"/>
            <a:r>
              <a:rPr lang="en-US" sz="4400" dirty="0"/>
              <a:t>What if n = 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B70A1-1EFA-1743-A412-60C80EB938F2}"/>
              </a:ext>
            </a:extLst>
          </p:cNvPr>
          <p:cNvSpPr txBox="1"/>
          <p:nvPr/>
        </p:nvSpPr>
        <p:spPr>
          <a:xfrm>
            <a:off x="1676400" y="2479179"/>
            <a:ext cx="132207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sng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799562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39" y="471867"/>
            <a:ext cx="21031200" cy="1045635"/>
          </a:xfrm>
        </p:spPr>
        <p:txBody>
          <a:bodyPr/>
          <a:lstStyle/>
          <a:p>
            <a:r>
              <a:rPr lang="en-US" dirty="0"/>
              <a:t>Analyze the Algorithm  </a:t>
            </a:r>
            <a:r>
              <a:rPr lang="en-US" dirty="0">
                <a:solidFill>
                  <a:schemeClr val="accent5"/>
                </a:solidFill>
              </a:rPr>
              <a:t>(Big O?---</a:t>
            </a:r>
            <a:r>
              <a:rPr lang="en-US" b="1" dirty="0">
                <a:solidFill>
                  <a:schemeClr val="accent5"/>
                </a:solidFill>
              </a:rPr>
              <a:t>For you to do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9048750"/>
          </a:xfrm>
        </p:spPr>
        <p:txBody>
          <a:bodyPr>
            <a:normAutofit/>
          </a:bodyPr>
          <a:lstStyle/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for (</a:t>
            </a:r>
            <a:r>
              <a:rPr lang="en-US" sz="4400" dirty="0" err="1">
                <a:latin typeface="Lucida Sans Typewriter" panose="020B0509030504030204" pitchFamily="49" charset="77"/>
              </a:rPr>
              <a:t>i</a:t>
            </a:r>
            <a:r>
              <a:rPr lang="en-US" sz="4400" dirty="0">
                <a:latin typeface="Lucida Sans Typewriter" panose="020B0509030504030204" pitchFamily="49" charset="77"/>
              </a:rPr>
              <a:t> = 0; </a:t>
            </a:r>
            <a:r>
              <a:rPr lang="en-US" sz="4400" dirty="0" err="1">
                <a:latin typeface="Lucida Sans Typewriter" panose="020B0509030504030204" pitchFamily="49" charset="77"/>
              </a:rPr>
              <a:t>i</a:t>
            </a:r>
            <a:r>
              <a:rPr lang="en-US" sz="4400" dirty="0">
                <a:latin typeface="Lucida Sans Typewriter" panose="020B0509030504030204" pitchFamily="49" charset="77"/>
              </a:rPr>
              <a:t> &lt; n; </a:t>
            </a:r>
            <a:r>
              <a:rPr lang="en-US" sz="4400" dirty="0" err="1">
                <a:latin typeface="Lucida Sans Typewriter" panose="020B0509030504030204" pitchFamily="49" charset="77"/>
              </a:rPr>
              <a:t>i</a:t>
            </a:r>
            <a:r>
              <a:rPr lang="en-US" sz="4400" dirty="0">
                <a:latin typeface="Lucida Sans Typewriter" panose="020B0509030504030204" pitchFamily="49" charset="77"/>
              </a:rPr>
              <a:t>++) { 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     for (j = 0; j &lt;n; </a:t>
            </a:r>
            <a:r>
              <a:rPr lang="en-US" sz="4400" dirty="0" err="1">
                <a:latin typeface="Lucida Sans Typewriter" panose="020B0509030504030204" pitchFamily="49" charset="77"/>
              </a:rPr>
              <a:t>j++</a:t>
            </a:r>
            <a:r>
              <a:rPr lang="en-US" sz="4400" dirty="0">
                <a:latin typeface="Lucida Sans Typewriter" panose="020B0509030504030204" pitchFamily="49" charset="77"/>
              </a:rPr>
              <a:t>) { 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          sequence of statements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     } 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} </a:t>
            </a:r>
          </a:p>
          <a:p>
            <a:pPr indent="0"/>
            <a:endParaRPr lang="en-US" sz="4400" dirty="0">
              <a:latin typeface="Lucida Sans Typewriter" panose="020B0509030504030204" pitchFamily="49" charset="77"/>
            </a:endParaRP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for (k = 0; k &lt; n; k++) { 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     sequence of statements 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B70A1-1EFA-1743-A412-60C80EB938F2}"/>
              </a:ext>
            </a:extLst>
          </p:cNvPr>
          <p:cNvSpPr txBox="1"/>
          <p:nvPr/>
        </p:nvSpPr>
        <p:spPr>
          <a:xfrm>
            <a:off x="1676400" y="2026692"/>
            <a:ext cx="132207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sng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Problem 4</a:t>
            </a:r>
          </a:p>
        </p:txBody>
      </p:sp>
    </p:spTree>
    <p:extLst>
      <p:ext uri="{BB962C8B-B14F-4D97-AF65-F5344CB8AC3E}">
        <p14:creationId xmlns:p14="http://schemas.microsoft.com/office/powerpoint/2010/main" val="1060434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471867"/>
            <a:ext cx="21031200" cy="1045635"/>
          </a:xfrm>
        </p:spPr>
        <p:txBody>
          <a:bodyPr/>
          <a:lstStyle/>
          <a:p>
            <a:r>
              <a:rPr lang="en-US" dirty="0"/>
              <a:t>Analyze the Algorithm  </a:t>
            </a:r>
            <a:r>
              <a:rPr lang="en-US" dirty="0">
                <a:solidFill>
                  <a:schemeClr val="accent5"/>
                </a:solidFill>
              </a:rPr>
              <a:t>(Big O?---</a:t>
            </a:r>
            <a:r>
              <a:rPr lang="en-US" b="1" dirty="0">
                <a:solidFill>
                  <a:schemeClr val="accent5"/>
                </a:solidFill>
              </a:rPr>
              <a:t>For you to do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9048750"/>
          </a:xfrm>
        </p:spPr>
        <p:txBody>
          <a:bodyPr>
            <a:normAutofit/>
          </a:bodyPr>
          <a:lstStyle/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for (</a:t>
            </a:r>
            <a:r>
              <a:rPr lang="en-US" sz="4400" dirty="0" err="1">
                <a:latin typeface="Lucida Sans Typewriter" panose="020B0509030504030204" pitchFamily="49" charset="77"/>
              </a:rPr>
              <a:t>i</a:t>
            </a:r>
            <a:r>
              <a:rPr lang="en-US" sz="4400" dirty="0">
                <a:latin typeface="Lucida Sans Typewriter" panose="020B0509030504030204" pitchFamily="49" charset="77"/>
              </a:rPr>
              <a:t> = 0; </a:t>
            </a:r>
            <a:r>
              <a:rPr lang="en-US" sz="4400" dirty="0" err="1">
                <a:latin typeface="Lucida Sans Typewriter" panose="020B0509030504030204" pitchFamily="49" charset="77"/>
              </a:rPr>
              <a:t>i</a:t>
            </a:r>
            <a:r>
              <a:rPr lang="en-US" sz="4400" dirty="0">
                <a:latin typeface="Lucida Sans Typewriter" panose="020B0509030504030204" pitchFamily="49" charset="77"/>
              </a:rPr>
              <a:t> &lt; n; </a:t>
            </a:r>
            <a:r>
              <a:rPr lang="en-US" sz="4400" dirty="0" err="1">
                <a:latin typeface="Lucida Sans Typewriter" panose="020B0509030504030204" pitchFamily="49" charset="77"/>
              </a:rPr>
              <a:t>i</a:t>
            </a:r>
            <a:r>
              <a:rPr lang="en-US" sz="4400" dirty="0">
                <a:latin typeface="Lucida Sans Typewriter" panose="020B0509030504030204" pitchFamily="49" charset="77"/>
              </a:rPr>
              <a:t>++) { 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     for (j = n; j &gt; </a:t>
            </a:r>
            <a:r>
              <a:rPr lang="en-US" sz="4400" dirty="0" err="1">
                <a:latin typeface="Lucida Sans Typewriter" panose="020B0509030504030204" pitchFamily="49" charset="77"/>
              </a:rPr>
              <a:t>i</a:t>
            </a:r>
            <a:r>
              <a:rPr lang="en-US" sz="4400" dirty="0">
                <a:latin typeface="Lucida Sans Typewriter" panose="020B0509030504030204" pitchFamily="49" charset="77"/>
              </a:rPr>
              <a:t>; j--) 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          { sequence of statements 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     } </a:t>
            </a:r>
          </a:p>
          <a:p>
            <a:pPr indent="0"/>
            <a:r>
              <a:rPr lang="en-US" sz="4400" dirty="0">
                <a:latin typeface="Lucida Sans Typewriter" panose="020B0509030504030204" pitchFamily="49" charset="77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B70A1-1EFA-1743-A412-60C80EB938F2}"/>
              </a:ext>
            </a:extLst>
          </p:cNvPr>
          <p:cNvSpPr txBox="1"/>
          <p:nvPr/>
        </p:nvSpPr>
        <p:spPr>
          <a:xfrm>
            <a:off x="1676400" y="2008031"/>
            <a:ext cx="132207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sng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Problem 5</a:t>
            </a:r>
          </a:p>
        </p:txBody>
      </p:sp>
    </p:spTree>
    <p:extLst>
      <p:ext uri="{BB962C8B-B14F-4D97-AF65-F5344CB8AC3E}">
        <p14:creationId xmlns:p14="http://schemas.microsoft.com/office/powerpoint/2010/main" val="2060322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897712"/>
            <a:ext cx="21031200" cy="11168592"/>
          </a:xfrm>
        </p:spPr>
        <p:txBody>
          <a:bodyPr>
            <a:normAutofit/>
          </a:bodyPr>
          <a:lstStyle/>
          <a:p>
            <a:pPr indent="0"/>
            <a:endParaRPr lang="en-US" dirty="0"/>
          </a:p>
          <a:p>
            <a:pPr indent="0"/>
            <a:r>
              <a:rPr lang="en-US" dirty="0"/>
              <a:t>An algorithm is written to remove the first element from an array of </a:t>
            </a:r>
            <a:r>
              <a:rPr lang="en-US" b="1" dirty="0"/>
              <a:t>n</a:t>
            </a:r>
            <a:r>
              <a:rPr lang="en-US" dirty="0"/>
              <a:t> integers and shift all other elements to the left one position. Big O? Explain.</a:t>
            </a:r>
          </a:p>
          <a:p>
            <a:pPr indent="0"/>
            <a:endParaRPr lang="en-US" dirty="0"/>
          </a:p>
          <a:p>
            <a:pPr indent="0"/>
            <a:endParaRPr lang="en-US" dirty="0"/>
          </a:p>
          <a:p>
            <a:pPr indent="0"/>
            <a:endParaRPr lang="en-US" dirty="0"/>
          </a:p>
          <a:p>
            <a:pPr indent="0"/>
            <a:endParaRPr lang="en-US" dirty="0"/>
          </a:p>
          <a:p>
            <a:pPr indent="0"/>
            <a:r>
              <a:rPr lang="en-US" dirty="0"/>
              <a:t>An algorithm to remove all negative values from an array of </a:t>
            </a:r>
            <a:r>
              <a:rPr lang="en-US" b="1" i="1" dirty="0"/>
              <a:t>n</a:t>
            </a:r>
            <a:r>
              <a:rPr lang="en-US" dirty="0"/>
              <a:t> integers sequentially examines each element in the array.  When a negative is value is found, all elements to the right of the negative value are moved one position to the left in the list.  Big O is?  Explain.</a:t>
            </a:r>
          </a:p>
          <a:p>
            <a:pPr indent="0"/>
            <a:r>
              <a:rPr lang="en-US" dirty="0"/>
              <a:t> </a:t>
            </a:r>
          </a:p>
          <a:p>
            <a:pPr indent="0"/>
            <a:r>
              <a:rPr lang="en-US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81ABB-B0BD-5048-A8CB-CC93C60B506F}"/>
              </a:ext>
            </a:extLst>
          </p:cNvPr>
          <p:cNvSpPr txBox="1"/>
          <p:nvPr/>
        </p:nvSpPr>
        <p:spPr>
          <a:xfrm>
            <a:off x="1676400" y="1897712"/>
            <a:ext cx="132207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sng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Problem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5BB1E-A2F3-E042-8A4A-4598B5CE642E}"/>
              </a:ext>
            </a:extLst>
          </p:cNvPr>
          <p:cNvSpPr txBox="1"/>
          <p:nvPr/>
        </p:nvSpPr>
        <p:spPr>
          <a:xfrm>
            <a:off x="1676400" y="6494418"/>
            <a:ext cx="132207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sng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Problem 7</a:t>
            </a:r>
          </a:p>
        </p:txBody>
      </p:sp>
    </p:spTree>
    <p:extLst>
      <p:ext uri="{BB962C8B-B14F-4D97-AF65-F5344CB8AC3E}">
        <p14:creationId xmlns:p14="http://schemas.microsoft.com/office/powerpoint/2010/main" val="2616540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4730449"/>
            <a:ext cx="21869400" cy="7755467"/>
          </a:xfrm>
        </p:spPr>
        <p:txBody>
          <a:bodyPr/>
          <a:lstStyle/>
          <a:p>
            <a:r>
              <a:rPr lang="en-US" dirty="0"/>
              <a:t>You are at a wedding reception and seated at a table with </a:t>
            </a:r>
            <a:r>
              <a:rPr lang="en-US" i="1" dirty="0"/>
              <a:t>n </a:t>
            </a:r>
            <a:r>
              <a:rPr lang="en-US" dirty="0"/>
              <a:t>people.</a:t>
            </a:r>
          </a:p>
          <a:p>
            <a:r>
              <a:rPr lang="en-US" dirty="0"/>
              <a:t>In prep of a toast, the waiter pours champagne into each of n glasses.</a:t>
            </a:r>
          </a:p>
          <a:p>
            <a:r>
              <a:rPr lang="en-US" dirty="0"/>
              <a:t>Someone makes a toast.</a:t>
            </a:r>
          </a:p>
          <a:p>
            <a:r>
              <a:rPr lang="en-US" dirty="0"/>
              <a:t>You click your glass with everyone at the table.</a:t>
            </a:r>
          </a:p>
          <a:p>
            <a:r>
              <a:rPr lang="en-US" dirty="0"/>
              <a:t>Everyone else at your table does the same.</a:t>
            </a:r>
          </a:p>
          <a:p>
            <a:r>
              <a:rPr lang="en-US" dirty="0"/>
              <a:t>Efficiency? Big Oh?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73E9F-3678-B84D-B036-94261F2A27AE}"/>
              </a:ext>
            </a:extLst>
          </p:cNvPr>
          <p:cNvSpPr txBox="1"/>
          <p:nvPr/>
        </p:nvSpPr>
        <p:spPr>
          <a:xfrm>
            <a:off x="1270000" y="3581535"/>
            <a:ext cx="132207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sng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Problem 8</a:t>
            </a:r>
          </a:p>
        </p:txBody>
      </p:sp>
    </p:spTree>
    <p:extLst>
      <p:ext uri="{BB962C8B-B14F-4D97-AF65-F5344CB8AC3E}">
        <p14:creationId xmlns:p14="http://schemas.microsoft.com/office/powerpoint/2010/main" val="1053789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n algorithmic challenge: 3-sum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An algorithmic challenge: 3-sum problem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Files: in folder </a:t>
            </a:r>
            <a:r>
              <a:rPr lang="en-US" i="1" dirty="0" err="1">
                <a:solidFill>
                  <a:srgbClr val="C00000"/>
                </a:solidFill>
              </a:rPr>
              <a:t>ThreeSumProblem</a:t>
            </a:r>
            <a:endParaRPr dirty="0"/>
          </a:p>
        </p:txBody>
      </p:sp>
      <p:sp>
        <p:nvSpPr>
          <p:cNvPr id="245" name="Three-sum. Given N integers, enumerate the triples that sum to 0."/>
          <p:cNvSpPr txBox="1">
            <a:spLocks noGrp="1"/>
          </p:cNvSpPr>
          <p:nvPr>
            <p:ph type="body" sz="quarter" idx="1"/>
          </p:nvPr>
        </p:nvSpPr>
        <p:spPr>
          <a:xfrm>
            <a:off x="1270000" y="1778000"/>
            <a:ext cx="15519400" cy="1041400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5493"/>
                </a:solidFill>
              </a:rPr>
              <a:t>Three-sum</a:t>
            </a:r>
            <a:r>
              <a:t>. Given </a:t>
            </a:r>
            <a:r>
              <a:rPr i="1"/>
              <a:t>N</a:t>
            </a:r>
            <a:r>
              <a:t> integers, enumerate the triples that sum to 0.</a:t>
            </a:r>
          </a:p>
        </p:txBody>
      </p:sp>
      <p:sp>
        <p:nvSpPr>
          <p:cNvPr id="2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47" name="Q. Can we solve this problem for N = 1 million?"/>
          <p:cNvSpPr txBox="1"/>
          <p:nvPr/>
        </p:nvSpPr>
        <p:spPr>
          <a:xfrm>
            <a:off x="1270000" y="12077700"/>
            <a:ext cx="11353800" cy="1041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12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Q. </a:t>
            </a:r>
            <a:r>
              <a:rPr>
                <a:solidFill>
                  <a:srgbClr val="000000"/>
                </a:solidFill>
              </a:rPr>
              <a:t>Can we solve this problem for </a:t>
            </a:r>
            <a:r>
              <a:rPr i="1">
                <a:solidFill>
                  <a:srgbClr val="000000"/>
                </a:solidFill>
              </a:rPr>
              <a:t>N</a:t>
            </a:r>
            <a:r>
              <a:rPr>
                <a:solidFill>
                  <a:srgbClr val="000000"/>
                </a:solidFill>
              </a:rPr>
              <a:t> = 1 million?</a:t>
            </a:r>
          </a:p>
        </p:txBody>
      </p:sp>
      <p:sp>
        <p:nvSpPr>
          <p:cNvPr id="248" name="Applications in computational geometry…"/>
          <p:cNvSpPr txBox="1"/>
          <p:nvPr/>
        </p:nvSpPr>
        <p:spPr>
          <a:xfrm>
            <a:off x="13144500" y="4394200"/>
            <a:ext cx="9918700" cy="434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12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Applications in computational geometry</a:t>
            </a:r>
            <a:endParaRPr i="1">
              <a:solidFill>
                <a:srgbClr val="000000"/>
              </a:solidFill>
            </a:endParaRPr>
          </a:p>
          <a:p>
            <a:pPr marL="760379" lvl="1" indent="-303179" defTabSz="647700">
              <a:lnSpc>
                <a:spcPts val="5500"/>
              </a:lnSpc>
              <a:spcBef>
                <a:spcPts val="1200"/>
              </a:spcBef>
              <a:buClr>
                <a:srgbClr val="000000"/>
              </a:buClr>
              <a:buSzPct val="104428"/>
              <a:buFont typeface="Gill Sans"/>
              <a:buChar char="•"/>
              <a:tabLst>
                <a:tab pos="24765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>
                <a:solidFill>
                  <a:srgbClr val="000000"/>
                </a:solidFill>
              </a:rPr>
              <a:t>Find collinear points.</a:t>
            </a:r>
          </a:p>
          <a:p>
            <a:pPr marL="760379" lvl="1" indent="-303179" defTabSz="647700">
              <a:lnSpc>
                <a:spcPts val="5500"/>
              </a:lnSpc>
              <a:spcBef>
                <a:spcPts val="1200"/>
              </a:spcBef>
              <a:buClr>
                <a:srgbClr val="000000"/>
              </a:buClr>
              <a:buSzPct val="104428"/>
              <a:buFont typeface="Gill Sans"/>
              <a:buChar char="•"/>
              <a:tabLst>
                <a:tab pos="24765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>
                <a:solidFill>
                  <a:srgbClr val="000000"/>
                </a:solidFill>
              </a:rPr>
              <a:t>Does one polygon fit inside another?</a:t>
            </a:r>
          </a:p>
          <a:p>
            <a:pPr marL="760379" lvl="1" indent="-303179" defTabSz="647700">
              <a:lnSpc>
                <a:spcPts val="5500"/>
              </a:lnSpc>
              <a:spcBef>
                <a:spcPts val="1200"/>
              </a:spcBef>
              <a:buClr>
                <a:srgbClr val="000000"/>
              </a:buClr>
              <a:buSzPct val="104428"/>
              <a:buFont typeface="Gill Sans"/>
              <a:buChar char="•"/>
              <a:tabLst>
                <a:tab pos="24765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>
                <a:solidFill>
                  <a:srgbClr val="000000"/>
                </a:solidFill>
              </a:rPr>
              <a:t>Robot motion planning.</a:t>
            </a:r>
          </a:p>
          <a:p>
            <a:pPr marL="760379" lvl="1" indent="-303179" defTabSz="647700">
              <a:lnSpc>
                <a:spcPts val="5500"/>
              </a:lnSpc>
              <a:spcBef>
                <a:spcPts val="1200"/>
              </a:spcBef>
              <a:buClr>
                <a:srgbClr val="000000"/>
              </a:buClr>
              <a:buSzPct val="104428"/>
              <a:buFont typeface="Gill Sans"/>
              <a:buChar char="•"/>
              <a:tabLst>
                <a:tab pos="2476500" algn="l"/>
              </a:tabLst>
              <a:defRPr sz="3600">
                <a:solidFill>
                  <a:srgbClr val="929292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[a surprisingly long list]</a:t>
            </a:r>
          </a:p>
        </p:txBody>
      </p:sp>
      <p:grpSp>
        <p:nvGrpSpPr>
          <p:cNvPr id="251" name="Group"/>
          <p:cNvGrpSpPr/>
          <p:nvPr/>
        </p:nvGrpSpPr>
        <p:grpSpPr>
          <a:xfrm>
            <a:off x="9843095" y="2563283"/>
            <a:ext cx="6427258" cy="865717"/>
            <a:chOff x="0" y="0"/>
            <a:chExt cx="6427257" cy="865716"/>
          </a:xfrm>
        </p:grpSpPr>
        <p:sp>
          <p:nvSpPr>
            <p:cNvPr id="249" name="For simplicity, just count them."/>
            <p:cNvSpPr txBox="1"/>
            <p:nvPr/>
          </p:nvSpPr>
          <p:spPr>
            <a:xfrm>
              <a:off x="547913" y="319616"/>
              <a:ext cx="587934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ctr" defTabSz="647700">
                <a:lnSpc>
                  <a:spcPts val="3900"/>
                </a:lnSpc>
                <a:spcBef>
                  <a:spcPts val="600"/>
                </a:spcBef>
                <a:tabLst>
                  <a:tab pos="1168400" algn="l"/>
                </a:tabLst>
                <a:defRPr sz="3000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For simplicity, just count them.</a:t>
              </a:r>
            </a:p>
          </p:txBody>
        </p:sp>
        <p:sp>
          <p:nvSpPr>
            <p:cNvPr id="250" name="Line"/>
            <p:cNvSpPr/>
            <p:nvPr/>
          </p:nvSpPr>
          <p:spPr>
            <a:xfrm>
              <a:off x="0" y="0"/>
              <a:ext cx="509515" cy="509515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2" name="public class ThreeSum…"/>
          <p:cNvSpPr/>
          <p:nvPr/>
        </p:nvSpPr>
        <p:spPr>
          <a:xfrm>
            <a:off x="1320800" y="3841750"/>
            <a:ext cx="10261600" cy="655320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54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public class ThreeSum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{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   public static int count(int[] a)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   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{  /* See next slide. */ }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b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br>
            <a:r>
              <a:rPr>
                <a:uFill>
                  <a:solidFill>
                    <a:srgbClr val="007DD7"/>
                  </a:solidFill>
                </a:uFill>
              </a:rPr>
              <a:t>   public static void main(String[] args)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   {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      int[] a = StdIn.readAllInts(); 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      StdOut.println(count(a));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   }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} </a:t>
            </a:r>
          </a:p>
        </p:txBody>
      </p:sp>
      <p:sp>
        <p:nvSpPr>
          <p:cNvPr id="253" name="% more 6ints.txt…"/>
          <p:cNvSpPr/>
          <p:nvPr/>
        </p:nvSpPr>
        <p:spPr>
          <a:xfrm>
            <a:off x="3524250" y="9152180"/>
            <a:ext cx="7012782" cy="2942208"/>
          </a:xfrm>
          <a:prstGeom prst="rect">
            <a:avLst/>
          </a:prstGeom>
          <a:solidFill>
            <a:srgbClr val="FFFFFF"/>
          </a:solidFill>
          <a:ln w="12700"/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600" tIns="228600" rIns="228600" bIns="228600"/>
          <a:lstStyle/>
          <a:p>
            <a:pPr marL="7224" marR="7224" defTabSz="1295400">
              <a:lnSpc>
                <a:spcPct val="130000"/>
              </a:lnSpc>
              <a:defRPr sz="2700">
                <a:uFill>
                  <a:solidFill>
                    <a:srgbClr val="0433FF"/>
                  </a:solidFill>
                </a:uFill>
              </a:defRPr>
            </a:pPr>
            <a:r>
              <a:rPr dirty="0"/>
              <a:t>% more 6ints.txt</a:t>
            </a:r>
          </a:p>
          <a:p>
            <a:pPr marL="7224" marR="7224" defTabSz="1295400">
              <a:lnSpc>
                <a:spcPct val="250000"/>
              </a:lnSpc>
              <a:defRPr sz="2700">
                <a:uFill>
                  <a:solidFill>
                    <a:srgbClr val="0433FF"/>
                  </a:solidFill>
                </a:uFill>
              </a:defRPr>
            </a:pPr>
            <a:r>
              <a:rPr dirty="0"/>
              <a:t>30 -30 -20 -10 40  0</a:t>
            </a:r>
          </a:p>
          <a:p>
            <a:pPr marL="7224" marR="7224" defTabSz="1295400">
              <a:lnSpc>
                <a:spcPct val="130000"/>
              </a:lnSpc>
              <a:defRPr sz="2700">
                <a:uFill>
                  <a:solidFill>
                    <a:srgbClr val="0433FF"/>
                  </a:solidFill>
                </a:uFill>
              </a:defRPr>
            </a:pPr>
            <a:r>
              <a:rPr dirty="0"/>
              <a:t>% java </a:t>
            </a:r>
            <a:r>
              <a:rPr dirty="0" err="1"/>
              <a:t>ThreeSum</a:t>
            </a:r>
            <a:r>
              <a:rPr dirty="0"/>
              <a:t> &lt;  6ints.txt</a:t>
            </a:r>
          </a:p>
          <a:p>
            <a:pPr marL="7224" marR="7224" defTabSz="1295400">
              <a:lnSpc>
                <a:spcPct val="130000"/>
              </a:lnSpc>
              <a:defRPr sz="2700">
                <a:uFill>
                  <a:solidFill>
                    <a:srgbClr val="0433FF"/>
                  </a:solidFill>
                </a:uFill>
              </a:defRPr>
            </a:pPr>
            <a:r>
              <a:rPr dirty="0"/>
              <a:t>3</a:t>
            </a:r>
          </a:p>
        </p:txBody>
      </p:sp>
      <p:grpSp>
        <p:nvGrpSpPr>
          <p:cNvPr id="256" name="Group"/>
          <p:cNvGrpSpPr/>
          <p:nvPr/>
        </p:nvGrpSpPr>
        <p:grpSpPr>
          <a:xfrm>
            <a:off x="10747485" y="10498074"/>
            <a:ext cx="3885177" cy="1452372"/>
            <a:chOff x="814269" y="-17526"/>
            <a:chExt cx="3885176" cy="1452372"/>
          </a:xfrm>
        </p:grpSpPr>
        <p:graphicFrame>
          <p:nvGraphicFramePr>
            <p:cNvPr id="254" name="Table"/>
            <p:cNvGraphicFramePr/>
            <p:nvPr>
              <p:extLst>
                <p:ext uri="{D42A27DB-BD31-4B8C-83A1-F6EECF244321}">
                  <p14:modId xmlns:p14="http://schemas.microsoft.com/office/powerpoint/2010/main" val="2434887550"/>
                </p:ext>
              </p:extLst>
            </p:nvPr>
          </p:nvGraphicFramePr>
          <p:xfrm>
            <a:off x="1994346" y="-17526"/>
            <a:ext cx="2705099" cy="1452372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9017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17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17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65666">
                  <a:tc>
                    <a:txBody>
                      <a:bodyPr/>
                      <a:lstStyle/>
                      <a:p>
                        <a:pPr algn="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</a:rPr>
                          <a:t>30</a:t>
                        </a:r>
                      </a:p>
                    </a:txBody>
                    <a:tcPr marL="38100" marR="38100" marT="38100" marB="3810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</a:rPr>
                          <a:t>-30</a:t>
                        </a:r>
                      </a:p>
                    </a:txBody>
                    <a:tcPr marL="38100" marR="38100" marT="38100" marB="3810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</a:rPr>
                          <a:t>0</a:t>
                        </a:r>
                      </a:p>
                    </a:txBody>
                    <a:tcPr marL="38100" marR="38100" marT="38100" marB="381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65666">
                  <a:tc>
                    <a:txBody>
                      <a:bodyPr/>
                      <a:lstStyle/>
                      <a:p>
                        <a:pPr algn="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</a:rPr>
                          <a:t>30</a:t>
                        </a:r>
                      </a:p>
                    </a:txBody>
                    <a:tcPr marL="38100" marR="38100" marT="38100" marB="3810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</a:rPr>
                          <a:t>-20</a:t>
                        </a:r>
                      </a:p>
                    </a:txBody>
                    <a:tcPr marL="38100" marR="38100" marT="38100" marB="3810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</a:rPr>
                          <a:t>-10</a:t>
                        </a:r>
                      </a:p>
                    </a:txBody>
                    <a:tcPr marL="38100" marR="38100" marT="38100" marB="381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65666">
                  <a:tc>
                    <a:txBody>
                      <a:bodyPr/>
                      <a:lstStyle/>
                      <a:p>
                        <a:pPr algn="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</a:rPr>
                          <a:t>-30</a:t>
                        </a:r>
                      </a:p>
                    </a:txBody>
                    <a:tcPr marL="38100" marR="38100" marT="38100" marB="3810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</a:rPr>
                          <a:t>-10</a:t>
                        </a:r>
                      </a:p>
                    </a:txBody>
                    <a:tcPr marL="38100" marR="38100" marT="38100" marB="3810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</a:rPr>
                          <a:t>40</a:t>
                        </a:r>
                      </a:p>
                    </a:txBody>
                    <a:tcPr marL="38100" marR="38100" marT="38100" marB="381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55" name="Line"/>
            <p:cNvSpPr/>
            <p:nvPr/>
          </p:nvSpPr>
          <p:spPr>
            <a:xfrm flipV="1">
              <a:off x="814269" y="695181"/>
              <a:ext cx="1383999" cy="3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7" name="Shape"/>
          <p:cNvSpPr/>
          <p:nvPr/>
        </p:nvSpPr>
        <p:spPr>
          <a:xfrm>
            <a:off x="17284405" y="8913221"/>
            <a:ext cx="2666035" cy="4094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646"/>
                </a:moveTo>
                <a:lnTo>
                  <a:pt x="13251" y="21600"/>
                </a:lnTo>
                <a:lnTo>
                  <a:pt x="20972" y="13593"/>
                </a:lnTo>
                <a:lnTo>
                  <a:pt x="15352" y="11109"/>
                </a:lnTo>
                <a:lnTo>
                  <a:pt x="13351" y="13110"/>
                </a:lnTo>
                <a:lnTo>
                  <a:pt x="15487" y="2453"/>
                </a:lnTo>
                <a:lnTo>
                  <a:pt x="21600" y="7617"/>
                </a:lnTo>
                <a:lnTo>
                  <a:pt x="21243" y="4452"/>
                </a:lnTo>
                <a:lnTo>
                  <a:pt x="11511" y="0"/>
                </a:lnTo>
                <a:lnTo>
                  <a:pt x="7686" y="12842"/>
                </a:lnTo>
                <a:lnTo>
                  <a:pt x="0" y="1064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155700">
              <a:defRPr sz="2400"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8" name="Star"/>
          <p:cNvSpPr/>
          <p:nvPr/>
        </p:nvSpPr>
        <p:spPr>
          <a:xfrm>
            <a:off x="20626204" y="10279022"/>
            <a:ext cx="1563714" cy="1364712"/>
          </a:xfrm>
          <a:prstGeom prst="star8">
            <a:avLst>
              <a:gd name="adj" fmla="val 25000"/>
            </a:avLst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81280" marR="81280" defTabSz="1816100">
              <a:defRPr sz="46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259" name="Star"/>
          <p:cNvSpPr/>
          <p:nvPr/>
        </p:nvSpPr>
        <p:spPr>
          <a:xfrm rot="20445969">
            <a:off x="20714383" y="11790723"/>
            <a:ext cx="1280256" cy="1356379"/>
          </a:xfrm>
          <a:prstGeom prst="star6">
            <a:avLst>
              <a:gd name="adj" fmla="val 25000"/>
              <a:gd name="hf" fmla="val 115470"/>
            </a:avLst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81280" marR="81280" defTabSz="1816100">
              <a:defRPr sz="46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260" name="Rectangle"/>
          <p:cNvSpPr/>
          <p:nvPr/>
        </p:nvSpPr>
        <p:spPr>
          <a:xfrm>
            <a:off x="20341287" y="9152180"/>
            <a:ext cx="2197101" cy="736601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81280" marR="81280" defTabSz="1816100">
              <a:defRPr sz="46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261" name="✗"/>
          <p:cNvSpPr txBox="1"/>
          <p:nvPr/>
        </p:nvSpPr>
        <p:spPr>
          <a:xfrm>
            <a:off x="22578001" y="9034794"/>
            <a:ext cx="6985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marL="81280" marR="81280" defTabSz="1816100">
              <a:defRPr sz="41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✗</a:t>
            </a:r>
          </a:p>
        </p:txBody>
      </p:sp>
      <p:sp>
        <p:nvSpPr>
          <p:cNvPr id="262" name="✗"/>
          <p:cNvSpPr txBox="1"/>
          <p:nvPr/>
        </p:nvSpPr>
        <p:spPr>
          <a:xfrm>
            <a:off x="22311301" y="10634443"/>
            <a:ext cx="6985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marL="81280" marR="81280" defTabSz="1816100">
              <a:defRPr sz="41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✗</a:t>
            </a:r>
          </a:p>
        </p:txBody>
      </p:sp>
      <p:sp>
        <p:nvSpPr>
          <p:cNvPr id="263" name="✓"/>
          <p:cNvSpPr txBox="1"/>
          <p:nvPr/>
        </p:nvSpPr>
        <p:spPr>
          <a:xfrm>
            <a:off x="22311301" y="12094389"/>
            <a:ext cx="6985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marL="81280" marR="81280" defTabSz="1816100">
              <a:defRPr sz="41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✓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 advAuto="0"/>
      <p:bldP spid="248" grpId="0" build="p" bldLvl="5" animBg="1" advAuto="0"/>
      <p:bldP spid="251" grpId="0" animBg="1" advAuto="0"/>
      <p:bldP spid="252" grpId="0" animBg="1" advAuto="0"/>
      <p:bldP spid="253" grpId="0" animBg="1" advAuto="0"/>
      <p:bldP spid="256" grpId="0" animBg="1" advAuto="0"/>
      <p:bldP spid="257" grpId="0" animBg="1" advAuto="0"/>
      <p:bldP spid="258" grpId="0" animBg="1" advAuto="0"/>
      <p:bldP spid="259" grpId="0" animBg="1" advAuto="0"/>
      <p:bldP spid="260" grpId="0" animBg="1" advAuto="0"/>
      <p:bldP spid="261" grpId="0" animBg="1" advAuto="0"/>
      <p:bldP spid="262" grpId="0" animBg="1" advAuto="0"/>
      <p:bldP spid="263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66" name="Three-sum 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Three-sum implementation</a:t>
            </a:r>
          </a:p>
        </p:txBody>
      </p:sp>
      <p:sp>
        <p:nvSpPr>
          <p:cNvPr id="267" name="&quot;Brute force&quot; algorith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8000"/>
            <a:ext cx="8877300" cy="27940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6800"/>
              </a:lnSpc>
              <a:spcBef>
                <a:spcPts val="0"/>
              </a:spcBef>
              <a:defRPr sz="3500">
                <a:solidFill>
                  <a:srgbClr val="005493"/>
                </a:solidFill>
              </a:defRPr>
            </a:pPr>
            <a:r>
              <a:rPr dirty="0"/>
              <a:t>"Brute force" algorithm</a:t>
            </a:r>
          </a:p>
          <a:p>
            <a:pPr marL="827616" lvl="1" indent="-370416">
              <a:lnSpc>
                <a:spcPts val="6800"/>
              </a:lnSpc>
              <a:spcBef>
                <a:spcPts val="0"/>
              </a:spcBef>
              <a:defRPr sz="3500"/>
            </a:pPr>
            <a:r>
              <a:rPr dirty="0"/>
              <a:t>Process all possible triples.</a:t>
            </a:r>
          </a:p>
          <a:p>
            <a:pPr marL="827616" lvl="1" indent="-370416">
              <a:lnSpc>
                <a:spcPts val="5400"/>
              </a:lnSpc>
              <a:spcBef>
                <a:spcPts val="0"/>
              </a:spcBef>
              <a:defRPr sz="3500"/>
            </a:pPr>
            <a:r>
              <a:rPr dirty="0"/>
              <a:t>Increment counter when sum is 0.</a:t>
            </a:r>
          </a:p>
        </p:txBody>
      </p:sp>
      <p:sp>
        <p:nvSpPr>
          <p:cNvPr id="268" name="public static int count(int[] a)…"/>
          <p:cNvSpPr/>
          <p:nvPr/>
        </p:nvSpPr>
        <p:spPr>
          <a:xfrm>
            <a:off x="1454898" y="5288025"/>
            <a:ext cx="9969500" cy="655320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54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public static int count(int[] a)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{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int N =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a.length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int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cnt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= 0;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for (int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= 0;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&lt; N;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++)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   for (int j = i+1; j &lt; N;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j++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)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      for (int k = j+1; k &lt; N; k++)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         if (a[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] + a[j] + a[k] == 0)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           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cnt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++;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return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cnt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}</a:t>
            </a:r>
          </a:p>
        </p:txBody>
      </p:sp>
      <p:graphicFrame>
        <p:nvGraphicFramePr>
          <p:cNvPr id="269" name="Table"/>
          <p:cNvGraphicFramePr/>
          <p:nvPr>
            <p:extLst>
              <p:ext uri="{D42A27DB-BD31-4B8C-83A1-F6EECF244321}">
                <p14:modId xmlns:p14="http://schemas.microsoft.com/office/powerpoint/2010/main" val="2057741616"/>
              </p:ext>
            </p:extLst>
          </p:nvPr>
        </p:nvGraphicFramePr>
        <p:xfrm>
          <a:off x="19353692" y="1787652"/>
          <a:ext cx="3682713" cy="18154772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583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1612">
                <a:tc>
                  <a:txBody>
                    <a:bodyPr/>
                    <a:lstStyle/>
                    <a:p>
                      <a:pPr defTabSz="914400">
                        <a:lnSpc>
                          <a:spcPts val="3200"/>
                        </a:lnSpc>
                        <a:defRPr sz="1800" i="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200"/>
                        </a:lnSpc>
                        <a:defRPr sz="1800" i="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200"/>
                        </a:lnSpc>
                        <a:defRPr sz="1800" i="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k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200"/>
                        </a:lnSpc>
                        <a:defRPr sz="1800" i="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a[i]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200"/>
                        </a:lnSpc>
                        <a:defRPr sz="1800" i="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a[j]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200"/>
                        </a:lnSpc>
                        <a:defRPr sz="1800" i="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a[k]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475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700"/>
                        </a:lnSpc>
                        <a:defRPr sz="1800"/>
                      </a:pPr>
                      <a:r>
                        <a:rPr sz="26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0475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80475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solidFill>
                            <a:srgbClr val="A9A9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5003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114300" marR="114300" marT="114300" marB="1143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 dirty="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114300" marR="114300" marT="114300" marB="114300" anchor="ctr" horzOverflow="overflow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270" name="Table"/>
          <p:cNvGraphicFramePr/>
          <p:nvPr/>
        </p:nvGraphicFramePr>
        <p:xfrm>
          <a:off x="10801846" y="2527300"/>
          <a:ext cx="6337296" cy="109220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135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defTabSz="914400">
                        <a:lnSpc>
                          <a:spcPts val="32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defTabSz="914400">
                        <a:lnSpc>
                          <a:spcPts val="32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a[i]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/>
                      </a:pPr>
                      <a:r>
                        <a:rPr sz="2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Q. How much time will this program take for N = 1 million?"/>
          <p:cNvSpPr txBox="1"/>
          <p:nvPr/>
        </p:nvSpPr>
        <p:spPr>
          <a:xfrm>
            <a:off x="1270000" y="12077700"/>
            <a:ext cx="14147800" cy="1041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12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Q. </a:t>
            </a:r>
            <a:r>
              <a:rPr>
                <a:solidFill>
                  <a:srgbClr val="000000"/>
                </a:solidFill>
              </a:rPr>
              <a:t>How much time will this program take for </a:t>
            </a:r>
            <a:r>
              <a:rPr i="1">
                <a:solidFill>
                  <a:srgbClr val="000000"/>
                </a:solidFill>
              </a:rPr>
              <a:t>N</a:t>
            </a:r>
            <a:r>
              <a:rPr>
                <a:solidFill>
                  <a:srgbClr val="000000"/>
                </a:solidFill>
              </a:rPr>
              <a:t> = 1 million?</a:t>
            </a:r>
          </a:p>
        </p:txBody>
      </p:sp>
      <p:grpSp>
        <p:nvGrpSpPr>
          <p:cNvPr id="276" name="Group"/>
          <p:cNvGrpSpPr/>
          <p:nvPr/>
        </p:nvGrpSpPr>
        <p:grpSpPr>
          <a:xfrm>
            <a:off x="6301989" y="6453195"/>
            <a:ext cx="7266380" cy="2533904"/>
            <a:chOff x="-3018619" y="446396"/>
            <a:chExt cx="7266378" cy="2533903"/>
          </a:xfrm>
        </p:grpSpPr>
        <p:sp>
          <p:nvSpPr>
            <p:cNvPr id="272" name="Keep i &lt; j &lt; k  to avoid processing each triple 6 times"/>
            <p:cNvSpPr txBox="1"/>
            <p:nvPr/>
          </p:nvSpPr>
          <p:spPr>
            <a:xfrm>
              <a:off x="94858" y="446396"/>
              <a:ext cx="4152901" cy="1384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 defTabSz="647700">
                <a:lnSpc>
                  <a:spcPts val="3900"/>
                </a:lnSpc>
                <a:spcBef>
                  <a:spcPts val="600"/>
                </a:spcBef>
                <a:tabLst>
                  <a:tab pos="1168400" algn="l"/>
                </a:tabLst>
                <a:defRPr sz="3000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 dirty="0"/>
                <a:t>Keep</a:t>
              </a:r>
              <a:r>
                <a:rPr dirty="0">
                  <a:latin typeface="Helvetica"/>
                  <a:ea typeface="Helvetica"/>
                  <a:cs typeface="Helvetica"/>
                  <a:sym typeface="Helvetica"/>
                </a:rPr>
                <a:t> </a:t>
              </a:r>
              <a:r>
                <a:rPr dirty="0" err="1">
                  <a:latin typeface="Helvetica"/>
                  <a:ea typeface="Helvetica"/>
                  <a:cs typeface="Helvetica"/>
                  <a:sym typeface="Helvetica"/>
                </a:rPr>
                <a:t>i</a:t>
              </a:r>
              <a:r>
                <a:rPr dirty="0">
                  <a:latin typeface="Helvetica"/>
                  <a:ea typeface="Helvetica"/>
                  <a:cs typeface="Helvetica"/>
                  <a:sym typeface="Helvetica"/>
                </a:rPr>
                <a:t> &lt; j &lt; k</a:t>
              </a:r>
              <a:r>
                <a:rPr dirty="0"/>
                <a:t>  to avoid processing</a:t>
              </a:r>
              <a:br>
                <a:rPr dirty="0"/>
              </a:br>
              <a:r>
                <a:rPr dirty="0"/>
                <a:t>each triple 6 times</a:t>
              </a:r>
            </a:p>
          </p:txBody>
        </p:sp>
        <p:sp>
          <p:nvSpPr>
            <p:cNvPr id="273" name="Line"/>
            <p:cNvSpPr/>
            <p:nvPr/>
          </p:nvSpPr>
          <p:spPr>
            <a:xfrm flipV="1">
              <a:off x="-3018619" y="1258323"/>
              <a:ext cx="3011753" cy="964540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74" name="Line"/>
            <p:cNvSpPr/>
            <p:nvPr/>
          </p:nvSpPr>
          <p:spPr>
            <a:xfrm flipV="1">
              <a:off x="-1968224" y="1254554"/>
              <a:ext cx="1962549" cy="1303272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75" name="Line"/>
            <p:cNvSpPr/>
            <p:nvPr/>
          </p:nvSpPr>
          <p:spPr>
            <a:xfrm flipV="1">
              <a:off x="-1352538" y="1254553"/>
              <a:ext cx="1346862" cy="1725746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13144500" y="7984794"/>
            <a:ext cx="4352727" cy="2584326"/>
            <a:chOff x="107066" y="0"/>
            <a:chExt cx="4352726" cy="2584325"/>
          </a:xfrm>
        </p:grpSpPr>
        <p:pic>
          <p:nvPicPr>
            <p:cNvPr id="277" name="droppedImage.pdf" descr="dropped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066" y="1069590"/>
              <a:ext cx="723901" cy="9278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0" name="Group"/>
            <p:cNvGrpSpPr/>
            <p:nvPr/>
          </p:nvGrpSpPr>
          <p:grpSpPr>
            <a:xfrm>
              <a:off x="443598" y="0"/>
              <a:ext cx="4016195" cy="2584326"/>
              <a:chOff x="443598" y="0"/>
              <a:chExt cx="4016194" cy="2584325"/>
            </a:xfrm>
          </p:grpSpPr>
          <p:sp>
            <p:nvSpPr>
              <p:cNvPr id="278" name="triples  with i &lt; j &lt; k"/>
              <p:cNvSpPr txBox="1"/>
              <p:nvPr/>
            </p:nvSpPr>
            <p:spPr>
              <a:xfrm>
                <a:off x="443598" y="1349705"/>
                <a:ext cx="2019338" cy="12346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/>
              <a:p>
                <a:pPr algn="ctr" defTabSz="647700">
                  <a:lnSpc>
                    <a:spcPts val="5700"/>
                  </a:lnSpc>
                  <a:spcBef>
                    <a:spcPts val="600"/>
                  </a:spcBef>
                  <a:tabLst>
                    <a:tab pos="1168400" algn="l"/>
                  </a:tabLst>
                  <a:defRPr sz="2700">
                    <a:solidFill>
                      <a:srgbClr val="005493"/>
                    </a:solidFill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r>
                  <a:t>triples </a:t>
                </a:r>
                <a:br/>
                <a:r>
                  <a:t>with</a:t>
                </a:r>
                <a:r>
                  <a:rPr>
                    <a:latin typeface="Helvetica"/>
                    <a:ea typeface="Helvetica"/>
                    <a:cs typeface="Helvetica"/>
                    <a:sym typeface="Helvetica"/>
                  </a:rPr>
                  <a:t> i &lt; j &lt; k</a:t>
                </a:r>
              </a:p>
            </p:txBody>
          </p:sp>
          <p:sp>
            <p:nvSpPr>
              <p:cNvPr id="279" name="Line"/>
              <p:cNvSpPr/>
              <p:nvPr/>
            </p:nvSpPr>
            <p:spPr>
              <a:xfrm flipH="1">
                <a:off x="2177563" y="0"/>
                <a:ext cx="2282230" cy="1613430"/>
              </a:xfrm>
              <a:prstGeom prst="line">
                <a:avLst/>
              </a:prstGeom>
              <a:noFill/>
              <a:ln w="38100" cap="flat">
                <a:solidFill>
                  <a:srgbClr val="005493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 advAuto="0"/>
      <p:bldP spid="268" grpId="0" build="p" bldLvl="5" animBg="1" advAuto="0"/>
      <p:bldP spid="269" grpId="0" animBg="1" advAuto="0"/>
      <p:bldP spid="270" grpId="0" animBg="1" advAuto="0"/>
      <p:bldP spid="271" grpId="0" animBg="1" advAuto="0"/>
      <p:bldP spid="276" grpId="0" animBg="1" advAuto="0"/>
      <p:bldP spid="28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ctr"/>
          <a:lstStyle>
            <a:lvl1pPr algn="r"/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7" name="Three reasons to study program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38100" tIns="38100" rIns="38100" bIns="38100"/>
          <a:lstStyle/>
          <a:p>
            <a:pPr>
              <a:spcBef>
                <a:spcPts val="0"/>
              </a:spcBef>
            </a:pPr>
            <a:r>
              <a:t>Three reasons to study program performance</a:t>
            </a:r>
          </a:p>
        </p:txBody>
      </p:sp>
      <p:sp>
        <p:nvSpPr>
          <p:cNvPr id="148" name="2. To compare algorithms and implementations.…"/>
          <p:cNvSpPr txBox="1"/>
          <p:nvPr/>
        </p:nvSpPr>
        <p:spPr>
          <a:xfrm>
            <a:off x="1270000" y="5791200"/>
            <a:ext cx="11439922" cy="2717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2. To compare algorithms and implementations.</a:t>
            </a:r>
          </a:p>
          <a:p>
            <a:pPr marL="838200" lvl="1" indent="-381000" defTabSz="647700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Will this change make my program faster?</a:t>
            </a:r>
          </a:p>
          <a:p>
            <a:pPr marL="838200" lvl="1" indent="-381000" defTabSz="647700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How can I make my program faster?</a:t>
            </a:r>
          </a:p>
        </p:txBody>
      </p:sp>
      <p:sp>
        <p:nvSpPr>
          <p:cNvPr id="149" name="3. To develop a basis for understanding the problem and for designing new algorithms…"/>
          <p:cNvSpPr txBox="1"/>
          <p:nvPr/>
        </p:nvSpPr>
        <p:spPr>
          <a:xfrm>
            <a:off x="1270000" y="9283700"/>
            <a:ext cx="11439922" cy="3340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1300"/>
              </a:spcBef>
              <a:tabLst>
                <a:tab pos="11684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>
                <a:solidFill>
                  <a:srgbClr val="005493"/>
                </a:solidFill>
              </a:rPr>
              <a:t>3. To develop a basis for understanding the</a:t>
            </a:r>
            <a:br>
              <a:rPr>
                <a:solidFill>
                  <a:srgbClr val="005493"/>
                </a:solidFill>
              </a:rPr>
            </a:br>
            <a:r>
              <a:rPr>
                <a:solidFill>
                  <a:srgbClr val="005493"/>
                </a:solidFill>
              </a:rPr>
              <a:t>problem and for designing new algorithms</a:t>
            </a:r>
          </a:p>
          <a:p>
            <a:pPr marL="838200" lvl="1" indent="-381000" defTabSz="647700">
              <a:lnSpc>
                <a:spcPts val="5500"/>
              </a:lnSpc>
              <a:spcBef>
                <a:spcPts val="13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Enables new technology.</a:t>
            </a:r>
          </a:p>
          <a:p>
            <a:pPr marL="838200" lvl="1" indent="-381000" defTabSz="647700">
              <a:lnSpc>
                <a:spcPts val="5500"/>
              </a:lnSpc>
              <a:spcBef>
                <a:spcPts val="13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Enables new research.</a:t>
            </a:r>
          </a:p>
        </p:txBody>
      </p:sp>
      <p:sp>
        <p:nvSpPr>
          <p:cNvPr id="150" name="1. To predict program behavior…"/>
          <p:cNvSpPr txBox="1">
            <a:spLocks noGrp="1"/>
          </p:cNvSpPr>
          <p:nvPr>
            <p:ph type="body" sz="quarter" idx="1"/>
          </p:nvPr>
        </p:nvSpPr>
        <p:spPr>
          <a:xfrm>
            <a:off x="1270000" y="2286000"/>
            <a:ext cx="8343900" cy="26162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493"/>
                </a:solidFill>
              </a:defRPr>
            </a:pPr>
            <a:r>
              <a:rPr dirty="0"/>
              <a:t>1. To predict program behavior</a:t>
            </a:r>
          </a:p>
          <a:p>
            <a:pPr lvl="1"/>
            <a:r>
              <a:rPr dirty="0"/>
              <a:t>Will my program finish?</a:t>
            </a:r>
          </a:p>
          <a:p>
            <a:pPr lvl="1"/>
            <a:r>
              <a:rPr i="1" dirty="0"/>
              <a:t>When</a:t>
            </a:r>
            <a:r>
              <a:rPr dirty="0"/>
              <a:t> will my program finish?</a:t>
            </a:r>
          </a:p>
        </p:txBody>
      </p:sp>
      <p:sp>
        <p:nvSpPr>
          <p:cNvPr id="151" name="public class Gambler…"/>
          <p:cNvSpPr txBox="1"/>
          <p:nvPr/>
        </p:nvSpPr>
        <p:spPr>
          <a:xfrm>
            <a:off x="12950023" y="1330959"/>
            <a:ext cx="10007601" cy="8270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marL="6350" marR="6350" defTabSz="647700">
              <a:lnSpc>
                <a:spcPct val="110000"/>
              </a:lnSpc>
              <a:buClr>
                <a:srgbClr val="0433FF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>
                <a:uFill>
                  <a:solidFill>
                    <a:srgbClr val="000000"/>
                  </a:solidFill>
                </a:uFill>
              </a:rPr>
              <a:t>public class Gambler </a:t>
            </a:r>
            <a:endParaRPr sz="2400" dirty="0"/>
          </a:p>
          <a:p>
            <a:pPr marL="6350" marR="6350" defTabSz="647700">
              <a:lnSpc>
                <a:spcPct val="110000"/>
              </a:lnSpc>
              <a:buClr>
                <a:srgbClr val="000000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/>
              <a:t>{</a:t>
            </a:r>
          </a:p>
          <a:p>
            <a:pPr marL="6350" marR="6350" defTabSz="647700">
              <a:lnSpc>
                <a:spcPct val="110000"/>
              </a:lnSpc>
              <a:buClr>
                <a:srgbClr val="000000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/>
              <a:t>    </a:t>
            </a:r>
            <a:r>
              <a:rPr sz="2400" dirty="0">
                <a:uFill>
                  <a:solidFill>
                    <a:srgbClr val="000000"/>
                  </a:solidFill>
                </a:uFill>
              </a:rPr>
              <a:t>public static void </a:t>
            </a:r>
            <a:r>
              <a:rPr sz="2400" dirty="0"/>
              <a:t>main</a:t>
            </a:r>
            <a:r>
              <a:rPr sz="2400" dirty="0">
                <a:uFill>
                  <a:solidFill>
                    <a:srgbClr val="000000"/>
                  </a:solidFill>
                </a:uFill>
              </a:rPr>
              <a:t>(String[] </a:t>
            </a:r>
            <a:r>
              <a:rPr sz="2400" dirty="0" err="1">
                <a:uFill>
                  <a:solidFill>
                    <a:srgbClr val="000000"/>
                  </a:solidFill>
                </a:uFill>
              </a:rPr>
              <a:t>args</a:t>
            </a:r>
            <a:r>
              <a:rPr sz="2400" dirty="0">
                <a:uFill>
                  <a:solidFill>
                    <a:srgbClr val="000000"/>
                  </a:solidFill>
                </a:uFill>
              </a:rPr>
              <a:t>) </a:t>
            </a:r>
            <a:endParaRPr sz="2400" dirty="0"/>
          </a:p>
          <a:p>
            <a:pPr marL="6350" marR="6350" defTabSz="647700">
              <a:lnSpc>
                <a:spcPct val="110000"/>
              </a:lnSpc>
              <a:buClr>
                <a:srgbClr val="000000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/>
              <a:t>    {</a:t>
            </a:r>
          </a:p>
          <a:p>
            <a:pPr marL="6350" marR="6350" defTabSz="647700">
              <a:lnSpc>
                <a:spcPct val="110000"/>
              </a:lnSpc>
              <a:buClr>
                <a:srgbClr val="000000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/>
              <a:t>      </a:t>
            </a:r>
            <a:r>
              <a:rPr sz="2400" dirty="0">
                <a:uFill>
                  <a:solidFill>
                    <a:srgbClr val="000000"/>
                  </a:solidFill>
                </a:uFill>
              </a:rPr>
              <a:t>int stake  = Integer.</a:t>
            </a:r>
            <a:r>
              <a:rPr sz="2400" dirty="0"/>
              <a:t>parseInt</a:t>
            </a:r>
            <a:r>
              <a:rPr sz="2400" dirty="0">
                <a:uFill>
                  <a:solidFill>
                    <a:srgbClr val="000000"/>
                  </a:solidFill>
                </a:uFill>
              </a:rPr>
              <a:t>(</a:t>
            </a:r>
            <a:r>
              <a:rPr sz="2400" dirty="0" err="1">
                <a:uFill>
                  <a:solidFill>
                    <a:srgbClr val="000000"/>
                  </a:solidFill>
                </a:uFill>
              </a:rPr>
              <a:t>args</a:t>
            </a:r>
            <a:r>
              <a:rPr sz="2400" dirty="0">
                <a:uFill>
                  <a:solidFill>
                    <a:srgbClr val="000000"/>
                  </a:solidFill>
                </a:uFill>
              </a:rPr>
              <a:t>[0]);</a:t>
            </a:r>
          </a:p>
          <a:p>
            <a:pPr marL="6350" marR="6350" defTabSz="647700">
              <a:lnSpc>
                <a:spcPct val="110000"/>
              </a:lnSpc>
              <a:buClr>
                <a:srgbClr val="AC2900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>
                <a:uFill>
                  <a:solidFill>
                    <a:srgbClr val="000000"/>
                  </a:solidFill>
                </a:uFill>
              </a:rPr>
              <a:t>      int goal   = Integer.</a:t>
            </a:r>
            <a:r>
              <a:rPr sz="2400" dirty="0"/>
              <a:t>parseInt</a:t>
            </a:r>
            <a:r>
              <a:rPr sz="2400" dirty="0">
                <a:uFill>
                  <a:solidFill>
                    <a:srgbClr val="000000"/>
                  </a:solidFill>
                </a:uFill>
              </a:rPr>
              <a:t>(</a:t>
            </a:r>
            <a:r>
              <a:rPr sz="2400" dirty="0" err="1">
                <a:uFill>
                  <a:solidFill>
                    <a:srgbClr val="000000"/>
                  </a:solidFill>
                </a:uFill>
              </a:rPr>
              <a:t>args</a:t>
            </a:r>
            <a:r>
              <a:rPr sz="2400" dirty="0">
                <a:uFill>
                  <a:solidFill>
                    <a:srgbClr val="000000"/>
                  </a:solidFill>
                </a:uFill>
              </a:rPr>
              <a:t>[1]);</a:t>
            </a:r>
          </a:p>
          <a:p>
            <a:pPr marL="6350" marR="6350" defTabSz="647700">
              <a:lnSpc>
                <a:spcPct val="110000"/>
              </a:lnSpc>
              <a:buClr>
                <a:srgbClr val="AC2900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>
                <a:uFill>
                  <a:solidFill>
                    <a:srgbClr val="000000"/>
                  </a:solidFill>
                </a:uFill>
              </a:rPr>
              <a:t>      int trials = Integer.</a:t>
            </a:r>
            <a:r>
              <a:rPr sz="2400" dirty="0"/>
              <a:t>parseInt</a:t>
            </a:r>
            <a:r>
              <a:rPr sz="2400" dirty="0">
                <a:uFill>
                  <a:solidFill>
                    <a:srgbClr val="000000"/>
                  </a:solidFill>
                </a:uFill>
              </a:rPr>
              <a:t>(</a:t>
            </a:r>
            <a:r>
              <a:rPr sz="2400" dirty="0" err="1">
                <a:uFill>
                  <a:solidFill>
                    <a:srgbClr val="000000"/>
                  </a:solidFill>
                </a:uFill>
              </a:rPr>
              <a:t>args</a:t>
            </a:r>
            <a:r>
              <a:rPr sz="2400" dirty="0">
                <a:uFill>
                  <a:solidFill>
                    <a:srgbClr val="000000"/>
                  </a:solidFill>
                </a:uFill>
              </a:rPr>
              <a:t>[2]);      </a:t>
            </a:r>
            <a:endParaRPr sz="2400" dirty="0"/>
          </a:p>
          <a:p>
            <a:pPr marL="6350" marR="6350" defTabSz="647700">
              <a:lnSpc>
                <a:spcPct val="110000"/>
              </a:lnSpc>
              <a:buClr>
                <a:srgbClr val="0433FF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>
                <a:uFill>
                  <a:solidFill>
                    <a:srgbClr val="000000"/>
                  </a:solidFill>
                </a:uFill>
              </a:rPr>
              <a:t>      int wins   = 0;</a:t>
            </a:r>
          </a:p>
          <a:p>
            <a:pPr marL="6350" marR="6350" defTabSz="647700">
              <a:lnSpc>
                <a:spcPct val="110000"/>
              </a:lnSpc>
              <a:buClr>
                <a:srgbClr val="0433FF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>
                <a:uFill>
                  <a:solidFill>
                    <a:srgbClr val="000000"/>
                  </a:solidFill>
                </a:uFill>
              </a:rPr>
              <a:t>      for (int t = 0; t &lt; trials; t++)</a:t>
            </a:r>
          </a:p>
          <a:p>
            <a:pPr marL="6350" marR="6350" defTabSz="647700">
              <a:lnSpc>
                <a:spcPct val="110000"/>
              </a:lnSpc>
              <a:buClr>
                <a:srgbClr val="0433FF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/>
              <a:t>      {  </a:t>
            </a:r>
            <a:endParaRPr sz="2400" dirty="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  <a:p>
            <a:pPr marL="6350" marR="6350" defTabSz="647700">
              <a:lnSpc>
                <a:spcPct val="110000"/>
              </a:lnSpc>
              <a:buClr>
                <a:srgbClr val="0433FF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>
                <a:uFill>
                  <a:solidFill>
                    <a:srgbClr val="000000"/>
                  </a:solidFill>
                </a:uFill>
              </a:rPr>
              <a:t>         int cash = stake;</a:t>
            </a:r>
          </a:p>
          <a:p>
            <a:pPr marL="86359" defTabSz="647700">
              <a:lnSpc>
                <a:spcPct val="110000"/>
              </a:lnSpc>
              <a:buClr>
                <a:srgbClr val="0433FF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>
                <a:uFill>
                  <a:solidFill>
                    <a:srgbClr val="000000"/>
                  </a:solidFill>
                </a:uFill>
              </a:rPr>
              <a:t>         while (cash &gt; 0 &amp;&amp; cash &lt; goal)</a:t>
            </a:r>
          </a:p>
          <a:p>
            <a:pPr marL="86359" defTabSz="647700">
              <a:lnSpc>
                <a:spcPct val="110000"/>
              </a:lnSpc>
              <a:buClr>
                <a:srgbClr val="0433FF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>
                <a:uFill>
                  <a:solidFill>
                    <a:srgbClr val="000000"/>
                  </a:solidFill>
                </a:uFill>
              </a:rPr>
              <a:t>            if (</a:t>
            </a:r>
            <a:r>
              <a:rPr sz="2400" dirty="0" err="1">
                <a:uFill>
                  <a:solidFill>
                    <a:srgbClr val="000000"/>
                  </a:solidFill>
                </a:uFill>
              </a:rPr>
              <a:t>Math.</a:t>
            </a:r>
            <a:r>
              <a:rPr sz="2400" dirty="0" err="1"/>
              <a:t>random</a:t>
            </a:r>
            <a:r>
              <a:rPr sz="2400" dirty="0">
                <a:uFill>
                  <a:solidFill>
                    <a:srgbClr val="000000"/>
                  </a:solidFill>
                </a:uFill>
              </a:rPr>
              <a:t>() &lt; 0.5) cash++;</a:t>
            </a:r>
            <a:br>
              <a:rPr sz="2400" dirty="0">
                <a:uFill>
                  <a:solidFill>
                    <a:srgbClr val="000000"/>
                  </a:solidFill>
                </a:uFill>
              </a:rPr>
            </a:br>
            <a:r>
              <a:rPr sz="2400" dirty="0">
                <a:uFill>
                  <a:solidFill>
                    <a:srgbClr val="000000"/>
                  </a:solidFill>
                </a:uFill>
              </a:rPr>
              <a:t>            else                     cash--;</a:t>
            </a:r>
          </a:p>
          <a:p>
            <a:pPr marL="86359" defTabSz="647700">
              <a:lnSpc>
                <a:spcPct val="110000"/>
              </a:lnSpc>
              <a:buClr>
                <a:srgbClr val="0433FF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>
                <a:uFill>
                  <a:solidFill>
                    <a:srgbClr val="000000"/>
                  </a:solidFill>
                </a:uFill>
              </a:rPr>
              <a:t>         if (cash == goal) wins++;</a:t>
            </a:r>
          </a:p>
          <a:p>
            <a:pPr marL="6350" marR="6350" defTabSz="647700">
              <a:lnSpc>
                <a:spcPct val="110000"/>
              </a:lnSpc>
              <a:buClr>
                <a:srgbClr val="000000"/>
              </a:buClr>
              <a:buFont typeface="Courier New"/>
              <a:tabLst>
                <a:tab pos="1155700" algn="l"/>
              </a:tabLst>
              <a:defRPr sz="2400"/>
            </a:pPr>
            <a:r>
              <a:rPr dirty="0"/>
              <a:t>      }</a:t>
            </a:r>
          </a:p>
          <a:p>
            <a:pPr marL="6350" marR="6350" defTabSz="647700">
              <a:lnSpc>
                <a:spcPct val="110000"/>
              </a:lnSpc>
              <a:buClr>
                <a:srgbClr val="000000"/>
              </a:buClr>
              <a:buFont typeface="Courier New"/>
              <a:tabLst>
                <a:tab pos="1155700" algn="l"/>
              </a:tabLst>
              <a:defRPr sz="2400"/>
            </a:pPr>
            <a:r>
              <a:rPr dirty="0">
                <a:uFill>
                  <a:solidFill>
                    <a:srgbClr val="000000"/>
                  </a:solidFill>
                </a:uFill>
              </a:rPr>
              <a:t>      </a:t>
            </a:r>
            <a:r>
              <a:rPr dirty="0" err="1">
                <a:uFill>
                  <a:solidFill>
                    <a:srgbClr val="000000"/>
                  </a:solidFill>
                </a:uFill>
              </a:rPr>
              <a:t>StdOut.</a:t>
            </a:r>
            <a:r>
              <a:rPr dirty="0" err="1"/>
              <a:t>print</a:t>
            </a:r>
            <a:r>
              <a:rPr dirty="0">
                <a:uFill>
                  <a:solidFill>
                    <a:srgbClr val="000000"/>
                  </a:solidFill>
                </a:uFill>
              </a:rPr>
              <a:t>(</a:t>
            </a:r>
            <a:r>
              <a:rPr dirty="0"/>
              <a:t>wins</a:t>
            </a:r>
            <a:r>
              <a:rPr dirty="0">
                <a:uFill>
                  <a:solidFill>
                    <a:srgbClr val="000000"/>
                  </a:solidFill>
                </a:uFill>
              </a:rPr>
              <a:t> + " wins of " + trials);</a:t>
            </a:r>
          </a:p>
          <a:p>
            <a:pPr marL="6350" marR="6350" defTabSz="647700">
              <a:lnSpc>
                <a:spcPct val="110000"/>
              </a:lnSpc>
              <a:buClr>
                <a:srgbClr val="000000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/>
              <a:t>   }</a:t>
            </a:r>
          </a:p>
          <a:p>
            <a:pPr marL="6350" marR="6350" defTabSz="647700">
              <a:lnSpc>
                <a:spcPct val="110000"/>
              </a:lnSpc>
              <a:buClr>
                <a:srgbClr val="000000"/>
              </a:buClr>
              <a:buFont typeface="Courier New"/>
              <a:tabLst>
                <a:tab pos="1155700" algn="l"/>
              </a:tabLst>
              <a:defRPr sz="1800"/>
            </a:pPr>
            <a:r>
              <a:rPr sz="2400" dirty="0"/>
              <a:t>}</a:t>
            </a:r>
            <a:r>
              <a:rPr sz="2400" dirty="0">
                <a:uFill>
                  <a:solidFill>
                    <a:srgbClr val="000000"/>
                  </a:solidFill>
                </a:uFill>
              </a:rPr>
              <a:t> 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12950023" y="9878920"/>
            <a:ext cx="9437753" cy="2440080"/>
            <a:chOff x="-435777" y="531720"/>
            <a:chExt cx="9437753" cy="2440080"/>
          </a:xfrm>
        </p:grpSpPr>
        <p:sp>
          <p:nvSpPr>
            <p:cNvPr id="152" name="An algorithm is a method for solving a problem that is suitable for implementation as a computer program."/>
            <p:cNvSpPr txBox="1"/>
            <p:nvPr/>
          </p:nvSpPr>
          <p:spPr>
            <a:xfrm>
              <a:off x="-435777" y="531720"/>
              <a:ext cx="6946900" cy="24400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04800" tIns="304800" rIns="304800" bIns="304800" numCol="1" anchor="t">
              <a:noAutofit/>
            </a:bodyPr>
            <a:lstStyle/>
            <a:p>
              <a:pPr algn="ctr" defTabSz="647700">
                <a:lnSpc>
                  <a:spcPts val="5000"/>
                </a:lnSpc>
                <a:tabLst>
                  <a:tab pos="1168400" algn="l"/>
                </a:tabLst>
                <a:defRPr sz="3200"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 sz="2400" dirty="0"/>
                <a:t>An </a:t>
              </a:r>
              <a:r>
                <a:rPr sz="2400" i="1" dirty="0">
                  <a:solidFill>
                    <a:srgbClr val="005493"/>
                  </a:solidFill>
                </a:rPr>
                <a:t>algorithm</a:t>
              </a:r>
              <a:r>
                <a:rPr sz="2400" dirty="0"/>
                <a:t> is a method for solving a problem that is suitable for implementation as a computer program.</a:t>
              </a:r>
            </a:p>
          </p:txBody>
        </p:sp>
        <p:pic>
          <p:nvPicPr>
            <p:cNvPr id="153" name="algs4.cs.princeton.png" descr="algs4.cs.princet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6054" y="761344"/>
              <a:ext cx="1775922" cy="22104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7" name="Group"/>
          <p:cNvGrpSpPr/>
          <p:nvPr/>
        </p:nvGrpSpPr>
        <p:grpSpPr>
          <a:xfrm>
            <a:off x="14630727" y="11867687"/>
            <a:ext cx="9144001" cy="1567235"/>
            <a:chOff x="0" y="0"/>
            <a:chExt cx="9144000" cy="1567234"/>
          </a:xfrm>
        </p:grpSpPr>
        <p:sp>
          <p:nvSpPr>
            <p:cNvPr id="155" name="Line"/>
            <p:cNvSpPr/>
            <p:nvPr/>
          </p:nvSpPr>
          <p:spPr>
            <a:xfrm flipV="1">
              <a:off x="5372558" y="0"/>
              <a:ext cx="548424" cy="730363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56" name="We study several algorithms later in this course. Taking more CS courses? You'll learn dozens of algorithms."/>
            <p:cNvSpPr txBox="1"/>
            <p:nvPr/>
          </p:nvSpPr>
          <p:spPr>
            <a:xfrm>
              <a:off x="0" y="729034"/>
              <a:ext cx="914400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 defTabSz="647700">
                <a:lnSpc>
                  <a:spcPct val="130000"/>
                </a:lnSpc>
                <a:buClr>
                  <a:srgbClr val="606060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We study several algorithms later in this course.</a:t>
              </a:r>
              <a:br/>
              <a:r>
                <a:t>Taking more CS courses? You'll learn dozens of algorithms.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 advAuto="0"/>
      <p:bldP spid="149" grpId="0" animBg="1" advAuto="0"/>
      <p:bldP spid="151" grpId="0" animBg="1" advAuto="0"/>
      <p:bldP spid="154" grpId="0" animBg="1" advAuto="0"/>
      <p:bldP spid="157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n algorithmic challenge: 3-sum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An algorithmic challenge: 3-sum problem</a:t>
            </a:r>
            <a:r>
              <a:rPr lang="en-US" dirty="0"/>
              <a:t> (with timing)</a:t>
            </a:r>
            <a:endParaRPr dirty="0"/>
          </a:p>
        </p:txBody>
      </p:sp>
      <p:sp>
        <p:nvSpPr>
          <p:cNvPr id="245" name="Three-sum. Given N integers, enumerate the triples that sum to 0."/>
          <p:cNvSpPr txBox="1">
            <a:spLocks noGrp="1"/>
          </p:cNvSpPr>
          <p:nvPr>
            <p:ph type="body" sz="quarter" idx="1"/>
          </p:nvPr>
        </p:nvSpPr>
        <p:spPr>
          <a:xfrm>
            <a:off x="1352550" y="1391529"/>
            <a:ext cx="18351500" cy="1543049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5493"/>
                </a:solidFill>
              </a:rPr>
              <a:t>Three-sum</a:t>
            </a:r>
            <a:r>
              <a:rPr dirty="0"/>
              <a:t>. Given </a:t>
            </a:r>
            <a:r>
              <a:rPr i="1" dirty="0"/>
              <a:t>N</a:t>
            </a:r>
            <a:r>
              <a:rPr dirty="0"/>
              <a:t> </a:t>
            </a:r>
            <a:r>
              <a:rPr lang="en-US" dirty="0"/>
              <a:t>random </a:t>
            </a:r>
            <a:r>
              <a:rPr dirty="0"/>
              <a:t>integers, enumerate the triples that sum to 0.</a:t>
            </a:r>
          </a:p>
        </p:txBody>
      </p:sp>
      <p:sp>
        <p:nvSpPr>
          <p:cNvPr id="2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47" name="Q. Can we solve this problem for N = 1 million?"/>
          <p:cNvSpPr txBox="1"/>
          <p:nvPr/>
        </p:nvSpPr>
        <p:spPr>
          <a:xfrm>
            <a:off x="1320800" y="12324471"/>
            <a:ext cx="18383250" cy="1041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12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Q. </a:t>
            </a:r>
            <a:r>
              <a:rPr lang="en-US" dirty="0">
                <a:solidFill>
                  <a:srgbClr val="000000"/>
                </a:solidFill>
              </a:rPr>
              <a:t>Complete the table for N=10, 100, 1000, … </a:t>
            </a:r>
            <a:r>
              <a:rPr lang="en-US" i="1" dirty="0">
                <a:solidFill>
                  <a:srgbClr val="C00000"/>
                </a:solidFill>
              </a:rPr>
              <a:t>not sure you want to do this.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52" name="public class ThreeSum…"/>
          <p:cNvSpPr/>
          <p:nvPr/>
        </p:nvSpPr>
        <p:spPr>
          <a:xfrm>
            <a:off x="1352550" y="3067928"/>
            <a:ext cx="10261600" cy="944713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54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solidFill>
                  <a:srgbClr val="C00000"/>
                </a:solidFill>
                <a:uFill>
                  <a:solidFill>
                    <a:srgbClr val="007DD7"/>
                  </a:solidFill>
                </a:uFill>
              </a:rPr>
              <a:t>import </a:t>
            </a:r>
            <a:r>
              <a:rPr lang="en-US" dirty="0" err="1">
                <a:solidFill>
                  <a:srgbClr val="C00000"/>
                </a:solidFill>
                <a:uFill>
                  <a:solidFill>
                    <a:srgbClr val="007DD7"/>
                  </a:solidFill>
                </a:uFill>
              </a:rPr>
              <a:t>java.util.Random</a:t>
            </a:r>
            <a:r>
              <a:rPr lang="en-US" dirty="0">
                <a:solidFill>
                  <a:srgbClr val="C00000"/>
                </a:solidFill>
                <a:uFill>
                  <a:solidFill>
                    <a:srgbClr val="007DD7"/>
                  </a:solidFill>
                </a:uFill>
              </a:rPr>
              <a:t>();</a:t>
            </a:r>
            <a:endParaRPr lang="en-US" dirty="0">
              <a:uFill>
                <a:solidFill>
                  <a:srgbClr val="007DD7"/>
                </a:solidFill>
              </a:uFill>
            </a:endParaRP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public class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ThreeSum</a:t>
            </a:r>
            <a:endParaRPr dirty="0">
              <a:uFill>
                <a:solidFill>
                  <a:srgbClr val="007DD7"/>
                </a:solidFill>
              </a:uFill>
            </a:endParaRP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{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public static int count(int[] a)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</a:t>
            </a:r>
            <a:r>
              <a:rPr dirty="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{  /* See </a:t>
            </a:r>
            <a:r>
              <a:rPr lang="en-US" dirty="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previous</a:t>
            </a:r>
            <a:r>
              <a:rPr dirty="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slide. */ }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br>
              <a:rPr dirty="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br>
            <a:r>
              <a:rPr dirty="0">
                <a:uFill>
                  <a:solidFill>
                    <a:srgbClr val="007DD7"/>
                  </a:solidFill>
                </a:uFill>
              </a:rPr>
              <a:t>   public static void main(String[]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args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)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{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   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int N = Integer.parseInt(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args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[0]);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int[] a = 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new int[N];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Random r = new Random();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for (int 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=0; 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&lt; N; 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++)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    a[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] = 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r.nextInt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()</a:t>
            </a:r>
            <a:endParaRPr dirty="0">
              <a:uFill>
                <a:solidFill>
                  <a:srgbClr val="007DD7"/>
                </a:solidFill>
              </a:uFill>
            </a:endParaRP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  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StdOut.println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(count(a));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}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} </a:t>
            </a:r>
          </a:p>
        </p:txBody>
      </p:sp>
      <p:sp>
        <p:nvSpPr>
          <p:cNvPr id="253" name="% more 6ints.txt…"/>
          <p:cNvSpPr/>
          <p:nvPr/>
        </p:nvSpPr>
        <p:spPr>
          <a:xfrm>
            <a:off x="12370593" y="5596709"/>
            <a:ext cx="6688932" cy="1699441"/>
          </a:xfrm>
          <a:prstGeom prst="rect">
            <a:avLst/>
          </a:prstGeom>
          <a:solidFill>
            <a:srgbClr val="FFFFFF"/>
          </a:solidFill>
          <a:ln w="12700"/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600" tIns="228600" rIns="228600" bIns="228600"/>
          <a:lstStyle/>
          <a:p>
            <a:pPr marL="7224" marR="7224" defTabSz="1295400">
              <a:lnSpc>
                <a:spcPct val="130000"/>
              </a:lnSpc>
              <a:defRPr sz="2700">
                <a:uFill>
                  <a:solidFill>
                    <a:srgbClr val="0433FF"/>
                  </a:solidFill>
                </a:uFill>
              </a:defRPr>
            </a:pPr>
            <a:r>
              <a:rPr dirty="0"/>
              <a:t>% java </a:t>
            </a:r>
            <a:r>
              <a:rPr dirty="0" err="1"/>
              <a:t>ThreeSum</a:t>
            </a:r>
            <a:r>
              <a:rPr lang="en-US" dirty="0"/>
              <a:t>  10000</a:t>
            </a:r>
            <a:endParaRPr dirty="0"/>
          </a:p>
          <a:p>
            <a:pPr marL="7224" marR="7224" defTabSz="1295400">
              <a:lnSpc>
                <a:spcPct val="130000"/>
              </a:lnSpc>
              <a:defRPr sz="2700">
                <a:uFill>
                  <a:solidFill>
                    <a:srgbClr val="0433FF"/>
                  </a:solidFill>
                </a:uFill>
              </a:defRPr>
            </a:pPr>
            <a:endParaRPr dirty="0"/>
          </a:p>
        </p:txBody>
      </p:sp>
      <p:graphicFrame>
        <p:nvGraphicFramePr>
          <p:cNvPr id="254" name="Table"/>
          <p:cNvGraphicFramePr/>
          <p:nvPr>
            <p:extLst>
              <p:ext uri="{D42A27DB-BD31-4B8C-83A1-F6EECF244321}">
                <p14:modId xmlns:p14="http://schemas.microsoft.com/office/powerpoint/2010/main" val="2366382163"/>
              </p:ext>
            </p:extLst>
          </p:nvPr>
        </p:nvGraphicFramePr>
        <p:xfrm>
          <a:off x="19978434" y="2563283"/>
          <a:ext cx="3084766" cy="3294612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51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4628"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N</a:t>
                      </a: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time</a:t>
                      </a: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356"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628"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A300D2D8-29A8-4496-91FC-E1E7D2D4B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431039"/>
              </p:ext>
            </p:extLst>
          </p:nvPr>
        </p:nvGraphicFramePr>
        <p:xfrm>
          <a:off x="19978434" y="5857895"/>
          <a:ext cx="3084766" cy="3294612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51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4628"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1000</a:t>
                      </a: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356"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10000</a:t>
                      </a: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628"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1000000</a:t>
                      </a: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">
            <a:extLst>
              <a:ext uri="{FF2B5EF4-FFF2-40B4-BE49-F238E27FC236}">
                <a16:creationId xmlns:a16="http://schemas.microsoft.com/office/drawing/2014/main" id="{479C8051-1DA1-4AD3-8FDD-4F1D9E128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369822"/>
              </p:ext>
            </p:extLst>
          </p:nvPr>
        </p:nvGraphicFramePr>
        <p:xfrm>
          <a:off x="19978434" y="9152507"/>
          <a:ext cx="3084766" cy="3294612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51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4628"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 </a:t>
                      </a: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??</a:t>
                      </a: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356"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??</a:t>
                      </a: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628"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3400"/>
                        </a:lnSpc>
                        <a:tabLst>
                          <a:tab pos="1511300" algn="l"/>
                        </a:tabLst>
                        <a:defRPr sz="1800"/>
                      </a:pPr>
                      <a:r>
                        <a:rPr lang="en-US" sz="2400" dirty="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</a:rPr>
                        <a:t>??</a:t>
                      </a:r>
                      <a:endParaRPr sz="2400" dirty="0">
                        <a:solidFill>
                          <a:srgbClr val="005493"/>
                        </a:solidFill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 marL="38100" marR="38100" marT="38100" marB="381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920B7E0-0883-4908-8467-D8AC7A1A472C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11.1a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AD4A1-507D-453B-B590-363B190F6A7B}"/>
              </a:ext>
            </a:extLst>
          </p:cNvPr>
          <p:cNvSpPr txBox="1"/>
          <p:nvPr/>
        </p:nvSpPr>
        <p:spPr>
          <a:xfrm>
            <a:off x="17796933" y="318889"/>
            <a:ext cx="273118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>
                <a:latin typeface="Lucida Grande"/>
                <a:ea typeface="Lucida Grande"/>
                <a:cs typeface="Lucida Grande"/>
                <a:sym typeface="Lucida Grande"/>
              </a:rPr>
              <a:t>Explain algorithmic efficiency as it relates to speed and space consumption.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768CF-730D-9849-8425-3729EC8DFC55}"/>
              </a:ext>
            </a:extLst>
          </p:cNvPr>
          <p:cNvSpPr txBox="1"/>
          <p:nvPr/>
        </p:nvSpPr>
        <p:spPr>
          <a:xfrm>
            <a:off x="12674600" y="8689679"/>
            <a:ext cx="673100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ThreeSum2.java (Timer added)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i="1" dirty="0" err="1">
                <a:solidFill>
                  <a:srgbClr val="C00000"/>
                </a:solidFill>
              </a:rPr>
              <a:t>Stopwatch.java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510960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 advAuto="0"/>
      <p:bldP spid="252" grpId="0" animBg="1" advAuto="0"/>
      <p:bldP spid="253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n algorithmic challenge: 3-sum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Memory usage by a program</a:t>
            </a:r>
            <a:endParaRPr dirty="0"/>
          </a:p>
        </p:txBody>
      </p:sp>
      <p:sp>
        <p:nvSpPr>
          <p:cNvPr id="245" name="Three-sum. Given N integers, enumerate the triples that sum to 0."/>
          <p:cNvSpPr txBox="1">
            <a:spLocks noGrp="1"/>
          </p:cNvSpPr>
          <p:nvPr>
            <p:ph type="body" sz="quarter" idx="1"/>
          </p:nvPr>
        </p:nvSpPr>
        <p:spPr>
          <a:xfrm>
            <a:off x="1270000" y="1539873"/>
            <a:ext cx="20534664" cy="154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5493"/>
                </a:solidFill>
              </a:rPr>
              <a:t>Memory</a:t>
            </a:r>
            <a:r>
              <a:rPr dirty="0"/>
              <a:t>. </a:t>
            </a:r>
            <a:r>
              <a:rPr lang="en-US" dirty="0"/>
              <a:t>It is possible to count how much memory might be used by a program</a:t>
            </a:r>
            <a:r>
              <a:rPr dirty="0"/>
              <a:t>.</a:t>
            </a:r>
          </a:p>
        </p:txBody>
      </p:sp>
      <p:sp>
        <p:nvSpPr>
          <p:cNvPr id="2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47" name="Q. Can we solve this problem for N = 1 million?"/>
          <p:cNvSpPr txBox="1"/>
          <p:nvPr/>
        </p:nvSpPr>
        <p:spPr>
          <a:xfrm>
            <a:off x="1423635" y="10060929"/>
            <a:ext cx="20534665" cy="1041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12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Q</a:t>
            </a:r>
            <a:r>
              <a:rPr dirty="0"/>
              <a:t>. </a:t>
            </a:r>
            <a:r>
              <a:rPr lang="en-US" dirty="0">
                <a:solidFill>
                  <a:srgbClr val="000000"/>
                </a:solidFill>
              </a:rPr>
              <a:t>Assuming </a:t>
            </a:r>
            <a:r>
              <a:rPr lang="en-US" dirty="0" err="1">
                <a:solidFill>
                  <a:srgbClr val="000000"/>
                </a:solidFill>
              </a:rPr>
              <a:t>ints</a:t>
            </a:r>
            <a:r>
              <a:rPr lang="en-US" dirty="0">
                <a:solidFill>
                  <a:srgbClr val="000000"/>
                </a:solidFill>
              </a:rPr>
              <a:t> are 4 bytes, what is the total memory requirement for reverse function?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Q. Can we solve this problem for N = 1 million?">
            <a:extLst>
              <a:ext uri="{FF2B5EF4-FFF2-40B4-BE49-F238E27FC236}">
                <a16:creationId xmlns:a16="http://schemas.microsoft.com/office/drawing/2014/main" id="{D12F514B-4B63-457C-AAE0-DDC86FBAC656}"/>
              </a:ext>
            </a:extLst>
          </p:cNvPr>
          <p:cNvSpPr txBox="1"/>
          <p:nvPr/>
        </p:nvSpPr>
        <p:spPr>
          <a:xfrm>
            <a:off x="1423636" y="11379200"/>
            <a:ext cx="16236950" cy="1041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12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A</a:t>
            </a:r>
            <a:r>
              <a:rPr dirty="0"/>
              <a:t>. </a:t>
            </a:r>
            <a:r>
              <a:rPr lang="en-US" dirty="0">
                <a:solidFill>
                  <a:srgbClr val="000000"/>
                </a:solidFill>
              </a:rPr>
              <a:t>4n + 4 + 4 + 4 = 4n + 12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public class ThreeSum…">
            <a:extLst>
              <a:ext uri="{FF2B5EF4-FFF2-40B4-BE49-F238E27FC236}">
                <a16:creationId xmlns:a16="http://schemas.microsoft.com/office/drawing/2014/main" id="{64EF90F7-9413-4F2F-B999-DA110897C9E9}"/>
              </a:ext>
            </a:extLst>
          </p:cNvPr>
          <p:cNvSpPr/>
          <p:nvPr/>
        </p:nvSpPr>
        <p:spPr>
          <a:xfrm>
            <a:off x="1429366" y="3624548"/>
            <a:ext cx="11181734" cy="555055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54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public static int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[ ]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reverse(int[ ] a) {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int n = 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a.length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for (int 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=0; 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&lt; 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a.length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/2; 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++) {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     int 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tmp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 = a[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];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     a[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] = a[n-i-1];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     a[n-i-1] = </a:t>
            </a:r>
            <a:r>
              <a:rPr lang="en-US" dirty="0" err="1">
                <a:uFill>
                  <a:solidFill>
                    <a:srgbClr val="007DD7"/>
                  </a:solidFill>
                </a:uFill>
              </a:rPr>
              <a:t>tmp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}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return a;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}</a:t>
            </a:r>
            <a:endParaRPr dirty="0">
              <a:uFill>
                <a:solidFill>
                  <a:srgbClr val="007DD7"/>
                </a:solidFill>
              </a:u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14067-B38A-46B0-8F32-AC2C0BDACBEA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11.1a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E88CF-A3D7-4AF4-BDAC-7F4ADF546FCA}"/>
              </a:ext>
            </a:extLst>
          </p:cNvPr>
          <p:cNvSpPr txBox="1"/>
          <p:nvPr/>
        </p:nvSpPr>
        <p:spPr>
          <a:xfrm>
            <a:off x="17796933" y="318889"/>
            <a:ext cx="273118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>
                <a:latin typeface="Lucida Grande"/>
                <a:ea typeface="Lucida Grande"/>
                <a:cs typeface="Lucida Grande"/>
                <a:sym typeface="Lucida Grande"/>
              </a:rPr>
              <a:t>Explain algorithmic efficiency as it relates to speed and space consumption.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899011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 advAuto="0"/>
      <p:bldP spid="12" grpId="0" animBg="1" advAuto="0"/>
      <p:bldP spid="13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7.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 Performance</a:t>
            </a:r>
          </a:p>
        </p:txBody>
      </p:sp>
      <p:sp>
        <p:nvSpPr>
          <p:cNvPr id="292" name="The challeng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929292"/>
                </a:solidFill>
              </a:defRPr>
            </a:pPr>
            <a:r>
              <a:t>The challenge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Empirical analysis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Mathematical models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Doubling method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Familiar examples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A first step in analyzing running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first step in analyzing running time</a:t>
            </a:r>
          </a:p>
        </p:txBody>
      </p:sp>
      <p:sp>
        <p:nvSpPr>
          <p:cNvPr id="297" name="Find representative inputs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8000"/>
            <a:ext cx="15113000" cy="25908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493"/>
                </a:solidFill>
              </a:defRPr>
            </a:pPr>
            <a:r>
              <a:t>Find representative inputs</a:t>
            </a:r>
          </a:p>
          <a:p>
            <a:pPr lvl="1"/>
            <a:r>
              <a:t>Option 1: Collect actual input data.</a:t>
            </a:r>
          </a:p>
          <a:p>
            <a:pPr lvl="1"/>
            <a:r>
              <a:t>Option 2: Write a program to generate representative inputs.</a:t>
            </a:r>
          </a:p>
        </p:txBody>
      </p:sp>
      <p:sp>
        <p:nvSpPr>
          <p:cNvPr id="2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299" name="public class Generator…"/>
          <p:cNvSpPr/>
          <p:nvPr/>
        </p:nvSpPr>
        <p:spPr>
          <a:xfrm>
            <a:off x="1613957" y="5995590"/>
            <a:ext cx="11049001" cy="592971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 anchor="ctr"/>
          <a:lstStyle/>
          <a:p>
            <a:pPr defTabSz="647700">
              <a:lnSpc>
                <a:spcPct val="140000"/>
              </a:lnSpc>
              <a:tabLst>
                <a:tab pos="1511300" algn="l"/>
              </a:tabLst>
              <a:defRPr sz="2700"/>
            </a:pPr>
            <a:r>
              <a:rPr dirty="0"/>
              <a:t>public class Generator</a:t>
            </a:r>
          </a:p>
          <a:p>
            <a:pPr defTabSz="647700">
              <a:lnSpc>
                <a:spcPct val="140000"/>
              </a:lnSpc>
              <a:tabLst>
                <a:tab pos="1511300" algn="l"/>
              </a:tabLst>
              <a:defRPr sz="2700"/>
            </a:pPr>
            <a:r>
              <a:rPr dirty="0"/>
              <a:t>{  </a:t>
            </a:r>
            <a:r>
              <a:rPr dirty="0">
                <a:solidFill>
                  <a:srgbClr val="A9A9A9"/>
                </a:solidFill>
              </a:rPr>
              <a:t>// Generate N integers in [-M, M)</a:t>
            </a:r>
          </a:p>
          <a:p>
            <a:pPr defTabSz="647700">
              <a:lnSpc>
                <a:spcPct val="140000"/>
              </a:lnSpc>
              <a:tabLst>
                <a:tab pos="1511300" algn="l"/>
              </a:tabLst>
              <a:defRPr sz="2700"/>
            </a:pPr>
            <a:r>
              <a:rPr dirty="0"/>
              <a:t>   public static void main(String[] </a:t>
            </a:r>
            <a:r>
              <a:rPr dirty="0" err="1"/>
              <a:t>args</a:t>
            </a:r>
            <a:r>
              <a:rPr dirty="0"/>
              <a:t>)</a:t>
            </a:r>
          </a:p>
          <a:p>
            <a:pPr defTabSz="647700">
              <a:lnSpc>
                <a:spcPct val="140000"/>
              </a:lnSpc>
              <a:tabLst>
                <a:tab pos="1511300" algn="l"/>
              </a:tabLst>
              <a:defRPr sz="2700"/>
            </a:pPr>
            <a:r>
              <a:rPr dirty="0"/>
              <a:t>   {</a:t>
            </a:r>
          </a:p>
          <a:p>
            <a:pPr defTabSz="647700">
              <a:lnSpc>
                <a:spcPct val="140000"/>
              </a:lnSpc>
              <a:tabLst>
                <a:tab pos="1511300" algn="l"/>
              </a:tabLst>
              <a:defRPr sz="2700"/>
            </a:pPr>
            <a:r>
              <a:rPr dirty="0"/>
              <a:t>      int M = Integer.parseInt(</a:t>
            </a:r>
            <a:r>
              <a:rPr dirty="0" err="1"/>
              <a:t>args</a:t>
            </a:r>
            <a:r>
              <a:rPr dirty="0"/>
              <a:t>[0]);</a:t>
            </a:r>
          </a:p>
          <a:p>
            <a:pPr defTabSz="647700">
              <a:lnSpc>
                <a:spcPct val="140000"/>
              </a:lnSpc>
              <a:tabLst>
                <a:tab pos="1511300" algn="l"/>
              </a:tabLst>
              <a:defRPr sz="2700"/>
            </a:pPr>
            <a:r>
              <a:rPr dirty="0"/>
              <a:t>      int N = Integer.parseInt(</a:t>
            </a:r>
            <a:r>
              <a:rPr dirty="0" err="1"/>
              <a:t>args</a:t>
            </a:r>
            <a:r>
              <a:rPr dirty="0"/>
              <a:t>[1]);</a:t>
            </a:r>
          </a:p>
          <a:p>
            <a:pPr defTabSz="647700">
              <a:lnSpc>
                <a:spcPct val="140000"/>
              </a:lnSpc>
              <a:tabLst>
                <a:tab pos="1511300" algn="l"/>
              </a:tabLst>
              <a:defRPr sz="2700"/>
            </a:pPr>
            <a:r>
              <a:rPr dirty="0"/>
              <a:t>      for (int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 &lt; N; </a:t>
            </a:r>
            <a:r>
              <a:rPr dirty="0" err="1"/>
              <a:t>i</a:t>
            </a:r>
            <a:r>
              <a:rPr dirty="0"/>
              <a:t>++)</a:t>
            </a:r>
          </a:p>
          <a:p>
            <a:pPr defTabSz="647700">
              <a:lnSpc>
                <a:spcPct val="140000"/>
              </a:lnSpc>
              <a:tabLst>
                <a:tab pos="1511300" algn="l"/>
              </a:tabLst>
              <a:defRPr sz="2700"/>
            </a:pPr>
            <a:r>
              <a:rPr dirty="0"/>
              <a:t>         </a:t>
            </a:r>
            <a:r>
              <a:rPr dirty="0" err="1"/>
              <a:t>StdOut.println</a:t>
            </a:r>
            <a:r>
              <a:rPr dirty="0"/>
              <a:t>(</a:t>
            </a:r>
            <a:r>
              <a:rPr dirty="0" err="1"/>
              <a:t>StdRandom.uniform</a:t>
            </a:r>
            <a:r>
              <a:rPr dirty="0"/>
              <a:t>(-M, M));</a:t>
            </a:r>
          </a:p>
          <a:p>
            <a:pPr defTabSz="647700">
              <a:lnSpc>
                <a:spcPct val="140000"/>
              </a:lnSpc>
              <a:tabLst>
                <a:tab pos="1511300" algn="l"/>
              </a:tabLst>
              <a:defRPr sz="2700"/>
            </a:pPr>
            <a:r>
              <a:rPr dirty="0"/>
              <a:t>   }</a:t>
            </a:r>
          </a:p>
          <a:p>
            <a:pPr defTabSz="647700">
              <a:lnSpc>
                <a:spcPct val="140000"/>
              </a:lnSpc>
              <a:tabLst>
                <a:tab pos="1511300" algn="l"/>
              </a:tabLst>
              <a:defRPr sz="2700"/>
            </a:pPr>
            <a:r>
              <a:rPr dirty="0"/>
              <a:t>}</a:t>
            </a:r>
          </a:p>
        </p:txBody>
      </p:sp>
      <p:sp>
        <p:nvSpPr>
          <p:cNvPr id="300" name="Input generator for ThreeSum"/>
          <p:cNvSpPr txBox="1"/>
          <p:nvPr/>
        </p:nvSpPr>
        <p:spPr>
          <a:xfrm>
            <a:off x="1575786" y="5315740"/>
            <a:ext cx="64643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647700">
              <a:lnSpc>
                <a:spcPts val="5000"/>
              </a:lnSpc>
              <a:spcBef>
                <a:spcPts val="2000"/>
              </a:spcBef>
              <a:tabLst>
                <a:tab pos="1168400" algn="l"/>
              </a:tabLst>
              <a:defRPr sz="32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Input generator for ThreeSum</a:t>
            </a:r>
          </a:p>
        </p:txBody>
      </p:sp>
      <p:sp>
        <p:nvSpPr>
          <p:cNvPr id="301" name="% java Generator 1000000 10…"/>
          <p:cNvSpPr/>
          <p:nvPr/>
        </p:nvSpPr>
        <p:spPr>
          <a:xfrm>
            <a:off x="14325600" y="5118100"/>
            <a:ext cx="5816600" cy="51435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 anchor="ctr"/>
          <a:lstStyle/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% java Generator 1000000 10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28773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-807569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-425582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594752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600579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-483784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-861312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-690436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-732636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360294</a:t>
            </a:r>
          </a:p>
        </p:txBody>
      </p:sp>
      <p:sp>
        <p:nvSpPr>
          <p:cNvPr id="302" name="% java Generator 10 10…"/>
          <p:cNvSpPr/>
          <p:nvPr/>
        </p:nvSpPr>
        <p:spPr>
          <a:xfrm>
            <a:off x="17653000" y="6159500"/>
            <a:ext cx="4673600" cy="51435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 anchor="ctr"/>
          <a:lstStyle/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% java Generator 10 10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-2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1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-4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1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-2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-10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-4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1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0</a:t>
            </a:r>
          </a:p>
          <a:p>
            <a:pPr defTabSz="647700">
              <a:lnSpc>
                <a:spcPts val="3600"/>
              </a:lnSpc>
              <a:tabLst>
                <a:tab pos="1511300" algn="l"/>
              </a:tabLst>
              <a:defRPr sz="2400"/>
            </a:pPr>
            <a:r>
              <a:t>-7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13650696" y="10324576"/>
            <a:ext cx="3398566" cy="1600724"/>
            <a:chOff x="2454" y="0"/>
            <a:chExt cx="3398564" cy="1600723"/>
          </a:xfrm>
        </p:grpSpPr>
        <p:sp>
          <p:nvSpPr>
            <p:cNvPr id="303" name="not much chance…"/>
            <p:cNvSpPr txBox="1"/>
            <p:nvPr/>
          </p:nvSpPr>
          <p:spPr>
            <a:xfrm>
              <a:off x="2454" y="584723"/>
              <a:ext cx="3398565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 defTabSz="647700">
                <a:lnSpc>
                  <a:spcPts val="3600"/>
                </a:lnSpc>
                <a:spcBef>
                  <a:spcPts val="200"/>
                </a:spcBef>
                <a:tabLst>
                  <a:tab pos="1168400" algn="l"/>
                </a:tabLst>
                <a:defRPr sz="3000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not much chance</a:t>
              </a:r>
            </a:p>
            <a:p>
              <a:pPr algn="ctr" defTabSz="647700">
                <a:lnSpc>
                  <a:spcPts val="3600"/>
                </a:lnSpc>
                <a:spcBef>
                  <a:spcPts val="200"/>
                </a:spcBef>
                <a:tabLst>
                  <a:tab pos="1168400" algn="l"/>
                </a:tabLst>
                <a:defRPr sz="3000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of a 3-sum</a:t>
              </a:r>
            </a:p>
          </p:txBody>
        </p:sp>
        <p:sp>
          <p:nvSpPr>
            <p:cNvPr id="304" name="Line"/>
            <p:cNvSpPr/>
            <p:nvPr/>
          </p:nvSpPr>
          <p:spPr>
            <a:xfrm flipH="1">
              <a:off x="1543066" y="0"/>
              <a:ext cx="1" cy="558721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17124883" y="11391900"/>
            <a:ext cx="2586709" cy="1600724"/>
            <a:chOff x="1665" y="0"/>
            <a:chExt cx="2586707" cy="1600723"/>
          </a:xfrm>
        </p:grpSpPr>
        <p:sp>
          <p:nvSpPr>
            <p:cNvPr id="306" name="good chance…"/>
            <p:cNvSpPr txBox="1"/>
            <p:nvPr/>
          </p:nvSpPr>
          <p:spPr>
            <a:xfrm>
              <a:off x="1665" y="584723"/>
              <a:ext cx="2586708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 defTabSz="647700">
                <a:lnSpc>
                  <a:spcPts val="3600"/>
                </a:lnSpc>
                <a:spcBef>
                  <a:spcPts val="200"/>
                </a:spcBef>
                <a:tabLst>
                  <a:tab pos="1168400" algn="l"/>
                </a:tabLst>
                <a:defRPr sz="3000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good chance</a:t>
              </a:r>
            </a:p>
            <a:p>
              <a:pPr algn="ctr" defTabSz="647700">
                <a:lnSpc>
                  <a:spcPts val="3600"/>
                </a:lnSpc>
                <a:spcBef>
                  <a:spcPts val="200"/>
                </a:spcBef>
                <a:tabLst>
                  <a:tab pos="1168400" algn="l"/>
                </a:tabLst>
                <a:defRPr sz="3000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of a 3-sum</a:t>
              </a:r>
            </a:p>
          </p:txBody>
        </p:sp>
        <p:sp>
          <p:nvSpPr>
            <p:cNvPr id="307" name="Line"/>
            <p:cNvSpPr/>
            <p:nvPr/>
          </p:nvSpPr>
          <p:spPr>
            <a:xfrm flipH="1">
              <a:off x="1136349" y="0"/>
              <a:ext cx="1" cy="558721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build="p" bldLvl="5" animBg="1" advAuto="0"/>
      <p:bldP spid="299" grpId="0" build="p" bldLvl="5" animBg="1" advAuto="0"/>
      <p:bldP spid="300" grpId="0" animBg="1" advAuto="0"/>
      <p:bldP spid="301" grpId="0" animBg="1" advAuto="0"/>
      <p:bldP spid="302" grpId="0" animBg="1" advAuto="0"/>
      <p:bldP spid="305" grpId="0" animBg="1" advAuto="0"/>
      <p:bldP spid="308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Empirical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Empirical analysis</a:t>
            </a:r>
          </a:p>
        </p:txBody>
      </p:sp>
      <p:sp>
        <p:nvSpPr>
          <p:cNvPr id="311" name="Run experiments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8000"/>
            <a:ext cx="9372600" cy="46863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493"/>
                </a:solidFill>
              </a:defRPr>
            </a:pPr>
            <a:r>
              <a:t>Run experiments</a:t>
            </a:r>
          </a:p>
          <a:p>
            <a:pPr lvl="1"/>
            <a:r>
              <a:t>Start with a moderate input size </a:t>
            </a:r>
            <a:r>
              <a:rPr i="1"/>
              <a:t>N</a:t>
            </a:r>
            <a:r>
              <a:t>.</a:t>
            </a:r>
          </a:p>
          <a:p>
            <a:pPr lvl="1"/>
            <a:r>
              <a:t>Measure and record running time.</a:t>
            </a:r>
          </a:p>
          <a:p>
            <a:pPr lvl="1"/>
            <a:r>
              <a:t>Double input size </a:t>
            </a:r>
            <a:r>
              <a:rPr i="1"/>
              <a:t>N</a:t>
            </a:r>
            <a:r>
              <a:t>.</a:t>
            </a:r>
          </a:p>
          <a:p>
            <a:pPr lvl="1"/>
            <a:r>
              <a:t>Repeat.</a:t>
            </a:r>
          </a:p>
          <a:p>
            <a:pPr lvl="1"/>
            <a:r>
              <a:t>Tabulate and plot results.</a:t>
            </a:r>
          </a:p>
        </p:txBody>
      </p:sp>
      <p:sp>
        <p:nvSpPr>
          <p:cNvPr id="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313" name="Line"/>
          <p:cNvSpPr/>
          <p:nvPr/>
        </p:nvSpPr>
        <p:spPr>
          <a:xfrm>
            <a:off x="906426" y="3689744"/>
            <a:ext cx="834929" cy="1439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341" h="21469" extrusionOk="0">
                <a:moveTo>
                  <a:pt x="15341" y="21469"/>
                </a:moveTo>
                <a:cubicBezTo>
                  <a:pt x="-3885" y="21600"/>
                  <a:pt x="-6259" y="176"/>
                  <a:pt x="15205" y="0"/>
                </a:cubicBezTo>
              </a:path>
            </a:pathLst>
          </a:custGeom>
          <a:ln w="50800">
            <a:solidFill>
              <a:srgbClr val="8D3124"/>
            </a:solidFill>
            <a:miter lim="400000"/>
            <a:tailEnd type="stealth"/>
          </a:ln>
        </p:spPr>
        <p:txBody>
          <a:bodyPr lIns="0" tIns="0" rIns="0" bIns="0"/>
          <a:lstStyle/>
          <a:p>
            <a:pPr defTabSz="647700"/>
            <a:endParaRPr/>
          </a:p>
        </p:txBody>
      </p:sp>
      <p:sp>
        <p:nvSpPr>
          <p:cNvPr id="314" name="% java Generator 1000000 1000 | java ThreeSum…"/>
          <p:cNvSpPr/>
          <p:nvPr/>
        </p:nvSpPr>
        <p:spPr>
          <a:xfrm>
            <a:off x="1320800" y="8001000"/>
            <a:ext cx="10172700" cy="46863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 anchor="ctr"/>
          <a:lstStyle/>
          <a:p>
            <a:pPr defTabSz="647700">
              <a:lnSpc>
                <a:spcPts val="4000"/>
              </a:lnSpc>
              <a:tabLst>
                <a:tab pos="1511300" algn="l"/>
              </a:tabLst>
              <a:defRPr sz="2700"/>
            </a:pPr>
            <a:r>
              <a:t>% java Generator 1000000 1000 | java ThreeSum</a:t>
            </a:r>
          </a:p>
          <a:p>
            <a:pPr defTabSz="647700">
              <a:lnSpc>
                <a:spcPts val="4900"/>
              </a:lnSpc>
              <a:tabLst>
                <a:tab pos="1511300" algn="l"/>
              </a:tabLst>
              <a:defRPr sz="2700"/>
            </a:pPr>
            <a:r>
              <a:t>59 (0 seconds)</a:t>
            </a:r>
          </a:p>
          <a:p>
            <a:pPr defTabSz="647700">
              <a:lnSpc>
                <a:spcPts val="4000"/>
              </a:lnSpc>
              <a:tabLst>
                <a:tab pos="1511300" algn="l"/>
              </a:tabLst>
              <a:defRPr sz="2700"/>
            </a:pPr>
            <a:r>
              <a:t>% java Generator 1000000 2000 | java ThreeSum</a:t>
            </a:r>
          </a:p>
          <a:p>
            <a:pPr defTabSz="647700">
              <a:lnSpc>
                <a:spcPts val="4800"/>
              </a:lnSpc>
              <a:tabLst>
                <a:tab pos="1511300" algn="l"/>
              </a:tabLst>
              <a:defRPr sz="2700"/>
            </a:pPr>
            <a:r>
              <a:t>522 (4 seconds)</a:t>
            </a:r>
          </a:p>
          <a:p>
            <a:pPr defTabSz="647700">
              <a:lnSpc>
                <a:spcPts val="4000"/>
              </a:lnSpc>
              <a:tabLst>
                <a:tab pos="1511300" algn="l"/>
              </a:tabLst>
              <a:defRPr sz="2700"/>
            </a:pPr>
            <a:r>
              <a:t>% java Generator 1000000 4000 | java ThreeSum</a:t>
            </a:r>
          </a:p>
          <a:p>
            <a:pPr defTabSz="647700">
              <a:lnSpc>
                <a:spcPts val="4800"/>
              </a:lnSpc>
              <a:tabLst>
                <a:tab pos="1511300" algn="l"/>
              </a:tabLst>
              <a:defRPr sz="2700"/>
            </a:pPr>
            <a:r>
              <a:t>3992 (31 seconds)</a:t>
            </a:r>
          </a:p>
          <a:p>
            <a:pPr defTabSz="647700">
              <a:lnSpc>
                <a:spcPts val="4000"/>
              </a:lnSpc>
              <a:tabLst>
                <a:tab pos="1511300" algn="l"/>
              </a:tabLst>
              <a:defRPr sz="2700"/>
            </a:pPr>
            <a:r>
              <a:t>% java Generator 1000000 8000 | java ThreeSum</a:t>
            </a:r>
          </a:p>
          <a:p>
            <a:pPr defTabSz="647700">
              <a:lnSpc>
                <a:spcPts val="4000"/>
              </a:lnSpc>
              <a:tabLst>
                <a:tab pos="1511300" algn="l"/>
              </a:tabLst>
              <a:defRPr sz="2700"/>
            </a:pPr>
            <a:r>
              <a:t>31903 (248 seconds)</a:t>
            </a:r>
          </a:p>
        </p:txBody>
      </p:sp>
      <p:sp>
        <p:nvSpPr>
          <p:cNvPr id="315" name="Run experiments"/>
          <p:cNvSpPr txBox="1"/>
          <p:nvPr/>
        </p:nvSpPr>
        <p:spPr>
          <a:xfrm>
            <a:off x="1295400" y="7315200"/>
            <a:ext cx="7958592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647700">
              <a:lnSpc>
                <a:spcPts val="5000"/>
              </a:lnSpc>
              <a:spcBef>
                <a:spcPts val="2000"/>
              </a:spcBef>
              <a:tabLst>
                <a:tab pos="1168400" algn="l"/>
              </a:tabLst>
              <a:defRPr sz="32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Run experiments</a:t>
            </a:r>
          </a:p>
        </p:txBody>
      </p:sp>
      <p:sp>
        <p:nvSpPr>
          <p:cNvPr id="316" name="Tabulate and plot results"/>
          <p:cNvSpPr txBox="1"/>
          <p:nvPr/>
        </p:nvSpPr>
        <p:spPr>
          <a:xfrm>
            <a:off x="13423900" y="6311900"/>
            <a:ext cx="7958592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647700">
              <a:lnSpc>
                <a:spcPts val="5000"/>
              </a:lnSpc>
              <a:spcBef>
                <a:spcPts val="2000"/>
              </a:spcBef>
              <a:tabLst>
                <a:tab pos="1168400" algn="l"/>
              </a:tabLst>
              <a:defRPr sz="32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Tabulate and plot results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13568118" y="7099300"/>
            <a:ext cx="9025177" cy="5727700"/>
            <a:chOff x="-2" y="0"/>
            <a:chExt cx="9025176" cy="5727700"/>
          </a:xfrm>
        </p:grpSpPr>
        <p:grpSp>
          <p:nvGrpSpPr>
            <p:cNvPr id="332" name="Group"/>
            <p:cNvGrpSpPr/>
            <p:nvPr/>
          </p:nvGrpSpPr>
          <p:grpSpPr>
            <a:xfrm>
              <a:off x="-2" y="0"/>
              <a:ext cx="9025176" cy="5727700"/>
              <a:chOff x="-1" y="0"/>
              <a:chExt cx="9025174" cy="5727700"/>
            </a:xfrm>
          </p:grpSpPr>
          <p:sp>
            <p:nvSpPr>
              <p:cNvPr id="317" name="Rectangle"/>
              <p:cNvSpPr/>
              <p:nvPr/>
            </p:nvSpPr>
            <p:spPr>
              <a:xfrm>
                <a:off x="1189279" y="139700"/>
                <a:ext cx="7353301" cy="45593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round/>
              </a:ln>
              <a:effectLst/>
            </p:spPr>
            <p:txBody>
              <a:bodyPr wrap="square" lIns="469900" tIns="469900" rIns="469900" bIns="469900" numCol="1" anchor="t">
                <a:noAutofit/>
              </a:bodyPr>
              <a:lstStyle/>
              <a:p>
                <a:pPr marL="7224" marR="7224" defTabSz="1295400">
                  <a:lnSpc>
                    <a:spcPct val="130000"/>
                  </a:lnSpc>
                  <a:defRPr sz="3000">
                    <a:uFill>
                      <a:solidFill>
                        <a:srgbClr val="0433FF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318" name="problem size (N)"/>
              <p:cNvSpPr txBox="1"/>
              <p:nvPr/>
            </p:nvSpPr>
            <p:spPr>
              <a:xfrm>
                <a:off x="3740159" y="5321300"/>
                <a:ext cx="2430762" cy="406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/>
              <a:p>
                <a:pPr algn="ctr" defTabSz="647700">
                  <a:lnSpc>
                    <a:spcPts val="2500"/>
                  </a:lnSpc>
                  <a:tabLst>
                    <a:tab pos="1511300" algn="l"/>
                  </a:tabLst>
                  <a:defRPr sz="2100" b="1"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  <a:r>
                  <a:t>problem size (</a:t>
                </a:r>
                <a:r>
                  <a:rPr spc="315"/>
                  <a:t>N</a:t>
                </a:r>
                <a:r>
                  <a:t>)</a:t>
                </a:r>
              </a:p>
            </p:txBody>
          </p:sp>
          <p:sp>
            <p:nvSpPr>
              <p:cNvPr id="319" name="time (seconds)"/>
              <p:cNvSpPr txBox="1"/>
              <p:nvPr/>
            </p:nvSpPr>
            <p:spPr>
              <a:xfrm rot="16200000">
                <a:off x="-862605" y="2387596"/>
                <a:ext cx="2131610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 algn="ctr" defTabSz="647700">
                  <a:lnSpc>
                    <a:spcPts val="2500"/>
                  </a:lnSpc>
                  <a:tabLst>
                    <a:tab pos="1511300" algn="l"/>
                  </a:tabLst>
                  <a:defRPr sz="2100" b="1"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time (seconds)</a:t>
                </a:r>
              </a:p>
            </p:txBody>
          </p:sp>
          <p:graphicFrame>
            <p:nvGraphicFramePr>
              <p:cNvPr id="320" name="Table"/>
              <p:cNvGraphicFramePr/>
              <p:nvPr/>
            </p:nvGraphicFramePr>
            <p:xfrm>
              <a:off x="1215474" y="4521200"/>
              <a:ext cx="7340598" cy="653034"/>
            </p:xfrm>
            <a:graphic>
              <a:graphicData uri="http://schemas.openxmlformats.org/drawingml/2006/table">
                <a:tbl>
                  <a:tblPr>
                    <a:tableStyleId>{8F44A2F1-9E1F-4B54-A3A2-5F16C0AD49E2}</a:tableStyleId>
                  </a:tblPr>
                  <a:tblGrid>
                    <a:gridCol w="9175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75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75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75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175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175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175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1757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90500"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4900"/>
                            </a:lnSpc>
                            <a:tabLst>
                              <a:tab pos="1511300" algn="l"/>
                            </a:tabLst>
                            <a:defRPr sz="3600"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4900"/>
                            </a:lnSpc>
                            <a:tabLst>
                              <a:tab pos="1511300" algn="l"/>
                            </a:tabLst>
                            <a:defRPr sz="3600"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4900"/>
                            </a:lnSpc>
                            <a:tabLst>
                              <a:tab pos="1511300" algn="l"/>
                            </a:tabLst>
                            <a:defRPr sz="3600"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4900"/>
                            </a:lnSpc>
                            <a:tabLst>
                              <a:tab pos="1511300" algn="l"/>
                            </a:tabLst>
                            <a:defRPr sz="3600"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4900"/>
                            </a:lnSpc>
                            <a:tabLst>
                              <a:tab pos="1511300" algn="l"/>
                            </a:tabLst>
                            <a:defRPr sz="3600"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4900"/>
                            </a:lnSpc>
                            <a:tabLst>
                              <a:tab pos="1511300" algn="l"/>
                            </a:tabLst>
                            <a:defRPr sz="3600"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4900"/>
                            </a:lnSpc>
                            <a:tabLst>
                              <a:tab pos="1511300" algn="l"/>
                            </a:tabLst>
                            <a:defRPr sz="3600"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4900"/>
                            </a:lnSpc>
                            <a:tabLst>
                              <a:tab pos="1511300" algn="l"/>
                            </a:tabLst>
                            <a:defRPr sz="3600"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21" name="Table"/>
              <p:cNvGraphicFramePr/>
              <p:nvPr/>
            </p:nvGraphicFramePr>
            <p:xfrm>
              <a:off x="1202773" y="203200"/>
              <a:ext cx="177800" cy="4521200"/>
            </p:xfrm>
            <a:graphic>
              <a:graphicData uri="http://schemas.openxmlformats.org/drawingml/2006/table">
                <a:tbl>
                  <a:tblPr>
                    <a:tableStyleId>{8F44A2F1-9E1F-4B54-A3A2-5F16C0AD49E2}</a:tableStyleId>
                  </a:tblPr>
                  <a:tblGrid>
                    <a:gridCol w="17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904240"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4900"/>
                            </a:lnSpc>
                            <a:tabLst>
                              <a:tab pos="1511300" algn="l"/>
                            </a:tabLst>
                            <a:defRPr sz="3600"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04240"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4900"/>
                            </a:lnSpc>
                            <a:tabLst>
                              <a:tab pos="1511300" algn="l"/>
                            </a:tabLst>
                            <a:defRPr sz="3600"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04240"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4900"/>
                            </a:lnSpc>
                            <a:tabLst>
                              <a:tab pos="1511300" algn="l"/>
                            </a:tabLst>
                            <a:defRPr sz="3600"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04240"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4900"/>
                            </a:lnSpc>
                            <a:tabLst>
                              <a:tab pos="1511300" algn="l"/>
                            </a:tabLst>
                            <a:defRPr sz="3600"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04240"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4900"/>
                            </a:lnSpc>
                            <a:tabLst>
                              <a:tab pos="1511300" algn="l"/>
                            </a:tabLst>
                            <a:defRPr sz="3600"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22" name="Table"/>
              <p:cNvGraphicFramePr/>
              <p:nvPr/>
            </p:nvGraphicFramePr>
            <p:xfrm>
              <a:off x="757479" y="4800600"/>
              <a:ext cx="8267694" cy="473456"/>
            </p:xfrm>
            <a:graphic>
              <a:graphicData uri="http://schemas.openxmlformats.org/drawingml/2006/table">
                <a:tbl>
                  <a:tblPr>
                    <a:tableStyleId>{8F44A2F1-9E1F-4B54-A3A2-5F16C0AD49E2}</a:tableStyleId>
                  </a:tblPr>
                  <a:tblGrid>
                    <a:gridCol w="9186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86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86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86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186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186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18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186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186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3400"/>
                            </a:lnSpc>
                            <a:tabLst>
                              <a:tab pos="1511300" algn="l"/>
                            </a:tabLst>
                            <a:defRPr sz="1800"/>
                          </a:pPr>
                          <a:r>
                            <a:rPr sz="2400">
                              <a:solidFill>
                                <a:srgbClr val="929292"/>
                              </a:solidFill>
                              <a:sym typeface="Lucida Sans"/>
                            </a:rPr>
                            <a:t>0</a:t>
                          </a:r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3400"/>
                            </a:lnSpc>
                            <a:tabLst>
                              <a:tab pos="1511300" algn="l"/>
                            </a:tabLst>
                            <a:defRPr sz="1800"/>
                          </a:pPr>
                          <a:r>
                            <a:rPr sz="2400">
                              <a:solidFill>
                                <a:srgbClr val="929292"/>
                              </a:solidFill>
                              <a:sym typeface="Lucida Sans"/>
                            </a:rPr>
                            <a:t>1000</a:t>
                          </a:r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3400"/>
                            </a:lnSpc>
                            <a:tabLst>
                              <a:tab pos="1511300" algn="l"/>
                            </a:tabLst>
                            <a:defRPr sz="1800"/>
                          </a:pPr>
                          <a:r>
                            <a:rPr sz="2400">
                              <a:solidFill>
                                <a:srgbClr val="929292"/>
                              </a:solidFill>
                              <a:sym typeface="Lucida Sans"/>
                            </a:rPr>
                            <a:t>2000</a:t>
                          </a:r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3400"/>
                            </a:lnSpc>
                            <a:tabLst>
                              <a:tab pos="1511300" algn="l"/>
                            </a:tabLst>
                            <a:defRPr sz="2400">
                              <a:solidFill>
                                <a:srgbClr val="929292"/>
                              </a:solidFill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3400"/>
                            </a:lnSpc>
                            <a:tabLst>
                              <a:tab pos="1511300" algn="l"/>
                            </a:tabLst>
                            <a:defRPr sz="1800"/>
                          </a:pPr>
                          <a:r>
                            <a:rPr sz="2400">
                              <a:solidFill>
                                <a:srgbClr val="929292"/>
                              </a:solidFill>
                              <a:sym typeface="Lucida Sans"/>
                            </a:rPr>
                            <a:t>4000</a:t>
                          </a:r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3400"/>
                            </a:lnSpc>
                            <a:tabLst>
                              <a:tab pos="1511300" algn="l"/>
                            </a:tabLst>
                            <a:defRPr sz="2400">
                              <a:solidFill>
                                <a:srgbClr val="929292"/>
                              </a:solidFill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3400"/>
                            </a:lnSpc>
                            <a:tabLst>
                              <a:tab pos="1511300" algn="l"/>
                            </a:tabLst>
                            <a:defRPr sz="2400">
                              <a:solidFill>
                                <a:srgbClr val="929292"/>
                              </a:solidFill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3400"/>
                            </a:lnSpc>
                            <a:tabLst>
                              <a:tab pos="1511300" algn="l"/>
                            </a:tabLst>
                            <a:defRPr sz="2400">
                              <a:solidFill>
                                <a:srgbClr val="929292"/>
                              </a:solidFill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lnSpc>
                              <a:spcPts val="3400"/>
                            </a:lnSpc>
                            <a:tabLst>
                              <a:tab pos="1511300" algn="l"/>
                            </a:tabLst>
                            <a:defRPr sz="1800"/>
                          </a:pPr>
                          <a:r>
                            <a:rPr sz="2400">
                              <a:solidFill>
                                <a:srgbClr val="929292"/>
                              </a:solidFill>
                              <a:sym typeface="Lucida Sans"/>
                            </a:rPr>
                            <a:t>8000</a:t>
                          </a:r>
                        </a:p>
                      </a:txBody>
                      <a:tcPr marL="38100" marR="38100" marT="38100" marB="38100" anchor="ctr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323" name="100"/>
              <p:cNvSpPr txBox="1"/>
              <p:nvPr/>
            </p:nvSpPr>
            <p:spPr>
              <a:xfrm>
                <a:off x="496375" y="2705100"/>
                <a:ext cx="692498" cy="457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 algn="r">
                  <a:lnSpc>
                    <a:spcPts val="3400"/>
                  </a:lnSpc>
                  <a:tabLst>
                    <a:tab pos="1511300" algn="l"/>
                  </a:tabLst>
                  <a:defRPr sz="2400">
                    <a:solidFill>
                      <a:srgbClr val="929292"/>
                    </a:solidFill>
                    <a:latin typeface="Lucida Sans"/>
                    <a:ea typeface="Lucida Sans"/>
                    <a:cs typeface="Lucida Sans"/>
                    <a:sym typeface="Lucida Sans"/>
                  </a:defRPr>
                </a:lvl1pPr>
              </a:lstStyle>
              <a:p>
                <a:pPr defTabSz="914400"/>
                <a:r>
                  <a:t>100</a:t>
                </a:r>
              </a:p>
            </p:txBody>
          </p:sp>
          <p:sp>
            <p:nvSpPr>
              <p:cNvPr id="324" name="0"/>
              <p:cNvSpPr txBox="1"/>
              <p:nvPr/>
            </p:nvSpPr>
            <p:spPr>
              <a:xfrm>
                <a:off x="767946" y="4533900"/>
                <a:ext cx="307034" cy="457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 algn="r">
                  <a:lnSpc>
                    <a:spcPts val="3400"/>
                  </a:lnSpc>
                  <a:tabLst>
                    <a:tab pos="1511300" algn="l"/>
                  </a:tabLst>
                  <a:defRPr sz="2400">
                    <a:solidFill>
                      <a:srgbClr val="929292"/>
                    </a:solidFill>
                    <a:latin typeface="Lucida Sans"/>
                    <a:ea typeface="Lucida Sans"/>
                    <a:cs typeface="Lucida Sans"/>
                    <a:sym typeface="Lucida Sans"/>
                  </a:defRPr>
                </a:lvl1pPr>
              </a:lstStyle>
              <a:p>
                <a:pPr defTabSz="914400"/>
                <a:r>
                  <a:t>0</a:t>
                </a:r>
              </a:p>
            </p:txBody>
          </p:sp>
          <p:sp>
            <p:nvSpPr>
              <p:cNvPr id="325" name="200"/>
              <p:cNvSpPr txBox="1"/>
              <p:nvPr/>
            </p:nvSpPr>
            <p:spPr>
              <a:xfrm>
                <a:off x="491396" y="914400"/>
                <a:ext cx="692498" cy="457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 algn="r">
                  <a:lnSpc>
                    <a:spcPts val="3400"/>
                  </a:lnSpc>
                  <a:tabLst>
                    <a:tab pos="1511300" algn="l"/>
                  </a:tabLst>
                  <a:defRPr sz="2400">
                    <a:solidFill>
                      <a:srgbClr val="929292"/>
                    </a:solidFill>
                    <a:latin typeface="Lucida Sans"/>
                    <a:ea typeface="Lucida Sans"/>
                    <a:cs typeface="Lucida Sans"/>
                    <a:sym typeface="Lucida Sans"/>
                  </a:defRPr>
                </a:lvl1pPr>
              </a:lstStyle>
              <a:p>
                <a:pPr defTabSz="914400"/>
                <a:r>
                  <a:t>200</a:t>
                </a:r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2027478" y="4622800"/>
                <a:ext cx="190501" cy="190500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noFill/>
                <a:round/>
              </a:ln>
              <a:effectLst/>
            </p:spPr>
            <p:txBody>
              <a:bodyPr wrap="square" lIns="304800" tIns="304800" rIns="304800" bIns="304800" numCol="1" anchor="ctr">
                <a:noAutofit/>
              </a:bodyPr>
              <a:lstStyle/>
              <a:p>
                <a:pPr defTabSz="647700">
                  <a:lnSpc>
                    <a:spcPts val="3900"/>
                  </a:lnSpc>
                  <a:tabLst>
                    <a:tab pos="1511300" algn="l"/>
                  </a:tabLst>
                  <a:defRPr sz="2600"/>
                </a:pPr>
                <a:endParaRPr/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2941878" y="4584700"/>
                <a:ext cx="190501" cy="190500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noFill/>
                <a:round/>
              </a:ln>
              <a:effectLst/>
            </p:spPr>
            <p:txBody>
              <a:bodyPr wrap="square" lIns="304800" tIns="304800" rIns="304800" bIns="304800" numCol="1" anchor="ctr">
                <a:noAutofit/>
              </a:bodyPr>
              <a:lstStyle/>
              <a:p>
                <a:pPr defTabSz="647700">
                  <a:lnSpc>
                    <a:spcPts val="3900"/>
                  </a:lnSpc>
                  <a:tabLst>
                    <a:tab pos="1511300" algn="l"/>
                  </a:tabLst>
                  <a:defRPr sz="2600"/>
                </a:pPr>
                <a:endParaRPr/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4796078" y="4013200"/>
                <a:ext cx="190501" cy="190500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noFill/>
                <a:round/>
              </a:ln>
              <a:effectLst/>
            </p:spPr>
            <p:txBody>
              <a:bodyPr wrap="square" lIns="304800" tIns="304800" rIns="304800" bIns="304800" numCol="1" anchor="ctr">
                <a:noAutofit/>
              </a:bodyPr>
              <a:lstStyle/>
              <a:p>
                <a:pPr defTabSz="647700">
                  <a:lnSpc>
                    <a:spcPts val="3900"/>
                  </a:lnSpc>
                  <a:tabLst>
                    <a:tab pos="1511300" algn="l"/>
                  </a:tabLst>
                  <a:defRPr sz="2600"/>
                </a:pPr>
                <a:endParaRPr/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8453679" y="139700"/>
                <a:ext cx="190501" cy="190500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noFill/>
                <a:round/>
              </a:ln>
              <a:effectLst/>
            </p:spPr>
            <p:txBody>
              <a:bodyPr wrap="square" lIns="304800" tIns="304800" rIns="304800" bIns="304800" numCol="1" anchor="ctr">
                <a:noAutofit/>
              </a:bodyPr>
              <a:lstStyle/>
              <a:p>
                <a:pPr defTabSz="647700">
                  <a:lnSpc>
                    <a:spcPts val="3900"/>
                  </a:lnSpc>
                  <a:tabLst>
                    <a:tab pos="1511300" algn="l"/>
                  </a:tabLst>
                  <a:defRPr sz="2600"/>
                </a:pPr>
                <a:endParaRPr/>
              </a:p>
            </p:txBody>
          </p:sp>
          <p:sp>
            <p:nvSpPr>
              <p:cNvPr id="330" name="Line"/>
              <p:cNvSpPr/>
              <p:nvPr/>
            </p:nvSpPr>
            <p:spPr>
              <a:xfrm>
                <a:off x="2109125" y="211824"/>
                <a:ext cx="6426201" cy="4508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8755" y="8863"/>
                      <a:pt x="11577" y="16934"/>
                      <a:pt x="9373" y="18699"/>
                    </a:cubicBezTo>
                    <a:cubicBezTo>
                      <a:pt x="7169" y="20464"/>
                      <a:pt x="4543" y="21284"/>
                      <a:pt x="3141" y="21437"/>
                    </a:cubicBezTo>
                    <a:cubicBezTo>
                      <a:pt x="1738" y="21590"/>
                      <a:pt x="0" y="21600"/>
                      <a:pt x="0" y="21600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647700"/>
                <a:endParaRPr/>
              </a:p>
            </p:txBody>
          </p:sp>
          <p:sp>
            <p:nvSpPr>
              <p:cNvPr id="331" name="250"/>
              <p:cNvSpPr txBox="1"/>
              <p:nvPr/>
            </p:nvSpPr>
            <p:spPr>
              <a:xfrm>
                <a:off x="491396" y="0"/>
                <a:ext cx="692498" cy="457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 algn="r">
                  <a:lnSpc>
                    <a:spcPts val="3400"/>
                  </a:lnSpc>
                  <a:tabLst>
                    <a:tab pos="1511300" algn="l"/>
                  </a:tabLst>
                  <a:defRPr sz="2400">
                    <a:solidFill>
                      <a:srgbClr val="929292"/>
                    </a:solidFill>
                    <a:latin typeface="Lucida Sans"/>
                    <a:ea typeface="Lucida Sans"/>
                    <a:cs typeface="Lucida Sans"/>
                    <a:sym typeface="Lucida Sans"/>
                  </a:defRPr>
                </a:lvl1pPr>
              </a:lstStyle>
              <a:p>
                <a:pPr defTabSz="914400"/>
                <a:r>
                  <a:t>250</a:t>
                </a:r>
              </a:p>
            </p:txBody>
          </p:sp>
        </p:grpSp>
        <p:graphicFrame>
          <p:nvGraphicFramePr>
            <p:cNvPr id="333" name="Table"/>
            <p:cNvGraphicFramePr/>
            <p:nvPr/>
          </p:nvGraphicFramePr>
          <p:xfrm>
            <a:off x="1713123" y="381000"/>
            <a:ext cx="3683000" cy="2603500"/>
          </p:xfrm>
          <a:graphic>
            <a:graphicData uri="http://schemas.openxmlformats.org/drawingml/2006/table">
              <a:tbl>
                <a:tblPr firstRow="1">
                  <a:tableStyleId>{8F44A2F1-9E1F-4B54-A3A2-5F16C0AD49E2}</a:tableStyleId>
                </a:tblPr>
                <a:tblGrid>
                  <a:gridCol w="14216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613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207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2700"/>
                          </a:lnSpc>
                          <a:tabLst>
                            <a:tab pos="1511300" algn="l"/>
                          </a:tabLst>
                          <a:defRPr sz="1800" i="0"/>
                        </a:pPr>
                        <a:r>
                          <a:rPr sz="2300" i="1">
                            <a:sym typeface="Lucida Sans"/>
                          </a:rPr>
                          <a:t>N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2700"/>
                          </a:lnSpc>
                          <a:tabLst>
                            <a:tab pos="1511300" algn="l"/>
                          </a:tabLst>
                          <a:defRPr sz="2300">
                            <a:sym typeface="Lucida Sans"/>
                          </a:defRPr>
                        </a:pPr>
                        <a:r>
                          <a:t>time </a:t>
                        </a:r>
                        <a:r>
                          <a:rPr i="0"/>
                          <a:t>(</a:t>
                        </a:r>
                        <a:r>
                          <a:t>seconds</a:t>
                        </a:r>
                        <a:r>
                          <a:rPr i="0"/>
                          <a:t>)</a:t>
                        </a:r>
                      </a:p>
                    </a:txBody>
                    <a:tcPr marL="25400" marR="25400" marT="25400" marB="254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207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ym typeface="Lucida Sans"/>
                          </a:rPr>
                          <a:t>1000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ym typeface="Lucida Sans"/>
                          </a:rPr>
                          <a:t>0</a:t>
                        </a:r>
                      </a:p>
                    </a:txBody>
                    <a:tcPr marL="38100" marR="38100" marT="38100" marB="381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207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ym typeface="Lucida Sans"/>
                          </a:rPr>
                          <a:t>2000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ym typeface="Lucida Sans"/>
                          </a:rPr>
                          <a:t>4</a:t>
                        </a:r>
                      </a:p>
                    </a:txBody>
                    <a:tcPr marL="38100" marR="38100" marT="38100" marB="381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207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ym typeface="Lucida Sans"/>
                          </a:rPr>
                          <a:t>4000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ym typeface="Lucida Sans"/>
                          </a:rPr>
                          <a:t>31</a:t>
                        </a:r>
                      </a:p>
                    </a:txBody>
                    <a:tcPr marL="38100" marR="38100" marT="38100" marB="381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207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ym typeface="Lucida Sans"/>
                          </a:rPr>
                          <a:t>8000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ym typeface="Lucida Sans"/>
                          </a:rPr>
                          <a:t>248</a:t>
                        </a:r>
                      </a:p>
                    </a:txBody>
                    <a:tcPr marL="38100" marR="38100" marT="38100" marB="3810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sp>
        <p:nvSpPr>
          <p:cNvPr id="335" name="Measure running time"/>
          <p:cNvSpPr txBox="1"/>
          <p:nvPr/>
        </p:nvSpPr>
        <p:spPr>
          <a:xfrm>
            <a:off x="12360575" y="2095500"/>
            <a:ext cx="7958593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647700">
              <a:lnSpc>
                <a:spcPts val="5000"/>
              </a:lnSpc>
              <a:spcBef>
                <a:spcPts val="2000"/>
              </a:spcBef>
              <a:tabLst>
                <a:tab pos="1168400" algn="l"/>
              </a:tabLst>
              <a:defRPr sz="32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Measure running time</a:t>
            </a:r>
          </a:p>
        </p:txBody>
      </p:sp>
      <p:grpSp>
        <p:nvGrpSpPr>
          <p:cNvPr id="340" name="Group"/>
          <p:cNvGrpSpPr/>
          <p:nvPr/>
        </p:nvGrpSpPr>
        <p:grpSpPr>
          <a:xfrm>
            <a:off x="12382501" y="1688799"/>
            <a:ext cx="10718801" cy="3449542"/>
            <a:chOff x="0" y="0"/>
            <a:chExt cx="10718800" cy="3449541"/>
          </a:xfrm>
        </p:grpSpPr>
        <p:grpSp>
          <p:nvGrpSpPr>
            <p:cNvPr id="338" name="Group"/>
            <p:cNvGrpSpPr/>
            <p:nvPr/>
          </p:nvGrpSpPr>
          <p:grpSpPr>
            <a:xfrm>
              <a:off x="0" y="0"/>
              <a:ext cx="10718800" cy="3449542"/>
              <a:chOff x="0" y="0"/>
              <a:chExt cx="10718800" cy="3449541"/>
            </a:xfrm>
          </p:grpSpPr>
          <p:sp>
            <p:nvSpPr>
              <p:cNvPr id="336" name="double start = System.currentTimeMillis() / 1000.0;…"/>
              <p:cNvSpPr/>
              <p:nvPr/>
            </p:nvSpPr>
            <p:spPr>
              <a:xfrm>
                <a:off x="0" y="1087341"/>
                <a:ext cx="10718800" cy="23622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miter lim="400000"/>
              </a:ln>
              <a:effectLst>
                <a:outerShdw blurRad="127000" dist="76200" dir="2700000" rotWithShape="0">
                  <a:srgbClr val="000000">
                    <a:alpha val="74999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04800" tIns="304800" rIns="304800" bIns="304800" numCol="1" anchor="ctr">
                <a:noAutofit/>
              </a:bodyPr>
              <a:lstStyle/>
              <a:p>
                <a:pPr defTabSz="647700">
                  <a:lnSpc>
                    <a:spcPts val="3600"/>
                  </a:lnSpc>
                  <a:tabLst>
                    <a:tab pos="1511300" algn="l"/>
                  </a:tabLst>
                  <a:defRPr sz="2400">
                    <a:solidFill>
                      <a:srgbClr val="8D3124"/>
                    </a:solidFill>
                  </a:defRPr>
                </a:pPr>
                <a:r>
                  <a:t>double start = System.currentTimeMillis() / 1000.0;</a:t>
                </a:r>
              </a:p>
              <a:p>
                <a:pPr defTabSz="647700">
                  <a:lnSpc>
                    <a:spcPts val="3600"/>
                  </a:lnSpc>
                  <a:tabLst>
                    <a:tab pos="1511300" algn="l"/>
                  </a:tabLst>
                  <a:defRPr sz="2400"/>
                </a:pPr>
                <a:r>
                  <a:t>int cnt = count(a);</a:t>
                </a:r>
              </a:p>
              <a:p>
                <a:pPr defTabSz="647700">
                  <a:lnSpc>
                    <a:spcPts val="3600"/>
                  </a:lnSpc>
                  <a:tabLst>
                    <a:tab pos="1511300" algn="l"/>
                  </a:tabLst>
                  <a:defRPr sz="2400">
                    <a:solidFill>
                      <a:srgbClr val="8D3124"/>
                    </a:solidFill>
                  </a:defRPr>
                </a:pPr>
                <a:r>
                  <a:t>double now   = System.currentTimeMillis() / 1000.0;</a:t>
                </a:r>
              </a:p>
              <a:p>
                <a:pPr defTabSz="647700">
                  <a:lnSpc>
                    <a:spcPts val="3600"/>
                  </a:lnSpc>
                  <a:tabLst>
                    <a:tab pos="1511300" algn="l"/>
                  </a:tabLst>
                  <a:defRPr sz="2400">
                    <a:solidFill>
                      <a:srgbClr val="8D3124"/>
                    </a:solidFill>
                  </a:defRPr>
                </a:pPr>
                <a:r>
                  <a:t>StdOut.printf("%d (%.0f seconds)\n", cnt, now - start);</a:t>
                </a:r>
              </a:p>
            </p:txBody>
          </p:sp>
          <p:sp>
            <p:nvSpPr>
              <p:cNvPr id="337" name="Replace println() in ThreeSum with this code."/>
              <p:cNvSpPr txBox="1"/>
              <p:nvPr/>
            </p:nvSpPr>
            <p:spPr>
              <a:xfrm>
                <a:off x="4577523" y="0"/>
                <a:ext cx="4851401" cy="1384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algn="ctr" defTabSz="647700">
                  <a:lnSpc>
                    <a:spcPts val="3300"/>
                  </a:lnSpc>
                  <a:spcBef>
                    <a:spcPts val="600"/>
                  </a:spcBef>
                  <a:tabLst>
                    <a:tab pos="1168400" algn="l"/>
                  </a:tabLst>
                  <a:defRPr sz="2500">
                    <a:solidFill>
                      <a:srgbClr val="005493"/>
                    </a:solidFill>
                    <a:latin typeface="Lucida Sans"/>
                    <a:ea typeface="Lucida Sans"/>
                    <a:cs typeface="Lucida Sans"/>
                    <a:sym typeface="Lucida Sans"/>
                  </a:defRPr>
                </a:lvl1pPr>
              </a:lstStyle>
              <a:p>
                <a:r>
                  <a:t>Replace println() in ThreeSum with this code.</a:t>
                </a:r>
              </a:p>
            </p:txBody>
          </p:sp>
        </p:grpSp>
        <p:sp>
          <p:nvSpPr>
            <p:cNvPr id="339" name="Line"/>
            <p:cNvSpPr/>
            <p:nvPr/>
          </p:nvSpPr>
          <p:spPr>
            <a:xfrm flipV="1">
              <a:off x="4739347" y="524770"/>
              <a:ext cx="709614" cy="556156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build="p" bldLvl="5" animBg="1" advAuto="0"/>
      <p:bldP spid="313" grpId="0" animBg="1" advAuto="0"/>
      <p:bldP spid="314" grpId="0" build="p" bldLvl="5" animBg="1" advAuto="0"/>
      <p:bldP spid="315" grpId="0" animBg="1" advAuto="0"/>
      <p:bldP spid="316" grpId="0" animBg="1" advAuto="0"/>
      <p:bldP spid="334" grpId="0" animBg="1" advAuto="0"/>
      <p:bldP spid="335" grpId="0" animBg="1" advAuto="0"/>
      <p:bldP spid="340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7.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 Performance</a:t>
            </a:r>
          </a:p>
        </p:txBody>
      </p:sp>
      <p:sp>
        <p:nvSpPr>
          <p:cNvPr id="491" name="The challeng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929292"/>
                </a:solidFill>
              </a:defRPr>
            </a:pPr>
            <a:r>
              <a:t>The challenge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Empirical analysis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Mathematical models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Doubling method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Familiar examples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510" name="Warmup:  1-su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Warmup:  1-sum</a:t>
            </a:r>
          </a:p>
        </p:txBody>
      </p:sp>
      <p:sp>
        <p:nvSpPr>
          <p:cNvPr id="511" name="public static int count(int[] a)…"/>
          <p:cNvSpPr/>
          <p:nvPr/>
        </p:nvSpPr>
        <p:spPr>
          <a:xfrm>
            <a:off x="1305631" y="1984056"/>
            <a:ext cx="8331200" cy="545592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54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public static int count(int[] a)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{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int N =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a.length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int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cnt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= 0;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for (int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= 0;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&lt; N;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++)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   if (a[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] == 0)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     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cnt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++;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return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cnt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;</a:t>
            </a:r>
          </a:p>
          <a:p>
            <a:pPr marL="86359" marR="86359" defTabSz="647700">
              <a:lnSpc>
                <a:spcPct val="12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}</a:t>
            </a:r>
          </a:p>
        </p:txBody>
      </p:sp>
      <p:sp>
        <p:nvSpPr>
          <p:cNvPr id="512" name="Q. Formula for total running time ?"/>
          <p:cNvSpPr txBox="1"/>
          <p:nvPr/>
        </p:nvSpPr>
        <p:spPr>
          <a:xfrm>
            <a:off x="1270000" y="10287000"/>
            <a:ext cx="8585200" cy="115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Q. </a:t>
            </a:r>
            <a:r>
              <a:rPr>
                <a:solidFill>
                  <a:srgbClr val="000000"/>
                </a:solidFill>
              </a:rPr>
              <a:t>Formula for total running time ?</a:t>
            </a:r>
          </a:p>
        </p:txBody>
      </p:sp>
      <p:sp>
        <p:nvSpPr>
          <p:cNvPr id="513" name="A. cN + 26.5 nanoseconds, where c is between 2 and 2.5, depending on input."/>
          <p:cNvSpPr txBox="1"/>
          <p:nvPr/>
        </p:nvSpPr>
        <p:spPr>
          <a:xfrm>
            <a:off x="1270000" y="11684000"/>
            <a:ext cx="18313400" cy="115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A. </a:t>
            </a:r>
            <a:r>
              <a:rPr i="1">
                <a:solidFill>
                  <a:srgbClr val="000000"/>
                </a:solidFill>
              </a:rPr>
              <a:t>cN </a:t>
            </a:r>
            <a:r>
              <a:rPr>
                <a:solidFill>
                  <a:srgbClr val="000000"/>
                </a:solidFill>
              </a:rPr>
              <a:t>+ 26.5 nanoseconds, where </a:t>
            </a:r>
            <a:r>
              <a:rPr i="1">
                <a:solidFill>
                  <a:srgbClr val="000000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 is between 2 and 2.5, depending on input.</a:t>
            </a:r>
          </a:p>
        </p:txBody>
      </p:sp>
      <p:grpSp>
        <p:nvGrpSpPr>
          <p:cNvPr id="517" name="Group"/>
          <p:cNvGrpSpPr/>
          <p:nvPr/>
        </p:nvGrpSpPr>
        <p:grpSpPr>
          <a:xfrm>
            <a:off x="11564761" y="1727200"/>
            <a:ext cx="10634242" cy="8305800"/>
            <a:chOff x="0" y="0"/>
            <a:chExt cx="10634241" cy="8305800"/>
          </a:xfrm>
        </p:grpSpPr>
        <p:graphicFrame>
          <p:nvGraphicFramePr>
            <p:cNvPr id="514" name="Table"/>
            <p:cNvGraphicFramePr/>
            <p:nvPr/>
          </p:nvGraphicFramePr>
          <p:xfrm>
            <a:off x="0" y="0"/>
            <a:ext cx="10634241" cy="6328224"/>
          </p:xfrm>
          <a:graphic>
            <a:graphicData uri="http://schemas.openxmlformats.org/drawingml/2006/table">
              <a:tbl>
                <a:tblPr firstRow="1">
                  <a:tableStyleId>{8F44A2F1-9E1F-4B54-A3A2-5F16C0AD49E2}</a:tableStyleId>
                </a:tblPr>
                <a:tblGrid>
                  <a:gridCol w="508493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0581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44348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791028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200"/>
                          </a:lnSpc>
                          <a:tabLst>
                            <a:tab pos="1511300" algn="l"/>
                          </a:tabLst>
                          <a:defRPr sz="1800" i="0"/>
                        </a:pPr>
                        <a:r>
                          <a:rPr sz="2700" i="1">
                            <a:sym typeface="Lucida Sans"/>
                          </a:rPr>
                          <a:t>operation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200"/>
                          </a:lnSpc>
                          <a:tabLst>
                            <a:tab pos="1511300" algn="l"/>
                          </a:tabLst>
                          <a:defRPr sz="1800" i="0"/>
                        </a:pPr>
                        <a:r>
                          <a:rPr sz="2700" i="1">
                            <a:sym typeface="Lucida Sans"/>
                          </a:rPr>
                          <a:t>cost 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200"/>
                          </a:lnSpc>
                          <a:tabLst>
                            <a:tab pos="1511300" algn="l"/>
                          </a:tabLst>
                          <a:defRPr sz="1800" i="0"/>
                        </a:pPr>
                        <a:r>
                          <a:rPr sz="2700" i="1">
                            <a:sym typeface="Lucida Sans"/>
                          </a:rPr>
                          <a:t>frequency</a:t>
                        </a:r>
                      </a:p>
                    </a:txBody>
                    <a:tcPr marL="25400" marR="25400" marT="25400" marB="254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91028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900">
                            <a:sym typeface="Lucida Sans"/>
                          </a:rPr>
                          <a:t>function call/return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2900">
                            <a:sym typeface="Lucida Sans"/>
                          </a:defRPr>
                        </a:pPr>
                        <a:r>
                          <a:t>20 </a:t>
                        </a:r>
                        <a:r>
                          <a:rPr i="1"/>
                          <a:t>ns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9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800">
                            <a:sym typeface="Lucida Sans"/>
                          </a:rPr>
                          <a:t>1</a:t>
                        </a:r>
                      </a:p>
                    </a:txBody>
                    <a:tcPr marL="38100" marR="38100" marT="38100" marB="381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91028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900">
                            <a:sym typeface="Lucida Sans"/>
                          </a:rPr>
                          <a:t>variable declaration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2900">
                            <a:sym typeface="Lucida Sans"/>
                          </a:defRPr>
                        </a:pPr>
                        <a:r>
                          <a:t>2</a:t>
                        </a:r>
                        <a:r>
                          <a:rPr i="1"/>
                          <a:t> ns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9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800">
                            <a:sym typeface="Lucida Sans"/>
                          </a:rPr>
                          <a:t>2</a:t>
                        </a:r>
                      </a:p>
                    </a:txBody>
                    <a:tcPr marL="38100" marR="38100" marT="38100" marB="381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91028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900">
                            <a:sym typeface="Lucida Sans"/>
                          </a:rPr>
                          <a:t>assignment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2900">
                            <a:sym typeface="Lucida Sans"/>
                          </a:defRPr>
                        </a:pPr>
                        <a:r>
                          <a:t>1 </a:t>
                        </a:r>
                        <a:r>
                          <a:rPr i="1"/>
                          <a:t>ns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9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800">
                            <a:sym typeface="Lucida Sans"/>
                          </a:rPr>
                          <a:t>2</a:t>
                        </a:r>
                      </a:p>
                    </a:txBody>
                    <a:tcPr marL="38100" marR="38100" marT="38100" marB="381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91028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900">
                            <a:sym typeface="Lucida Sans"/>
                          </a:rPr>
                          <a:t>less than compare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2900">
                            <a:sym typeface="Lucida Sans"/>
                          </a:defRPr>
                        </a:pPr>
                        <a:r>
                          <a:t>1/2 </a:t>
                        </a:r>
                        <a:r>
                          <a:rPr i="1"/>
                          <a:t>ns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900"/>
                          </a:lnSpc>
                          <a:tabLst>
                            <a:tab pos="1511300" algn="l"/>
                          </a:tabLst>
                          <a:defRPr sz="2800">
                            <a:sym typeface="Lucida Sans"/>
                          </a:defRPr>
                        </a:pPr>
                        <a:r>
                          <a:rPr i="1"/>
                          <a:t>N </a:t>
                        </a:r>
                        <a:r>
                          <a:t>+ 1</a:t>
                        </a:r>
                      </a:p>
                    </a:txBody>
                    <a:tcPr marL="38100" marR="38100" marT="38100" marB="3810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91028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900">
                            <a:sym typeface="Lucida Sans"/>
                          </a:rPr>
                          <a:t>equal to compare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2900">
                            <a:sym typeface="Lucida Sans"/>
                          </a:defRPr>
                        </a:pPr>
                        <a:r>
                          <a:t>1/2 </a:t>
                        </a:r>
                        <a:r>
                          <a:rPr i="1"/>
                          <a:t>ns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900"/>
                          </a:lnSpc>
                          <a:tabLst>
                            <a:tab pos="1511300" algn="l"/>
                          </a:tabLst>
                          <a:defRPr sz="2800">
                            <a:sym typeface="Lucida Sans"/>
                          </a:defRPr>
                        </a:pPr>
                        <a:r>
                          <a:rPr i="1"/>
                          <a:t>N</a:t>
                        </a:r>
                      </a:p>
                    </a:txBody>
                    <a:tcPr marL="38100" marR="38100" marT="38100" marB="3810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791028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900">
                            <a:sym typeface="Lucida Sans"/>
                          </a:rPr>
                          <a:t>array access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2900">
                            <a:sym typeface="Lucida Sans"/>
                          </a:defRPr>
                        </a:pPr>
                        <a:r>
                          <a:t>1/2 </a:t>
                        </a:r>
                        <a:r>
                          <a:rPr i="1"/>
                          <a:t>ns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900"/>
                          </a:lnSpc>
                          <a:tabLst>
                            <a:tab pos="1511300" algn="l"/>
                          </a:tabLst>
                          <a:defRPr sz="2800">
                            <a:sym typeface="Lucida Sans"/>
                          </a:defRPr>
                        </a:pPr>
                        <a:r>
                          <a:rPr i="1"/>
                          <a:t>N</a:t>
                        </a:r>
                      </a:p>
                    </a:txBody>
                    <a:tcPr marL="38100" marR="38100" marT="38100" marB="3810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791028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900">
                            <a:sym typeface="Lucida Sans"/>
                          </a:rPr>
                          <a:t>increment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000"/>
                          </a:lnSpc>
                          <a:tabLst>
                            <a:tab pos="1511300" algn="l"/>
                          </a:tabLst>
                          <a:defRPr sz="2900">
                            <a:sym typeface="Lucida Sans"/>
                          </a:defRPr>
                        </a:pPr>
                        <a:r>
                          <a:t>1/2 </a:t>
                        </a:r>
                        <a:r>
                          <a:rPr i="1"/>
                          <a:t>ns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900"/>
                          </a:lnSpc>
                          <a:tabLst>
                            <a:tab pos="1511300" algn="l"/>
                          </a:tabLst>
                          <a:defRPr sz="2800">
                            <a:sym typeface="Lucida Sans"/>
                          </a:defRPr>
                        </a:pPr>
                        <a:r>
                          <a:t>between </a:t>
                        </a:r>
                        <a:r>
                          <a:rPr i="1"/>
                          <a:t>N</a:t>
                        </a:r>
                        <a:r>
                          <a:t> and 2</a:t>
                        </a:r>
                        <a:r>
                          <a:rPr i="1"/>
                          <a:t>N</a:t>
                        </a:r>
                      </a:p>
                    </a:txBody>
                    <a:tcPr marL="38100" marR="38100" marT="38100" marB="38100" anchor="ctr" horzOverflow="overflow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515" name="representative estimates (with some poetic license);…"/>
            <p:cNvSpPr txBox="1"/>
            <p:nvPr/>
          </p:nvSpPr>
          <p:spPr>
            <a:xfrm>
              <a:off x="2127263" y="7035800"/>
              <a:ext cx="8013701" cy="1270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82550" marR="82550" algn="ctr" defTabSz="647700">
                <a:lnSpc>
                  <a:spcPts val="3100"/>
                </a:lnSpc>
                <a:spcBef>
                  <a:spcPts val="200"/>
                </a:spcBef>
                <a:tabLst>
                  <a:tab pos="1511300" algn="l"/>
                </a:tabLst>
                <a:defRPr sz="24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representative estimates (with some poetic license);</a:t>
              </a:r>
            </a:p>
            <a:p>
              <a:pPr marL="82550" marR="82550" algn="ctr" defTabSz="647700">
                <a:lnSpc>
                  <a:spcPts val="3100"/>
                </a:lnSpc>
                <a:spcBef>
                  <a:spcPts val="200"/>
                </a:spcBef>
                <a:tabLst>
                  <a:tab pos="1511300" algn="l"/>
                </a:tabLst>
                <a:defRPr sz="24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knowing exact values may require study and experimentation.</a:t>
              </a:r>
            </a:p>
          </p:txBody>
        </p:sp>
        <p:sp>
          <p:nvSpPr>
            <p:cNvPr id="516" name="Line"/>
            <p:cNvSpPr/>
            <p:nvPr/>
          </p:nvSpPr>
          <p:spPr>
            <a:xfrm>
              <a:off x="6164438" y="6350000"/>
              <a:ext cx="1" cy="643743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20" name="Group"/>
          <p:cNvGrpSpPr/>
          <p:nvPr/>
        </p:nvGrpSpPr>
        <p:grpSpPr>
          <a:xfrm>
            <a:off x="4971011" y="5600700"/>
            <a:ext cx="6066560" cy="3784601"/>
            <a:chOff x="-910014" y="-889727"/>
            <a:chExt cx="6066558" cy="3784600"/>
          </a:xfrm>
        </p:grpSpPr>
        <p:sp>
          <p:nvSpPr>
            <p:cNvPr id="518" name="Line"/>
            <p:cNvSpPr/>
            <p:nvPr/>
          </p:nvSpPr>
          <p:spPr>
            <a:xfrm>
              <a:off x="-910014" y="-889727"/>
              <a:ext cx="2737889" cy="2358242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19" name="Note that frequency of increments…"/>
            <p:cNvSpPr txBox="1"/>
            <p:nvPr/>
          </p:nvSpPr>
          <p:spPr>
            <a:xfrm>
              <a:off x="1752943" y="1624872"/>
              <a:ext cx="3403601" cy="127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82550" marR="82550" algn="ctr" defTabSz="647700">
                <a:lnSpc>
                  <a:spcPts val="3100"/>
                </a:lnSpc>
                <a:spcBef>
                  <a:spcPts val="200"/>
                </a:spcBef>
                <a:tabLst>
                  <a:tab pos="1511300" algn="l"/>
                </a:tabLst>
                <a:defRPr sz="24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Note that frequency of increments</a:t>
              </a:r>
            </a:p>
            <a:p>
              <a:pPr marL="82550" marR="82550" algn="ctr" defTabSz="647700">
                <a:lnSpc>
                  <a:spcPts val="3100"/>
                </a:lnSpc>
                <a:spcBef>
                  <a:spcPts val="200"/>
                </a:spcBef>
                <a:tabLst>
                  <a:tab pos="1511300" algn="l"/>
                </a:tabLst>
                <a:defRPr sz="24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depends on input.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BF6A470-00F5-4D0A-841F-78B56178F33A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11.1c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911CE-75AC-4BEC-AC22-12B613324B5E}"/>
              </a:ext>
            </a:extLst>
          </p:cNvPr>
          <p:cNvSpPr txBox="1"/>
          <p:nvPr/>
        </p:nvSpPr>
        <p:spPr>
          <a:xfrm>
            <a:off x="16476133" y="170130"/>
            <a:ext cx="4051986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8393" marR="48393" lvl="0" defTabSz="914400" hangingPunct="1">
              <a:spcBef>
                <a:spcPts val="400"/>
              </a:spcBef>
              <a:buClr>
                <a:srgbClr val="000000"/>
              </a:buClr>
              <a:defRPr/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Identify the basic operations in an algorithm and determine the running time of an algorithm by counting its basic operations.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 animBg="1" advAuto="0"/>
      <p:bldP spid="512" grpId="0" animBg="1" advAuto="0"/>
      <p:bldP spid="513" grpId="0" animBg="1" advAuto="0"/>
      <p:bldP spid="517" grpId="0" animBg="1" advAuto="0"/>
      <p:bldP spid="520" grpId="0" animBg="1" advAuto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025836-C8E1-A848-BE4F-90900997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4" y="371744"/>
            <a:ext cx="23332966" cy="12876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3D49CF-5567-B849-BCAB-5F368CDDBF49}"/>
              </a:ext>
            </a:extLst>
          </p:cNvPr>
          <p:cNvSpPr txBox="1"/>
          <p:nvPr/>
        </p:nvSpPr>
        <p:spPr>
          <a:xfrm>
            <a:off x="19724914" y="4047761"/>
            <a:ext cx="29718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Let N = 6</a:t>
            </a:r>
          </a:p>
        </p:txBody>
      </p:sp>
    </p:spTree>
    <p:extLst>
      <p:ext uri="{BB962C8B-B14F-4D97-AF65-F5344CB8AC3E}">
        <p14:creationId xmlns:p14="http://schemas.microsoft.com/office/powerpoint/2010/main" val="331582898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525" name="Warmup:  2-su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Warmup:  2-sum</a:t>
            </a:r>
          </a:p>
        </p:txBody>
      </p:sp>
      <p:graphicFrame>
        <p:nvGraphicFramePr>
          <p:cNvPr id="526" name="Table"/>
          <p:cNvGraphicFramePr/>
          <p:nvPr/>
        </p:nvGraphicFramePr>
        <p:xfrm>
          <a:off x="10929761" y="1854200"/>
          <a:ext cx="12185031" cy="6328224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4204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2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1028">
                <a:tc>
                  <a:txBody>
                    <a:bodyPr/>
                    <a:lstStyle/>
                    <a:p>
                      <a:pPr defTabSz="914400">
                        <a:lnSpc>
                          <a:spcPts val="3200"/>
                        </a:lnSpc>
                        <a:defRPr sz="1800" i="0"/>
                      </a:pPr>
                      <a:r>
                        <a:rPr sz="2700" i="1">
                          <a:sym typeface="Lucida Sans"/>
                        </a:rPr>
                        <a:t>operation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200"/>
                        </a:lnSpc>
                        <a:defRPr sz="1800" i="0"/>
                      </a:pPr>
                      <a:r>
                        <a:rPr sz="2700" i="1">
                          <a:sym typeface="Lucida Sans"/>
                        </a:rPr>
                        <a:t>cost 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200"/>
                        </a:lnSpc>
                        <a:defRPr sz="1800" i="0"/>
                      </a:pPr>
                      <a:r>
                        <a:rPr sz="2700" i="1">
                          <a:sym typeface="Lucida Sans"/>
                        </a:rPr>
                        <a:t>frequency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028"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1800"/>
                      </a:pPr>
                      <a:r>
                        <a:rPr sz="2900">
                          <a:sym typeface="Lucida Sans"/>
                        </a:rPr>
                        <a:t>function call/return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2900">
                          <a:sym typeface="Lucida Sans"/>
                        </a:defRPr>
                      </a:pPr>
                      <a:r>
                        <a:t>20 </a:t>
                      </a:r>
                      <a:r>
                        <a:rPr i="1"/>
                        <a:t>ns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900"/>
                        </a:lnSpc>
                        <a:defRPr sz="1800"/>
                      </a:pPr>
                      <a:r>
                        <a:rPr sz="2800">
                          <a:sym typeface="Lucida Sans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028"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1800"/>
                      </a:pPr>
                      <a:r>
                        <a:rPr sz="2900">
                          <a:sym typeface="Lucida Sans"/>
                        </a:rPr>
                        <a:t>variable declaration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2900">
                          <a:sym typeface="Lucida Sans"/>
                        </a:defRPr>
                      </a:pPr>
                      <a:r>
                        <a:t>2</a:t>
                      </a:r>
                      <a:r>
                        <a:rPr i="1"/>
                        <a:t> ns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900"/>
                        </a:lnSpc>
                        <a:defRPr sz="2800">
                          <a:sym typeface="Lucida Sans"/>
                        </a:defRPr>
                      </a:pPr>
                      <a:r>
                        <a:rPr i="1"/>
                        <a:t>N </a:t>
                      </a:r>
                      <a:r>
                        <a:t>+ 2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028"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1800"/>
                      </a:pPr>
                      <a:r>
                        <a:rPr sz="2900">
                          <a:sym typeface="Lucida Sans"/>
                        </a:rPr>
                        <a:t>assignment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2900">
                          <a:sym typeface="Lucida Sans"/>
                        </a:defRPr>
                      </a:pPr>
                      <a:r>
                        <a:t>1 </a:t>
                      </a:r>
                      <a:r>
                        <a:rPr i="1"/>
                        <a:t>ns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900"/>
                        </a:lnSpc>
                        <a:defRPr sz="2800">
                          <a:sym typeface="Lucida Sans"/>
                        </a:defRPr>
                      </a:pPr>
                      <a:r>
                        <a:rPr i="1"/>
                        <a:t>N </a:t>
                      </a:r>
                      <a:r>
                        <a:t>+ 2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028"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1800"/>
                      </a:pPr>
                      <a:r>
                        <a:rPr sz="2900">
                          <a:sym typeface="Lucida Sans"/>
                        </a:rPr>
                        <a:t>less than compare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2900">
                          <a:sym typeface="Lucida Sans"/>
                        </a:defRPr>
                      </a:pPr>
                      <a:r>
                        <a:t>1/2 </a:t>
                      </a:r>
                      <a:r>
                        <a:rPr i="1"/>
                        <a:t>ns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900"/>
                        </a:lnSpc>
                        <a:defRPr sz="2800">
                          <a:sym typeface="Lucida Sans"/>
                        </a:defRPr>
                      </a:pPr>
                      <a:r>
                        <a:t>(</a:t>
                      </a:r>
                      <a:r>
                        <a:rPr i="1"/>
                        <a:t>N </a:t>
                      </a:r>
                      <a:r>
                        <a:t>+ 1) (</a:t>
                      </a:r>
                      <a:r>
                        <a:rPr i="1"/>
                        <a:t>N </a:t>
                      </a:r>
                      <a:r>
                        <a:t>+ 2)/2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028"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1800"/>
                      </a:pPr>
                      <a:r>
                        <a:rPr sz="2900">
                          <a:sym typeface="Lucida Sans"/>
                        </a:rPr>
                        <a:t>equal to compare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2900">
                          <a:sym typeface="Lucida Sans"/>
                        </a:defRPr>
                      </a:pPr>
                      <a:r>
                        <a:t>1/2 </a:t>
                      </a:r>
                      <a:r>
                        <a:rPr i="1"/>
                        <a:t>ns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900"/>
                        </a:lnSpc>
                        <a:defRPr sz="2800">
                          <a:sym typeface="Lucida Sans"/>
                        </a:defRPr>
                      </a:pPr>
                      <a:r>
                        <a:rPr i="1"/>
                        <a:t>N</a:t>
                      </a:r>
                      <a:r>
                        <a:t> (</a:t>
                      </a:r>
                      <a:r>
                        <a:rPr i="1"/>
                        <a:t>N </a:t>
                      </a:r>
                      <a:r>
                        <a:t>− 1)/2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1028"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1800"/>
                      </a:pPr>
                      <a:r>
                        <a:rPr sz="2900">
                          <a:sym typeface="Lucida Sans"/>
                        </a:rPr>
                        <a:t>array access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2900">
                          <a:sym typeface="Lucida Sans"/>
                        </a:defRPr>
                      </a:pPr>
                      <a:r>
                        <a:t>1/2 </a:t>
                      </a:r>
                      <a:r>
                        <a:rPr i="1"/>
                        <a:t>ns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900"/>
                        </a:lnSpc>
                        <a:defRPr sz="2800">
                          <a:sym typeface="Lucida Sans"/>
                        </a:defRPr>
                      </a:pPr>
                      <a:r>
                        <a:rPr i="1"/>
                        <a:t>N</a:t>
                      </a:r>
                      <a:r>
                        <a:t> (</a:t>
                      </a:r>
                      <a:r>
                        <a:rPr i="1"/>
                        <a:t>N </a:t>
                      </a:r>
                      <a:r>
                        <a:t>− 1)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1028"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1800"/>
                      </a:pPr>
                      <a:r>
                        <a:rPr sz="2900">
                          <a:sym typeface="Lucida Sans"/>
                        </a:rPr>
                        <a:t>increment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000"/>
                        </a:lnSpc>
                        <a:defRPr sz="2900">
                          <a:sym typeface="Lucida Sans"/>
                        </a:defRPr>
                      </a:pPr>
                      <a:r>
                        <a:t>1/2 </a:t>
                      </a:r>
                      <a:r>
                        <a:rPr i="1"/>
                        <a:t>ns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900"/>
                        </a:lnSpc>
                        <a:defRPr sz="2800">
                          <a:sym typeface="Lucida Sans"/>
                        </a:defRPr>
                      </a:pPr>
                      <a:r>
                        <a:t>between </a:t>
                      </a:r>
                      <a:r>
                        <a:rPr i="1"/>
                        <a:t>N</a:t>
                      </a:r>
                      <a:r>
                        <a:t> (</a:t>
                      </a:r>
                      <a:r>
                        <a:rPr i="1"/>
                        <a:t>N </a:t>
                      </a:r>
                      <a:r>
                        <a:t>+ 1)/2 and </a:t>
                      </a:r>
                      <a:r>
                        <a:rPr i="1"/>
                        <a:t>N</a:t>
                      </a:r>
                      <a:r>
                        <a:rPr baseline="31999"/>
                        <a:t> 2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7" name="public static int count(int[] a)…"/>
          <p:cNvSpPr/>
          <p:nvPr/>
        </p:nvSpPr>
        <p:spPr>
          <a:xfrm>
            <a:off x="1460500" y="2476500"/>
            <a:ext cx="9017000" cy="682752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54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marL="86359" marR="86359" defTabSz="647700">
              <a:lnSpc>
                <a:spcPct val="14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public static int count(int[] a)</a:t>
            </a:r>
          </a:p>
          <a:p>
            <a:pPr marL="86359" marR="86359" defTabSz="647700">
              <a:lnSpc>
                <a:spcPct val="14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{</a:t>
            </a:r>
          </a:p>
          <a:p>
            <a:pPr marL="86359" marR="86359" defTabSz="647700">
              <a:lnSpc>
                <a:spcPct val="14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   int N = a.length;</a:t>
            </a:r>
          </a:p>
          <a:p>
            <a:pPr marL="86359" marR="86359" defTabSz="647700">
              <a:lnSpc>
                <a:spcPct val="14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   int cnt = 0;</a:t>
            </a:r>
          </a:p>
          <a:p>
            <a:pPr marL="86359" marR="86359" defTabSz="647700">
              <a:lnSpc>
                <a:spcPct val="14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   for (int i = 0; i &lt; N; i++)</a:t>
            </a:r>
          </a:p>
          <a:p>
            <a:pPr marL="86359" marR="86359" defTabSz="647700">
              <a:lnSpc>
                <a:spcPct val="14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      for (int j = i+1; j &lt; N; j++)</a:t>
            </a:r>
          </a:p>
          <a:p>
            <a:pPr marL="86359" marR="86359" defTabSz="647700">
              <a:lnSpc>
                <a:spcPct val="14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         if (a[i] + a[j] == 0)</a:t>
            </a:r>
          </a:p>
          <a:p>
            <a:pPr marL="86359" marR="86359" defTabSz="647700">
              <a:lnSpc>
                <a:spcPct val="14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            cnt++;</a:t>
            </a:r>
          </a:p>
          <a:p>
            <a:pPr marL="86359" marR="86359" defTabSz="647700">
              <a:lnSpc>
                <a:spcPct val="14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   return cnt;</a:t>
            </a:r>
          </a:p>
          <a:p>
            <a:pPr marL="86359" marR="86359" defTabSz="647700">
              <a:lnSpc>
                <a:spcPct val="14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}</a:t>
            </a:r>
          </a:p>
        </p:txBody>
      </p:sp>
      <p:sp>
        <p:nvSpPr>
          <p:cNvPr id="528" name="Q. Formula for total running time ?"/>
          <p:cNvSpPr txBox="1"/>
          <p:nvPr/>
        </p:nvSpPr>
        <p:spPr>
          <a:xfrm>
            <a:off x="1270000" y="10541000"/>
            <a:ext cx="8648700" cy="113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Q. </a:t>
            </a:r>
            <a:r>
              <a:rPr>
                <a:solidFill>
                  <a:srgbClr val="000000"/>
                </a:solidFill>
              </a:rPr>
              <a:t>Formula for total running time ?</a:t>
            </a:r>
          </a:p>
        </p:txBody>
      </p:sp>
      <p:sp>
        <p:nvSpPr>
          <p:cNvPr id="529" name="A. c1N2 + c2N + c3 nanoseconds, where... [complicated definitions]."/>
          <p:cNvSpPr txBox="1"/>
          <p:nvPr/>
        </p:nvSpPr>
        <p:spPr>
          <a:xfrm>
            <a:off x="1270000" y="11925300"/>
            <a:ext cx="22288500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400"/>
              </a:lnSpc>
              <a:spcBef>
                <a:spcPts val="600"/>
              </a:spcBef>
              <a:tabLst>
                <a:tab pos="1168400" algn="l"/>
              </a:tabLst>
              <a:defRPr sz="35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A. </a:t>
            </a:r>
            <a:r>
              <a:rPr i="1">
                <a:solidFill>
                  <a:srgbClr val="000000"/>
                </a:solidFill>
              </a:rPr>
              <a:t>c</a:t>
            </a:r>
            <a:r>
              <a:rPr baseline="-5999">
                <a:solidFill>
                  <a:srgbClr val="000000"/>
                </a:solidFill>
              </a:rPr>
              <a:t>1</a:t>
            </a:r>
            <a:r>
              <a:rPr i="1" spc="454">
                <a:solidFill>
                  <a:srgbClr val="000000"/>
                </a:solidFill>
              </a:rPr>
              <a:t>N</a:t>
            </a:r>
            <a:r>
              <a:rPr baseline="31999">
                <a:solidFill>
                  <a:srgbClr val="000000"/>
                </a:solidFill>
              </a:rPr>
              <a:t>2</a:t>
            </a:r>
            <a:r>
              <a:rPr i="1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+ </a:t>
            </a:r>
            <a:r>
              <a:rPr i="1">
                <a:solidFill>
                  <a:srgbClr val="000000"/>
                </a:solidFill>
              </a:rPr>
              <a:t>c</a:t>
            </a:r>
            <a:r>
              <a:rPr baseline="-5999">
                <a:solidFill>
                  <a:srgbClr val="000000"/>
                </a:solidFill>
              </a:rPr>
              <a:t>2</a:t>
            </a:r>
            <a:r>
              <a:rPr i="1" spc="454">
                <a:solidFill>
                  <a:srgbClr val="000000"/>
                </a:solidFill>
              </a:rPr>
              <a:t>N</a:t>
            </a:r>
            <a:r>
              <a:rPr i="1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+ </a:t>
            </a:r>
            <a:r>
              <a:rPr i="1">
                <a:solidFill>
                  <a:srgbClr val="000000"/>
                </a:solidFill>
              </a:rPr>
              <a:t>c</a:t>
            </a:r>
            <a:r>
              <a:rPr baseline="-5999">
                <a:solidFill>
                  <a:srgbClr val="0000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 nanoseconds, where...</a:t>
            </a:r>
            <a:r>
              <a:rPr>
                <a:solidFill>
                  <a:srgbClr val="929292"/>
                </a:solidFill>
              </a:rPr>
              <a:t> [complicated definitions]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534" name="Group"/>
          <p:cNvGrpSpPr/>
          <p:nvPr/>
        </p:nvGrpSpPr>
        <p:grpSpPr>
          <a:xfrm>
            <a:off x="14280180" y="6433475"/>
            <a:ext cx="5538952" cy="4183726"/>
            <a:chOff x="303203" y="0"/>
            <a:chExt cx="5538951" cy="4183724"/>
          </a:xfrm>
        </p:grpSpPr>
        <p:sp>
          <p:nvSpPr>
            <p:cNvPr id="530" name="exact counts tedious to derive"/>
            <p:cNvSpPr txBox="1"/>
            <p:nvPr/>
          </p:nvSpPr>
          <p:spPr>
            <a:xfrm>
              <a:off x="615658" y="2545424"/>
              <a:ext cx="522649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exact counts tedious to derive</a:t>
              </a:r>
            </a:p>
          </p:txBody>
        </p:sp>
        <p:sp>
          <p:nvSpPr>
            <p:cNvPr id="531" name="Line"/>
            <p:cNvSpPr/>
            <p:nvPr/>
          </p:nvSpPr>
          <p:spPr>
            <a:xfrm flipH="1">
              <a:off x="2912567" y="0"/>
              <a:ext cx="2062826" cy="2394017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532" name="droppedImage.pdf" descr="dropped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3623" y="3115681"/>
              <a:ext cx="3175001" cy="10680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3" name="# i &lt; j ="/>
            <p:cNvSpPr txBox="1"/>
            <p:nvPr/>
          </p:nvSpPr>
          <p:spPr>
            <a:xfrm>
              <a:off x="303203" y="3434424"/>
              <a:ext cx="1360836" cy="51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# </a:t>
              </a: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i &lt; j =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" grpId="0" animBg="1" advAuto="0"/>
      <p:bldP spid="527" grpId="0" animBg="1" advAuto="0"/>
      <p:bldP spid="528" grpId="0" animBg="1" advAuto="0"/>
      <p:bldP spid="529" grpId="0" animBg="1" advAuto="0"/>
      <p:bldP spid="534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525" name="Warmup:  2-su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Comparing algorithms</a:t>
            </a:r>
            <a:endParaRPr dirty="0"/>
          </a:p>
        </p:txBody>
      </p:sp>
      <p:sp>
        <p:nvSpPr>
          <p:cNvPr id="528" name="Q. Formula for total running time ?"/>
          <p:cNvSpPr txBox="1"/>
          <p:nvPr/>
        </p:nvSpPr>
        <p:spPr>
          <a:xfrm>
            <a:off x="1270000" y="10541000"/>
            <a:ext cx="12979400" cy="113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Q. </a:t>
            </a:r>
            <a:r>
              <a:rPr lang="en-US" dirty="0">
                <a:solidFill>
                  <a:srgbClr val="000000"/>
                </a:solidFill>
              </a:rPr>
              <a:t>Order algorithms from slowest to fastest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29" name="A. c1N2 + c2N + c3 nanoseconds, where... [complicated definitions]."/>
          <p:cNvSpPr txBox="1"/>
          <p:nvPr/>
        </p:nvSpPr>
        <p:spPr>
          <a:xfrm>
            <a:off x="1270000" y="11925300"/>
            <a:ext cx="12979400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400"/>
              </a:lnSpc>
              <a:spcBef>
                <a:spcPts val="600"/>
              </a:spcBef>
              <a:tabLst>
                <a:tab pos="1168400" algn="l"/>
              </a:tabLst>
              <a:defRPr sz="35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A. </a:t>
            </a:r>
            <a:r>
              <a:rPr lang="en-US" i="1" dirty="0">
                <a:solidFill>
                  <a:srgbClr val="000000"/>
                </a:solidFill>
              </a:rPr>
              <a:t>n! &gt; 2</a:t>
            </a:r>
            <a:r>
              <a:rPr lang="en-US" i="1" baseline="30000" dirty="0">
                <a:solidFill>
                  <a:srgbClr val="000000"/>
                </a:solidFill>
              </a:rPr>
              <a:t>n</a:t>
            </a:r>
            <a:r>
              <a:rPr lang="en-US" i="1" dirty="0">
                <a:solidFill>
                  <a:srgbClr val="000000"/>
                </a:solidFill>
              </a:rPr>
              <a:t> &gt; </a:t>
            </a:r>
            <a:r>
              <a:rPr lang="en-US" i="1" dirty="0" err="1">
                <a:solidFill>
                  <a:srgbClr val="000000"/>
                </a:solidFill>
              </a:rPr>
              <a:t>n</a:t>
            </a:r>
            <a:r>
              <a:rPr lang="en-US" i="1" baseline="30000" dirty="0" err="1">
                <a:solidFill>
                  <a:srgbClr val="000000"/>
                </a:solidFill>
              </a:rPr>
              <a:t>n</a:t>
            </a:r>
            <a:r>
              <a:rPr lang="en-US" i="1" dirty="0">
                <a:solidFill>
                  <a:srgbClr val="000000"/>
                </a:solidFill>
              </a:rPr>
              <a:t> &gt; n log n &gt; n &gt; log n &gt; 1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C98290-D26E-456C-9C1A-1C83D4095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70000" y="2044700"/>
            <a:ext cx="12150600" cy="70473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8BAB56-6AD8-4544-88F9-4DD85CF0FF18}"/>
              </a:ext>
            </a:extLst>
          </p:cNvPr>
          <p:cNvSpPr txBox="1"/>
          <p:nvPr/>
        </p:nvSpPr>
        <p:spPr>
          <a:xfrm>
            <a:off x="1270000" y="9115216"/>
            <a:ext cx="1215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stackoverflow.com/questions/487258/what-is-a-plain-english-explanation-of-big-o-notation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1CFA5-9A02-414D-88D1-66B43509074C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11.1b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02B79-C417-4362-B509-DEFA222B8F6E}"/>
              </a:ext>
            </a:extLst>
          </p:cNvPr>
          <p:cNvSpPr txBox="1"/>
          <p:nvPr/>
        </p:nvSpPr>
        <p:spPr>
          <a:xfrm>
            <a:off x="17497454" y="355600"/>
            <a:ext cx="345931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1600" dirty="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Recognize typical orders of complexity (O(1), O(log n), O(n), O(n log n), O(n^2), O(n^3), O(2^n))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4345596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" grpId="0" animBg="1" advAuto="0"/>
      <p:bldP spid="529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106" y="559547"/>
            <a:ext cx="20688300" cy="901700"/>
          </a:xfrm>
        </p:spPr>
        <p:txBody>
          <a:bodyPr/>
          <a:lstStyle/>
          <a:p>
            <a:r>
              <a:rPr lang="en-US" dirty="0"/>
              <a:t>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247" y="2819400"/>
            <a:ext cx="21869400" cy="8077200"/>
          </a:xfrm>
        </p:spPr>
        <p:txBody>
          <a:bodyPr/>
          <a:lstStyle/>
          <a:p>
            <a:r>
              <a:rPr lang="en-US" dirty="0"/>
              <a:t>Suppose you want to go to a store downtown. Which is best?</a:t>
            </a:r>
          </a:p>
          <a:p>
            <a:pPr lvl="1"/>
            <a:r>
              <a:rPr lang="en-US" dirty="0"/>
              <a:t>Walk</a:t>
            </a:r>
          </a:p>
          <a:p>
            <a:pPr lvl="1"/>
            <a:r>
              <a:rPr lang="en-US" dirty="0"/>
              <a:t>Drive your car</a:t>
            </a:r>
          </a:p>
          <a:p>
            <a:pPr lvl="1"/>
            <a:r>
              <a:rPr lang="en-US" dirty="0"/>
              <a:t>Ask a friend to take you</a:t>
            </a:r>
          </a:p>
          <a:p>
            <a:pPr lvl="1"/>
            <a:r>
              <a:rPr lang="en-US" dirty="0"/>
              <a:t>Take a bus</a:t>
            </a:r>
          </a:p>
          <a:p>
            <a:r>
              <a:rPr lang="en-US" dirty="0"/>
              <a:t>What does best mean?</a:t>
            </a:r>
          </a:p>
          <a:p>
            <a:pPr lvl="1"/>
            <a:r>
              <a:rPr lang="en-US" dirty="0"/>
              <a:t>Fastest? </a:t>
            </a:r>
          </a:p>
          <a:p>
            <a:pPr lvl="1"/>
            <a:r>
              <a:rPr lang="en-US" dirty="0"/>
              <a:t>How do you decide?</a:t>
            </a:r>
          </a:p>
          <a:p>
            <a:pPr lvl="1"/>
            <a:r>
              <a:rPr lang="en-US" dirty="0"/>
              <a:t>Measure cost (distance, speed, traffic, parking,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0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525" name="Warmup:  2-su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Classify Algorithms</a:t>
            </a:r>
            <a:endParaRPr dirty="0"/>
          </a:p>
        </p:txBody>
      </p:sp>
      <p:sp>
        <p:nvSpPr>
          <p:cNvPr id="528" name="Q. Formula for total running time ?"/>
          <p:cNvSpPr txBox="1"/>
          <p:nvPr/>
        </p:nvSpPr>
        <p:spPr>
          <a:xfrm>
            <a:off x="1270000" y="1778000"/>
            <a:ext cx="12979400" cy="180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Q. </a:t>
            </a:r>
            <a:r>
              <a:rPr lang="en-US" dirty="0">
                <a:solidFill>
                  <a:srgbClr val="000000"/>
                </a:solidFill>
              </a:rPr>
              <a:t>Classify each of these algorithms using typical orders of complexity.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29" name="A. c1N2 + c2N + c3 nanoseconds, where... [complicated definitions]."/>
          <p:cNvSpPr txBox="1"/>
          <p:nvPr/>
        </p:nvSpPr>
        <p:spPr>
          <a:xfrm>
            <a:off x="1422400" y="6591300"/>
            <a:ext cx="12827000" cy="1587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400"/>
              </a:lnSpc>
              <a:spcBef>
                <a:spcPts val="600"/>
              </a:spcBef>
              <a:tabLst>
                <a:tab pos="1168400" algn="l"/>
              </a:tabLst>
              <a:defRPr sz="35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Algorithm</a:t>
            </a:r>
            <a:r>
              <a:rPr dirty="0"/>
              <a:t>. </a:t>
            </a:r>
            <a:r>
              <a:rPr lang="en-US" i="1" dirty="0">
                <a:solidFill>
                  <a:srgbClr val="000000"/>
                </a:solidFill>
              </a:rPr>
              <a:t>Given N integers, find 3 integers that sums to zero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1CFA5-9A02-414D-88D1-66B43509074C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11.1e</a:t>
            </a:r>
          </a:p>
        </p:txBody>
      </p:sp>
      <p:sp>
        <p:nvSpPr>
          <p:cNvPr id="9" name="A. c1N2 + c2N + c3 nanoseconds, where... [complicated definitions].">
            <a:extLst>
              <a:ext uri="{FF2B5EF4-FFF2-40B4-BE49-F238E27FC236}">
                <a16:creationId xmlns:a16="http://schemas.microsoft.com/office/drawing/2014/main" id="{6F2719F4-8F70-4B30-A4A7-4DC3DF721108}"/>
              </a:ext>
            </a:extLst>
          </p:cNvPr>
          <p:cNvSpPr txBox="1"/>
          <p:nvPr/>
        </p:nvSpPr>
        <p:spPr>
          <a:xfrm>
            <a:off x="1346200" y="5429250"/>
            <a:ext cx="12979400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400"/>
              </a:lnSpc>
              <a:spcBef>
                <a:spcPts val="600"/>
              </a:spcBef>
              <a:tabLst>
                <a:tab pos="1168400" algn="l"/>
              </a:tabLst>
              <a:defRPr sz="35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Algorithm</a:t>
            </a:r>
            <a:r>
              <a:rPr dirty="0"/>
              <a:t>. </a:t>
            </a:r>
            <a:r>
              <a:rPr lang="en-US" i="1" dirty="0">
                <a:solidFill>
                  <a:srgbClr val="000000"/>
                </a:solidFill>
              </a:rPr>
              <a:t>Swap any two elements in an array of size N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A. c1N2 + c2N + c3 nanoseconds, where... [complicated definitions].">
            <a:extLst>
              <a:ext uri="{FF2B5EF4-FFF2-40B4-BE49-F238E27FC236}">
                <a16:creationId xmlns:a16="http://schemas.microsoft.com/office/drawing/2014/main" id="{AA886380-9CC6-4663-B9F0-834CAE9D7BDE}"/>
              </a:ext>
            </a:extLst>
          </p:cNvPr>
          <p:cNvSpPr txBox="1"/>
          <p:nvPr/>
        </p:nvSpPr>
        <p:spPr>
          <a:xfrm>
            <a:off x="1422400" y="4229100"/>
            <a:ext cx="12979400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400"/>
              </a:lnSpc>
              <a:spcBef>
                <a:spcPts val="600"/>
              </a:spcBef>
              <a:tabLst>
                <a:tab pos="1168400" algn="l"/>
              </a:tabLst>
              <a:defRPr sz="35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Algorithm</a:t>
            </a:r>
            <a:r>
              <a:rPr dirty="0"/>
              <a:t>. </a:t>
            </a:r>
            <a:r>
              <a:rPr lang="en-US" i="1" dirty="0">
                <a:solidFill>
                  <a:srgbClr val="000000"/>
                </a:solidFill>
              </a:rPr>
              <a:t>Find an element in a random array of N </a:t>
            </a:r>
            <a:r>
              <a:rPr lang="en-US" i="1" dirty="0" err="1">
                <a:solidFill>
                  <a:srgbClr val="000000"/>
                </a:solidFill>
              </a:rPr>
              <a:t>ints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A. c1N2 + c2N + c3 nanoseconds, where... [complicated definitions].">
            <a:extLst>
              <a:ext uri="{FF2B5EF4-FFF2-40B4-BE49-F238E27FC236}">
                <a16:creationId xmlns:a16="http://schemas.microsoft.com/office/drawing/2014/main" id="{E62B061E-D2CE-4FB1-90FE-0E4E31A70587}"/>
              </a:ext>
            </a:extLst>
          </p:cNvPr>
          <p:cNvSpPr txBox="1"/>
          <p:nvPr/>
        </p:nvSpPr>
        <p:spPr>
          <a:xfrm>
            <a:off x="1346200" y="8375650"/>
            <a:ext cx="12979400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400"/>
              </a:lnSpc>
              <a:spcBef>
                <a:spcPts val="600"/>
              </a:spcBef>
              <a:tabLst>
                <a:tab pos="1168400" algn="l"/>
              </a:tabLst>
              <a:defRPr sz="35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Algorithm</a:t>
            </a:r>
            <a:r>
              <a:rPr dirty="0"/>
              <a:t>. </a:t>
            </a:r>
            <a:r>
              <a:rPr lang="en-US" i="1" dirty="0">
                <a:solidFill>
                  <a:schemeClr val="tx1"/>
                </a:solidFill>
              </a:rPr>
              <a:t>Find an element in a sorted array of N </a:t>
            </a:r>
            <a:r>
              <a:rPr lang="en-US" i="1" dirty="0" err="1">
                <a:solidFill>
                  <a:schemeClr val="tx1"/>
                </a:solidFill>
              </a:rPr>
              <a:t>ints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A. c1N2 + c2N + c3 nanoseconds, where... [complicated definitions].">
            <a:extLst>
              <a:ext uri="{FF2B5EF4-FFF2-40B4-BE49-F238E27FC236}">
                <a16:creationId xmlns:a16="http://schemas.microsoft.com/office/drawing/2014/main" id="{36D24CB1-FD5A-4505-8BF7-F52E7AA729B3}"/>
              </a:ext>
            </a:extLst>
          </p:cNvPr>
          <p:cNvSpPr txBox="1"/>
          <p:nvPr/>
        </p:nvSpPr>
        <p:spPr>
          <a:xfrm>
            <a:off x="1422400" y="9639300"/>
            <a:ext cx="12979400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400"/>
              </a:lnSpc>
              <a:spcBef>
                <a:spcPts val="600"/>
              </a:spcBef>
              <a:tabLst>
                <a:tab pos="1168400" algn="l"/>
              </a:tabLst>
              <a:defRPr sz="35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Algorithm</a:t>
            </a:r>
            <a:r>
              <a:rPr dirty="0"/>
              <a:t>. </a:t>
            </a:r>
            <a:r>
              <a:rPr lang="en-US" i="1" dirty="0">
                <a:solidFill>
                  <a:srgbClr val="000000"/>
                </a:solidFill>
              </a:rPr>
              <a:t>Given N elements, find all combinations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5" name="1,253,276.5…">
            <a:extLst>
              <a:ext uri="{FF2B5EF4-FFF2-40B4-BE49-F238E27FC236}">
                <a16:creationId xmlns:a16="http://schemas.microsoft.com/office/drawing/2014/main" id="{D75B8A9C-366F-4500-BD00-001FA5F39AE1}"/>
              </a:ext>
            </a:extLst>
          </p:cNvPr>
          <p:cNvSpPr txBox="1"/>
          <p:nvPr/>
        </p:nvSpPr>
        <p:spPr>
          <a:xfrm>
            <a:off x="15716249" y="4637766"/>
            <a:ext cx="525785" cy="516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t">
            <a:spAutoFit/>
          </a:bodyPr>
          <a:lstStyle/>
          <a:p>
            <a:pPr marL="82550" marR="82550" algn="ctr" defTabSz="647700">
              <a:lnSpc>
                <a:spcPts val="3500"/>
              </a:lnSpc>
              <a:spcBef>
                <a:spcPts val="200"/>
              </a:spcBef>
              <a:tabLst>
                <a:tab pos="1511300" algn="l"/>
              </a:tabLst>
              <a:defRPr sz="27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N</a:t>
            </a:r>
            <a:endParaRPr dirty="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4B1967AF-4C1D-4FBC-8885-2A65F753306E}"/>
              </a:ext>
            </a:extLst>
          </p:cNvPr>
          <p:cNvSpPr/>
          <p:nvPr/>
        </p:nvSpPr>
        <p:spPr>
          <a:xfrm>
            <a:off x="14573249" y="4895850"/>
            <a:ext cx="971551" cy="0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8" name="1,253,276.5…">
            <a:extLst>
              <a:ext uri="{FF2B5EF4-FFF2-40B4-BE49-F238E27FC236}">
                <a16:creationId xmlns:a16="http://schemas.microsoft.com/office/drawing/2014/main" id="{1BD46FA2-F4C6-40C3-B418-1CD906BC141C}"/>
              </a:ext>
            </a:extLst>
          </p:cNvPr>
          <p:cNvSpPr txBox="1"/>
          <p:nvPr/>
        </p:nvSpPr>
        <p:spPr>
          <a:xfrm>
            <a:off x="15734684" y="5723616"/>
            <a:ext cx="488915" cy="516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t">
            <a:spAutoFit/>
          </a:bodyPr>
          <a:lstStyle/>
          <a:p>
            <a:pPr marL="82550" marR="82550" algn="ctr" defTabSz="647700">
              <a:lnSpc>
                <a:spcPts val="3500"/>
              </a:lnSpc>
              <a:spcBef>
                <a:spcPts val="200"/>
              </a:spcBef>
              <a:tabLst>
                <a:tab pos="1511300" algn="l"/>
              </a:tabLst>
              <a:defRPr sz="27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1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2FE2B133-8149-4B69-8B0C-B5F070C5B669}"/>
              </a:ext>
            </a:extLst>
          </p:cNvPr>
          <p:cNvSpPr/>
          <p:nvPr/>
        </p:nvSpPr>
        <p:spPr>
          <a:xfrm>
            <a:off x="14573249" y="5981700"/>
            <a:ext cx="971551" cy="0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0" name="1,253,276.5…">
            <a:extLst>
              <a:ext uri="{FF2B5EF4-FFF2-40B4-BE49-F238E27FC236}">
                <a16:creationId xmlns:a16="http://schemas.microsoft.com/office/drawing/2014/main" id="{64EE9677-4E52-48D8-A3F2-D383761BA53F}"/>
              </a:ext>
            </a:extLst>
          </p:cNvPr>
          <p:cNvSpPr txBox="1"/>
          <p:nvPr/>
        </p:nvSpPr>
        <p:spPr>
          <a:xfrm>
            <a:off x="15643312" y="6960051"/>
            <a:ext cx="671659" cy="516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t">
            <a:spAutoFit/>
          </a:bodyPr>
          <a:lstStyle/>
          <a:p>
            <a:pPr marL="82550" marR="82550" algn="ctr" defTabSz="647700">
              <a:lnSpc>
                <a:spcPts val="3500"/>
              </a:lnSpc>
              <a:spcBef>
                <a:spcPts val="200"/>
              </a:spcBef>
              <a:tabLst>
                <a:tab pos="1511300" algn="l"/>
              </a:tabLst>
              <a:defRPr sz="27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N</a:t>
            </a:r>
            <a:r>
              <a:rPr lang="en-US" baseline="30000" dirty="0"/>
              <a:t>3</a:t>
            </a:r>
            <a:endParaRPr dirty="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1663ED32-669F-483F-AFA6-1349D506DAAB}"/>
              </a:ext>
            </a:extLst>
          </p:cNvPr>
          <p:cNvSpPr/>
          <p:nvPr/>
        </p:nvSpPr>
        <p:spPr>
          <a:xfrm>
            <a:off x="14573249" y="7218135"/>
            <a:ext cx="971551" cy="0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2" name="1,253,276.5…">
            <a:extLst>
              <a:ext uri="{FF2B5EF4-FFF2-40B4-BE49-F238E27FC236}">
                <a16:creationId xmlns:a16="http://schemas.microsoft.com/office/drawing/2014/main" id="{3F219DF1-0BD9-4EC6-A342-0A483FF32C5D}"/>
              </a:ext>
            </a:extLst>
          </p:cNvPr>
          <p:cNvSpPr txBox="1"/>
          <p:nvPr/>
        </p:nvSpPr>
        <p:spPr>
          <a:xfrm>
            <a:off x="15354772" y="8784766"/>
            <a:ext cx="1248740" cy="516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t">
            <a:spAutoFit/>
          </a:bodyPr>
          <a:lstStyle/>
          <a:p>
            <a:pPr marL="82550" marR="82550" algn="ctr" defTabSz="647700">
              <a:lnSpc>
                <a:spcPts val="3500"/>
              </a:lnSpc>
              <a:spcBef>
                <a:spcPts val="200"/>
              </a:spcBef>
              <a:tabLst>
                <a:tab pos="1511300" algn="l"/>
              </a:tabLst>
              <a:defRPr sz="27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Log N</a:t>
            </a:r>
            <a:endParaRPr dirty="0"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534A41BB-5B90-44F8-A37D-97FF20B73CAF}"/>
              </a:ext>
            </a:extLst>
          </p:cNvPr>
          <p:cNvSpPr/>
          <p:nvPr/>
        </p:nvSpPr>
        <p:spPr>
          <a:xfrm>
            <a:off x="14573249" y="9042850"/>
            <a:ext cx="971551" cy="0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4" name="1,253,276.5…">
            <a:extLst>
              <a:ext uri="{FF2B5EF4-FFF2-40B4-BE49-F238E27FC236}">
                <a16:creationId xmlns:a16="http://schemas.microsoft.com/office/drawing/2014/main" id="{268688B0-512F-4C9B-835F-69035605FCF7}"/>
              </a:ext>
            </a:extLst>
          </p:cNvPr>
          <p:cNvSpPr txBox="1"/>
          <p:nvPr/>
        </p:nvSpPr>
        <p:spPr>
          <a:xfrm>
            <a:off x="15661747" y="9857466"/>
            <a:ext cx="634789" cy="516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t">
            <a:spAutoFit/>
          </a:bodyPr>
          <a:lstStyle/>
          <a:p>
            <a:pPr marL="82550" marR="82550" algn="ctr" defTabSz="647700">
              <a:lnSpc>
                <a:spcPts val="3500"/>
              </a:lnSpc>
              <a:spcBef>
                <a:spcPts val="200"/>
              </a:spcBef>
              <a:tabLst>
                <a:tab pos="1511300" algn="l"/>
              </a:tabLst>
              <a:defRPr sz="27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N!</a:t>
            </a:r>
            <a:endParaRPr dirty="0"/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BF5A87A5-1691-4BC1-95E3-4FAB71E4CB30}"/>
              </a:ext>
            </a:extLst>
          </p:cNvPr>
          <p:cNvSpPr/>
          <p:nvPr/>
        </p:nvSpPr>
        <p:spPr>
          <a:xfrm>
            <a:off x="14573249" y="10115550"/>
            <a:ext cx="971551" cy="0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E8DD69-19C6-4AA3-B9D6-954D16194319}"/>
              </a:ext>
            </a:extLst>
          </p:cNvPr>
          <p:cNvSpPr txBox="1"/>
          <p:nvPr/>
        </p:nvSpPr>
        <p:spPr>
          <a:xfrm>
            <a:off x="17796933" y="595888"/>
            <a:ext cx="27311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Categorize algorithms according to their Big O complexity.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7735451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" grpId="0" animBg="1" advAuto="0"/>
      <p:bldP spid="529" grpId="0" animBg="1" advAuto="0"/>
      <p:bldP spid="9" grpId="0" animBg="1" advAuto="0"/>
      <p:bldP spid="10" grpId="0" animBg="1" advAuto="0"/>
      <p:bldP spid="11" grpId="0" animBg="1" advAuto="0"/>
      <p:bldP spid="12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525" name="Warmup:  2-su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Counting basic operations</a:t>
            </a:r>
            <a:endParaRPr dirty="0"/>
          </a:p>
        </p:txBody>
      </p:sp>
      <p:sp>
        <p:nvSpPr>
          <p:cNvPr id="528" name="Q. Formula for total running time ?"/>
          <p:cNvSpPr txBox="1"/>
          <p:nvPr/>
        </p:nvSpPr>
        <p:spPr>
          <a:xfrm>
            <a:off x="1270000" y="8145454"/>
            <a:ext cx="11322050" cy="17693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Q. </a:t>
            </a:r>
            <a:r>
              <a:rPr lang="en-US" dirty="0">
                <a:solidFill>
                  <a:srgbClr val="000000"/>
                </a:solidFill>
              </a:rPr>
              <a:t>What types of basic operations are performed in the code above?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29" name="A. c1N2 + c2N + c3 nanoseconds, where... [complicated definitions]."/>
          <p:cNvSpPr txBox="1"/>
          <p:nvPr/>
        </p:nvSpPr>
        <p:spPr>
          <a:xfrm>
            <a:off x="984250" y="10304765"/>
            <a:ext cx="12350750" cy="20473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400"/>
              </a:lnSpc>
              <a:spcBef>
                <a:spcPts val="600"/>
              </a:spcBef>
              <a:tabLst>
                <a:tab pos="1168400" algn="l"/>
              </a:tabLst>
              <a:defRPr sz="35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A. </a:t>
            </a:r>
            <a:r>
              <a:rPr lang="en-US" i="1" dirty="0">
                <a:solidFill>
                  <a:srgbClr val="000000"/>
                </a:solidFill>
              </a:rPr>
              <a:t>Assignment (=)  , comparison (&lt;),</a:t>
            </a:r>
            <a:r>
              <a:rPr lang="en-US" i="1" dirty="0"/>
              <a:t> </a:t>
            </a:r>
            <a:r>
              <a:rPr lang="en-US" i="1" dirty="0">
                <a:solidFill>
                  <a:schemeClr val="tx1"/>
                </a:solidFill>
              </a:rPr>
              <a:t>increment (++) 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1CFA5-9A02-414D-88D1-66B43509074C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11.1c</a:t>
            </a:r>
          </a:p>
        </p:txBody>
      </p:sp>
      <p:sp>
        <p:nvSpPr>
          <p:cNvPr id="9" name="public static int count(int[] a)…">
            <a:extLst>
              <a:ext uri="{FF2B5EF4-FFF2-40B4-BE49-F238E27FC236}">
                <a16:creationId xmlns:a16="http://schemas.microsoft.com/office/drawing/2014/main" id="{DC068718-979F-4719-82F9-742299EB0C75}"/>
              </a:ext>
            </a:extLst>
          </p:cNvPr>
          <p:cNvSpPr/>
          <p:nvPr/>
        </p:nvSpPr>
        <p:spPr>
          <a:xfrm>
            <a:off x="1270000" y="1672689"/>
            <a:ext cx="9969500" cy="5954515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54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public static int count(int[] a)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{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int N =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a.length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;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int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cnt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= 0;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for (int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= 0;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&lt; N;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++)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       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if (a[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] </a:t>
            </a:r>
            <a:r>
              <a:rPr lang="en-US" dirty="0">
                <a:uFill>
                  <a:solidFill>
                    <a:srgbClr val="007DD7"/>
                  </a:solidFill>
                </a:uFill>
              </a:rPr>
              <a:t>&lt;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0)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           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cnt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++;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return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cnt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;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}</a:t>
            </a:r>
          </a:p>
        </p:txBody>
      </p:sp>
      <p:sp>
        <p:nvSpPr>
          <p:cNvPr id="11" name="1,253,276.5…">
            <a:extLst>
              <a:ext uri="{FF2B5EF4-FFF2-40B4-BE49-F238E27FC236}">
                <a16:creationId xmlns:a16="http://schemas.microsoft.com/office/drawing/2014/main" id="{4B49596F-A58A-4C09-A4F3-DF4FAAFC1A4D}"/>
              </a:ext>
            </a:extLst>
          </p:cNvPr>
          <p:cNvSpPr txBox="1"/>
          <p:nvPr/>
        </p:nvSpPr>
        <p:spPr>
          <a:xfrm>
            <a:off x="8381384" y="3118254"/>
            <a:ext cx="488915" cy="516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t">
            <a:spAutoFit/>
          </a:bodyPr>
          <a:lstStyle/>
          <a:p>
            <a:pPr marL="82550" marR="82550" algn="ctr" defTabSz="647700">
              <a:lnSpc>
                <a:spcPts val="3500"/>
              </a:lnSpc>
              <a:spcBef>
                <a:spcPts val="200"/>
              </a:spcBef>
              <a:tabLst>
                <a:tab pos="1511300" algn="l"/>
              </a:tabLst>
              <a:defRPr sz="27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1</a:t>
            </a:r>
            <a:endParaRPr dirty="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47FF3539-2D98-43E0-962E-EF1FC8C67C88}"/>
              </a:ext>
            </a:extLst>
          </p:cNvPr>
          <p:cNvSpPr/>
          <p:nvPr/>
        </p:nvSpPr>
        <p:spPr>
          <a:xfrm>
            <a:off x="7219949" y="3376338"/>
            <a:ext cx="971551" cy="0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3" name="1,253,276.5…">
            <a:extLst>
              <a:ext uri="{FF2B5EF4-FFF2-40B4-BE49-F238E27FC236}">
                <a16:creationId xmlns:a16="http://schemas.microsoft.com/office/drawing/2014/main" id="{C2CC1BB3-E3C7-41EF-A6A6-FC0F81366F9A}"/>
              </a:ext>
            </a:extLst>
          </p:cNvPr>
          <p:cNvSpPr txBox="1"/>
          <p:nvPr/>
        </p:nvSpPr>
        <p:spPr>
          <a:xfrm>
            <a:off x="8381384" y="3681108"/>
            <a:ext cx="488915" cy="516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t">
            <a:spAutoFit/>
          </a:bodyPr>
          <a:lstStyle/>
          <a:p>
            <a:pPr marL="82550" marR="82550" algn="ctr" defTabSz="647700">
              <a:lnSpc>
                <a:spcPts val="3500"/>
              </a:lnSpc>
              <a:spcBef>
                <a:spcPts val="200"/>
              </a:spcBef>
              <a:tabLst>
                <a:tab pos="1511300" algn="l"/>
              </a:tabLst>
              <a:defRPr sz="27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1</a:t>
            </a:r>
            <a:endParaRPr dirty="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586A843E-900E-40BB-9806-0AC4E1818A8C}"/>
              </a:ext>
            </a:extLst>
          </p:cNvPr>
          <p:cNvSpPr/>
          <p:nvPr/>
        </p:nvSpPr>
        <p:spPr>
          <a:xfrm>
            <a:off x="7219949" y="3939192"/>
            <a:ext cx="971551" cy="0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5" name="1,253,276.5…">
            <a:extLst>
              <a:ext uri="{FF2B5EF4-FFF2-40B4-BE49-F238E27FC236}">
                <a16:creationId xmlns:a16="http://schemas.microsoft.com/office/drawing/2014/main" id="{695D44B9-0F64-4B69-A63D-04734A4ED0E7}"/>
              </a:ext>
            </a:extLst>
          </p:cNvPr>
          <p:cNvSpPr txBox="1"/>
          <p:nvPr/>
        </p:nvSpPr>
        <p:spPr>
          <a:xfrm>
            <a:off x="8362949" y="4350249"/>
            <a:ext cx="8515152" cy="516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t">
            <a:spAutoFit/>
          </a:bodyPr>
          <a:lstStyle/>
          <a:p>
            <a:pPr marL="82550" marR="82550" algn="ctr" defTabSz="647700">
              <a:lnSpc>
                <a:spcPts val="3500"/>
              </a:lnSpc>
              <a:spcBef>
                <a:spcPts val="200"/>
              </a:spcBef>
              <a:tabLst>
                <a:tab pos="1511300" algn="l"/>
              </a:tabLst>
              <a:defRPr sz="27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1initialization, N+1 comparisons, N increments </a:t>
            </a:r>
            <a:endParaRPr dirty="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B0F1F747-1BEA-44A9-923D-E482C8AFA7C1}"/>
              </a:ext>
            </a:extLst>
          </p:cNvPr>
          <p:cNvSpPr/>
          <p:nvPr/>
        </p:nvSpPr>
        <p:spPr>
          <a:xfrm>
            <a:off x="7219949" y="4608333"/>
            <a:ext cx="971551" cy="0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8" name="1,253,276.5…">
            <a:extLst>
              <a:ext uri="{FF2B5EF4-FFF2-40B4-BE49-F238E27FC236}">
                <a16:creationId xmlns:a16="http://schemas.microsoft.com/office/drawing/2014/main" id="{2D808EEC-71C0-427A-93C4-9E652CA453B7}"/>
              </a:ext>
            </a:extLst>
          </p:cNvPr>
          <p:cNvSpPr txBox="1"/>
          <p:nvPr/>
        </p:nvSpPr>
        <p:spPr>
          <a:xfrm>
            <a:off x="8459892" y="4939566"/>
            <a:ext cx="2779608" cy="516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t">
            <a:spAutoFit/>
          </a:bodyPr>
          <a:lstStyle/>
          <a:p>
            <a:pPr marL="82550" marR="82550" algn="ctr" defTabSz="647700">
              <a:lnSpc>
                <a:spcPts val="3500"/>
              </a:lnSpc>
              <a:spcBef>
                <a:spcPts val="200"/>
              </a:spcBef>
              <a:tabLst>
                <a:tab pos="1511300" algn="l"/>
              </a:tabLst>
              <a:defRPr sz="27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N comparisons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037AA038-218B-4E12-9CE8-7E911F30D42C}"/>
              </a:ext>
            </a:extLst>
          </p:cNvPr>
          <p:cNvSpPr/>
          <p:nvPr/>
        </p:nvSpPr>
        <p:spPr>
          <a:xfrm>
            <a:off x="7219949" y="5277566"/>
            <a:ext cx="971551" cy="0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0" name="1,253,276.5…">
            <a:extLst>
              <a:ext uri="{FF2B5EF4-FFF2-40B4-BE49-F238E27FC236}">
                <a16:creationId xmlns:a16="http://schemas.microsoft.com/office/drawing/2014/main" id="{7D4D9D21-0724-4A06-A9CD-8B57934970D2}"/>
              </a:ext>
            </a:extLst>
          </p:cNvPr>
          <p:cNvSpPr txBox="1"/>
          <p:nvPr/>
        </p:nvSpPr>
        <p:spPr>
          <a:xfrm>
            <a:off x="8381384" y="5587638"/>
            <a:ext cx="3278141" cy="516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t">
            <a:spAutoFit/>
          </a:bodyPr>
          <a:lstStyle/>
          <a:p>
            <a:pPr marL="82550" marR="82550" algn="ctr" defTabSz="647700">
              <a:lnSpc>
                <a:spcPts val="3500"/>
              </a:lnSpc>
              <a:spcBef>
                <a:spcPts val="200"/>
              </a:spcBef>
              <a:tabLst>
                <a:tab pos="1511300" algn="l"/>
              </a:tabLst>
              <a:defRPr sz="27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0 to N increments</a:t>
            </a:r>
            <a:endParaRPr dirty="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F2B52737-FD04-4FE3-8A8F-3E2CA8109BD6}"/>
              </a:ext>
            </a:extLst>
          </p:cNvPr>
          <p:cNvSpPr/>
          <p:nvPr/>
        </p:nvSpPr>
        <p:spPr>
          <a:xfrm>
            <a:off x="7219949" y="5908812"/>
            <a:ext cx="971551" cy="0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1A7BD-BE61-4005-98A8-A3F450C27DC2}"/>
              </a:ext>
            </a:extLst>
          </p:cNvPr>
          <p:cNvSpPr txBox="1"/>
          <p:nvPr/>
        </p:nvSpPr>
        <p:spPr>
          <a:xfrm>
            <a:off x="16878101" y="195223"/>
            <a:ext cx="4068919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Identify the basic operations in an algorithm and determine the running time of an algorithm by counting its basic operations.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003817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" grpId="0" animBg="1" advAuto="0"/>
      <p:bldP spid="529" grpId="0" animBg="1" advAuto="0"/>
      <p:bldP spid="9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525" name="Warmup:  2-su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Counting operations</a:t>
            </a:r>
            <a:endParaRPr dirty="0"/>
          </a:p>
        </p:txBody>
      </p:sp>
      <p:sp>
        <p:nvSpPr>
          <p:cNvPr id="528" name="Q. Formula for total running time ?"/>
          <p:cNvSpPr txBox="1"/>
          <p:nvPr/>
        </p:nvSpPr>
        <p:spPr>
          <a:xfrm>
            <a:off x="1270000" y="8659495"/>
            <a:ext cx="11322050" cy="17693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Q. </a:t>
            </a:r>
            <a:r>
              <a:rPr lang="en-US" dirty="0">
                <a:solidFill>
                  <a:srgbClr val="000000"/>
                </a:solidFill>
              </a:rPr>
              <a:t>What types of basic operations are performed in the code above?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29" name="A. c1N2 + c2N + c3 nanoseconds, where... [complicated definitions]."/>
          <p:cNvSpPr txBox="1"/>
          <p:nvPr/>
        </p:nvSpPr>
        <p:spPr>
          <a:xfrm>
            <a:off x="1270000" y="11018942"/>
            <a:ext cx="12350750" cy="20473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400"/>
              </a:lnSpc>
              <a:spcBef>
                <a:spcPts val="600"/>
              </a:spcBef>
              <a:tabLst>
                <a:tab pos="1168400" algn="l"/>
              </a:tabLst>
              <a:defRPr sz="35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A. </a:t>
            </a:r>
            <a:r>
              <a:rPr lang="en-US" i="1" dirty="0">
                <a:solidFill>
                  <a:srgbClr val="000000"/>
                </a:solidFill>
              </a:rPr>
              <a:t>Assignment (=)  , comparison (&lt;, ==), addition (+)</a:t>
            </a:r>
          </a:p>
          <a:p>
            <a:pPr defTabSz="647700">
              <a:lnSpc>
                <a:spcPts val="5400"/>
              </a:lnSpc>
              <a:spcBef>
                <a:spcPts val="600"/>
              </a:spcBef>
              <a:tabLst>
                <a:tab pos="1168400" algn="l"/>
              </a:tabLst>
              <a:defRPr sz="35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i="1" dirty="0"/>
              <a:t>    </a:t>
            </a:r>
            <a:r>
              <a:rPr lang="en-US" i="1" dirty="0">
                <a:solidFill>
                  <a:schemeClr val="tx1"/>
                </a:solidFill>
              </a:rPr>
              <a:t>increment (++) 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1CFA5-9A02-414D-88D1-66B43509074C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11.1d</a:t>
            </a:r>
          </a:p>
        </p:txBody>
      </p:sp>
      <p:sp>
        <p:nvSpPr>
          <p:cNvPr id="9" name="public static int count(int[] a)…">
            <a:extLst>
              <a:ext uri="{FF2B5EF4-FFF2-40B4-BE49-F238E27FC236}">
                <a16:creationId xmlns:a16="http://schemas.microsoft.com/office/drawing/2014/main" id="{DC068718-979F-4719-82F9-742299EB0C75}"/>
              </a:ext>
            </a:extLst>
          </p:cNvPr>
          <p:cNvSpPr/>
          <p:nvPr/>
        </p:nvSpPr>
        <p:spPr>
          <a:xfrm>
            <a:off x="1270000" y="1693758"/>
            <a:ext cx="9969500" cy="6554679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54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public static int count(int[] a)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{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int N =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a.length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;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int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cnt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= 0;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for (int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= 0;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&lt; N;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++)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   for (int j = i+1; j &lt; N;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j++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)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       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if (a[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] + a[j] == 0)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           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cnt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++;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return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cnt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;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}</a:t>
            </a:r>
          </a:p>
        </p:txBody>
      </p:sp>
      <p:sp>
        <p:nvSpPr>
          <p:cNvPr id="10" name="public static int count(int[] a)…">
            <a:extLst>
              <a:ext uri="{FF2B5EF4-FFF2-40B4-BE49-F238E27FC236}">
                <a16:creationId xmlns:a16="http://schemas.microsoft.com/office/drawing/2014/main" id="{BF54D12D-C908-41C4-A39E-0FC59C77B1FF}"/>
              </a:ext>
            </a:extLst>
          </p:cNvPr>
          <p:cNvSpPr/>
          <p:nvPr/>
        </p:nvSpPr>
        <p:spPr>
          <a:xfrm>
            <a:off x="13144500" y="1463441"/>
            <a:ext cx="9969500" cy="955550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54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Counting comparisons (==) operations (if statement)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</a:t>
            </a:r>
            <a:r>
              <a:rPr lang="en-US" b="1"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lang="en-US" b="1" dirty="0">
                <a:uFill>
                  <a:solidFill>
                    <a:srgbClr val="007DD7"/>
                  </a:solidFill>
                </a:uFill>
              </a:rPr>
              <a:t>         j         operations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buFont typeface="Courier New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0      1….N-1       N-1</a:t>
            </a:r>
          </a:p>
          <a:p>
            <a:pPr marL="600709" marR="86359" indent="-514350" defTabSz="647700">
              <a:lnSpc>
                <a:spcPct val="130000"/>
              </a:lnSpc>
              <a:buClr>
                <a:srgbClr val="000112"/>
              </a:buClr>
              <a:buFont typeface="Courier New"/>
              <a:buAutoNum type="arabicPlain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2…N-1       N-2</a:t>
            </a:r>
          </a:p>
          <a:p>
            <a:pPr marL="600709" marR="86359" indent="-514350" defTabSz="647700">
              <a:lnSpc>
                <a:spcPct val="130000"/>
              </a:lnSpc>
              <a:buClr>
                <a:srgbClr val="000112"/>
              </a:buClr>
              <a:buFont typeface="Courier New"/>
              <a:buAutoNum type="arabicPlain"/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3…N-1       N-3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.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.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N-2    N-1..N-1     1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N-1    N..N-1         0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endParaRPr lang="en-US" dirty="0">
              <a:uFill>
                <a:solidFill>
                  <a:srgbClr val="007DD7"/>
                </a:solidFill>
              </a:uFill>
            </a:endParaRP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Total Comparisons = (N-1 ) + (N-2) + … + 2 + 1</a:t>
            </a: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                               ~  N</a:t>
            </a:r>
            <a:r>
              <a:rPr lang="en-US" baseline="30000" dirty="0">
                <a:uFill>
                  <a:solidFill>
                    <a:srgbClr val="007DD7"/>
                  </a:solidFill>
                </a:uFill>
              </a:rPr>
              <a:t>2</a:t>
            </a:r>
            <a:endParaRPr lang="en-US" dirty="0">
              <a:uFill>
                <a:solidFill>
                  <a:srgbClr val="007DD7"/>
                </a:solidFill>
              </a:uFill>
            </a:endParaRP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endParaRPr lang="en-US" dirty="0">
              <a:uFill>
                <a:solidFill>
                  <a:srgbClr val="007DD7"/>
                </a:solidFill>
              </a:uFill>
            </a:endParaRP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Running time is proportional to: N</a:t>
            </a:r>
            <a:r>
              <a:rPr lang="en-US" baseline="30000" dirty="0">
                <a:uFill>
                  <a:solidFill>
                    <a:srgbClr val="007DD7"/>
                  </a:solidFill>
                </a:uFill>
              </a:rPr>
              <a:t>2</a:t>
            </a:r>
            <a:endParaRPr lang="en-US" dirty="0">
              <a:uFill>
                <a:solidFill>
                  <a:srgbClr val="007DD7"/>
                </a:solidFill>
              </a:uFill>
            </a:endParaRPr>
          </a:p>
          <a:p>
            <a:pPr marL="86359" marR="86359" defTabSz="647700">
              <a:lnSpc>
                <a:spcPct val="130000"/>
              </a:lnSpc>
              <a:buClr>
                <a:srgbClr val="000112"/>
              </a:buClr>
              <a:tabLst>
                <a:tab pos="1511300" algn="l"/>
              </a:tabLst>
              <a:defRPr sz="3000">
                <a:uFill>
                  <a:solidFill>
                    <a:srgbClr val="000112"/>
                  </a:solidFill>
                </a:uFill>
              </a:defRPr>
            </a:pPr>
            <a:r>
              <a:rPr lang="en-US" dirty="0">
                <a:uFill>
                  <a:solidFill>
                    <a:srgbClr val="007DD7"/>
                  </a:solidFill>
                </a:uFill>
              </a:rPr>
              <a:t>Complexity class of the algorithm: N</a:t>
            </a:r>
            <a:r>
              <a:rPr lang="en-US" baseline="30000" dirty="0">
                <a:uFill>
                  <a:solidFill>
                    <a:srgbClr val="007DD7"/>
                  </a:solidFill>
                </a:uFill>
              </a:rPr>
              <a:t>2</a:t>
            </a:r>
            <a:endParaRPr dirty="0">
              <a:uFill>
                <a:solidFill>
                  <a:srgbClr val="007DD7"/>
                </a:solidFill>
              </a:u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B57EB-5692-4AFC-8C81-81C439873284}"/>
              </a:ext>
            </a:extLst>
          </p:cNvPr>
          <p:cNvSpPr txBox="1"/>
          <p:nvPr/>
        </p:nvSpPr>
        <p:spPr>
          <a:xfrm>
            <a:off x="17089351" y="140002"/>
            <a:ext cx="3848786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8393" marR="48393" lvl="0" defTabSz="914400" hangingPunct="1">
              <a:spcBef>
                <a:spcPts val="400"/>
              </a:spcBef>
              <a:buClr>
                <a:srgbClr val="000000"/>
              </a:buClr>
              <a:defRPr/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Express the running time of an algorithm as a function of the input size and derive the complexity class of the algorithm.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77008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" grpId="0" animBg="1" advAuto="0"/>
      <p:bldP spid="529" grpId="0" animBg="1" advAuto="0"/>
      <p:bldP spid="9" grpId="0" animBg="1" advAuto="0"/>
      <p:bldP spid="10" grpId="0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525" name="Warmup:  2-su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Common order-of-growth hypothesis</a:t>
            </a:r>
            <a:endParaRPr dirty="0"/>
          </a:p>
        </p:txBody>
      </p:sp>
      <p:sp>
        <p:nvSpPr>
          <p:cNvPr id="528" name="Q. Formula for total running time ?"/>
          <p:cNvSpPr txBox="1"/>
          <p:nvPr/>
        </p:nvSpPr>
        <p:spPr>
          <a:xfrm>
            <a:off x="13977314" y="4133318"/>
            <a:ext cx="4977436" cy="37724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Patterns</a:t>
            </a:r>
            <a:r>
              <a:rPr dirty="0"/>
              <a:t>. </a:t>
            </a:r>
            <a:r>
              <a:rPr lang="en-US" dirty="0">
                <a:solidFill>
                  <a:srgbClr val="000000"/>
                </a:solidFill>
              </a:rPr>
              <a:t>Look for specific framework to determine order-of-growth.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1CFA5-9A02-414D-88D1-66B43509074C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11.1e</a:t>
            </a:r>
          </a:p>
        </p:txBody>
      </p:sp>
      <p:pic>
        <p:nvPicPr>
          <p:cNvPr id="1026" name="Picture 2" descr="Image result for introcs summary of common order-of-growth">
            <a:extLst>
              <a:ext uri="{FF2B5EF4-FFF2-40B4-BE49-F238E27FC236}">
                <a16:creationId xmlns:a16="http://schemas.microsoft.com/office/drawing/2014/main" id="{51FFC85C-6C61-489F-8FD8-9604B00D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447799"/>
            <a:ext cx="10502900" cy="1195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A5E2D1-8823-43C1-85A4-A3E72F20521E}"/>
              </a:ext>
            </a:extLst>
          </p:cNvPr>
          <p:cNvSpPr txBox="1"/>
          <p:nvPr/>
        </p:nvSpPr>
        <p:spPr>
          <a:xfrm>
            <a:off x="17796933" y="293241"/>
            <a:ext cx="2731186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8393" marR="48393" lvl="0" defTabSz="914400" hangingPunct="1">
              <a:spcBef>
                <a:spcPts val="400"/>
              </a:spcBef>
              <a:buClr>
                <a:srgbClr val="000000"/>
              </a:buClr>
              <a:defRPr/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Categorize algorithms according to their Big O complexity.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290988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" grpId="0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525" name="Warmup:  2-su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 and space efficiency</a:t>
            </a:r>
            <a:endParaRPr dirty="0"/>
          </a:p>
        </p:txBody>
      </p:sp>
      <p:sp>
        <p:nvSpPr>
          <p:cNvPr id="528" name="Q. Formula for total running time ?"/>
          <p:cNvSpPr txBox="1"/>
          <p:nvPr/>
        </p:nvSpPr>
        <p:spPr>
          <a:xfrm>
            <a:off x="1270000" y="1529552"/>
            <a:ext cx="17170400" cy="24008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Time efficiency</a:t>
            </a:r>
            <a:r>
              <a:rPr dirty="0"/>
              <a:t>. </a:t>
            </a:r>
            <a:r>
              <a:rPr lang="en-US" dirty="0">
                <a:solidFill>
                  <a:srgbClr val="000000"/>
                </a:solidFill>
              </a:rPr>
              <a:t>How fast a program runs (on average)?</a:t>
            </a:r>
          </a:p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Space efficiency. </a:t>
            </a:r>
            <a:r>
              <a:rPr lang="en-US" dirty="0">
                <a:solidFill>
                  <a:schemeClr val="tx1"/>
                </a:solidFill>
              </a:rPr>
              <a:t>How much memory is used by a program (on average)?</a:t>
            </a:r>
          </a:p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endParaRPr lang="en-US" dirty="0">
              <a:solidFill>
                <a:schemeClr val="tx1"/>
              </a:solidFill>
            </a:endParaRPr>
          </a:p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1CFA5-9A02-414D-88D1-66B43509074C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11.1f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B7AA2E-22E0-4A2C-8341-759A3FDA4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4414837"/>
            <a:ext cx="4371975" cy="6600825"/>
          </a:xfrm>
          <a:prstGeom prst="rect">
            <a:avLst/>
          </a:prstGeom>
        </p:spPr>
      </p:pic>
      <p:sp>
        <p:nvSpPr>
          <p:cNvPr id="8" name="1,253,276.5…">
            <a:extLst>
              <a:ext uri="{FF2B5EF4-FFF2-40B4-BE49-F238E27FC236}">
                <a16:creationId xmlns:a16="http://schemas.microsoft.com/office/drawing/2014/main" id="{4091BA66-63F6-4833-A275-5912200F67F3}"/>
              </a:ext>
            </a:extLst>
          </p:cNvPr>
          <p:cNvSpPr txBox="1"/>
          <p:nvPr/>
        </p:nvSpPr>
        <p:spPr>
          <a:xfrm>
            <a:off x="7110412" y="6499646"/>
            <a:ext cx="3735781" cy="1413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marL="82550" marR="82550" algn="ctr" defTabSz="647700">
              <a:lnSpc>
                <a:spcPts val="3500"/>
              </a:lnSpc>
              <a:spcBef>
                <a:spcPts val="200"/>
              </a:spcBef>
              <a:tabLst>
                <a:tab pos="1511300" algn="l"/>
              </a:tabLst>
              <a:defRPr sz="27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Typical memory used by primitive types</a:t>
            </a:r>
            <a:endParaRPr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BCA56E96-9500-41E4-B762-16EDF69904D7}"/>
              </a:ext>
            </a:extLst>
          </p:cNvPr>
          <p:cNvSpPr/>
          <p:nvPr/>
        </p:nvSpPr>
        <p:spPr>
          <a:xfrm>
            <a:off x="6000749" y="7206571"/>
            <a:ext cx="971551" cy="0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14EB8-ED9F-458F-A988-FA6F72AE7637}"/>
              </a:ext>
            </a:extLst>
          </p:cNvPr>
          <p:cNvSpPr txBox="1"/>
          <p:nvPr/>
        </p:nvSpPr>
        <p:spPr>
          <a:xfrm>
            <a:off x="17796933" y="293241"/>
            <a:ext cx="2731186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8393" marR="48393" lvl="0" defTabSz="914400" hangingPunct="1">
              <a:spcBef>
                <a:spcPts val="400"/>
              </a:spcBef>
              <a:buClr>
                <a:srgbClr val="000000"/>
              </a:buClr>
              <a:defRPr/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Describe space and time efficiency tradeoffs when designing algorithms.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7578177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Order of grow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 of growth</a:t>
            </a:r>
          </a:p>
        </p:txBody>
      </p:sp>
      <p:sp>
        <p:nvSpPr>
          <p:cNvPr id="7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710" name="Hypothesis. The order of growth of the running time of my program is Nb (logN)c."/>
          <p:cNvSpPr txBox="1"/>
          <p:nvPr/>
        </p:nvSpPr>
        <p:spPr>
          <a:xfrm>
            <a:off x="1270000" y="1778000"/>
            <a:ext cx="18859500" cy="1041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12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Hypothesis. </a:t>
            </a:r>
            <a:r>
              <a:rPr>
                <a:solidFill>
                  <a:srgbClr val="000000"/>
                </a:solidFill>
              </a:rPr>
              <a:t>The order of growth of the running time of my program is </a:t>
            </a:r>
            <a:r>
              <a:rPr i="1" spc="396">
                <a:solidFill>
                  <a:srgbClr val="000000"/>
                </a:solidFill>
              </a:rPr>
              <a:t>N</a:t>
            </a:r>
            <a:r>
              <a:rPr i="1" baseline="31999">
                <a:solidFill>
                  <a:srgbClr val="000000"/>
                </a:solidFill>
              </a:rPr>
              <a:t>b </a:t>
            </a:r>
            <a:r>
              <a:rPr>
                <a:solidFill>
                  <a:srgbClr val="000000"/>
                </a:solidFill>
              </a:rPr>
              <a:t>(log</a:t>
            </a:r>
            <a:r>
              <a:rPr i="1" spc="684">
                <a:solidFill>
                  <a:srgbClr val="000000"/>
                </a:solidFill>
              </a:rPr>
              <a:t>N</a:t>
            </a:r>
            <a:r>
              <a:rPr>
                <a:solidFill>
                  <a:srgbClr val="000000"/>
                </a:solidFill>
              </a:rPr>
              <a:t>)</a:t>
            </a:r>
            <a:r>
              <a:rPr i="1" baseline="31999">
                <a:solidFill>
                  <a:srgbClr val="000000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713" name="Group"/>
          <p:cNvGrpSpPr/>
          <p:nvPr/>
        </p:nvGrpSpPr>
        <p:grpSpPr>
          <a:xfrm>
            <a:off x="15430500" y="4838700"/>
            <a:ext cx="7747000" cy="2922271"/>
            <a:chOff x="0" y="0"/>
            <a:chExt cx="7747000" cy="2922270"/>
          </a:xfrm>
        </p:grpSpPr>
        <p:sp>
          <p:nvSpPr>
            <p:cNvPr id="711" name="for (int i = 0; i &lt; N; i++)…"/>
            <p:cNvSpPr/>
            <p:nvPr/>
          </p:nvSpPr>
          <p:spPr>
            <a:xfrm>
              <a:off x="25400" y="577850"/>
              <a:ext cx="7721600" cy="234442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>
              <a:outerShdw blurRad="127000" dist="76200" dir="5400000" rotWithShape="0">
                <a:srgbClr val="000000">
                  <a:alpha val="74999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6700" tIns="266700" rIns="266700" bIns="266700" numCol="1" anchor="t">
              <a:spAutoFit/>
            </a:bodyPr>
            <a:lstStyle/>
            <a:p>
              <a:pPr marL="86359" marR="86359" defTabSz="647700">
                <a:lnSpc>
                  <a:spcPct val="120000"/>
                </a:lnSpc>
                <a:buClr>
                  <a:srgbClr val="000112"/>
                </a:buClr>
                <a:buFont typeface="Courier New"/>
                <a:tabLst>
                  <a:tab pos="1511300" algn="l"/>
                </a:tabLst>
                <a:defRPr sz="2600">
                  <a:uFill>
                    <a:solidFill>
                      <a:srgbClr val="000112"/>
                    </a:solidFill>
                  </a:uFill>
                </a:defRPr>
              </a:pPr>
              <a:r>
                <a:rPr>
                  <a:uFill>
                    <a:solidFill>
                      <a:srgbClr val="007DD7"/>
                    </a:solidFill>
                  </a:uFill>
                </a:rPr>
                <a:t>for (int i = 0; i &lt; N; i++)</a:t>
              </a:r>
            </a:p>
            <a:p>
              <a:pPr marL="86359" marR="86359" defTabSz="647700">
                <a:lnSpc>
                  <a:spcPct val="120000"/>
                </a:lnSpc>
                <a:buClr>
                  <a:srgbClr val="000112"/>
                </a:buClr>
                <a:buFont typeface="Courier New"/>
                <a:tabLst>
                  <a:tab pos="1511300" algn="l"/>
                </a:tabLst>
                <a:defRPr sz="2600">
                  <a:uFill>
                    <a:solidFill>
                      <a:srgbClr val="000112"/>
                    </a:solidFill>
                  </a:uFill>
                </a:defRPr>
              </a:pPr>
              <a:r>
                <a:rPr>
                  <a:uFill>
                    <a:solidFill>
                      <a:srgbClr val="007DD7"/>
                    </a:solidFill>
                  </a:uFill>
                </a:rPr>
                <a:t>   for (int j = i+1; j &lt; N; j++)</a:t>
              </a:r>
            </a:p>
            <a:p>
              <a:pPr marL="86359" marR="86359" defTabSz="647700">
                <a:lnSpc>
                  <a:spcPct val="120000"/>
                </a:lnSpc>
                <a:buClr>
                  <a:srgbClr val="000112"/>
                </a:buClr>
                <a:buFont typeface="Courier New"/>
                <a:tabLst>
                  <a:tab pos="1511300" algn="l"/>
                </a:tabLst>
                <a:defRPr sz="2600">
                  <a:uFill>
                    <a:solidFill>
                      <a:srgbClr val="000112"/>
                    </a:solidFill>
                  </a:uFill>
                </a:defRPr>
              </a:pPr>
              <a:r>
                <a:rPr>
                  <a:uFill>
                    <a:solidFill>
                      <a:srgbClr val="007DD7"/>
                    </a:solidFill>
                  </a:uFill>
                </a:rPr>
                <a:t>      for (int k = j+1; k &lt; N; k++)</a:t>
              </a:r>
            </a:p>
            <a:p>
              <a:pPr marL="86359" marR="86359" defTabSz="647700">
                <a:lnSpc>
                  <a:spcPct val="120000"/>
                </a:lnSpc>
                <a:buClr>
                  <a:srgbClr val="000112"/>
                </a:buClr>
                <a:buFont typeface="Courier New"/>
                <a:tabLst>
                  <a:tab pos="1511300" algn="l"/>
                </a:tabLst>
                <a:defRPr sz="2600">
                  <a:uFill>
                    <a:solidFill>
                      <a:srgbClr val="000112"/>
                    </a:solidFill>
                  </a:uFill>
                </a:defRPr>
              </a:pPr>
              <a:r>
                <a:rPr>
                  <a:uFill>
                    <a:solidFill>
                      <a:srgbClr val="007DD7"/>
                    </a:solidFill>
                  </a:uFill>
                </a:rPr>
                <a:t>         ...</a:t>
              </a:r>
            </a:p>
          </p:txBody>
        </p:sp>
        <p:sp>
          <p:nvSpPr>
            <p:cNvPr id="712" name="Cubic (N3)"/>
            <p:cNvSpPr txBox="1"/>
            <p:nvPr/>
          </p:nvSpPr>
          <p:spPr>
            <a:xfrm>
              <a:off x="0" y="0"/>
              <a:ext cx="3302000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647700">
                <a:lnSpc>
                  <a:spcPts val="4800"/>
                </a:lnSpc>
                <a:spcBef>
                  <a:spcPts val="2000"/>
                </a:spcBef>
                <a:tabLst>
                  <a:tab pos="1168400" algn="l"/>
                </a:tabLst>
                <a:defRPr sz="3000" b="1">
                  <a:latin typeface="Lucida Grande"/>
                  <a:ea typeface="Lucida Grande"/>
                  <a:cs typeface="Lucida Grande"/>
                  <a:sym typeface="Lucida Grande"/>
                </a:defRPr>
              </a:pPr>
              <a:r>
                <a:t>Cubic (N</a:t>
              </a:r>
              <a:r>
                <a:rPr baseline="31999"/>
                <a:t>3</a:t>
              </a:r>
              <a:r>
                <a:t>)</a:t>
              </a:r>
            </a:p>
          </p:txBody>
        </p:sp>
      </p:grpSp>
      <p:grpSp>
        <p:nvGrpSpPr>
          <p:cNvPr id="716" name="Group"/>
          <p:cNvGrpSpPr/>
          <p:nvPr/>
        </p:nvGrpSpPr>
        <p:grpSpPr>
          <a:xfrm>
            <a:off x="7924800" y="4864100"/>
            <a:ext cx="7086600" cy="2532381"/>
            <a:chOff x="0" y="0"/>
            <a:chExt cx="7086600" cy="2532380"/>
          </a:xfrm>
        </p:grpSpPr>
        <p:sp>
          <p:nvSpPr>
            <p:cNvPr id="714" name="for (int i = 0; i &lt; N; i++)…"/>
            <p:cNvSpPr/>
            <p:nvPr/>
          </p:nvSpPr>
          <p:spPr>
            <a:xfrm>
              <a:off x="0" y="660400"/>
              <a:ext cx="7086600" cy="187198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>
              <a:outerShdw blurRad="127000" dist="76200" dir="5400000" rotWithShape="0">
                <a:srgbClr val="000000">
                  <a:alpha val="74999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6700" tIns="266700" rIns="266700" bIns="266700" numCol="1" anchor="t">
              <a:spAutoFit/>
            </a:bodyPr>
            <a:lstStyle/>
            <a:p>
              <a:pPr marL="86359" marR="86359" defTabSz="647700">
                <a:lnSpc>
                  <a:spcPct val="120000"/>
                </a:lnSpc>
                <a:buClr>
                  <a:srgbClr val="000112"/>
                </a:buClr>
                <a:buFont typeface="Courier New"/>
                <a:tabLst>
                  <a:tab pos="1511300" algn="l"/>
                </a:tabLst>
                <a:defRPr sz="2600">
                  <a:uFill>
                    <a:solidFill>
                      <a:srgbClr val="000112"/>
                    </a:solidFill>
                  </a:uFill>
                </a:defRPr>
              </a:pPr>
              <a:r>
                <a:rPr>
                  <a:uFill>
                    <a:solidFill>
                      <a:srgbClr val="007DD7"/>
                    </a:solidFill>
                  </a:uFill>
                </a:rPr>
                <a:t>for (int i = 0; i &lt; N; i++)</a:t>
              </a:r>
            </a:p>
            <a:p>
              <a:pPr marL="86359" marR="86359" defTabSz="647700">
                <a:lnSpc>
                  <a:spcPct val="120000"/>
                </a:lnSpc>
                <a:buClr>
                  <a:srgbClr val="000112"/>
                </a:buClr>
                <a:buFont typeface="Courier New"/>
                <a:tabLst>
                  <a:tab pos="1511300" algn="l"/>
                </a:tabLst>
                <a:defRPr sz="2600">
                  <a:uFill>
                    <a:solidFill>
                      <a:srgbClr val="000112"/>
                    </a:solidFill>
                  </a:uFill>
                </a:defRPr>
              </a:pPr>
              <a:r>
                <a:rPr>
                  <a:uFill>
                    <a:solidFill>
                      <a:srgbClr val="007DD7"/>
                    </a:solidFill>
                  </a:uFill>
                </a:rPr>
                <a:t>   for (int j = i+1; j &lt; N; j++)</a:t>
              </a:r>
            </a:p>
            <a:p>
              <a:pPr marL="86359" marR="86359" defTabSz="647700">
                <a:lnSpc>
                  <a:spcPct val="120000"/>
                </a:lnSpc>
                <a:buClr>
                  <a:srgbClr val="000112"/>
                </a:buClr>
                <a:buFont typeface="Courier New"/>
                <a:tabLst>
                  <a:tab pos="1511300" algn="l"/>
                </a:tabLst>
                <a:defRPr sz="2600">
                  <a:uFill>
                    <a:solidFill>
                      <a:srgbClr val="000112"/>
                    </a:solidFill>
                  </a:uFill>
                </a:defRPr>
              </a:pPr>
              <a:r>
                <a:rPr>
                  <a:uFill>
                    <a:solidFill>
                      <a:srgbClr val="007DD7"/>
                    </a:solidFill>
                  </a:uFill>
                </a:rPr>
                <a:t>     ...</a:t>
              </a:r>
            </a:p>
          </p:txBody>
        </p:sp>
        <p:sp>
          <p:nvSpPr>
            <p:cNvPr id="715" name="Quadratic (N2)"/>
            <p:cNvSpPr txBox="1"/>
            <p:nvPr/>
          </p:nvSpPr>
          <p:spPr>
            <a:xfrm>
              <a:off x="38100" y="0"/>
              <a:ext cx="3302000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647700">
                <a:lnSpc>
                  <a:spcPts val="4800"/>
                </a:lnSpc>
                <a:spcBef>
                  <a:spcPts val="2000"/>
                </a:spcBef>
                <a:tabLst>
                  <a:tab pos="1168400" algn="l"/>
                </a:tabLst>
                <a:defRPr sz="3000" b="1">
                  <a:latin typeface="Lucida Grande"/>
                  <a:ea typeface="Lucida Grande"/>
                  <a:cs typeface="Lucida Grande"/>
                  <a:sym typeface="Lucida Grande"/>
                </a:defRPr>
              </a:pPr>
              <a:r>
                <a:t>Quadratic (N</a:t>
              </a:r>
              <a:r>
                <a:rPr baseline="31999"/>
                <a:t>2</a:t>
              </a:r>
              <a:r>
                <a:t>)</a:t>
              </a:r>
            </a:p>
          </p:txBody>
        </p:sp>
      </p:grpSp>
      <p:grpSp>
        <p:nvGrpSpPr>
          <p:cNvPr id="719" name="Group"/>
          <p:cNvGrpSpPr/>
          <p:nvPr/>
        </p:nvGrpSpPr>
        <p:grpSpPr>
          <a:xfrm>
            <a:off x="1320799" y="4534535"/>
            <a:ext cx="6134101" cy="2072007"/>
            <a:chOff x="-12701" y="-75565"/>
            <a:chExt cx="6134101" cy="2072006"/>
          </a:xfrm>
        </p:grpSpPr>
        <p:sp>
          <p:nvSpPr>
            <p:cNvPr id="717" name="for (int i = 0; i &lt; N; i++)…"/>
            <p:cNvSpPr/>
            <p:nvPr/>
          </p:nvSpPr>
          <p:spPr>
            <a:xfrm>
              <a:off x="25400" y="596900"/>
              <a:ext cx="6096000" cy="139954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>
              <a:outerShdw blurRad="127000" dist="76200" dir="5400000" rotWithShape="0">
                <a:srgbClr val="000000">
                  <a:alpha val="74999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6700" tIns="266700" rIns="266700" bIns="266700" numCol="1" anchor="t">
              <a:spAutoFit/>
            </a:bodyPr>
            <a:lstStyle/>
            <a:p>
              <a:pPr marL="86359" marR="86359" defTabSz="647700">
                <a:lnSpc>
                  <a:spcPct val="120000"/>
                </a:lnSpc>
                <a:buClr>
                  <a:srgbClr val="000112"/>
                </a:buClr>
                <a:buFont typeface="Courier New"/>
                <a:tabLst>
                  <a:tab pos="1511300" algn="l"/>
                </a:tabLst>
                <a:defRPr sz="2600">
                  <a:uFill>
                    <a:solidFill>
                      <a:srgbClr val="000112"/>
                    </a:solidFill>
                  </a:uFill>
                </a:defRPr>
              </a:pPr>
              <a:r>
                <a:rPr>
                  <a:uFill>
                    <a:solidFill>
                      <a:srgbClr val="007DD7"/>
                    </a:solidFill>
                  </a:uFill>
                </a:rPr>
                <a:t>for (int i = 0; i &lt; N; i++)</a:t>
              </a:r>
            </a:p>
            <a:p>
              <a:pPr marL="86359" marR="86359" defTabSz="647700">
                <a:lnSpc>
                  <a:spcPct val="120000"/>
                </a:lnSpc>
                <a:buClr>
                  <a:srgbClr val="000112"/>
                </a:buClr>
                <a:buFont typeface="Courier New"/>
                <a:tabLst>
                  <a:tab pos="1511300" algn="l"/>
                </a:tabLst>
                <a:defRPr sz="2600">
                  <a:uFill>
                    <a:solidFill>
                      <a:srgbClr val="000112"/>
                    </a:solidFill>
                  </a:uFill>
                </a:defRPr>
              </a:pPr>
              <a:r>
                <a:rPr>
                  <a:uFill>
                    <a:solidFill>
                      <a:srgbClr val="007DD7"/>
                    </a:solidFill>
                  </a:uFill>
                </a:rPr>
                <a:t>  ...</a:t>
              </a:r>
            </a:p>
          </p:txBody>
        </p:sp>
        <p:sp>
          <p:nvSpPr>
            <p:cNvPr id="718" name="Linear (N)"/>
            <p:cNvSpPr txBox="1"/>
            <p:nvPr/>
          </p:nvSpPr>
          <p:spPr>
            <a:xfrm>
              <a:off x="-12701" y="-75565"/>
              <a:ext cx="3302000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647700">
                <a:lnSpc>
                  <a:spcPts val="4800"/>
                </a:lnSpc>
                <a:spcBef>
                  <a:spcPts val="2000"/>
                </a:spcBef>
                <a:tabLst>
                  <a:tab pos="1168400" algn="l"/>
                </a:tabLst>
                <a:defRPr sz="3000" b="1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Linear (N)</a:t>
              </a:r>
            </a:p>
          </p:txBody>
        </p:sp>
      </p:grpSp>
      <p:grpSp>
        <p:nvGrpSpPr>
          <p:cNvPr id="722" name="Group"/>
          <p:cNvGrpSpPr/>
          <p:nvPr/>
        </p:nvGrpSpPr>
        <p:grpSpPr>
          <a:xfrm>
            <a:off x="1270000" y="7214872"/>
            <a:ext cx="6146801" cy="3694352"/>
            <a:chOff x="-11641" y="-181610"/>
            <a:chExt cx="6146800" cy="3694351"/>
          </a:xfrm>
        </p:grpSpPr>
        <p:sp>
          <p:nvSpPr>
            <p:cNvPr id="720" name="public static void f(int N)…"/>
            <p:cNvSpPr/>
            <p:nvPr/>
          </p:nvSpPr>
          <p:spPr>
            <a:xfrm>
              <a:off x="39158" y="528240"/>
              <a:ext cx="6096001" cy="298450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>
              <a:outerShdw blurRad="127000" dist="76200" dir="2700000" rotWithShape="0">
                <a:srgbClr val="000000">
                  <a:alpha val="74999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04800" tIns="304800" rIns="304800" bIns="304800" numCol="1" anchor="ctr">
              <a:spAutoFit/>
            </a:bodyPr>
            <a:lstStyle/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public static void f(int N)</a:t>
              </a:r>
            </a:p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{</a:t>
              </a:r>
            </a:p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   if (N == 0) return;</a:t>
              </a:r>
            </a:p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   ... f(N/2)...</a:t>
              </a:r>
            </a:p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}</a:t>
              </a:r>
            </a:p>
          </p:txBody>
        </p:sp>
        <p:sp>
          <p:nvSpPr>
            <p:cNvPr id="721" name="Logarithmic (log N)"/>
            <p:cNvSpPr txBox="1"/>
            <p:nvPr/>
          </p:nvSpPr>
          <p:spPr>
            <a:xfrm>
              <a:off x="-11641" y="-181610"/>
              <a:ext cx="3897325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defTabSz="647700">
                <a:lnSpc>
                  <a:spcPts val="4800"/>
                </a:lnSpc>
                <a:spcBef>
                  <a:spcPts val="2000"/>
                </a:spcBef>
                <a:tabLst>
                  <a:tab pos="1168400" algn="l"/>
                </a:tabLst>
                <a:defRPr sz="3000" b="1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Logarithmic (log N)</a:t>
              </a:r>
            </a:p>
          </p:txBody>
        </p:sp>
      </p:grpSp>
      <p:grpSp>
        <p:nvGrpSpPr>
          <p:cNvPr id="725" name="Group"/>
          <p:cNvGrpSpPr/>
          <p:nvPr/>
        </p:nvGrpSpPr>
        <p:grpSpPr>
          <a:xfrm>
            <a:off x="8496300" y="7721600"/>
            <a:ext cx="6731000" cy="4809490"/>
            <a:chOff x="0" y="0"/>
            <a:chExt cx="6731000" cy="4809489"/>
          </a:xfrm>
        </p:grpSpPr>
        <p:sp>
          <p:nvSpPr>
            <p:cNvPr id="723" name="public static void f(int N)…"/>
            <p:cNvSpPr/>
            <p:nvPr/>
          </p:nvSpPr>
          <p:spPr>
            <a:xfrm>
              <a:off x="25400" y="384809"/>
              <a:ext cx="6705600" cy="4424682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>
              <a:outerShdw blurRad="127000" dist="76200" dir="2700000" rotWithShape="0">
                <a:srgbClr val="000000">
                  <a:alpha val="74999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04800" tIns="304800" rIns="304800" bIns="304800" numCol="1" anchor="ctr">
              <a:spAutoFit/>
            </a:bodyPr>
            <a:lstStyle/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public static void f(int N)</a:t>
              </a:r>
            </a:p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{</a:t>
              </a:r>
            </a:p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  if (N == 0) return;</a:t>
              </a:r>
            </a:p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  ... f(N/2)...</a:t>
              </a:r>
            </a:p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  ... f(N/2)...</a:t>
              </a:r>
            </a:p>
            <a:p>
              <a:pPr marL="86359" marR="86359" defTabSz="647700">
                <a:lnSpc>
                  <a:spcPct val="120000"/>
                </a:lnSpc>
                <a:buClr>
                  <a:srgbClr val="000112"/>
                </a:buClr>
                <a:buFont typeface="Courier New"/>
                <a:tabLst>
                  <a:tab pos="1511300" algn="l"/>
                </a:tabLst>
                <a:defRPr sz="2600">
                  <a:uFill>
                    <a:solidFill>
                      <a:srgbClr val="000112"/>
                    </a:solidFill>
                  </a:uFill>
                </a:defRPr>
              </a:pPr>
              <a:r>
                <a:t>  </a:t>
              </a:r>
              <a:r>
                <a:rPr>
                  <a:uFill>
                    <a:solidFill>
                      <a:srgbClr val="007DD7"/>
                    </a:solidFill>
                  </a:uFill>
                </a:rPr>
                <a:t>for (int i = 0; i &lt; N; i++)</a:t>
              </a:r>
            </a:p>
            <a:p>
              <a:pPr marL="86359" marR="86359" defTabSz="647700">
                <a:lnSpc>
                  <a:spcPct val="120000"/>
                </a:lnSpc>
                <a:buClr>
                  <a:srgbClr val="000112"/>
                </a:buClr>
                <a:buFont typeface="Courier New"/>
                <a:tabLst>
                  <a:tab pos="1511300" algn="l"/>
                </a:tabLst>
                <a:defRPr sz="2600">
                  <a:uFill>
                    <a:solidFill>
                      <a:srgbClr val="000112"/>
                    </a:solidFill>
                  </a:uFill>
                </a:defRPr>
              </a:pPr>
              <a:r>
                <a:rPr>
                  <a:uFill>
                    <a:solidFill>
                      <a:srgbClr val="007DD7"/>
                    </a:solidFill>
                  </a:uFill>
                </a:rPr>
                <a:t>     ...</a:t>
              </a:r>
            </a:p>
            <a:p>
              <a:pPr marL="86359" marR="86359" defTabSz="647700">
                <a:lnSpc>
                  <a:spcPct val="120000"/>
                </a:lnSpc>
                <a:buClr>
                  <a:srgbClr val="000112"/>
                </a:buClr>
                <a:buFont typeface="Courier New"/>
                <a:tabLst>
                  <a:tab pos="1511300" algn="l"/>
                </a:tabLst>
                <a:defRPr sz="2600">
                  <a:uFill>
                    <a:solidFill>
                      <a:srgbClr val="000112"/>
                    </a:solidFill>
                  </a:uFill>
                </a:defRPr>
              </a:pPr>
              <a:r>
                <a:t>}</a:t>
              </a:r>
            </a:p>
          </p:txBody>
        </p:sp>
        <p:sp>
          <p:nvSpPr>
            <p:cNvPr id="724" name="Linearithmic (N log N)"/>
            <p:cNvSpPr txBox="1"/>
            <p:nvPr/>
          </p:nvSpPr>
          <p:spPr>
            <a:xfrm>
              <a:off x="0" y="0"/>
              <a:ext cx="4418410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defTabSz="647700">
                <a:lnSpc>
                  <a:spcPts val="4800"/>
                </a:lnSpc>
                <a:spcBef>
                  <a:spcPts val="2000"/>
                </a:spcBef>
                <a:tabLst>
                  <a:tab pos="1168400" algn="l"/>
                </a:tabLst>
                <a:defRPr sz="3000" b="1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Linearithmic (N log N)</a:t>
              </a:r>
            </a:p>
          </p:txBody>
        </p:sp>
      </p:grpSp>
      <p:grpSp>
        <p:nvGrpSpPr>
          <p:cNvPr id="728" name="Group"/>
          <p:cNvGrpSpPr/>
          <p:nvPr/>
        </p:nvGrpSpPr>
        <p:grpSpPr>
          <a:xfrm>
            <a:off x="16116300" y="8280400"/>
            <a:ext cx="6731000" cy="3968750"/>
            <a:chOff x="0" y="0"/>
            <a:chExt cx="6730999" cy="3968749"/>
          </a:xfrm>
        </p:grpSpPr>
        <p:sp>
          <p:nvSpPr>
            <p:cNvPr id="726" name="public static void f(int N)…"/>
            <p:cNvSpPr/>
            <p:nvPr/>
          </p:nvSpPr>
          <p:spPr>
            <a:xfrm>
              <a:off x="25400" y="488949"/>
              <a:ext cx="6705600" cy="347980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>
              <a:outerShdw blurRad="127000" dist="76200" dir="2700000" rotWithShape="0">
                <a:srgbClr val="000000">
                  <a:alpha val="74999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04800" tIns="304800" rIns="304800" bIns="304800" numCol="1" anchor="ctr">
              <a:spAutoFit/>
            </a:bodyPr>
            <a:lstStyle/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public static void f(int N)</a:t>
              </a:r>
            </a:p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{</a:t>
              </a:r>
            </a:p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   if (N == 0) return;</a:t>
              </a:r>
            </a:p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   ... f(N-1)...</a:t>
              </a:r>
            </a:p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   ... f(N-1)...</a:t>
              </a:r>
            </a:p>
            <a:p>
              <a:pPr defTabSz="647700">
                <a:lnSpc>
                  <a:spcPts val="3900"/>
                </a:lnSpc>
                <a:tabLst>
                  <a:tab pos="1511300" algn="l"/>
                </a:tabLst>
                <a:defRPr sz="2600"/>
              </a:pPr>
              <a:r>
                <a:t>}</a:t>
              </a:r>
            </a:p>
          </p:txBody>
        </p:sp>
        <p:sp>
          <p:nvSpPr>
            <p:cNvPr id="727" name="Exponential (2N)"/>
            <p:cNvSpPr txBox="1"/>
            <p:nvPr/>
          </p:nvSpPr>
          <p:spPr>
            <a:xfrm>
              <a:off x="0" y="0"/>
              <a:ext cx="326840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defTabSz="647700">
                <a:lnSpc>
                  <a:spcPts val="4800"/>
                </a:lnSpc>
                <a:spcBef>
                  <a:spcPts val="2000"/>
                </a:spcBef>
                <a:tabLst>
                  <a:tab pos="1168400" algn="l"/>
                </a:tabLst>
                <a:defRPr sz="3000" b="1">
                  <a:latin typeface="Lucida Grande"/>
                  <a:ea typeface="Lucida Grande"/>
                  <a:cs typeface="Lucida Grande"/>
                  <a:sym typeface="Lucida Grande"/>
                </a:defRPr>
              </a:pPr>
              <a:r>
                <a:t>Exponential (2</a:t>
              </a:r>
              <a:r>
                <a:rPr baseline="31999"/>
                <a:t>N</a:t>
              </a:r>
              <a:r>
                <a:t>)</a:t>
              </a:r>
            </a:p>
          </p:txBody>
        </p:sp>
      </p:grpSp>
      <p:sp>
        <p:nvSpPr>
          <p:cNvPr id="729" name="Evidence. Known to be true for many, many programs with simple and similar structure."/>
          <p:cNvSpPr txBox="1"/>
          <p:nvPr/>
        </p:nvSpPr>
        <p:spPr>
          <a:xfrm>
            <a:off x="1270000" y="3048000"/>
            <a:ext cx="20459700" cy="1041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12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Evidence. </a:t>
            </a:r>
            <a:r>
              <a:rPr>
                <a:solidFill>
                  <a:srgbClr val="000000"/>
                </a:solidFill>
              </a:rPr>
              <a:t>Known to be true for many, many programs with simple and similar structure.</a:t>
            </a:r>
          </a:p>
        </p:txBody>
      </p:sp>
      <p:sp>
        <p:nvSpPr>
          <p:cNvPr id="730" name="Stay tuned for examples."/>
          <p:cNvSpPr txBox="1"/>
          <p:nvPr/>
        </p:nvSpPr>
        <p:spPr>
          <a:xfrm>
            <a:off x="1270000" y="12192000"/>
            <a:ext cx="6235700" cy="1041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>
            <a:lvl1pPr defTabSz="647700">
              <a:lnSpc>
                <a:spcPts val="5500"/>
              </a:lnSpc>
              <a:spcBef>
                <a:spcPts val="1200"/>
              </a:spcBef>
              <a:tabLst>
                <a:tab pos="11684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>
              <a:defRPr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Stay tuned for examples.</a:t>
            </a:r>
          </a:p>
        </p:txBody>
      </p:sp>
      <p:grpSp>
        <p:nvGrpSpPr>
          <p:cNvPr id="733" name="Group"/>
          <p:cNvGrpSpPr/>
          <p:nvPr/>
        </p:nvGrpSpPr>
        <p:grpSpPr>
          <a:xfrm>
            <a:off x="16090993" y="11747244"/>
            <a:ext cx="5015701" cy="1740156"/>
            <a:chOff x="96531" y="0"/>
            <a:chExt cx="5015700" cy="1740155"/>
          </a:xfrm>
        </p:grpSpPr>
        <p:sp>
          <p:nvSpPr>
            <p:cNvPr id="731" name="ignore for practical purposes (infeasible for large N )"/>
            <p:cNvSpPr txBox="1"/>
            <p:nvPr/>
          </p:nvSpPr>
          <p:spPr>
            <a:xfrm>
              <a:off x="96531" y="787655"/>
              <a:ext cx="5015701" cy="952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ignore for practical purposes</a:t>
              </a:r>
              <a:br/>
              <a:r>
                <a:t>(infeasible for large </a:t>
              </a:r>
              <a:r>
                <a:rPr i="1"/>
                <a:t>N </a:t>
              </a:r>
              <a:r>
                <a:t>) </a:t>
              </a:r>
            </a:p>
          </p:txBody>
        </p:sp>
        <p:sp>
          <p:nvSpPr>
            <p:cNvPr id="732" name="Line"/>
            <p:cNvSpPr/>
            <p:nvPr/>
          </p:nvSpPr>
          <p:spPr>
            <a:xfrm>
              <a:off x="2611037" y="0"/>
              <a:ext cx="398" cy="676399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36" name="Group"/>
          <p:cNvGrpSpPr/>
          <p:nvPr/>
        </p:nvGrpSpPr>
        <p:grpSpPr>
          <a:xfrm>
            <a:off x="19813413" y="1625600"/>
            <a:ext cx="4698573" cy="1295400"/>
            <a:chOff x="0" y="0"/>
            <a:chExt cx="4698572" cy="1295400"/>
          </a:xfrm>
        </p:grpSpPr>
        <p:sp>
          <p:nvSpPr>
            <p:cNvPr id="734" name="log instead of lg…"/>
            <p:cNvSpPr txBox="1"/>
            <p:nvPr/>
          </p:nvSpPr>
          <p:spPr>
            <a:xfrm>
              <a:off x="532972" y="0"/>
              <a:ext cx="4165601" cy="129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log instead of lg</a:t>
              </a:r>
            </a:p>
            <a:p>
              <a: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since constant base</a:t>
              </a:r>
            </a:p>
            <a:p>
              <a: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not relevant</a:t>
              </a:r>
            </a:p>
          </p:txBody>
        </p:sp>
        <p:sp>
          <p:nvSpPr>
            <p:cNvPr id="735" name="Line"/>
            <p:cNvSpPr/>
            <p:nvPr/>
          </p:nvSpPr>
          <p:spPr>
            <a:xfrm flipV="1">
              <a:off x="0" y="618059"/>
              <a:ext cx="830920" cy="8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4B43AE1-DA18-4440-836F-017FCF4A3361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11.1b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D2163A-6AC4-43DB-9E59-015540DCB207}"/>
              </a:ext>
            </a:extLst>
          </p:cNvPr>
          <p:cNvSpPr txBox="1"/>
          <p:nvPr/>
        </p:nvSpPr>
        <p:spPr>
          <a:xfrm>
            <a:off x="17424400" y="212712"/>
            <a:ext cx="3103719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defTabSz="647700" hangingPunct="1">
              <a:defRPr/>
            </a:pPr>
            <a:r>
              <a:rPr lang="pt-BR" sz="1600" dirty="0">
                <a:latin typeface="Lucida Grande"/>
                <a:ea typeface="Lucida Grande"/>
                <a:cs typeface="Lucida Grande"/>
                <a:sym typeface="Lucida Grande"/>
              </a:rPr>
              <a:t>Recognize typical orders of complexity (O(1), O(log n), O(n), O(n log n), O(n^2), O(n^3), O(2^n))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" grpId="0" animBg="1" advAuto="0"/>
      <p:bldP spid="713" grpId="0" animBg="1" advAuto="0"/>
      <p:bldP spid="716" grpId="0" animBg="1" advAuto="0"/>
      <p:bldP spid="719" grpId="0" animBg="1" advAuto="0"/>
      <p:bldP spid="722" grpId="0" animBg="1" advAuto="0"/>
      <p:bldP spid="725" grpId="0" animBg="1" advAuto="0"/>
      <p:bldP spid="728" grpId="0" animBg="1" advAuto="0"/>
      <p:bldP spid="729" grpId="0" animBg="1" advAuto="0"/>
      <p:bldP spid="730" grpId="0" animBg="1" advAuto="0"/>
      <p:bldP spid="733" grpId="0" animBg="1" advAuto="0"/>
      <p:bldP spid="736" grpId="0" animBg="1" advAuto="0"/>
      <p:bldP spid="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Order of growth classific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 of growth classifications</a:t>
            </a:r>
          </a:p>
        </p:txBody>
      </p:sp>
      <p:sp>
        <p:nvSpPr>
          <p:cNvPr id="7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graphicFrame>
        <p:nvGraphicFramePr>
          <p:cNvPr id="740" name="Table"/>
          <p:cNvGraphicFramePr/>
          <p:nvPr/>
        </p:nvGraphicFramePr>
        <p:xfrm>
          <a:off x="2111077" y="1816100"/>
          <a:ext cx="10959006" cy="6921496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3304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5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5187">
                <a:tc gridSpan="2">
                  <a:txBody>
                    <a:bodyPr/>
                    <a:lstStyle/>
                    <a:p>
                      <a:pPr defTabSz="914400">
                        <a:lnSpc>
                          <a:spcPts val="3300"/>
                        </a:lnSpc>
                        <a:defRPr sz="1800"/>
                      </a:pPr>
                      <a:r>
                        <a:rPr sz="2800" i="1">
                          <a:sym typeface="Lucida Sans"/>
                        </a:rPr>
                        <a:t>order of growth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2800" i="1">
                          <a:sym typeface="Lucida Sans"/>
                        </a:defRPr>
                      </a:pPr>
                      <a:r>
                        <a:t>slope of line in log-log plot </a:t>
                      </a:r>
                      <a:r>
                        <a:rPr i="0"/>
                        <a:t>(</a:t>
                      </a:r>
                      <a:r>
                        <a:rPr spc="196"/>
                        <a:t>b</a:t>
                      </a:r>
                      <a:r>
                        <a:rPr i="0"/>
                        <a:t>)</a:t>
                      </a:r>
                    </a:p>
                  </a:txBody>
                  <a:tcPr marL="127000" marR="127000" marT="127000" marB="127000" anchor="ctr" horzOverflow="overflow">
                    <a:noFill/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2800" i="1">
                          <a:sym typeface="Lucida Sans"/>
                        </a:defRPr>
                      </a:pPr>
                      <a:r>
                        <a:t>factor for doubling method</a:t>
                      </a:r>
                      <a:r>
                        <a:rPr i="0"/>
                        <a:t> (2</a:t>
                      </a:r>
                      <a:r>
                        <a:rPr spc="196" baseline="31999"/>
                        <a:t>b</a:t>
                      </a:r>
                      <a:r>
                        <a:rPr i="0"/>
                        <a:t>)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defTabSz="914400">
                        <a:lnSpc>
                          <a:spcPts val="3300"/>
                        </a:lnSpc>
                        <a:defRPr sz="1800"/>
                      </a:pPr>
                      <a:r>
                        <a:rPr sz="2800" i="1">
                          <a:sym typeface="Lucida Sans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300"/>
                        </a:lnSpc>
                        <a:defRPr sz="1800"/>
                      </a:pPr>
                      <a:r>
                        <a:rPr sz="2800" i="1">
                          <a:sym typeface="Lucida Sans"/>
                        </a:rPr>
                        <a:t>function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constant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olidFill>
                            <a:srgbClr val="005493"/>
                          </a:solidFill>
                          <a:sym typeface="Lucida Sans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logarithmic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3200">
                          <a:solidFill>
                            <a:srgbClr val="005493"/>
                          </a:solidFill>
                          <a:sym typeface="Lucida Sans"/>
                        </a:defRPr>
                      </a:pPr>
                      <a:r>
                        <a:t>log</a:t>
                      </a:r>
                      <a:r>
                        <a:rPr i="1"/>
                        <a:t>N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linear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i="1">
                          <a:solidFill>
                            <a:srgbClr val="005493"/>
                          </a:solidFill>
                          <a:sym typeface="Lucida Sans"/>
                        </a:rPr>
                        <a:t>N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linearithmic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3200" i="1">
                          <a:solidFill>
                            <a:srgbClr val="005493"/>
                          </a:solidFill>
                          <a:sym typeface="Lucida Sans"/>
                        </a:defRPr>
                      </a:pPr>
                      <a:r>
                        <a:t>N</a:t>
                      </a:r>
                      <a:r>
                        <a:rPr i="0"/>
                        <a:t> log</a:t>
                      </a:r>
                      <a:r>
                        <a:t>N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quadratic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3200" i="1">
                          <a:solidFill>
                            <a:srgbClr val="005493"/>
                          </a:solidFill>
                          <a:sym typeface="Lucida Sans"/>
                        </a:defRPr>
                      </a:pPr>
                      <a:r>
                        <a:rPr spc="640"/>
                        <a:t>N</a:t>
                      </a:r>
                      <a:r>
                        <a:rPr i="0" baseline="31999"/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cubic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3200" i="1">
                          <a:solidFill>
                            <a:srgbClr val="005493"/>
                          </a:solidFill>
                          <a:sym typeface="Lucida Sans"/>
                        </a:defRPr>
                      </a:pPr>
                      <a:r>
                        <a:rPr spc="640"/>
                        <a:t>N</a:t>
                      </a:r>
                      <a:r>
                        <a:rPr i="0" baseline="31999"/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8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1" name="If math model gives order of growth, use doubling method to validate 2b ratio.…"/>
          <p:cNvSpPr txBox="1"/>
          <p:nvPr/>
        </p:nvSpPr>
        <p:spPr>
          <a:xfrm>
            <a:off x="1270000" y="11049000"/>
            <a:ext cx="21793200" cy="203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12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If math model gives order of growth, </a:t>
            </a:r>
            <a:r>
              <a:rPr>
                <a:solidFill>
                  <a:srgbClr val="000000"/>
                </a:solidFill>
              </a:rPr>
              <a:t>use doubling method to validate 2</a:t>
            </a:r>
            <a:r>
              <a:rPr i="1" baseline="31999"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 ratio.</a:t>
            </a:r>
          </a:p>
          <a:p>
            <a:pPr defTabSz="647700">
              <a:lnSpc>
                <a:spcPts val="5500"/>
              </a:lnSpc>
              <a:spcBef>
                <a:spcPts val="12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If not, </a:t>
            </a:r>
            <a:r>
              <a:rPr>
                <a:solidFill>
                  <a:srgbClr val="000000"/>
                </a:solidFill>
              </a:rPr>
              <a:t>use doubling method and solve for </a:t>
            </a:r>
            <a:r>
              <a:rPr i="1"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 = lg(</a:t>
            </a:r>
            <a:r>
              <a:rPr i="1">
                <a:solidFill>
                  <a:srgbClr val="000000"/>
                </a:solidFill>
              </a:rPr>
              <a:t>T</a:t>
            </a:r>
            <a:r>
              <a:rPr i="1" baseline="-5999">
                <a:solidFill>
                  <a:srgbClr val="000000"/>
                </a:solidFill>
              </a:rPr>
              <a:t>N</a:t>
            </a:r>
            <a:r>
              <a:rPr>
                <a:solidFill>
                  <a:srgbClr val="000000"/>
                </a:solidFill>
              </a:rPr>
              <a:t>/</a:t>
            </a:r>
            <a:r>
              <a:rPr i="1">
                <a:solidFill>
                  <a:srgbClr val="000000"/>
                </a:solidFill>
              </a:rPr>
              <a:t>T</a:t>
            </a:r>
            <a:r>
              <a:rPr i="1" baseline="-5999">
                <a:solidFill>
                  <a:srgbClr val="000000"/>
                </a:solidFill>
              </a:rPr>
              <a:t>N/2</a:t>
            </a:r>
            <a:r>
              <a:rPr>
                <a:solidFill>
                  <a:srgbClr val="000000"/>
                </a:solidFill>
              </a:rPr>
              <a:t>) to estimate order of growth to be </a:t>
            </a:r>
            <a:r>
              <a:rPr i="1" spc="504">
                <a:solidFill>
                  <a:srgbClr val="000000"/>
                </a:solidFill>
              </a:rPr>
              <a:t>N</a:t>
            </a:r>
            <a:r>
              <a:rPr i="1" baseline="31999"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744" name="Group"/>
          <p:cNvGrpSpPr/>
          <p:nvPr/>
        </p:nvGrpSpPr>
        <p:grpSpPr>
          <a:xfrm>
            <a:off x="9772620" y="8610344"/>
            <a:ext cx="4114249" cy="2095756"/>
            <a:chOff x="117" y="0"/>
            <a:chExt cx="4114248" cy="2095755"/>
          </a:xfrm>
        </p:grpSpPr>
        <p:sp>
          <p:nvSpPr>
            <p:cNvPr id="742" name="if input size doubles…"/>
            <p:cNvSpPr txBox="1"/>
            <p:nvPr/>
          </p:nvSpPr>
          <p:spPr>
            <a:xfrm>
              <a:off x="117" y="647955"/>
              <a:ext cx="4114249" cy="144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if input size doubles</a:t>
              </a:r>
            </a:p>
            <a:p>
              <a: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running time increases</a:t>
              </a:r>
            </a:p>
            <a:p>
              <a: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by this factor</a:t>
              </a:r>
            </a:p>
          </p:txBody>
        </p:sp>
        <p:sp>
          <p:nvSpPr>
            <p:cNvPr id="743" name="Line"/>
            <p:cNvSpPr/>
            <p:nvPr/>
          </p:nvSpPr>
          <p:spPr>
            <a:xfrm>
              <a:off x="2063896" y="0"/>
              <a:ext cx="398" cy="676399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70" name="Group"/>
          <p:cNvGrpSpPr/>
          <p:nvPr/>
        </p:nvGrpSpPr>
        <p:grpSpPr>
          <a:xfrm>
            <a:off x="14401800" y="2146300"/>
            <a:ext cx="8051460" cy="8178800"/>
            <a:chOff x="0" y="0"/>
            <a:chExt cx="8051459" cy="8178800"/>
          </a:xfrm>
        </p:grpSpPr>
        <p:sp>
          <p:nvSpPr>
            <p:cNvPr id="745" name="Rectangle"/>
            <p:cNvSpPr/>
            <p:nvPr/>
          </p:nvSpPr>
          <p:spPr>
            <a:xfrm>
              <a:off x="1244600" y="850900"/>
              <a:ext cx="6350000" cy="6248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469900" tIns="469900" rIns="469900" bIns="469900" numCol="1" anchor="t">
              <a:noAutofit/>
            </a:bodyPr>
            <a:lstStyle/>
            <a:p>
              <a:pPr marL="7224" marR="7224" defTabSz="1295400">
                <a:lnSpc>
                  <a:spcPct val="130000"/>
                </a:lnSpc>
                <a:defRPr sz="3000">
                  <a:uFill>
                    <a:solidFill>
                      <a:srgbClr val="0433FF"/>
                    </a:solidFill>
                  </a:uFill>
                </a:defRPr>
              </a:pPr>
              <a:endParaRPr/>
            </a:p>
          </p:txBody>
        </p:sp>
        <p:sp>
          <p:nvSpPr>
            <p:cNvPr id="746" name="Line"/>
            <p:cNvSpPr/>
            <p:nvPr/>
          </p:nvSpPr>
          <p:spPr>
            <a:xfrm flipH="1">
              <a:off x="1854530" y="852108"/>
              <a:ext cx="5694213" cy="5694213"/>
            </a:xfrm>
            <a:prstGeom prst="line">
              <a:avLst/>
            </a:prstGeom>
            <a:noFill/>
            <a:ln w="50800" cap="flat">
              <a:solidFill>
                <a:srgbClr val="8D312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47" name="Problem size"/>
            <p:cNvSpPr txBox="1"/>
            <p:nvPr/>
          </p:nvSpPr>
          <p:spPr>
            <a:xfrm>
              <a:off x="3775236" y="7772400"/>
              <a:ext cx="1887048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ctr" defTabSz="647700">
                <a:lnSpc>
                  <a:spcPts val="2500"/>
                </a:lnSpc>
                <a:tabLst>
                  <a:tab pos="1511300" algn="l"/>
                </a:tabLst>
                <a:defRPr sz="2100" b="1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Problem size</a:t>
              </a:r>
            </a:p>
          </p:txBody>
        </p:sp>
        <p:sp>
          <p:nvSpPr>
            <p:cNvPr id="748" name="Time"/>
            <p:cNvSpPr txBox="1"/>
            <p:nvPr/>
          </p:nvSpPr>
          <p:spPr>
            <a:xfrm rot="16200000">
              <a:off x="-77946" y="4229096"/>
              <a:ext cx="79993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ctr" defTabSz="647700">
                <a:lnSpc>
                  <a:spcPts val="2500"/>
                </a:lnSpc>
                <a:tabLst>
                  <a:tab pos="1511300" algn="l"/>
                </a:tabLst>
                <a:defRPr sz="2100" b="1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Time</a:t>
              </a:r>
            </a:p>
          </p:txBody>
        </p:sp>
        <p:graphicFrame>
          <p:nvGraphicFramePr>
            <p:cNvPr id="749" name="Table"/>
            <p:cNvGraphicFramePr/>
            <p:nvPr/>
          </p:nvGraphicFramePr>
          <p:xfrm>
            <a:off x="1854995" y="6959600"/>
            <a:ext cx="5753099" cy="653034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5753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531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531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7531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7531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7531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7531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57531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57531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57531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</a:tblGrid>
                <a:tr h="1905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750" name="Table"/>
            <p:cNvGraphicFramePr/>
            <p:nvPr/>
          </p:nvGraphicFramePr>
          <p:xfrm>
            <a:off x="1258093" y="914400"/>
            <a:ext cx="177800" cy="5877306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1778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223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223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223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223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223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223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6223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6223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6223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4900"/>
                          </a:lnSpc>
                          <a:tabLst>
                            <a:tab pos="1511300" algn="l"/>
                          </a:tabLst>
                          <a:defRPr sz="3600"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graphicFrame>
          <p:nvGraphicFramePr>
            <p:cNvPr id="751" name="Table"/>
            <p:cNvGraphicFramePr/>
            <p:nvPr/>
          </p:nvGraphicFramePr>
          <p:xfrm>
            <a:off x="965200" y="7239000"/>
            <a:ext cx="5333993" cy="473456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5926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926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9266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9266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9266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92666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92666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592666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592666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4191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2400">
                            <a:solidFill>
                              <a:srgbClr val="929292"/>
                            </a:solidFill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olidFill>
                              <a:srgbClr val="929292"/>
                            </a:solidFill>
                            <a:sym typeface="Lucida Sans"/>
                          </a:rPr>
                          <a:t>1K</a:t>
                        </a:r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olidFill>
                              <a:srgbClr val="929292"/>
                            </a:solidFill>
                            <a:sym typeface="Lucida Sans"/>
                          </a:rPr>
                          <a:t>2K</a:t>
                        </a:r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olidFill>
                              <a:srgbClr val="929292"/>
                            </a:solidFill>
                            <a:sym typeface="Lucida Sans"/>
                          </a:rPr>
                          <a:t>4K</a:t>
                        </a:r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1800"/>
                        </a:pPr>
                        <a:r>
                          <a:rPr sz="2400">
                            <a:solidFill>
                              <a:srgbClr val="929292"/>
                            </a:solidFill>
                            <a:sym typeface="Lucida Sans"/>
                          </a:rPr>
                          <a:t>8K</a:t>
                        </a:r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2400">
                            <a:solidFill>
                              <a:srgbClr val="929292"/>
                            </a:solidFill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2400">
                            <a:solidFill>
                              <a:srgbClr val="929292"/>
                            </a:solidFill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2400">
                            <a:solidFill>
                              <a:srgbClr val="929292"/>
                            </a:solidFill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ts val="3400"/>
                          </a:lnSpc>
                          <a:tabLst>
                            <a:tab pos="1511300" algn="l"/>
                          </a:tabLst>
                          <a:defRPr sz="2400">
                            <a:solidFill>
                              <a:srgbClr val="929292"/>
                            </a:solidFill>
                            <a:sym typeface="Lucida Sans"/>
                          </a:defRPr>
                        </a:pPr>
                        <a:endParaRPr/>
                      </a:p>
                    </a:txBody>
                    <a:tcPr marL="38100" marR="38100" marT="38100" marB="381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52" name="2T"/>
            <p:cNvSpPr txBox="1"/>
            <p:nvPr/>
          </p:nvSpPr>
          <p:spPr>
            <a:xfrm>
              <a:off x="668226" y="5676900"/>
              <a:ext cx="499766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r">
                <a:lnSpc>
                  <a:spcPts val="3400"/>
                </a:lnSpc>
                <a:tabLst>
                  <a:tab pos="1511300" algn="l"/>
                </a:tabLst>
                <a:defRPr sz="2400">
                  <a:solidFill>
                    <a:srgbClr val="929292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pPr defTabSz="914400"/>
              <a:r>
                <a:t>2T</a:t>
              </a:r>
            </a:p>
          </p:txBody>
        </p:sp>
        <p:sp>
          <p:nvSpPr>
            <p:cNvPr id="753" name="T"/>
            <p:cNvSpPr txBox="1"/>
            <p:nvPr/>
          </p:nvSpPr>
          <p:spPr>
            <a:xfrm>
              <a:off x="924867" y="6299200"/>
              <a:ext cx="307033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r">
                <a:lnSpc>
                  <a:spcPts val="3400"/>
                </a:lnSpc>
                <a:tabLst>
                  <a:tab pos="1511300" algn="l"/>
                </a:tabLst>
                <a:defRPr sz="2400">
                  <a:solidFill>
                    <a:srgbClr val="929292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pPr defTabSz="914400"/>
              <a:r>
                <a:t>T</a:t>
              </a:r>
            </a:p>
          </p:txBody>
        </p:sp>
        <p:sp>
          <p:nvSpPr>
            <p:cNvPr id="754" name="8T"/>
            <p:cNvSpPr txBox="1"/>
            <p:nvPr/>
          </p:nvSpPr>
          <p:spPr>
            <a:xfrm>
              <a:off x="663250" y="4457700"/>
              <a:ext cx="499766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r">
                <a:lnSpc>
                  <a:spcPts val="3400"/>
                </a:lnSpc>
                <a:tabLst>
                  <a:tab pos="1511300" algn="l"/>
                </a:tabLst>
                <a:defRPr sz="2400">
                  <a:solidFill>
                    <a:srgbClr val="929292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pPr defTabSz="914400"/>
              <a:r>
                <a:t>8T</a:t>
              </a:r>
            </a:p>
          </p:txBody>
        </p:sp>
        <p:sp>
          <p:nvSpPr>
            <p:cNvPr id="755" name="log-log plot"/>
            <p:cNvSpPr txBox="1"/>
            <p:nvPr/>
          </p:nvSpPr>
          <p:spPr>
            <a:xfrm>
              <a:off x="0" y="0"/>
              <a:ext cx="3302000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647700">
                <a:lnSpc>
                  <a:spcPts val="4800"/>
                </a:lnSpc>
                <a:spcBef>
                  <a:spcPts val="2000"/>
                </a:spcBef>
                <a:tabLst>
                  <a:tab pos="1168400" algn="l"/>
                </a:tabLst>
                <a:defRPr sz="3000" b="1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log-log plot</a:t>
              </a:r>
            </a:p>
          </p:txBody>
        </p:sp>
        <p:sp>
          <p:nvSpPr>
            <p:cNvPr id="756" name="4T"/>
            <p:cNvSpPr txBox="1"/>
            <p:nvPr/>
          </p:nvSpPr>
          <p:spPr>
            <a:xfrm>
              <a:off x="671072" y="5067300"/>
              <a:ext cx="499766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r">
                <a:lnSpc>
                  <a:spcPts val="3400"/>
                </a:lnSpc>
                <a:tabLst>
                  <a:tab pos="1511300" algn="l"/>
                </a:tabLst>
                <a:defRPr sz="2400">
                  <a:solidFill>
                    <a:srgbClr val="929292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pPr defTabSz="914400"/>
              <a:r>
                <a:t>4T</a:t>
              </a:r>
            </a:p>
          </p:txBody>
        </p:sp>
        <p:sp>
          <p:nvSpPr>
            <p:cNvPr id="757" name="Line"/>
            <p:cNvSpPr/>
            <p:nvPr/>
          </p:nvSpPr>
          <p:spPr>
            <a:xfrm flipH="1">
              <a:off x="1854200" y="6545112"/>
              <a:ext cx="5732082" cy="2"/>
            </a:xfrm>
            <a:prstGeom prst="line">
              <a:avLst/>
            </a:prstGeom>
            <a:noFill/>
            <a:ln w="50800" cap="flat">
              <a:solidFill>
                <a:srgbClr val="8D312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58" name="Line"/>
            <p:cNvSpPr/>
            <p:nvPr/>
          </p:nvSpPr>
          <p:spPr>
            <a:xfrm flipH="1">
              <a:off x="1854200" y="868097"/>
              <a:ext cx="2602377" cy="5677016"/>
            </a:xfrm>
            <a:prstGeom prst="line">
              <a:avLst/>
            </a:prstGeom>
            <a:noFill/>
            <a:ln w="50800" cap="flat">
              <a:solidFill>
                <a:srgbClr val="8D312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59" name="Line"/>
            <p:cNvSpPr/>
            <p:nvPr/>
          </p:nvSpPr>
          <p:spPr>
            <a:xfrm flipH="1">
              <a:off x="1854200" y="839787"/>
              <a:ext cx="1748168" cy="5703341"/>
            </a:xfrm>
            <a:prstGeom prst="line">
              <a:avLst/>
            </a:prstGeom>
            <a:noFill/>
            <a:ln w="50800" cap="flat">
              <a:solidFill>
                <a:srgbClr val="8D312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60" name="N"/>
            <p:cNvSpPr txBox="1"/>
            <p:nvPr/>
          </p:nvSpPr>
          <p:spPr>
            <a:xfrm>
              <a:off x="7488535" y="482600"/>
              <a:ext cx="41533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ctr">
                <a:lnSpc>
                  <a:spcPts val="4400"/>
                </a:lnSpc>
                <a:tabLst>
                  <a:tab pos="1511300" algn="l"/>
                </a:tabLst>
                <a:defRPr sz="3200" i="1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pPr defTabSz="914400"/>
              <a:r>
                <a:t>N</a:t>
              </a:r>
            </a:p>
          </p:txBody>
        </p:sp>
        <p:sp>
          <p:nvSpPr>
            <p:cNvPr id="761" name="N2"/>
            <p:cNvSpPr txBox="1"/>
            <p:nvPr/>
          </p:nvSpPr>
          <p:spPr>
            <a:xfrm>
              <a:off x="4263436" y="381000"/>
              <a:ext cx="667928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 defTabSz="914400">
                <a:lnSpc>
                  <a:spcPts val="4400"/>
                </a:lnSpc>
                <a:tabLst>
                  <a:tab pos="1511300" algn="l"/>
                </a:tabLst>
                <a:defRPr sz="3200" i="1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 spc="640"/>
                <a:t>N</a:t>
              </a:r>
              <a:r>
                <a:rPr i="0" baseline="31999"/>
                <a:t>2</a:t>
              </a:r>
            </a:p>
          </p:txBody>
        </p:sp>
        <p:sp>
          <p:nvSpPr>
            <p:cNvPr id="762" name="N3"/>
            <p:cNvSpPr txBox="1"/>
            <p:nvPr/>
          </p:nvSpPr>
          <p:spPr>
            <a:xfrm>
              <a:off x="3399836" y="381000"/>
              <a:ext cx="667928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 defTabSz="914400">
                <a:lnSpc>
                  <a:spcPts val="4400"/>
                </a:lnSpc>
                <a:tabLst>
                  <a:tab pos="1511300" algn="l"/>
                </a:tabLst>
                <a:defRPr sz="3200" i="1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 spc="640"/>
                <a:t>N</a:t>
              </a:r>
              <a:r>
                <a:rPr i="0" baseline="31999"/>
                <a:t>3</a:t>
              </a:r>
            </a:p>
          </p:txBody>
        </p:sp>
        <p:sp>
          <p:nvSpPr>
            <p:cNvPr id="763" name="Line"/>
            <p:cNvSpPr/>
            <p:nvPr/>
          </p:nvSpPr>
          <p:spPr>
            <a:xfrm>
              <a:off x="1857375" y="865584"/>
              <a:ext cx="5576260" cy="5685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09" y="20663"/>
                    <a:pt x="6814" y="14499"/>
                    <a:pt x="11106" y="10270"/>
                  </a:cubicBezTo>
                  <a:cubicBezTo>
                    <a:pt x="15405" y="6032"/>
                    <a:pt x="21600" y="0"/>
                    <a:pt x="21600" y="0"/>
                  </a:cubicBezTo>
                </a:path>
              </a:pathLst>
            </a:custGeom>
            <a:noFill/>
            <a:ln w="50800" cap="flat">
              <a:solidFill>
                <a:srgbClr val="8D312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/>
              <a:endParaRPr/>
            </a:p>
          </p:txBody>
        </p:sp>
        <p:sp>
          <p:nvSpPr>
            <p:cNvPr id="764" name="NlogN"/>
            <p:cNvSpPr txBox="1"/>
            <p:nvPr/>
          </p:nvSpPr>
          <p:spPr>
            <a:xfrm>
              <a:off x="5025175" y="1168400"/>
              <a:ext cx="141409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 defTabSz="914400">
                <a:lnSpc>
                  <a:spcPts val="4400"/>
                </a:lnSpc>
                <a:tabLst>
                  <a:tab pos="1511300" algn="l"/>
                </a:tabLst>
                <a:defRPr sz="3200" i="1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 spc="608"/>
                <a:t>N</a:t>
              </a:r>
              <a:r>
                <a:rPr i="0"/>
                <a:t>log</a:t>
              </a:r>
              <a:r>
                <a:t>N</a:t>
              </a:r>
            </a:p>
          </p:txBody>
        </p:sp>
        <p:sp>
          <p:nvSpPr>
            <p:cNvPr id="765" name="logN"/>
            <p:cNvSpPr txBox="1"/>
            <p:nvPr/>
          </p:nvSpPr>
          <p:spPr>
            <a:xfrm>
              <a:off x="6221561" y="5372100"/>
              <a:ext cx="1035845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 defTabSz="914400">
                <a:lnSpc>
                  <a:spcPts val="4400"/>
                </a:lnSpc>
                <a:tabLst>
                  <a:tab pos="1511300" algn="l"/>
                </a:tabLst>
                <a:defRPr sz="3200" i="1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 i="0"/>
                <a:t>log</a:t>
              </a:r>
              <a:r>
                <a:t>N</a:t>
              </a:r>
            </a:p>
          </p:txBody>
        </p:sp>
        <p:sp>
          <p:nvSpPr>
            <p:cNvPr id="766" name="1"/>
            <p:cNvSpPr txBox="1"/>
            <p:nvPr/>
          </p:nvSpPr>
          <p:spPr>
            <a:xfrm>
              <a:off x="7680181" y="6286500"/>
              <a:ext cx="371278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ctr">
                <a:lnSpc>
                  <a:spcPts val="4400"/>
                </a:lnSpc>
                <a:tabLst>
                  <a:tab pos="1511300" algn="l"/>
                </a:tabLst>
                <a:defRPr sz="3200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pPr defTabSz="914400"/>
              <a:r>
                <a:t>1</a:t>
              </a:r>
            </a:p>
          </p:txBody>
        </p:sp>
        <p:sp>
          <p:nvSpPr>
            <p:cNvPr id="767" name="Line"/>
            <p:cNvSpPr/>
            <p:nvPr/>
          </p:nvSpPr>
          <p:spPr>
            <a:xfrm>
              <a:off x="1862137" y="6460360"/>
              <a:ext cx="5750985" cy="98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6" extrusionOk="0">
                  <a:moveTo>
                    <a:pt x="0" y="20576"/>
                  </a:moveTo>
                  <a:cubicBezTo>
                    <a:pt x="450" y="1336"/>
                    <a:pt x="7535" y="2664"/>
                    <a:pt x="10798" y="820"/>
                  </a:cubicBezTo>
                  <a:cubicBezTo>
                    <a:pt x="14061" y="-1024"/>
                    <a:pt x="21600" y="820"/>
                    <a:pt x="21600" y="820"/>
                  </a:cubicBezTo>
                </a:path>
              </a:pathLst>
            </a:custGeom>
            <a:noFill/>
            <a:ln w="50800" cap="flat">
              <a:solidFill>
                <a:srgbClr val="8D312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>
                <a:defRPr>
                  <a:solidFill>
                    <a:srgbClr val="941100"/>
                  </a:solidFill>
                </a:defRPr>
              </a:pPr>
              <a:endParaRPr/>
            </a:p>
          </p:txBody>
        </p:sp>
        <p:sp>
          <p:nvSpPr>
            <p:cNvPr id="768" name="Line"/>
            <p:cNvSpPr/>
            <p:nvPr/>
          </p:nvSpPr>
          <p:spPr>
            <a:xfrm flipH="1" flipV="1">
              <a:off x="5791596" y="1651000"/>
              <a:ext cx="386052" cy="386051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69" name="Line"/>
            <p:cNvSpPr/>
            <p:nvPr/>
          </p:nvSpPr>
          <p:spPr>
            <a:xfrm flipV="1">
              <a:off x="6705600" y="5905500"/>
              <a:ext cx="0" cy="513255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73" name="Group"/>
          <p:cNvGrpSpPr/>
          <p:nvPr/>
        </p:nvGrpSpPr>
        <p:grpSpPr>
          <a:xfrm>
            <a:off x="20579995" y="10376155"/>
            <a:ext cx="3098274" cy="1643263"/>
            <a:chOff x="7642" y="0"/>
            <a:chExt cx="3098272" cy="1643261"/>
          </a:xfrm>
        </p:grpSpPr>
        <p:sp>
          <p:nvSpPr>
            <p:cNvPr id="771" name="math model may…"/>
            <p:cNvSpPr txBox="1"/>
            <p:nvPr/>
          </p:nvSpPr>
          <p:spPr>
            <a:xfrm>
              <a:off x="7642" y="0"/>
              <a:ext cx="3098274" cy="977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math model may</a:t>
              </a:r>
            </a:p>
            <a:p>
              <a: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have log factor</a:t>
              </a:r>
            </a:p>
          </p:txBody>
        </p:sp>
        <p:sp>
          <p:nvSpPr>
            <p:cNvPr id="772" name="Line"/>
            <p:cNvSpPr/>
            <p:nvPr/>
          </p:nvSpPr>
          <p:spPr>
            <a:xfrm flipV="1">
              <a:off x="1640030" y="892042"/>
              <a:ext cx="1" cy="751220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" grpId="0" animBg="1" advAuto="0"/>
      <p:bldP spid="741" grpId="0" build="p" bldLvl="5" animBg="1" advAuto="0"/>
      <p:bldP spid="744" grpId="0" animBg="1" advAuto="0"/>
      <p:bldP spid="770" grpId="0" animBg="1" advAuto="0"/>
      <p:bldP spid="773" grpId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roup"/>
          <p:cNvGrpSpPr/>
          <p:nvPr/>
        </p:nvGrpSpPr>
        <p:grpSpPr>
          <a:xfrm>
            <a:off x="2247900" y="6070600"/>
            <a:ext cx="9588500" cy="4292600"/>
            <a:chOff x="0" y="0"/>
            <a:chExt cx="9588500" cy="4292600"/>
          </a:xfrm>
        </p:grpSpPr>
        <p:sp>
          <p:nvSpPr>
            <p:cNvPr id="775" name="Rectangle"/>
            <p:cNvSpPr/>
            <p:nvPr/>
          </p:nvSpPr>
          <p:spPr>
            <a:xfrm>
              <a:off x="12700" y="647700"/>
              <a:ext cx="9575800" cy="36449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469900" tIns="469900" rIns="469900" bIns="469900" numCol="1" anchor="t">
              <a:noAutofit/>
            </a:bodyPr>
            <a:lstStyle/>
            <a:p>
              <a:pPr marL="7224" marR="7224" defTabSz="1295400">
                <a:lnSpc>
                  <a:spcPct val="130000"/>
                </a:lnSpc>
                <a:defRPr sz="3000">
                  <a:uFill>
                    <a:solidFill>
                      <a:srgbClr val="0433FF"/>
                    </a:solidFill>
                  </a:uFill>
                </a:defRPr>
              </a:pPr>
              <a:endParaRPr/>
            </a:p>
          </p:txBody>
        </p:sp>
        <p:sp>
          <p:nvSpPr>
            <p:cNvPr id="776" name="Do the math"/>
            <p:cNvSpPr txBox="1"/>
            <p:nvPr/>
          </p:nvSpPr>
          <p:spPr>
            <a:xfrm>
              <a:off x="0" y="0"/>
              <a:ext cx="3302000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647700">
                <a:lnSpc>
                  <a:spcPts val="5000"/>
                </a:lnSpc>
                <a:spcBef>
                  <a:spcPts val="2000"/>
                </a:spcBef>
                <a:tabLst>
                  <a:tab pos="1168400" algn="l"/>
                </a:tabLst>
                <a:defRPr sz="3200" b="1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Do the math</a:t>
              </a:r>
            </a:p>
          </p:txBody>
        </p:sp>
      </p:grpSp>
      <p:sp>
        <p:nvSpPr>
          <p:cNvPr id="778" name="An important im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important implication</a:t>
            </a:r>
          </a:p>
        </p:txBody>
      </p:sp>
      <p:sp>
        <p:nvSpPr>
          <p:cNvPr id="7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780" name="A. You can't afford to use a quadratic algorithm (or worse) to address increasing problem sizes."/>
          <p:cNvSpPr txBox="1"/>
          <p:nvPr/>
        </p:nvSpPr>
        <p:spPr>
          <a:xfrm>
            <a:off x="1270000" y="11811000"/>
            <a:ext cx="21920200" cy="1117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A. </a:t>
            </a:r>
            <a:r>
              <a:rPr>
                <a:solidFill>
                  <a:srgbClr val="000000"/>
                </a:solidFill>
              </a:rPr>
              <a:t>You can't afford to use a quadratic algorithm (or worse) to address increasing problem sizes.</a:t>
            </a:r>
          </a:p>
        </p:txBody>
      </p:sp>
      <p:sp>
        <p:nvSpPr>
          <p:cNvPr id="781" name="Moore's Law. Computer power increases by a roughly a factor of 2 every 2 years."/>
          <p:cNvSpPr txBox="1"/>
          <p:nvPr/>
        </p:nvSpPr>
        <p:spPr>
          <a:xfrm>
            <a:off x="1270000" y="1905000"/>
            <a:ext cx="21920200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Moore's Law. </a:t>
            </a:r>
            <a:r>
              <a:rPr>
                <a:solidFill>
                  <a:srgbClr val="000000"/>
                </a:solidFill>
              </a:rPr>
              <a:t>Computer power increases by a roughly a factor of 2 every 2 years.</a:t>
            </a:r>
          </a:p>
        </p:txBody>
      </p:sp>
      <p:sp>
        <p:nvSpPr>
          <p:cNvPr id="782" name="Q. My problem size also doubles every 2 years. How much do I need to spend to get my job done?"/>
          <p:cNvSpPr txBox="1"/>
          <p:nvPr/>
        </p:nvSpPr>
        <p:spPr>
          <a:xfrm>
            <a:off x="1270000" y="3429000"/>
            <a:ext cx="21920200" cy="10240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400"/>
              </a:lnSpc>
              <a:spcBef>
                <a:spcPts val="600"/>
              </a:spcBef>
              <a:tabLst>
                <a:tab pos="1168400" algn="l"/>
              </a:tabLst>
              <a:defRPr sz="35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Q. </a:t>
            </a:r>
            <a:r>
              <a:rPr>
                <a:solidFill>
                  <a:srgbClr val="000000"/>
                </a:solidFill>
              </a:rPr>
              <a:t>My </a:t>
            </a:r>
            <a:r>
              <a:rPr i="1">
                <a:solidFill>
                  <a:srgbClr val="000000"/>
                </a:solidFill>
              </a:rPr>
              <a:t>problem size</a:t>
            </a:r>
            <a:r>
              <a:rPr>
                <a:solidFill>
                  <a:srgbClr val="000000"/>
                </a:solidFill>
              </a:rPr>
              <a:t> also doubles every 2 years. How much do I need to spend to get my job done?</a:t>
            </a:r>
          </a:p>
        </p:txBody>
      </p:sp>
      <p:graphicFrame>
        <p:nvGraphicFramePr>
          <p:cNvPr id="783" name="Table"/>
          <p:cNvGraphicFramePr/>
          <p:nvPr/>
        </p:nvGraphicFramePr>
        <p:xfrm>
          <a:off x="12436177" y="5684969"/>
          <a:ext cx="10594633" cy="505248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58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3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547">
                <a:tc>
                  <a:txBody>
                    <a:bodyPr/>
                    <a:lstStyle/>
                    <a:p>
                      <a:pPr defTabSz="914400">
                        <a:lnSpc>
                          <a:spcPts val="3300"/>
                        </a:lnSpc>
                        <a:defRPr sz="2800" i="1">
                          <a:sym typeface="Lucida Sans"/>
                        </a:defRPr>
                      </a:pPr>
                      <a:endParaRPr/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2800" i="1">
                          <a:sym typeface="Lucida Sans"/>
                        </a:rPr>
                        <a:t>now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2800" i="1">
                          <a:sym typeface="Lucida Sans"/>
                        </a:defRPr>
                      </a:pPr>
                      <a:r>
                        <a:rPr i="0"/>
                        <a:t>2</a:t>
                      </a:r>
                      <a:r>
                        <a:t> years from now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2800" i="1">
                          <a:sym typeface="Lucida Sans"/>
                        </a:defRPr>
                      </a:pPr>
                      <a:r>
                        <a:rPr i="0"/>
                        <a:t>4</a:t>
                      </a:r>
                      <a:r>
                        <a:t> years from now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2800" i="1">
                          <a:sym typeface="Lucida Sans"/>
                        </a:defRPr>
                      </a:pPr>
                      <a:endParaRPr/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2800" i="1">
                          <a:sym typeface="Lucida Sans"/>
                        </a:defRPr>
                      </a:pPr>
                      <a:r>
                        <a:rPr i="0"/>
                        <a:t>2</a:t>
                      </a:r>
                      <a:r>
                        <a:t>M years from now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516">
                <a:tc>
                  <a:txBody>
                    <a:bodyPr/>
                    <a:lstStyle/>
                    <a:p>
                      <a:pPr defTabSz="914400">
                        <a:lnSpc>
                          <a:spcPts val="3300"/>
                        </a:lnSpc>
                        <a:defRPr sz="2800" i="1">
                          <a:sym typeface="Lucida Sans"/>
                        </a:defRPr>
                      </a:pPr>
                      <a:endParaRPr/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516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i="1">
                          <a:solidFill>
                            <a:srgbClr val="005493"/>
                          </a:solidFill>
                          <a:sym typeface="Lucida Sans"/>
                        </a:rPr>
                        <a:t>N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$X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$X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$X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...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$X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516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3200" i="1">
                          <a:solidFill>
                            <a:srgbClr val="005493"/>
                          </a:solidFill>
                          <a:sym typeface="Lucida Sans"/>
                        </a:defRPr>
                      </a:pPr>
                      <a:r>
                        <a:t>N</a:t>
                      </a:r>
                      <a:r>
                        <a:rPr i="0"/>
                        <a:t> log</a:t>
                      </a:r>
                      <a:r>
                        <a:t>N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$X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$X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$X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...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$X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516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3200" i="1">
                          <a:solidFill>
                            <a:srgbClr val="005493"/>
                          </a:solidFill>
                          <a:sym typeface="Lucida Sans"/>
                        </a:defRPr>
                      </a:pPr>
                      <a:r>
                        <a:rPr spc="640"/>
                        <a:t>N</a:t>
                      </a:r>
                      <a:r>
                        <a:rPr i="0" baseline="31999"/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$X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3200">
                          <a:sym typeface="Lucida Sans"/>
                        </a:defRPr>
                      </a:pPr>
                      <a:r>
                        <a:t>$</a:t>
                      </a:r>
                      <a:r>
                        <a:rPr>
                          <a:solidFill>
                            <a:srgbClr val="8D3124"/>
                          </a:solidFill>
                        </a:rPr>
                        <a:t>2</a:t>
                      </a:r>
                      <a:r>
                        <a:t>X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3200">
                          <a:sym typeface="Lucida Sans"/>
                        </a:defRPr>
                      </a:pPr>
                      <a:r>
                        <a:t>$</a:t>
                      </a:r>
                      <a:r>
                        <a:rPr>
                          <a:solidFill>
                            <a:srgbClr val="8D3124"/>
                          </a:solidFill>
                        </a:rPr>
                        <a:t>4</a:t>
                      </a:r>
                      <a:r>
                        <a:t>X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...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3200">
                          <a:sym typeface="Lucida Sans"/>
                        </a:defRPr>
                      </a:pPr>
                      <a:r>
                        <a:t>$</a:t>
                      </a:r>
                      <a:r>
                        <a:rPr>
                          <a:solidFill>
                            <a:srgbClr val="8D3124"/>
                          </a:solidFill>
                        </a:rPr>
                        <a:t>2</a:t>
                      </a:r>
                      <a:r>
                        <a:rPr i="1" spc="1664" baseline="31999">
                          <a:solidFill>
                            <a:srgbClr val="8D3124"/>
                          </a:solidFill>
                        </a:rPr>
                        <a:t>M</a:t>
                      </a:r>
                      <a:r>
                        <a:t>X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6516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3200" i="1">
                          <a:solidFill>
                            <a:srgbClr val="005493"/>
                          </a:solidFill>
                          <a:sym typeface="Lucida Sans"/>
                        </a:defRPr>
                      </a:pPr>
                      <a:r>
                        <a:rPr spc="640"/>
                        <a:t>N</a:t>
                      </a:r>
                      <a:r>
                        <a:rPr i="0" baseline="31999"/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$X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3200">
                          <a:sym typeface="Lucida Sans"/>
                        </a:defRPr>
                      </a:pPr>
                      <a:r>
                        <a:t>$</a:t>
                      </a:r>
                      <a:r>
                        <a:rPr>
                          <a:solidFill>
                            <a:srgbClr val="8D3124"/>
                          </a:solidFill>
                        </a:rPr>
                        <a:t>4</a:t>
                      </a:r>
                      <a:r>
                        <a:t>X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3200">
                          <a:sym typeface="Lucida Sans"/>
                        </a:defRPr>
                      </a:pPr>
                      <a:r>
                        <a:t>$</a:t>
                      </a:r>
                      <a:r>
                        <a:rPr>
                          <a:solidFill>
                            <a:srgbClr val="8D3124"/>
                          </a:solidFill>
                        </a:rPr>
                        <a:t>16</a:t>
                      </a:r>
                      <a:r>
                        <a:t>X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...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3200">
                          <a:sym typeface="Lucida Sans"/>
                        </a:defRPr>
                      </a:pPr>
                      <a:r>
                        <a:t>$</a:t>
                      </a:r>
                      <a:r>
                        <a:rPr>
                          <a:solidFill>
                            <a:srgbClr val="8D3124"/>
                          </a:solidFill>
                        </a:rPr>
                        <a:t>4</a:t>
                      </a:r>
                      <a:r>
                        <a:rPr i="1" spc="1664" baseline="31999">
                          <a:solidFill>
                            <a:srgbClr val="8D3124"/>
                          </a:solidFill>
                        </a:rPr>
                        <a:t>M</a:t>
                      </a:r>
                      <a:r>
                        <a:t>X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86" name="Group"/>
          <p:cNvGrpSpPr/>
          <p:nvPr/>
        </p:nvGrpSpPr>
        <p:grpSpPr>
          <a:xfrm>
            <a:off x="2552699" y="7175500"/>
            <a:ext cx="8032702" cy="647701"/>
            <a:chOff x="0" y="0"/>
            <a:chExt cx="8032700" cy="647700"/>
          </a:xfrm>
        </p:grpSpPr>
        <p:sp>
          <p:nvSpPr>
            <p:cNvPr id="784" name="TN = aN3"/>
            <p:cNvSpPr txBox="1"/>
            <p:nvPr/>
          </p:nvSpPr>
          <p:spPr>
            <a:xfrm>
              <a:off x="0" y="0"/>
              <a:ext cx="204512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2" indent="0" defTabSz="647700">
                <a:lnSpc>
                  <a:spcPts val="5500"/>
                </a:lnSpc>
                <a:spcBef>
                  <a:spcPts val="600"/>
                </a:spcBef>
                <a:buFont typeface="Gill Sans"/>
                <a:tabLst>
                  <a:tab pos="2476500" algn="l"/>
                </a:tabLst>
                <a:defRPr sz="3600"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 i="1"/>
                <a:t>T</a:t>
              </a:r>
              <a:r>
                <a:rPr i="1" baseline="-5999"/>
                <a:t>N</a:t>
              </a:r>
              <a:r>
                <a:t> = </a:t>
              </a:r>
              <a:r>
                <a:rPr i="1"/>
                <a:t>a</a:t>
              </a:r>
              <a:r>
                <a:rPr i="1" spc="252"/>
                <a:t>N</a:t>
              </a:r>
              <a:r>
                <a:rPr baseline="31999"/>
                <a:t>3</a:t>
              </a:r>
            </a:p>
          </p:txBody>
        </p:sp>
        <p:sp>
          <p:nvSpPr>
            <p:cNvPr id="785" name="running time today"/>
            <p:cNvSpPr txBox="1"/>
            <p:nvPr/>
          </p:nvSpPr>
          <p:spPr>
            <a:xfrm>
              <a:off x="4381500" y="38100"/>
              <a:ext cx="3651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defTabSz="647700">
                <a:lnSpc>
                  <a:spcPts val="3600"/>
                </a:lnSpc>
                <a:spcBef>
                  <a:spcPts val="200"/>
                </a:spcBef>
                <a:tabLst>
                  <a:tab pos="1168400" algn="l"/>
                </a:tabLst>
                <a:defRPr sz="3000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running time today</a:t>
              </a:r>
            </a:p>
          </p:txBody>
        </p:sp>
      </p:grpSp>
      <p:grpSp>
        <p:nvGrpSpPr>
          <p:cNvPr id="789" name="Group"/>
          <p:cNvGrpSpPr/>
          <p:nvPr/>
        </p:nvGrpSpPr>
        <p:grpSpPr>
          <a:xfrm>
            <a:off x="2349500" y="7937500"/>
            <a:ext cx="9035951" cy="647701"/>
            <a:chOff x="0" y="0"/>
            <a:chExt cx="9035950" cy="647700"/>
          </a:xfrm>
        </p:grpSpPr>
        <p:sp>
          <p:nvSpPr>
            <p:cNvPr id="787" name="T2N = (a/2)(2N)3"/>
            <p:cNvSpPr txBox="1"/>
            <p:nvPr/>
          </p:nvSpPr>
          <p:spPr>
            <a:xfrm>
              <a:off x="0" y="0"/>
              <a:ext cx="401059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2" indent="0" defTabSz="647700">
                <a:lnSpc>
                  <a:spcPts val="5500"/>
                </a:lnSpc>
                <a:spcBef>
                  <a:spcPts val="600"/>
                </a:spcBef>
                <a:buFont typeface="Gill Sans"/>
                <a:tabLst>
                  <a:tab pos="2476500" algn="l"/>
                </a:tabLst>
                <a:defRPr sz="3600"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 i="1"/>
                <a:t>T</a:t>
              </a:r>
              <a:r>
                <a:rPr baseline="-5999"/>
                <a:t>2</a:t>
              </a:r>
              <a:r>
                <a:rPr i="1" baseline="-5999"/>
                <a:t>N</a:t>
              </a:r>
              <a:r>
                <a:t> = (</a:t>
              </a:r>
              <a:r>
                <a:rPr i="1" spc="612"/>
                <a:t>a/</a:t>
              </a:r>
              <a:r>
                <a:rPr spc="612"/>
                <a:t>2)</a:t>
              </a:r>
              <a:r>
                <a:t>(2</a:t>
              </a:r>
              <a:r>
                <a:rPr i="1" spc="540"/>
                <a:t>N</a:t>
              </a:r>
              <a:r>
                <a:rPr spc="252"/>
                <a:t>)</a:t>
              </a:r>
              <a:r>
                <a:rPr baseline="31999"/>
                <a:t>3</a:t>
              </a:r>
            </a:p>
          </p:txBody>
        </p:sp>
        <p:sp>
          <p:nvSpPr>
            <p:cNvPr id="788" name="running time in 2 years"/>
            <p:cNvSpPr txBox="1"/>
            <p:nvPr/>
          </p:nvSpPr>
          <p:spPr>
            <a:xfrm>
              <a:off x="4610100" y="38100"/>
              <a:ext cx="442585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defTabSz="647700">
                <a:lnSpc>
                  <a:spcPts val="3600"/>
                </a:lnSpc>
                <a:spcBef>
                  <a:spcPts val="200"/>
                </a:spcBef>
                <a:tabLst>
                  <a:tab pos="1168400" algn="l"/>
                </a:tabLst>
                <a:defRPr sz="3000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running time in 2 years</a:t>
              </a:r>
            </a:p>
          </p:txBody>
        </p:sp>
      </p:grpSp>
      <p:sp>
        <p:nvSpPr>
          <p:cNvPr id="790" name="= 4aN3"/>
          <p:cNvSpPr txBox="1"/>
          <p:nvPr/>
        </p:nvSpPr>
        <p:spPr>
          <a:xfrm>
            <a:off x="3225800" y="8801100"/>
            <a:ext cx="16792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2" indent="0" defTabSz="647700">
              <a:lnSpc>
                <a:spcPts val="5500"/>
              </a:lnSpc>
              <a:spcBef>
                <a:spcPts val="600"/>
              </a:spcBef>
              <a:buFont typeface="Gill Sans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= 4</a:t>
            </a:r>
            <a:r>
              <a:rPr i="1"/>
              <a:t>a</a:t>
            </a:r>
            <a:r>
              <a:rPr i="1" spc="252"/>
              <a:t>N</a:t>
            </a:r>
            <a:r>
              <a:rPr baseline="31999"/>
              <a:t>3</a:t>
            </a:r>
          </a:p>
        </p:txBody>
      </p:sp>
      <p:sp>
        <p:nvSpPr>
          <p:cNvPr id="791" name="= 4TN"/>
          <p:cNvSpPr txBox="1"/>
          <p:nvPr/>
        </p:nvSpPr>
        <p:spPr>
          <a:xfrm>
            <a:off x="3225800" y="9664700"/>
            <a:ext cx="134828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2" indent="0" defTabSz="647700">
              <a:lnSpc>
                <a:spcPts val="5500"/>
              </a:lnSpc>
              <a:spcBef>
                <a:spcPts val="600"/>
              </a:spcBef>
              <a:buFont typeface="Gill Sans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= 4</a:t>
            </a:r>
            <a:r>
              <a:rPr i="1"/>
              <a:t>T</a:t>
            </a:r>
            <a:r>
              <a:rPr i="1" baseline="-5999"/>
              <a:t>N</a:t>
            </a:r>
          </a:p>
        </p:txBody>
      </p:sp>
      <p:grpSp>
        <p:nvGrpSpPr>
          <p:cNvPr id="794" name="Group"/>
          <p:cNvGrpSpPr/>
          <p:nvPr/>
        </p:nvGrpSpPr>
        <p:grpSpPr>
          <a:xfrm>
            <a:off x="8216518" y="4246960"/>
            <a:ext cx="14935802" cy="820340"/>
            <a:chOff x="0" y="0"/>
            <a:chExt cx="14935800" cy="820339"/>
          </a:xfrm>
        </p:grpSpPr>
        <p:sp>
          <p:nvSpPr>
            <p:cNvPr id="792" name="a very common situation: weather prediction, transaction processing, cryptography..."/>
            <p:cNvSpPr txBox="1"/>
            <p:nvPr/>
          </p:nvSpPr>
          <p:spPr>
            <a:xfrm>
              <a:off x="560839" y="312339"/>
              <a:ext cx="14374962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a very common situation: weather prediction, transaction processing, cryptography...</a:t>
              </a:r>
            </a:p>
          </p:txBody>
        </p:sp>
        <p:sp>
          <p:nvSpPr>
            <p:cNvPr id="793" name="Line"/>
            <p:cNvSpPr/>
            <p:nvPr/>
          </p:nvSpPr>
          <p:spPr>
            <a:xfrm>
              <a:off x="0" y="0"/>
              <a:ext cx="547653" cy="547654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95" name="Circle"/>
          <p:cNvSpPr/>
          <p:nvPr/>
        </p:nvSpPr>
        <p:spPr>
          <a:xfrm>
            <a:off x="16865600" y="9575800"/>
            <a:ext cx="1079500" cy="1079500"/>
          </a:xfrm>
          <a:prstGeom prst="ellipse">
            <a:avLst/>
          </a:prstGeom>
          <a:ln w="38100">
            <a:solidFill>
              <a:srgbClr val="8D3124"/>
            </a:solidFill>
          </a:ln>
        </p:spPr>
        <p:txBody>
          <a:bodyPr lIns="469900" tIns="469900" rIns="469900" bIns="469900"/>
          <a:lstStyle/>
          <a:p>
            <a:pPr marL="7224" marR="7224" defTabSz="1295400">
              <a:lnSpc>
                <a:spcPct val="130000"/>
              </a:lnSpc>
              <a:defRPr sz="3000">
                <a:uFill>
                  <a:solidFill>
                    <a:srgbClr val="0433FF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" grpId="0" animBg="1" advAuto="0"/>
      <p:bldP spid="780" grpId="0" animBg="1" advAuto="0"/>
      <p:bldP spid="783" grpId="0" animBg="1" advAuto="0"/>
      <p:bldP spid="786" grpId="0" animBg="1" advAuto="0"/>
      <p:bldP spid="789" grpId="0" animBg="1" advAuto="0"/>
      <p:bldP spid="790" grpId="0" animBg="1" advAuto="0"/>
      <p:bldP spid="791" grpId="0" animBg="1" advAuto="0"/>
      <p:bldP spid="794" grpId="0" animBg="1" advAuto="0"/>
      <p:bldP spid="795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9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975" name="does it scale?"/>
          <p:cNvSpPr/>
          <p:nvPr/>
        </p:nvSpPr>
        <p:spPr>
          <a:xfrm>
            <a:off x="8509000" y="5346700"/>
            <a:ext cx="3378200" cy="1663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marL="7224" marR="7224" algn="ctr" defTabSz="1295400">
              <a:lnSpc>
                <a:spcPct val="120000"/>
              </a:lnSpc>
              <a:defRPr sz="3000">
                <a:uFill>
                  <a:solidFill>
                    <a:srgbClr val="0433FF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does it scale?</a:t>
            </a:r>
          </a:p>
        </p:txBody>
      </p:sp>
      <p:grpSp>
        <p:nvGrpSpPr>
          <p:cNvPr id="979" name="Group"/>
          <p:cNvGrpSpPr/>
          <p:nvPr/>
        </p:nvGrpSpPr>
        <p:grpSpPr>
          <a:xfrm>
            <a:off x="2330450" y="5911849"/>
            <a:ext cx="6216650" cy="3084712"/>
            <a:chOff x="0" y="-31750"/>
            <a:chExt cx="6216650" cy="3084710"/>
          </a:xfrm>
        </p:grpSpPr>
        <p:sp>
          <p:nvSpPr>
            <p:cNvPr id="976" name="Line"/>
            <p:cNvSpPr/>
            <p:nvPr/>
          </p:nvSpPr>
          <p:spPr>
            <a:xfrm flipH="1">
              <a:off x="2686050" y="190500"/>
              <a:ext cx="3530600" cy="12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49" extrusionOk="0">
                  <a:moveTo>
                    <a:pt x="0" y="694"/>
                  </a:moveTo>
                  <a:cubicBezTo>
                    <a:pt x="9418" y="691"/>
                    <a:pt x="21492" y="-5051"/>
                    <a:pt x="21600" y="16549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/>
              <a:endParaRPr/>
            </a:p>
          </p:txBody>
        </p:sp>
        <p:sp>
          <p:nvSpPr>
            <p:cNvPr id="977" name="yes"/>
            <p:cNvSpPr txBox="1"/>
            <p:nvPr/>
          </p:nvSpPr>
          <p:spPr>
            <a:xfrm>
              <a:off x="4927444" y="-31751"/>
              <a:ext cx="756195" cy="533401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8900" tIns="88900" rIns="88900" bIns="88900" numCol="1" anchor="ctr">
              <a:spAutoFit/>
            </a:bodyPr>
            <a:lstStyle>
              <a:lvl1pPr marL="81258" marR="81258" algn="ctr" defTabSz="647700">
                <a:lnSpc>
                  <a:spcPts val="2800"/>
                </a:lnSpc>
                <a:spcBef>
                  <a:spcPts val="1500"/>
                </a:spcBef>
                <a:buClr>
                  <a:srgbClr val="0048AA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yes</a:t>
              </a:r>
            </a:p>
          </p:txBody>
        </p:sp>
        <p:sp>
          <p:nvSpPr>
            <p:cNvPr id="978" name="buy a new computer and solve bigger problems"/>
            <p:cNvSpPr/>
            <p:nvPr/>
          </p:nvSpPr>
          <p:spPr>
            <a:xfrm>
              <a:off x="0" y="1498600"/>
              <a:ext cx="5359400" cy="1554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04800" tIns="304800" rIns="304800" bIns="304800" numCol="1" anchor="t">
              <a:noAutofit/>
            </a:bodyPr>
            <a:lstStyle>
              <a:lvl1pPr marL="7224" marR="7224" algn="ctr" defTabSz="1295400">
                <a:lnSpc>
                  <a:spcPct val="130000"/>
                </a:lnSpc>
                <a:defRPr sz="3000">
                  <a:uFill>
                    <a:solidFill>
                      <a:srgbClr val="0433FF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buy a new computer and solve bigger problems</a:t>
              </a:r>
            </a:p>
          </p:txBody>
        </p:sp>
      </p:grpSp>
      <p:grpSp>
        <p:nvGrpSpPr>
          <p:cNvPr id="983" name="Group"/>
          <p:cNvGrpSpPr/>
          <p:nvPr/>
        </p:nvGrpSpPr>
        <p:grpSpPr>
          <a:xfrm>
            <a:off x="11874500" y="5911849"/>
            <a:ext cx="6108700" cy="2444751"/>
            <a:chOff x="0" y="-31750"/>
            <a:chExt cx="6108700" cy="2444750"/>
          </a:xfrm>
        </p:grpSpPr>
        <p:sp>
          <p:nvSpPr>
            <p:cNvPr id="980" name="Line"/>
            <p:cNvSpPr/>
            <p:nvPr/>
          </p:nvSpPr>
          <p:spPr>
            <a:xfrm>
              <a:off x="0" y="187428"/>
              <a:ext cx="3530600" cy="12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49" extrusionOk="0">
                  <a:moveTo>
                    <a:pt x="0" y="694"/>
                  </a:moveTo>
                  <a:cubicBezTo>
                    <a:pt x="9418" y="691"/>
                    <a:pt x="21492" y="-5051"/>
                    <a:pt x="21600" y="16549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/>
              <a:endParaRPr/>
            </a:p>
          </p:txBody>
        </p:sp>
        <p:sp>
          <p:nvSpPr>
            <p:cNvPr id="981" name="learn a better algorithm"/>
            <p:cNvSpPr/>
            <p:nvPr/>
          </p:nvSpPr>
          <p:spPr>
            <a:xfrm>
              <a:off x="965200" y="1422400"/>
              <a:ext cx="5143500" cy="990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04800" tIns="304800" rIns="304800" bIns="304800" numCol="1" anchor="t">
              <a:noAutofit/>
            </a:bodyPr>
            <a:lstStyle>
              <a:lvl1pPr marL="7224" marR="7224" algn="ctr" defTabSz="1295400">
                <a:lnSpc>
                  <a:spcPct val="130000"/>
                </a:lnSpc>
                <a:defRPr sz="3000">
                  <a:uFill>
                    <a:solidFill>
                      <a:srgbClr val="0433FF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learn a better algorithm</a:t>
              </a:r>
            </a:p>
          </p:txBody>
        </p:sp>
        <p:sp>
          <p:nvSpPr>
            <p:cNvPr id="982" name="no"/>
            <p:cNvSpPr txBox="1"/>
            <p:nvPr/>
          </p:nvSpPr>
          <p:spPr>
            <a:xfrm>
              <a:off x="530880" y="-31751"/>
              <a:ext cx="648146" cy="533401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8900" tIns="88900" rIns="88900" bIns="88900" numCol="1" anchor="ctr">
              <a:spAutoFit/>
            </a:bodyPr>
            <a:lstStyle>
              <a:lvl1pPr marL="81258" marR="81258" algn="ctr" defTabSz="647700">
                <a:lnSpc>
                  <a:spcPts val="2800"/>
                </a:lnSpc>
                <a:spcBef>
                  <a:spcPts val="1500"/>
                </a:spcBef>
                <a:buClr>
                  <a:srgbClr val="0048AA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no</a:t>
              </a:r>
            </a:p>
          </p:txBody>
        </p:sp>
      </p:grpSp>
      <p:sp>
        <p:nvSpPr>
          <p:cNvPr id="984" name="A."/>
          <p:cNvSpPr txBox="1"/>
          <p:nvPr/>
        </p:nvSpPr>
        <p:spPr>
          <a:xfrm>
            <a:off x="1270000" y="5499100"/>
            <a:ext cx="1320800" cy="1054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>
            <a:lvl1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A. </a:t>
            </a:r>
          </a:p>
        </p:txBody>
      </p:sp>
      <p:sp>
        <p:nvSpPr>
          <p:cNvPr id="985" name="Q. What if it's not fast enough?"/>
          <p:cNvSpPr txBox="1"/>
          <p:nvPr/>
        </p:nvSpPr>
        <p:spPr>
          <a:xfrm>
            <a:off x="1270000" y="4229100"/>
            <a:ext cx="7747000" cy="1054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Q. </a:t>
            </a:r>
            <a:r>
              <a:rPr>
                <a:solidFill>
                  <a:srgbClr val="000000"/>
                </a:solidFill>
              </a:rPr>
              <a:t>What if it's not fast enough? </a:t>
            </a:r>
          </a:p>
        </p:txBody>
      </p:sp>
      <p:grpSp>
        <p:nvGrpSpPr>
          <p:cNvPr id="989" name="Group"/>
          <p:cNvGrpSpPr/>
          <p:nvPr/>
        </p:nvGrpSpPr>
        <p:grpSpPr>
          <a:xfrm>
            <a:off x="7404100" y="9848849"/>
            <a:ext cx="6337300" cy="2508251"/>
            <a:chOff x="0" y="-31750"/>
            <a:chExt cx="6337300" cy="2508250"/>
          </a:xfrm>
        </p:grpSpPr>
        <p:sp>
          <p:nvSpPr>
            <p:cNvPr id="986" name="invent a better algorithm"/>
            <p:cNvSpPr/>
            <p:nvPr/>
          </p:nvSpPr>
          <p:spPr>
            <a:xfrm>
              <a:off x="0" y="1485900"/>
              <a:ext cx="5575300" cy="990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04800" tIns="304800" rIns="304800" bIns="304800" numCol="1" anchor="t">
              <a:noAutofit/>
            </a:bodyPr>
            <a:lstStyle/>
            <a:p>
              <a:pPr marL="7224" marR="7224" algn="ctr" defTabSz="1295400">
                <a:lnSpc>
                  <a:spcPct val="130000"/>
                </a:lnSpc>
                <a:defRPr sz="3000">
                  <a:uFill>
                    <a:solidFill>
                      <a:srgbClr val="0433FF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 i="1"/>
                <a:t>invent</a:t>
              </a:r>
              <a:r>
                <a:t> a better algorithm</a:t>
              </a:r>
            </a:p>
          </p:txBody>
        </p:sp>
        <p:sp>
          <p:nvSpPr>
            <p:cNvPr id="987" name="Line"/>
            <p:cNvSpPr/>
            <p:nvPr/>
          </p:nvSpPr>
          <p:spPr>
            <a:xfrm flipH="1">
              <a:off x="2806700" y="190500"/>
              <a:ext cx="3530600" cy="12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49" extrusionOk="0">
                  <a:moveTo>
                    <a:pt x="0" y="694"/>
                  </a:moveTo>
                  <a:cubicBezTo>
                    <a:pt x="9418" y="691"/>
                    <a:pt x="21492" y="-5051"/>
                    <a:pt x="21600" y="16549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/>
              <a:endParaRPr/>
            </a:p>
          </p:txBody>
        </p:sp>
        <p:sp>
          <p:nvSpPr>
            <p:cNvPr id="988" name="no"/>
            <p:cNvSpPr txBox="1"/>
            <p:nvPr/>
          </p:nvSpPr>
          <p:spPr>
            <a:xfrm>
              <a:off x="5435468" y="-31751"/>
              <a:ext cx="648145" cy="533401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8900" tIns="88900" rIns="88900" bIns="88900" numCol="1" anchor="ctr">
              <a:spAutoFit/>
            </a:bodyPr>
            <a:lstStyle>
              <a:lvl1pPr marL="81258" marR="81258" algn="ctr" defTabSz="647700">
                <a:lnSpc>
                  <a:spcPts val="2800"/>
                </a:lnSpc>
                <a:spcBef>
                  <a:spcPts val="1500"/>
                </a:spcBef>
                <a:buClr>
                  <a:srgbClr val="0048AA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no</a:t>
              </a:r>
            </a:p>
          </p:txBody>
        </p:sp>
      </p:grpSp>
      <p:grpSp>
        <p:nvGrpSpPr>
          <p:cNvPr id="992" name="Group"/>
          <p:cNvGrpSpPr/>
          <p:nvPr/>
        </p:nvGrpSpPr>
        <p:grpSpPr>
          <a:xfrm>
            <a:off x="10206700" y="3332151"/>
            <a:ext cx="9560738" cy="6973899"/>
            <a:chOff x="0" y="0"/>
            <a:chExt cx="9560737" cy="6973898"/>
          </a:xfrm>
        </p:grpSpPr>
        <p:sp>
          <p:nvSpPr>
            <p:cNvPr id="990" name="Line"/>
            <p:cNvSpPr/>
            <p:nvPr/>
          </p:nvSpPr>
          <p:spPr>
            <a:xfrm>
              <a:off x="0" y="-1"/>
              <a:ext cx="9560738" cy="6779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0" h="16081" extrusionOk="0">
                  <a:moveTo>
                    <a:pt x="14922" y="16081"/>
                  </a:moveTo>
                  <a:cubicBezTo>
                    <a:pt x="20901" y="15995"/>
                    <a:pt x="21600" y="10815"/>
                    <a:pt x="19916" y="7158"/>
                  </a:cubicBezTo>
                  <a:cubicBezTo>
                    <a:pt x="18213" y="3460"/>
                    <a:pt x="82" y="-5519"/>
                    <a:pt x="0" y="4795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/>
              <a:endParaRPr/>
            </a:p>
          </p:txBody>
        </p:sp>
        <p:sp>
          <p:nvSpPr>
            <p:cNvPr id="991" name="yes"/>
            <p:cNvSpPr txBox="1"/>
            <p:nvPr/>
          </p:nvSpPr>
          <p:spPr>
            <a:xfrm>
              <a:off x="7300856" y="6440498"/>
              <a:ext cx="756194" cy="533401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8900" tIns="88900" rIns="88900" bIns="88900" numCol="1" anchor="ctr">
              <a:spAutoFit/>
            </a:bodyPr>
            <a:lstStyle>
              <a:lvl1pPr marL="81258" marR="81258" algn="ctr" defTabSz="647700">
                <a:lnSpc>
                  <a:spcPts val="2800"/>
                </a:lnSpc>
                <a:spcBef>
                  <a:spcPts val="1500"/>
                </a:spcBef>
                <a:buClr>
                  <a:srgbClr val="0048AA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yes</a:t>
              </a:r>
            </a:p>
          </p:txBody>
        </p:sp>
      </p:grpSp>
      <p:grpSp>
        <p:nvGrpSpPr>
          <p:cNvPr id="995" name="Group"/>
          <p:cNvGrpSpPr/>
          <p:nvPr/>
        </p:nvGrpSpPr>
        <p:grpSpPr>
          <a:xfrm>
            <a:off x="12958233" y="11671300"/>
            <a:ext cx="8781976" cy="977900"/>
            <a:chOff x="0" y="0"/>
            <a:chExt cx="8781974" cy="977900"/>
          </a:xfrm>
        </p:grpSpPr>
        <p:sp>
          <p:nvSpPr>
            <p:cNvPr id="993" name="Plenty of new algorithms awaiting discovery.…"/>
            <p:cNvSpPr txBox="1"/>
            <p:nvPr/>
          </p:nvSpPr>
          <p:spPr>
            <a:xfrm>
              <a:off x="1072634" y="0"/>
              <a:ext cx="7709341" cy="977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Plenty of new algorithms awaiting discovery.</a:t>
              </a:r>
            </a:p>
            <a:p>
              <a:pPr marL="82550" marR="82550" algn="ctr" defTabSz="647700">
                <a:lnSpc>
                  <a:spcPts val="3500"/>
                </a:lnSpc>
                <a:spcBef>
                  <a:spcPts val="200"/>
                </a:spcBef>
                <a:tabLst>
                  <a:tab pos="1511300" algn="l"/>
                </a:tabLst>
                <a:defRPr sz="27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Example: Solve 3-sum efficiently</a:t>
              </a:r>
            </a:p>
          </p:txBody>
        </p:sp>
        <p:sp>
          <p:nvSpPr>
            <p:cNvPr id="994" name="Line"/>
            <p:cNvSpPr/>
            <p:nvPr/>
          </p:nvSpPr>
          <p:spPr>
            <a:xfrm flipV="1">
              <a:off x="0" y="226276"/>
              <a:ext cx="1016439" cy="9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98" name="Group"/>
          <p:cNvGrpSpPr/>
          <p:nvPr/>
        </p:nvGrpSpPr>
        <p:grpSpPr>
          <a:xfrm>
            <a:off x="13728700" y="8351539"/>
            <a:ext cx="3378200" cy="2595861"/>
            <a:chOff x="0" y="0"/>
            <a:chExt cx="3378200" cy="2595860"/>
          </a:xfrm>
        </p:grpSpPr>
        <p:sp>
          <p:nvSpPr>
            <p:cNvPr id="996" name="found one?"/>
            <p:cNvSpPr/>
            <p:nvPr/>
          </p:nvSpPr>
          <p:spPr>
            <a:xfrm>
              <a:off x="0" y="932160"/>
              <a:ext cx="3378200" cy="166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7224" marR="7224" algn="ctr" defTabSz="1295400">
                <a:lnSpc>
                  <a:spcPct val="120000"/>
                </a:lnSpc>
                <a:defRPr sz="3000">
                  <a:uFill>
                    <a:solidFill>
                      <a:srgbClr val="0433FF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found one?</a:t>
              </a:r>
            </a:p>
          </p:txBody>
        </p:sp>
        <p:sp>
          <p:nvSpPr>
            <p:cNvPr id="997" name="Line"/>
            <p:cNvSpPr/>
            <p:nvPr/>
          </p:nvSpPr>
          <p:spPr>
            <a:xfrm flipV="1">
              <a:off x="1676400" y="0"/>
              <a:ext cx="0" cy="88562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99" name="Use computational experiments, mathematical analysis, and the scientific method            to learn whether your program might be useful to solve a large problem."/>
          <p:cNvSpPr txBox="1"/>
          <p:nvPr/>
        </p:nvSpPr>
        <p:spPr>
          <a:xfrm>
            <a:off x="1270000" y="1549400"/>
            <a:ext cx="18923000" cy="1689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5500"/>
              </a:lnSpc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>
                <a:solidFill>
                  <a:srgbClr val="000000"/>
                </a:solidFill>
              </a:rPr>
              <a:t>Use computational experiments, mathematical analysis, and the </a:t>
            </a:r>
            <a:r>
              <a:rPr i="1"/>
              <a:t>scientific method    </a:t>
            </a:r>
            <a:br>
              <a:rPr i="1"/>
            </a:br>
            <a:r>
              <a:rPr i="1"/>
              <a:t>       </a:t>
            </a:r>
            <a:r>
              <a:rPr>
                <a:solidFill>
                  <a:srgbClr val="000000"/>
                </a:solidFill>
              </a:rPr>
              <a:t>to learn whether your program might be useful to solve a large problem.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" grpId="0" animBg="1" advAuto="0"/>
      <p:bldP spid="979" grpId="0" animBg="1" advAuto="0"/>
      <p:bldP spid="983" grpId="0" animBg="1" advAuto="0"/>
      <p:bldP spid="984" grpId="0" animBg="1" advAuto="0"/>
      <p:bldP spid="985" grpId="0" animBg="1" advAuto="0"/>
      <p:bldP spid="989" grpId="0" animBg="1" advAuto="0"/>
      <p:bldP spid="992" grpId="0" animBg="1" advAuto="0"/>
      <p:bldP spid="995" grpId="0" animBg="1" advAuto="0"/>
      <p:bldP spid="998" grpId="0" animBg="1" advAuto="0"/>
      <p:bldP spid="999" grpId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Case in poi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in point</a:t>
            </a:r>
          </a:p>
        </p:txBody>
      </p:sp>
      <p:sp>
        <p:nvSpPr>
          <p:cNvPr id="10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1003" name="does it scale?"/>
          <p:cNvSpPr/>
          <p:nvPr/>
        </p:nvSpPr>
        <p:spPr>
          <a:xfrm>
            <a:off x="8509000" y="5346700"/>
            <a:ext cx="3378200" cy="1663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marL="7224" marR="7224" algn="ctr" defTabSz="1295400">
              <a:lnSpc>
                <a:spcPct val="120000"/>
              </a:lnSpc>
              <a:defRPr sz="3000">
                <a:uFill>
                  <a:solidFill>
                    <a:srgbClr val="0433FF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does it scale?</a:t>
            </a:r>
          </a:p>
        </p:txBody>
      </p:sp>
      <p:grpSp>
        <p:nvGrpSpPr>
          <p:cNvPr id="1007" name="Group"/>
          <p:cNvGrpSpPr/>
          <p:nvPr/>
        </p:nvGrpSpPr>
        <p:grpSpPr>
          <a:xfrm>
            <a:off x="2349500" y="5911849"/>
            <a:ext cx="6197601" cy="2652912"/>
            <a:chOff x="0" y="-31750"/>
            <a:chExt cx="6197600" cy="2652910"/>
          </a:xfrm>
        </p:grpSpPr>
        <p:sp>
          <p:nvSpPr>
            <p:cNvPr id="1004" name="Line"/>
            <p:cNvSpPr/>
            <p:nvPr/>
          </p:nvSpPr>
          <p:spPr>
            <a:xfrm flipH="1">
              <a:off x="2679617" y="149621"/>
              <a:ext cx="3517983" cy="934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14971" extrusionOk="0">
                  <a:moveTo>
                    <a:pt x="0" y="1502"/>
                  </a:moveTo>
                  <a:cubicBezTo>
                    <a:pt x="9412" y="1498"/>
                    <a:pt x="21600" y="-6629"/>
                    <a:pt x="21509" y="1497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/>
              <a:endParaRPr/>
            </a:p>
          </p:txBody>
        </p:sp>
        <p:sp>
          <p:nvSpPr>
            <p:cNvPr id="1005" name="yes"/>
            <p:cNvSpPr txBox="1"/>
            <p:nvPr/>
          </p:nvSpPr>
          <p:spPr>
            <a:xfrm>
              <a:off x="4908394" y="-31751"/>
              <a:ext cx="756195" cy="533401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8900" tIns="88900" rIns="88900" bIns="88900" numCol="1" anchor="ctr">
              <a:spAutoFit/>
            </a:bodyPr>
            <a:lstStyle>
              <a:lvl1pPr marL="81258" marR="81258" algn="ctr" defTabSz="647700">
                <a:lnSpc>
                  <a:spcPts val="2800"/>
                </a:lnSpc>
                <a:spcBef>
                  <a:spcPts val="1500"/>
                </a:spcBef>
                <a:buClr>
                  <a:srgbClr val="0048AA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yes</a:t>
              </a:r>
            </a:p>
          </p:txBody>
        </p:sp>
        <p:sp>
          <p:nvSpPr>
            <p:cNvPr id="1006" name="buy a new computer and solve bigger problems"/>
            <p:cNvSpPr/>
            <p:nvPr/>
          </p:nvSpPr>
          <p:spPr>
            <a:xfrm>
              <a:off x="0" y="1079500"/>
              <a:ext cx="5321300" cy="15416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04800" tIns="304800" rIns="304800" bIns="304800" numCol="1" anchor="t">
              <a:noAutofit/>
            </a:bodyPr>
            <a:lstStyle>
              <a:lvl1pPr marL="7224" marR="7224" algn="ctr" defTabSz="1295400">
                <a:lnSpc>
                  <a:spcPct val="130000"/>
                </a:lnSpc>
                <a:defRPr sz="3000">
                  <a:uFill>
                    <a:solidFill>
                      <a:srgbClr val="0433FF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buy a new computer and solve bigger problems</a:t>
              </a:r>
            </a:p>
          </p:txBody>
        </p:sp>
      </p:grpSp>
      <p:grpSp>
        <p:nvGrpSpPr>
          <p:cNvPr id="1011" name="Group"/>
          <p:cNvGrpSpPr/>
          <p:nvPr/>
        </p:nvGrpSpPr>
        <p:grpSpPr>
          <a:xfrm>
            <a:off x="11874500" y="5911849"/>
            <a:ext cx="6108700" cy="2444751"/>
            <a:chOff x="0" y="-31750"/>
            <a:chExt cx="6108700" cy="2444750"/>
          </a:xfrm>
        </p:grpSpPr>
        <p:sp>
          <p:nvSpPr>
            <p:cNvPr id="1008" name="Line"/>
            <p:cNvSpPr/>
            <p:nvPr/>
          </p:nvSpPr>
          <p:spPr>
            <a:xfrm>
              <a:off x="0" y="187428"/>
              <a:ext cx="3530600" cy="12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49" extrusionOk="0">
                  <a:moveTo>
                    <a:pt x="0" y="694"/>
                  </a:moveTo>
                  <a:cubicBezTo>
                    <a:pt x="9418" y="691"/>
                    <a:pt x="21492" y="-5051"/>
                    <a:pt x="21600" y="16549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/>
              <a:endParaRPr/>
            </a:p>
          </p:txBody>
        </p:sp>
        <p:sp>
          <p:nvSpPr>
            <p:cNvPr id="1009" name="learn a better algorithm"/>
            <p:cNvSpPr/>
            <p:nvPr/>
          </p:nvSpPr>
          <p:spPr>
            <a:xfrm>
              <a:off x="965200" y="1422400"/>
              <a:ext cx="5143500" cy="990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04800" tIns="304800" rIns="304800" bIns="304800" numCol="1" anchor="t">
              <a:noAutofit/>
            </a:bodyPr>
            <a:lstStyle>
              <a:lvl1pPr marL="7224" marR="7224" algn="ctr" defTabSz="1295400">
                <a:lnSpc>
                  <a:spcPct val="130000"/>
                </a:lnSpc>
                <a:defRPr sz="3000">
                  <a:uFill>
                    <a:solidFill>
                      <a:srgbClr val="0433FF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learn a better algorithm</a:t>
              </a:r>
            </a:p>
          </p:txBody>
        </p:sp>
        <p:sp>
          <p:nvSpPr>
            <p:cNvPr id="1010" name="no"/>
            <p:cNvSpPr txBox="1"/>
            <p:nvPr/>
          </p:nvSpPr>
          <p:spPr>
            <a:xfrm>
              <a:off x="530878" y="-31751"/>
              <a:ext cx="648145" cy="533401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8900" tIns="88900" rIns="88900" bIns="88900" numCol="1" anchor="ctr">
              <a:spAutoFit/>
            </a:bodyPr>
            <a:lstStyle>
              <a:lvl1pPr marL="81258" marR="81258" algn="ctr" defTabSz="647700">
                <a:lnSpc>
                  <a:spcPts val="2800"/>
                </a:lnSpc>
                <a:spcBef>
                  <a:spcPts val="1500"/>
                </a:spcBef>
                <a:buClr>
                  <a:srgbClr val="0048AA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no</a:t>
              </a:r>
            </a:p>
          </p:txBody>
        </p:sp>
      </p:grpSp>
      <p:sp>
        <p:nvSpPr>
          <p:cNvPr id="1012" name="Not so long ago, 2 CS grad students had a program to index and rank the web (to enable search)."/>
          <p:cNvSpPr txBox="1"/>
          <p:nvPr/>
        </p:nvSpPr>
        <p:spPr>
          <a:xfrm>
            <a:off x="1270000" y="1689100"/>
            <a:ext cx="21844000" cy="11267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>
            <a:lvl1pPr defTabSz="647700">
              <a:lnSpc>
                <a:spcPts val="5400"/>
              </a:lnSpc>
              <a:tabLst>
                <a:tab pos="1168400" algn="l"/>
              </a:tabLst>
              <a:defRPr sz="3500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>
              <a:defRPr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Not so long ago, 2 CS grad students had a program to index and rank the web (to enable search).</a:t>
            </a:r>
          </a:p>
        </p:txBody>
      </p:sp>
      <p:sp>
        <p:nvSpPr>
          <p:cNvPr id="1013" name="Lesson. Performance matters!"/>
          <p:cNvSpPr txBox="1"/>
          <p:nvPr/>
        </p:nvSpPr>
        <p:spPr>
          <a:xfrm>
            <a:off x="15532100" y="12407900"/>
            <a:ext cx="7569200" cy="1016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>
            <a:lvl1pPr defTabSz="647700">
              <a:lnSpc>
                <a:spcPts val="5500"/>
              </a:lnSpc>
              <a:tabLst>
                <a:tab pos="11684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>
              <a:defRPr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Lesson. Performance matters!</a:t>
            </a:r>
          </a:p>
        </p:txBody>
      </p:sp>
      <p:grpSp>
        <p:nvGrpSpPr>
          <p:cNvPr id="1017" name="Group"/>
          <p:cNvGrpSpPr/>
          <p:nvPr/>
        </p:nvGrpSpPr>
        <p:grpSpPr>
          <a:xfrm>
            <a:off x="3162300" y="11087100"/>
            <a:ext cx="3733800" cy="2641600"/>
            <a:chOff x="0" y="0"/>
            <a:chExt cx="3733800" cy="2641600"/>
          </a:xfrm>
        </p:grpSpPr>
        <p:sp>
          <p:nvSpPr>
            <p:cNvPr id="1014" name="Line"/>
            <p:cNvSpPr/>
            <p:nvPr/>
          </p:nvSpPr>
          <p:spPr>
            <a:xfrm flipV="1">
              <a:off x="1866900" y="0"/>
              <a:ext cx="0" cy="107745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015" name="Google%252520Logo.png" descr="Google%252520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85850"/>
              <a:ext cx="3733800" cy="1555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6" name="yes"/>
            <p:cNvSpPr txBox="1"/>
            <p:nvPr/>
          </p:nvSpPr>
          <p:spPr>
            <a:xfrm>
              <a:off x="1452927" y="158749"/>
              <a:ext cx="756195" cy="533401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8900" tIns="88900" rIns="88900" bIns="88900" numCol="1" anchor="ctr">
              <a:spAutoFit/>
            </a:bodyPr>
            <a:lstStyle>
              <a:lvl1pPr marL="81258" marR="81258" algn="ctr" defTabSz="647700">
                <a:lnSpc>
                  <a:spcPts val="2800"/>
                </a:lnSpc>
                <a:spcBef>
                  <a:spcPts val="1500"/>
                </a:spcBef>
                <a:buClr>
                  <a:srgbClr val="0048AA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yes</a:t>
              </a:r>
            </a:p>
          </p:txBody>
        </p:sp>
      </p:grpSp>
      <p:grpSp>
        <p:nvGrpSpPr>
          <p:cNvPr id="1021" name="Group"/>
          <p:cNvGrpSpPr/>
          <p:nvPr/>
        </p:nvGrpSpPr>
        <p:grpSpPr>
          <a:xfrm>
            <a:off x="6692900" y="9848849"/>
            <a:ext cx="6286500" cy="2508251"/>
            <a:chOff x="0" y="-31750"/>
            <a:chExt cx="6286500" cy="2508250"/>
          </a:xfrm>
        </p:grpSpPr>
        <p:sp>
          <p:nvSpPr>
            <p:cNvPr id="1018" name="invent a better algorithm"/>
            <p:cNvSpPr/>
            <p:nvPr/>
          </p:nvSpPr>
          <p:spPr>
            <a:xfrm>
              <a:off x="711200" y="1485900"/>
              <a:ext cx="5575300" cy="990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04800" tIns="304800" rIns="304800" bIns="304800" numCol="1" anchor="t">
              <a:noAutofit/>
            </a:bodyPr>
            <a:lstStyle/>
            <a:p>
              <a:pPr marL="7224" marR="7224" algn="ctr" defTabSz="1295400">
                <a:lnSpc>
                  <a:spcPct val="130000"/>
                </a:lnSpc>
                <a:defRPr sz="3000">
                  <a:uFill>
                    <a:solidFill>
                      <a:srgbClr val="0433FF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 i="1"/>
                <a:t>invent</a:t>
              </a:r>
              <a:r>
                <a:t> a better algorithm</a:t>
              </a:r>
            </a:p>
          </p:txBody>
        </p:sp>
        <p:sp>
          <p:nvSpPr>
            <p:cNvPr id="1019" name="Line"/>
            <p:cNvSpPr/>
            <p:nvPr/>
          </p:nvSpPr>
          <p:spPr>
            <a:xfrm>
              <a:off x="0" y="190500"/>
              <a:ext cx="3530600" cy="12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49" extrusionOk="0">
                  <a:moveTo>
                    <a:pt x="0" y="694"/>
                  </a:moveTo>
                  <a:cubicBezTo>
                    <a:pt x="9418" y="691"/>
                    <a:pt x="21492" y="-5051"/>
                    <a:pt x="21600" y="16549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/>
              <a:endParaRPr/>
            </a:p>
          </p:txBody>
        </p:sp>
        <p:sp>
          <p:nvSpPr>
            <p:cNvPr id="1020" name="not yet"/>
            <p:cNvSpPr txBox="1"/>
            <p:nvPr/>
          </p:nvSpPr>
          <p:spPr>
            <a:xfrm>
              <a:off x="563181" y="-31751"/>
              <a:ext cx="1301650" cy="533401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8900" tIns="88900" rIns="88900" bIns="88900" numCol="1" anchor="ctr">
              <a:spAutoFit/>
            </a:bodyPr>
            <a:lstStyle>
              <a:lvl1pPr marL="81258" marR="81258" algn="ctr" defTabSz="647700">
                <a:lnSpc>
                  <a:spcPts val="2800"/>
                </a:lnSpc>
                <a:spcBef>
                  <a:spcPts val="1500"/>
                </a:spcBef>
                <a:buClr>
                  <a:srgbClr val="0048AA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not yet</a:t>
              </a:r>
            </a:p>
          </p:txBody>
        </p:sp>
      </p:grpSp>
      <p:grpSp>
        <p:nvGrpSpPr>
          <p:cNvPr id="1026" name="Group"/>
          <p:cNvGrpSpPr/>
          <p:nvPr/>
        </p:nvGrpSpPr>
        <p:grpSpPr>
          <a:xfrm>
            <a:off x="1105988" y="7748653"/>
            <a:ext cx="5853613" cy="3325747"/>
            <a:chOff x="0" y="0"/>
            <a:chExt cx="5853612" cy="3325746"/>
          </a:xfrm>
        </p:grpSpPr>
        <p:sp>
          <p:nvSpPr>
            <p:cNvPr id="1022" name="Line"/>
            <p:cNvSpPr/>
            <p:nvPr/>
          </p:nvSpPr>
          <p:spPr>
            <a:xfrm flipV="1">
              <a:off x="3910512" y="747646"/>
              <a:ext cx="1" cy="63514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023" name="changing the world?"/>
            <p:cNvSpPr/>
            <p:nvPr/>
          </p:nvSpPr>
          <p:spPr>
            <a:xfrm>
              <a:off x="1967412" y="1408046"/>
              <a:ext cx="3886201" cy="1917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7224" marR="7224" algn="ctr" defTabSz="1295400">
                <a:lnSpc>
                  <a:spcPct val="120000"/>
                </a:lnSpc>
                <a:defRPr sz="3000">
                  <a:uFill>
                    <a:solidFill>
                      <a:srgbClr val="0433FF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changing the world?</a:t>
              </a:r>
            </a:p>
          </p:txBody>
        </p:sp>
        <p:sp>
          <p:nvSpPr>
            <p:cNvPr id="1024" name="Line"/>
            <p:cNvSpPr/>
            <p:nvPr/>
          </p:nvSpPr>
          <p:spPr>
            <a:xfrm>
              <a:off x="0" y="0"/>
              <a:ext cx="1975945" cy="2389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082" h="19480" extrusionOk="0">
                  <a:moveTo>
                    <a:pt x="15082" y="19308"/>
                  </a:moveTo>
                  <a:cubicBezTo>
                    <a:pt x="-740" y="21600"/>
                    <a:pt x="-6518" y="276"/>
                    <a:pt x="9607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/>
              <a:endParaRPr/>
            </a:p>
          </p:txBody>
        </p:sp>
        <p:sp>
          <p:nvSpPr>
            <p:cNvPr id="1025" name="maybe"/>
            <p:cNvSpPr txBox="1"/>
            <p:nvPr/>
          </p:nvSpPr>
          <p:spPr>
            <a:xfrm>
              <a:off x="412349" y="1998596"/>
              <a:ext cx="1245541" cy="533401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8900" tIns="88900" rIns="88900" bIns="88900" numCol="1" anchor="ctr">
              <a:spAutoFit/>
            </a:bodyPr>
            <a:lstStyle>
              <a:lvl1pPr marL="81258" marR="81258" algn="ctr" defTabSz="647700">
                <a:lnSpc>
                  <a:spcPts val="2800"/>
                </a:lnSpc>
                <a:spcBef>
                  <a:spcPts val="1500"/>
                </a:spcBef>
                <a:buClr>
                  <a:srgbClr val="0048AA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maybe</a:t>
              </a:r>
            </a:p>
          </p:txBody>
        </p:sp>
      </p:grpSp>
      <p:grpSp>
        <p:nvGrpSpPr>
          <p:cNvPr id="1031" name="Group"/>
          <p:cNvGrpSpPr/>
          <p:nvPr/>
        </p:nvGrpSpPr>
        <p:grpSpPr>
          <a:xfrm>
            <a:off x="10206700" y="3496399"/>
            <a:ext cx="9271731" cy="7451002"/>
            <a:chOff x="0" y="0"/>
            <a:chExt cx="9271730" cy="7451000"/>
          </a:xfrm>
        </p:grpSpPr>
        <p:sp>
          <p:nvSpPr>
            <p:cNvPr id="1027" name="found one?"/>
            <p:cNvSpPr/>
            <p:nvPr/>
          </p:nvSpPr>
          <p:spPr>
            <a:xfrm>
              <a:off x="3521999" y="5787300"/>
              <a:ext cx="3378201" cy="166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7224" marR="7224" algn="ctr" defTabSz="1295400">
                <a:lnSpc>
                  <a:spcPct val="120000"/>
                </a:lnSpc>
                <a:defRPr sz="3000">
                  <a:uFill>
                    <a:solidFill>
                      <a:srgbClr val="0433FF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found one?</a:t>
              </a:r>
            </a:p>
          </p:txBody>
        </p:sp>
        <p:sp>
          <p:nvSpPr>
            <p:cNvPr id="1028" name="Line"/>
            <p:cNvSpPr/>
            <p:nvPr/>
          </p:nvSpPr>
          <p:spPr>
            <a:xfrm flipV="1">
              <a:off x="5211099" y="4855139"/>
              <a:ext cx="1" cy="88562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029" name="Line"/>
            <p:cNvSpPr/>
            <p:nvPr/>
          </p:nvSpPr>
          <p:spPr>
            <a:xfrm>
              <a:off x="0" y="0"/>
              <a:ext cx="9271730" cy="661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15692" extrusionOk="0">
                  <a:moveTo>
                    <a:pt x="15421" y="15692"/>
                  </a:moveTo>
                  <a:cubicBezTo>
                    <a:pt x="21600" y="15606"/>
                    <a:pt x="21458" y="11983"/>
                    <a:pt x="19718" y="8327"/>
                  </a:cubicBezTo>
                  <a:cubicBezTo>
                    <a:pt x="17958" y="4629"/>
                    <a:pt x="85" y="-5908"/>
                    <a:pt x="0" y="4406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/>
              <a:endParaRPr/>
            </a:p>
          </p:txBody>
        </p:sp>
        <p:sp>
          <p:nvSpPr>
            <p:cNvPr id="1030" name="yes"/>
            <p:cNvSpPr txBox="1"/>
            <p:nvPr/>
          </p:nvSpPr>
          <p:spPr>
            <a:xfrm>
              <a:off x="7300856" y="6276250"/>
              <a:ext cx="756194" cy="533401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8900" tIns="88900" rIns="88900" bIns="88900" numCol="1" anchor="ctr">
              <a:spAutoFit/>
            </a:bodyPr>
            <a:lstStyle>
              <a:lvl1pPr marL="81258" marR="81258" algn="ctr" defTabSz="647700">
                <a:lnSpc>
                  <a:spcPts val="2800"/>
                </a:lnSpc>
                <a:spcBef>
                  <a:spcPts val="1500"/>
                </a:spcBef>
                <a:buClr>
                  <a:srgbClr val="0048AA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yes</a:t>
              </a:r>
            </a:p>
          </p:txBody>
        </p:sp>
      </p:grpSp>
      <p:grpSp>
        <p:nvGrpSpPr>
          <p:cNvPr id="1034" name="Group"/>
          <p:cNvGrpSpPr/>
          <p:nvPr/>
        </p:nvGrpSpPr>
        <p:grpSpPr>
          <a:xfrm>
            <a:off x="10210807" y="3361895"/>
            <a:ext cx="11577935" cy="8499919"/>
            <a:chOff x="0" y="0"/>
            <a:chExt cx="11577933" cy="8499917"/>
          </a:xfrm>
        </p:grpSpPr>
        <p:sp>
          <p:nvSpPr>
            <p:cNvPr id="1032" name="PageRank (see Section 1.6)"/>
            <p:cNvSpPr txBox="1"/>
            <p:nvPr/>
          </p:nvSpPr>
          <p:spPr>
            <a:xfrm>
              <a:off x="8722442" y="7344204"/>
              <a:ext cx="2855492" cy="946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 defTabSz="647700">
                <a:lnSpc>
                  <a:spcPts val="3400"/>
                </a:lnSpc>
                <a:spcBef>
                  <a:spcPts val="100"/>
                </a:spcBef>
                <a:tabLst>
                  <a:tab pos="1155700" algn="l"/>
                </a:tabLst>
                <a:defRPr sz="2700">
                  <a:solidFill>
                    <a:srgbClr val="005493"/>
                  </a:solidFill>
                </a:defRPr>
              </a:pPr>
              <a:r>
                <a:t>PageRank</a:t>
              </a:r>
              <a:br>
                <a:rPr>
                  <a:latin typeface="Lucida Sans"/>
                  <a:ea typeface="Lucida Sans"/>
                  <a:cs typeface="Lucida Sans"/>
                  <a:sym typeface="Lucida Sans"/>
                </a:rPr>
              </a:br>
              <a:r>
                <a:rPr>
                  <a:latin typeface="Lucida Sans"/>
                  <a:ea typeface="Lucida Sans"/>
                  <a:cs typeface="Lucida Sans"/>
                  <a:sym typeface="Lucida Sans"/>
                </a:rPr>
                <a:t>(see Section 1.6)</a:t>
              </a:r>
            </a:p>
          </p:txBody>
        </p:sp>
        <p:sp>
          <p:nvSpPr>
            <p:cNvPr id="1033" name="Line"/>
            <p:cNvSpPr/>
            <p:nvPr/>
          </p:nvSpPr>
          <p:spPr>
            <a:xfrm>
              <a:off x="0" y="0"/>
              <a:ext cx="10303602" cy="8499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509" h="13714" extrusionOk="0">
                  <a:moveTo>
                    <a:pt x="2845" y="13714"/>
                  </a:moveTo>
                  <a:cubicBezTo>
                    <a:pt x="21600" y="13056"/>
                    <a:pt x="39" y="-7886"/>
                    <a:pt x="0" y="3263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/>
              <a:endParaRPr/>
            </a:p>
          </p:txBody>
        </p:sp>
      </p:grpSp>
      <p:pic>
        <p:nvPicPr>
          <p:cNvPr id="1035" name="larry-page-sergey-brin.png" descr="larry-page-sergey-br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00" y="11849100"/>
            <a:ext cx="4408374" cy="2870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38" name="Group"/>
          <p:cNvGrpSpPr/>
          <p:nvPr/>
        </p:nvGrpSpPr>
        <p:grpSpPr>
          <a:xfrm>
            <a:off x="18849854" y="2781300"/>
            <a:ext cx="4531482" cy="3416300"/>
            <a:chOff x="14772" y="0"/>
            <a:chExt cx="4531481" cy="3416300"/>
          </a:xfrm>
        </p:grpSpPr>
        <p:sp>
          <p:nvSpPr>
            <p:cNvPr id="1036" name="Larry Page and Sergey Brin"/>
            <p:cNvSpPr txBox="1"/>
            <p:nvPr/>
          </p:nvSpPr>
          <p:spPr>
            <a:xfrm>
              <a:off x="14772" y="2908300"/>
              <a:ext cx="4531483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ctr" defTabSz="647700">
                <a:lnSpc>
                  <a:spcPts val="3400"/>
                </a:lnSpc>
                <a:spcBef>
                  <a:spcPts val="100"/>
                </a:spcBef>
                <a:tabLst>
                  <a:tab pos="1155700" algn="l"/>
                </a:tabLst>
                <a:defRPr sz="2700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Larry Page and Sergey Brin</a:t>
              </a:r>
            </a:p>
          </p:txBody>
        </p:sp>
        <p:pic>
          <p:nvPicPr>
            <p:cNvPr id="1037" name="Google_page_brin.tiff" descr="Google_page_brin.tiff"/>
            <p:cNvPicPr>
              <a:picLocks noChangeAspect="1"/>
            </p:cNvPicPr>
            <p:nvPr/>
          </p:nvPicPr>
          <p:blipFill>
            <a:blip r:embed="rId4"/>
            <a:srcRect l="3586" t="11211" r="8228" b="7279"/>
            <a:stretch>
              <a:fillRect/>
            </a:stretch>
          </p:blipFill>
          <p:spPr>
            <a:xfrm>
              <a:off x="75219" y="0"/>
              <a:ext cx="4321872" cy="278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41" name="Group"/>
          <p:cNvGrpSpPr/>
          <p:nvPr/>
        </p:nvGrpSpPr>
        <p:grpSpPr>
          <a:xfrm>
            <a:off x="10210800" y="9848849"/>
            <a:ext cx="3530600" cy="1482623"/>
            <a:chOff x="0" y="-31750"/>
            <a:chExt cx="3530600" cy="1482621"/>
          </a:xfrm>
        </p:grpSpPr>
        <p:sp>
          <p:nvSpPr>
            <p:cNvPr id="1039" name="Line"/>
            <p:cNvSpPr/>
            <p:nvPr/>
          </p:nvSpPr>
          <p:spPr>
            <a:xfrm flipH="1">
              <a:off x="0" y="190500"/>
              <a:ext cx="3530600" cy="12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49" extrusionOk="0">
                  <a:moveTo>
                    <a:pt x="0" y="694"/>
                  </a:moveTo>
                  <a:cubicBezTo>
                    <a:pt x="9418" y="691"/>
                    <a:pt x="21492" y="-5051"/>
                    <a:pt x="21600" y="16549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/>
              <a:endParaRPr/>
            </a:p>
          </p:txBody>
        </p:sp>
        <p:sp>
          <p:nvSpPr>
            <p:cNvPr id="1040" name="no"/>
            <p:cNvSpPr txBox="1"/>
            <p:nvPr/>
          </p:nvSpPr>
          <p:spPr>
            <a:xfrm>
              <a:off x="2628768" y="-31751"/>
              <a:ext cx="648145" cy="533401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8900" tIns="88900" rIns="88900" bIns="88900" numCol="1" anchor="ctr">
              <a:spAutoFit/>
            </a:bodyPr>
            <a:lstStyle>
              <a:lvl1pPr marL="81258" marR="81258" algn="ctr" defTabSz="647700">
                <a:lnSpc>
                  <a:spcPts val="2800"/>
                </a:lnSpc>
                <a:spcBef>
                  <a:spcPts val="1500"/>
                </a:spcBef>
                <a:buClr>
                  <a:srgbClr val="0048AA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no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" grpId="0" animBg="1" advAuto="0"/>
      <p:bldP spid="1013" grpId="0" animBg="1" advAuto="0"/>
      <p:bldP spid="1017" grpId="0" animBg="1" advAuto="0"/>
      <p:bldP spid="1021" grpId="0" animBg="1" advAuto="0"/>
      <p:bldP spid="1026" grpId="0" animBg="1" advAuto="0"/>
      <p:bldP spid="1034" grpId="0" animBg="1" advAuto="0"/>
      <p:bldP spid="1038" grpId="0" animBg="1" advAuto="0"/>
      <p:bldP spid="104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Compare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plethora of algorithms to perform the same task. Which one to choose?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to know which algorithm performs better, meaning more efficient?</a:t>
            </a:r>
          </a:p>
          <a:p>
            <a:pPr lvl="1"/>
            <a:r>
              <a:rPr lang="en-US" dirty="0"/>
              <a:t>Usually, we consider </a:t>
            </a:r>
            <a:r>
              <a:rPr lang="en-US" b="1" dirty="0"/>
              <a:t>time, space</a:t>
            </a:r>
            <a:r>
              <a:rPr lang="en-US" dirty="0"/>
              <a:t>, generality, programming effort, etc.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A4EAD70E-8058-2045-8876-F3F18BA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021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DFF5-A109-534F-9E64-A6EFEF66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4D6B-D78F-7946-AE0D-59DDF6AC240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00938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474C-D964-9541-A75C-64141550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4C64E-DCDB-5646-8A6A-65D43E399C5E}"/>
              </a:ext>
            </a:extLst>
          </p:cNvPr>
          <p:cNvSpPr txBox="1"/>
          <p:nvPr/>
        </p:nvSpPr>
        <p:spPr>
          <a:xfrm>
            <a:off x="1861526" y="2140428"/>
            <a:ext cx="18649411" cy="1087477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Lucida Sans" panose="020B0602030504020204" pitchFamily="34" charset="77"/>
              </a:rPr>
              <a:t>As arrays an </a:t>
            </a:r>
            <a:r>
              <a:rPr lang="en-US" sz="3200" i="1" dirty="0" err="1">
                <a:solidFill>
                  <a:schemeClr val="accent1">
                    <a:lumMod val="75000"/>
                  </a:schemeClr>
                </a:solidFill>
                <a:latin typeface="Lucida Sans" panose="020B0602030504020204" pitchFamily="34" charset="77"/>
                <a:ea typeface="Courier New" charset="0"/>
                <a:cs typeface="Courier New" charset="0"/>
              </a:rPr>
              <a:t>ArrayList</a:t>
            </a:r>
            <a:r>
              <a:rPr lang="en-US" sz="3200" dirty="0">
                <a:latin typeface="Lucida Sans" panose="020B0602030504020204" pitchFamily="34" charset="77"/>
              </a:rPr>
              <a:t> </a:t>
            </a:r>
            <a:r>
              <a:rPr lang="en-US" altLang="x-none" sz="3200" dirty="0">
                <a:latin typeface="Lucida Sans" panose="020B0602030504020204" pitchFamily="34" charset="77"/>
              </a:rPr>
              <a:t>also store large amounts of data in a single collection that can be referred to with a single variable.</a:t>
            </a:r>
            <a:endParaRPr kumimoji="0" lang="en-US" sz="3200" i="0" u="none" strike="noStrike" cap="none" spc="0" normalizeH="0" baseline="0" dirty="0">
              <a:ln>
                <a:noFill/>
              </a:ln>
              <a:effectLst/>
              <a:uFillTx/>
              <a:latin typeface="Lucida Sans" panose="020B0602030504020204" pitchFamily="34" charset="77"/>
              <a:sym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DAD3A-4518-2F49-8C3F-C3A7E0C28DB6}"/>
              </a:ext>
            </a:extLst>
          </p:cNvPr>
          <p:cNvSpPr txBox="1"/>
          <p:nvPr/>
        </p:nvSpPr>
        <p:spPr>
          <a:xfrm>
            <a:off x="1861526" y="4085633"/>
            <a:ext cx="18649411" cy="65659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latin typeface="Lucida Sans" panose="020B0602030504020204" pitchFamily="34" charset="77"/>
              </a:rPr>
              <a:t>The </a:t>
            </a:r>
            <a:r>
              <a:rPr lang="en-US" sz="3600" i="1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ArrayList</a:t>
            </a:r>
            <a:r>
              <a:rPr lang="en-US" sz="3600" dirty="0">
                <a:latin typeface="Lucida Sans" panose="020B0602030504020204" pitchFamily="34" charset="77"/>
              </a:rPr>
              <a:t> class provides a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ucida Sans" panose="020B0602030504020204" pitchFamily="34" charset="77"/>
              </a:rPr>
              <a:t>dynamic</a:t>
            </a:r>
            <a:r>
              <a:rPr lang="en-US" sz="3600" dirty="0">
                <a:latin typeface="Lucida Sans" panose="020B0602030504020204" pitchFamily="34" charset="77"/>
              </a:rPr>
              <a:t> array implementation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62836-7B61-C544-9D31-A5E1668A0185}"/>
              </a:ext>
            </a:extLst>
          </p:cNvPr>
          <p:cNvSpPr txBox="1"/>
          <p:nvPr/>
        </p:nvSpPr>
        <p:spPr>
          <a:xfrm>
            <a:off x="3023306" y="4949128"/>
            <a:ext cx="16325850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Lucida Sans" panose="020B0602030504020204" pitchFamily="34" charset="77"/>
              </a:rPr>
              <a:t>stores objects of the same type sequentially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Lucida Sans" panose="020B0602030504020204" pitchFamily="34" charset="77"/>
              </a:rPr>
              <a:t>grows as needed (double its size)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Lucida Sans" panose="020B0602030504020204" pitchFamily="34" charset="77"/>
              </a:rPr>
              <a:t>useful if the size of the array is unknown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Lucida Sans" panose="020B0602030504020204" pitchFamily="34" charset="77"/>
              </a:rPr>
              <a:t>implements the List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603B-15F0-E748-8E21-0F8E2052B38D}"/>
              </a:ext>
            </a:extLst>
          </p:cNvPr>
          <p:cNvSpPr txBox="1"/>
          <p:nvPr/>
        </p:nvSpPr>
        <p:spPr>
          <a:xfrm>
            <a:off x="1861526" y="8053705"/>
            <a:ext cx="5256247" cy="65659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" panose="020B0602030504020204" pitchFamily="34" charset="77"/>
                <a:sym typeface="Helvetica"/>
              </a:rPr>
              <a:t>To declare an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" panose="020B0602030504020204" pitchFamily="34" charset="77"/>
                <a:sym typeface="Helvetica"/>
              </a:rPr>
              <a:t>ArrayList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" panose="020B0602030504020204" pitchFamily="34" charset="77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BC517-042B-DA46-B4A6-1697D3807CB3}"/>
              </a:ext>
            </a:extLst>
          </p:cNvPr>
          <p:cNvSpPr txBox="1"/>
          <p:nvPr/>
        </p:nvSpPr>
        <p:spPr>
          <a:xfrm>
            <a:off x="5544129" y="9158638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ArrayList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 &lt;E&gt;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arrayReferenceVariable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;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F8DCC8BB-6E5D-1E4F-AC5C-B013B7264868}"/>
              </a:ext>
            </a:extLst>
          </p:cNvPr>
          <p:cNvSpPr/>
          <p:nvPr/>
        </p:nvSpPr>
        <p:spPr>
          <a:xfrm>
            <a:off x="6155704" y="10100107"/>
            <a:ext cx="2645396" cy="673854"/>
          </a:xfrm>
          <a:prstGeom prst="borderCallout1">
            <a:avLst>
              <a:gd name="adj1" fmla="val -962"/>
              <a:gd name="adj2" fmla="val 51405"/>
              <a:gd name="adj3" fmla="val -74568"/>
              <a:gd name="adj4" fmla="val 7180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Item data type</a:t>
            </a:r>
          </a:p>
        </p:txBody>
      </p:sp>
    </p:spTree>
    <p:extLst>
      <p:ext uri="{BB962C8B-B14F-4D97-AF65-F5344CB8AC3E}">
        <p14:creationId xmlns:p14="http://schemas.microsoft.com/office/powerpoint/2010/main" val="356524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10BB-67B3-0346-83B4-721EBC8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E1D0C-0ABC-AF49-B3AC-C28856187F1D}"/>
              </a:ext>
            </a:extLst>
          </p:cNvPr>
          <p:cNvSpPr txBox="1"/>
          <p:nvPr/>
        </p:nvSpPr>
        <p:spPr>
          <a:xfrm>
            <a:off x="1714500" y="4367432"/>
            <a:ext cx="18192750" cy="59195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x-none" sz="3600" dirty="0">
                <a:latin typeface="Lucida Sans" panose="020B0602030504020204" pitchFamily="34" charset="77"/>
              </a:rPr>
              <a:t>Each element in the sequence can be accessed separately.</a:t>
            </a: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x-none" sz="3600" dirty="0"/>
              <a:t>We can explicitly overwrite an object at a specified position in the sequence, thus changing its value.</a:t>
            </a: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x-none" sz="3600" dirty="0"/>
              <a:t>We can inspect the object at a specified location in the sequence.</a:t>
            </a: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x-none" sz="3600" dirty="0"/>
              <a:t>We can add an object into a specified position of the sequence.</a:t>
            </a: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x-none" sz="3600" dirty="0"/>
              <a:t>We can add an object to the end of the sequence.</a:t>
            </a: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x-none" sz="3600" dirty="0"/>
              <a:t>We can remove an object from a specified location in the sequence.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" panose="020B0602030504020204" pitchFamily="34" charset="77"/>
              <a:sym typeface="Helvetic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3C04CC-CA5A-2E47-8A41-9B15678A8925}"/>
              </a:ext>
            </a:extLst>
          </p:cNvPr>
          <p:cNvSpPr txBox="1">
            <a:spLocks noChangeArrowheads="1"/>
          </p:cNvSpPr>
          <p:nvPr/>
        </p:nvSpPr>
        <p:spPr>
          <a:xfrm>
            <a:off x="1714500" y="1846441"/>
            <a:ext cx="15563850" cy="158255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/>
            <a:r>
              <a:rPr lang="en-US" altLang="x-none" sz="3200" dirty="0">
                <a:latin typeface="Lucida Sans" panose="020B0602030504020204" pitchFamily="34" charset="77"/>
              </a:rPr>
              <a:t>An </a:t>
            </a:r>
            <a:r>
              <a:rPr lang="en-US" altLang="x-none" sz="3200" dirty="0" err="1">
                <a:latin typeface="Lucida Sans" panose="020B0602030504020204" pitchFamily="34" charset="77"/>
              </a:rPr>
              <a:t>ArrayList</a:t>
            </a:r>
            <a:r>
              <a:rPr lang="en-US" altLang="x-none" sz="3200" dirty="0">
                <a:latin typeface="Lucida Sans" panose="020B0602030504020204" pitchFamily="34" charset="77"/>
              </a:rPr>
              <a:t> implements the List interface</a:t>
            </a:r>
          </a:p>
          <a:p>
            <a:pPr hangingPunct="1"/>
            <a:r>
              <a:rPr lang="en-US" sz="3200" dirty="0" err="1">
                <a:latin typeface="Lucida Sans" panose="020B0602030504020204" pitchFamily="34" charset="77"/>
              </a:rPr>
              <a:t>ArrayLists</a:t>
            </a:r>
            <a:r>
              <a:rPr lang="en-US" sz="3200" dirty="0">
                <a:latin typeface="Lucida Sans" panose="020B0602030504020204" pitchFamily="34" charset="77"/>
              </a:rPr>
              <a:t> can only hold </a:t>
            </a:r>
            <a:r>
              <a:rPr lang="en-US" sz="3200" b="1" dirty="0">
                <a:latin typeface="Lucida Sans" panose="020B0602030504020204" pitchFamily="34" charset="77"/>
              </a:rPr>
              <a:t>objects</a:t>
            </a:r>
            <a:r>
              <a:rPr lang="en-US" sz="3200" dirty="0">
                <a:latin typeface="Lucida Sans" panose="020B0602030504020204" pitchFamily="34" charset="77"/>
              </a:rPr>
              <a:t>, and </a:t>
            </a:r>
            <a:r>
              <a:rPr lang="en-US" sz="3200" b="1" dirty="0">
                <a:latin typeface="Lucida Sans" panose="020B0602030504020204" pitchFamily="34" charset="77"/>
              </a:rPr>
              <a:t>not primitive </a:t>
            </a:r>
            <a:r>
              <a:rPr lang="en-US" sz="3200" dirty="0">
                <a:latin typeface="Lucida Sans" panose="020B0602030504020204" pitchFamily="34" charset="77"/>
              </a:rPr>
              <a:t>types such as </a:t>
            </a:r>
            <a:r>
              <a:rPr lang="en-US" sz="3200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ints</a:t>
            </a:r>
            <a:r>
              <a:rPr lang="en-US" sz="3200" dirty="0">
                <a:latin typeface="Lucida Sans" panose="020B0602030504020204" pitchFamily="34" charset="77"/>
              </a:rPr>
              <a:t>.</a:t>
            </a:r>
            <a:endParaRPr lang="en-US" altLang="x-none" sz="2800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066943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BB1D-4001-7B4D-AD5D-F7FC869E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operations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AFCA189-5FB3-F14A-BC66-4E0825B911A9}"/>
              </a:ext>
            </a:extLst>
          </p:cNvPr>
          <p:cNvSpPr txBox="1">
            <a:spLocks noChangeArrowheads="1"/>
          </p:cNvSpPr>
          <p:nvPr/>
        </p:nvSpPr>
        <p:spPr>
          <a:xfrm>
            <a:off x="1270000" y="1733551"/>
            <a:ext cx="13277850" cy="180974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/>
            <a:r>
              <a:rPr lang="en-US" altLang="x-none" sz="3200" dirty="0">
                <a:latin typeface="Lucida Sans" panose="020B0602030504020204" pitchFamily="34" charset="77"/>
              </a:rPr>
              <a:t>To declare and instantiate an </a:t>
            </a:r>
            <a:r>
              <a:rPr lang="en-US" altLang="x-none" sz="3200" dirty="0" err="1">
                <a:latin typeface="Lucida Sans" panose="020B0602030504020204" pitchFamily="34" charset="77"/>
              </a:rPr>
              <a:t>ArrayList</a:t>
            </a:r>
            <a:r>
              <a:rPr lang="en-US" altLang="x-none" sz="3200" dirty="0">
                <a:latin typeface="Lucida Sans" panose="020B0602030504020204" pitchFamily="34" charset="77"/>
              </a:rPr>
              <a:t> of Strings:</a:t>
            </a:r>
          </a:p>
          <a:p>
            <a:pPr marL="457200" lvl="1" indent="0" hangingPunct="1">
              <a:buNone/>
            </a:pPr>
            <a:r>
              <a:rPr lang="en-US" altLang="x-none" sz="2800" b="1" dirty="0">
                <a:latin typeface="Courier New" charset="0"/>
              </a:rPr>
              <a:t>	</a:t>
            </a:r>
            <a:r>
              <a:rPr lang="en-US" altLang="x-none" sz="2800" b="1" dirty="0" err="1">
                <a:latin typeface="Courier New" charset="0"/>
              </a:rPr>
              <a:t>ArrayList</a:t>
            </a:r>
            <a:r>
              <a:rPr lang="en-US" altLang="x-none" sz="2800" b="1" dirty="0">
                <a:latin typeface="Courier New" charset="0"/>
              </a:rPr>
              <a:t>&lt;</a:t>
            </a:r>
            <a:r>
              <a:rPr lang="en-US" altLang="x-none" sz="2800" dirty="0">
                <a:latin typeface="Courier New" charset="0"/>
              </a:rPr>
              <a:t>String</a:t>
            </a:r>
            <a:r>
              <a:rPr lang="en-US" altLang="x-none" sz="2800" b="1" dirty="0">
                <a:latin typeface="Courier New" charset="0"/>
              </a:rPr>
              <a:t>&gt;</a:t>
            </a:r>
            <a:r>
              <a:rPr lang="en-US" altLang="x-none" sz="2800" dirty="0">
                <a:latin typeface="Courier New" charset="0"/>
              </a:rPr>
              <a:t> names = </a:t>
            </a:r>
            <a:r>
              <a:rPr lang="en-US" altLang="x-none" sz="2800" b="1" dirty="0">
                <a:latin typeface="Courier New" charset="0"/>
              </a:rPr>
              <a:t>new</a:t>
            </a:r>
            <a:r>
              <a:rPr lang="en-US" altLang="x-none" sz="2800" dirty="0">
                <a:latin typeface="Courier New" charset="0"/>
              </a:rPr>
              <a:t> </a:t>
            </a:r>
            <a:r>
              <a:rPr lang="en-US" altLang="x-none" sz="2800" b="1" dirty="0" err="1">
                <a:latin typeface="Courier New" charset="0"/>
              </a:rPr>
              <a:t>ArrayList</a:t>
            </a:r>
            <a:r>
              <a:rPr lang="en-US" altLang="x-none" sz="2800" dirty="0">
                <a:latin typeface="Courier New" charset="0"/>
              </a:rPr>
              <a:t>&lt;String&gt;();</a:t>
            </a:r>
          </a:p>
          <a:p>
            <a:pPr lvl="1" hangingPunct="1"/>
            <a:endParaRPr lang="en-US" altLang="x-none" sz="2800" dirty="0">
              <a:latin typeface="Courier New" charset="0"/>
            </a:endParaRPr>
          </a:p>
          <a:p>
            <a:pPr hangingPunct="1"/>
            <a:endParaRPr lang="en-US" altLang="x-none" sz="3200" dirty="0">
              <a:latin typeface="Courier New" charset="0"/>
            </a:endParaRPr>
          </a:p>
          <a:p>
            <a:pPr lvl="1" hangingPunct="1"/>
            <a:endParaRPr lang="en-US" altLang="x-none" sz="2800" dirty="0">
              <a:latin typeface="Courier New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E2D8B-FFDE-0D4A-9601-D8ADD0D0E9D6}"/>
              </a:ext>
            </a:extLst>
          </p:cNvPr>
          <p:cNvSpPr txBox="1"/>
          <p:nvPr/>
        </p:nvSpPr>
        <p:spPr>
          <a:xfrm>
            <a:off x="1602172" y="3691334"/>
            <a:ext cx="20356128" cy="9643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x-none" sz="2400" b="1" dirty="0">
                <a:latin typeface="Lucida Sans" panose="020B0602030504020204" pitchFamily="34" charset="77"/>
              </a:rPr>
              <a:t>int size()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latin typeface="Lucida Sans" panose="020B0602030504020204" pitchFamily="34" charset="77"/>
              </a:rPr>
              <a:t>	returns the number of elements in this list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 dirty="0">
              <a:latin typeface="Lucida Sans" panose="020B0602030504020204" pitchFamily="34" charset="7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 b="1" dirty="0" err="1">
                <a:latin typeface="Lucida Sans" panose="020B0602030504020204" pitchFamily="34" charset="77"/>
              </a:rPr>
              <a:t>boolean</a:t>
            </a:r>
            <a:r>
              <a:rPr lang="en-US" altLang="x-none" sz="2400" b="1" dirty="0">
                <a:latin typeface="Lucida Sans" panose="020B0602030504020204" pitchFamily="34" charset="77"/>
              </a:rPr>
              <a:t> add(x)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latin typeface="Lucida Sans" panose="020B0602030504020204" pitchFamily="34" charset="77"/>
              </a:rPr>
              <a:t>	appends x to the end of list; returns true 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 dirty="0">
              <a:latin typeface="Lucida Sans" panose="020B0602030504020204" pitchFamily="34" charset="7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 b="1" dirty="0">
                <a:latin typeface="Lucida Sans" panose="020B0602030504020204" pitchFamily="34" charset="77"/>
              </a:rPr>
              <a:t>void add(index, 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latin typeface="Lucida Sans" panose="020B0602030504020204" pitchFamily="34" charset="77"/>
              </a:rPr>
              <a:t>	inserts x at position index, sliding elements at position index and higher to the right. Adds 1 to their indices and adjusts size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 dirty="0">
              <a:latin typeface="Lucida Sans" panose="020B0602030504020204" pitchFamily="34" charset="7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 b="1" dirty="0">
                <a:latin typeface="Lucida Sans" panose="020B0602030504020204" pitchFamily="34" charset="77"/>
              </a:rPr>
              <a:t>E get(index)</a:t>
            </a:r>
          </a:p>
          <a:p>
            <a:pPr lvl="2" hangingPunct="1">
              <a:lnSpc>
                <a:spcPct val="90000"/>
              </a:lnSpc>
            </a:pPr>
            <a:r>
              <a:rPr lang="en-US" altLang="x-none" sz="2400" dirty="0">
                <a:latin typeface="Lucida Sans" panose="020B0602030504020204" pitchFamily="34" charset="77"/>
              </a:rPr>
              <a:t>returns the element at the specified position in this list. 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 dirty="0">
              <a:latin typeface="Lucida Sans" panose="020B0602030504020204" pitchFamily="34" charset="7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 b="1" dirty="0">
                <a:latin typeface="Lucida Sans" panose="020B0602030504020204" pitchFamily="34" charset="77"/>
              </a:rPr>
              <a:t>E set(index, x)</a:t>
            </a:r>
          </a:p>
          <a:p>
            <a:pPr lvl="2" hangingPunct="1">
              <a:lnSpc>
                <a:spcPct val="90000"/>
              </a:lnSpc>
            </a:pPr>
            <a:r>
              <a:rPr lang="en-US" altLang="x-none" sz="2400" dirty="0">
                <a:latin typeface="Lucida Sans" panose="020B0602030504020204" pitchFamily="34" charset="77"/>
              </a:rPr>
              <a:t>replaces the element at index with x</a:t>
            </a:r>
          </a:p>
          <a:p>
            <a:pPr lvl="2" hangingPunct="1">
              <a:lnSpc>
                <a:spcPct val="90000"/>
              </a:lnSpc>
            </a:pPr>
            <a:r>
              <a:rPr lang="en-US" altLang="x-none" sz="2400" dirty="0">
                <a:latin typeface="Lucida Sans" panose="020B0602030504020204" pitchFamily="34" charset="77"/>
              </a:rPr>
              <a:t>returns the element formerly at the specified position</a:t>
            </a:r>
          </a:p>
          <a:p>
            <a:pPr eaLnBrk="1" hangingPunct="1"/>
            <a:endParaRPr lang="en-US" altLang="x-none" sz="2400" dirty="0">
              <a:latin typeface="Lucida Sans" panose="020B0602030504020204" pitchFamily="34" charset="77"/>
            </a:endParaRPr>
          </a:p>
          <a:p>
            <a:pPr eaLnBrk="1" hangingPunct="1"/>
            <a:r>
              <a:rPr lang="en-US" altLang="x-none" sz="2400" b="1" dirty="0">
                <a:latin typeface="Lucida Sans" panose="020B0602030504020204" pitchFamily="34" charset="77"/>
              </a:rPr>
              <a:t>E remove(index) </a:t>
            </a:r>
          </a:p>
          <a:p>
            <a:pPr lvl="2" hangingPunct="1"/>
            <a:r>
              <a:rPr lang="en-US" altLang="x-none" sz="2400" dirty="0">
                <a:latin typeface="Lucida Sans" panose="020B0602030504020204" pitchFamily="34" charset="77"/>
              </a:rPr>
              <a:t>removes element from position index, sliding subsequent elements to the left (subtracts 1 from their indices) </a:t>
            </a:r>
          </a:p>
          <a:p>
            <a:pPr lvl="2" hangingPunct="1"/>
            <a:r>
              <a:rPr lang="en-US" altLang="x-none" sz="2400" dirty="0">
                <a:latin typeface="Lucida Sans" panose="020B0602030504020204" pitchFamily="34" charset="77"/>
              </a:rPr>
              <a:t>and adjusts size and returns the element at the specified position in this list.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" panose="020B0602030504020204" pitchFamily="34" charset="77"/>
              <a:sym typeface="Helvetica"/>
            </a:endParaRPr>
          </a:p>
          <a:p>
            <a:pPr eaLnBrk="1" hangingPunct="1"/>
            <a:r>
              <a:rPr lang="en-US" altLang="x-none" sz="2400" b="1" dirty="0">
                <a:latin typeface="Lucida Sans" panose="020B0602030504020204" pitchFamily="34" charset="77"/>
              </a:rPr>
              <a:t>E remove(obj) </a:t>
            </a:r>
          </a:p>
          <a:p>
            <a:pPr lvl="2" hangingPunct="1"/>
            <a:r>
              <a:rPr lang="en-US" altLang="x-none" sz="2400" dirty="0">
                <a:latin typeface="Lucida Sans" panose="020B0602030504020204" pitchFamily="34" charset="77"/>
              </a:rPr>
              <a:t>removes element from position index, sliding subsequent elements to the left (subtracts 1 from their  indices) </a:t>
            </a:r>
          </a:p>
          <a:p>
            <a:pPr lvl="2" hangingPunct="1"/>
            <a:r>
              <a:rPr lang="en-US" altLang="x-none" sz="2400" dirty="0">
                <a:latin typeface="Lucida Sans" panose="020B0602030504020204" pitchFamily="34" charset="77"/>
              </a:rPr>
              <a:t>and adjusts size and returns the element at the specified position in this list. </a:t>
            </a:r>
          </a:p>
          <a:p>
            <a:pPr lvl="2" hangingPunct="1"/>
            <a:endParaRPr lang="en-US" altLang="x-none" sz="2400" dirty="0">
              <a:latin typeface="Lucida Sans" panose="020B0602030504020204" pitchFamily="34" charset="77"/>
            </a:endParaRPr>
          </a:p>
          <a:p>
            <a:r>
              <a:rPr lang="en-US" sz="2400" b="1" dirty="0">
                <a:latin typeface="Lucida Sans" panose="020B0602030504020204" pitchFamily="34" charset="77"/>
              </a:rPr>
              <a:t>int </a:t>
            </a:r>
            <a:r>
              <a:rPr lang="en-US" sz="2400" b="1" dirty="0" err="1">
                <a:latin typeface="Lucida Sans" panose="020B0602030504020204" pitchFamily="34" charset="77"/>
              </a:rPr>
              <a:t>indexOf</a:t>
            </a:r>
            <a:r>
              <a:rPr lang="en-US" sz="2400" b="1" dirty="0">
                <a:latin typeface="Lucida Sans" panose="020B0602030504020204" pitchFamily="34" charset="77"/>
              </a:rPr>
              <a:t>(obj)</a:t>
            </a:r>
          </a:p>
          <a:p>
            <a:r>
              <a:rPr lang="en-US" sz="2400" dirty="0">
                <a:latin typeface="Lucida Sans" panose="020B0602030504020204" pitchFamily="34" charset="77"/>
              </a:rPr>
              <a:t>       If </a:t>
            </a:r>
            <a:r>
              <a:rPr lang="en-US" sz="24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obj</a:t>
            </a:r>
            <a:r>
              <a:rPr lang="en-US" sz="2400" dirty="0">
                <a:latin typeface="Lucida Sans" panose="020B0602030504020204" pitchFamily="34" charset="77"/>
              </a:rPr>
              <a:t> is found in the list, then the position number where it is found is returned. </a:t>
            </a:r>
          </a:p>
          <a:p>
            <a:r>
              <a:rPr lang="en-US" sz="2400" dirty="0">
                <a:latin typeface="Lucida Sans" panose="020B0602030504020204" pitchFamily="34" charset="77"/>
              </a:rPr>
              <a:t>       If the </a:t>
            </a:r>
            <a:r>
              <a:rPr lang="en-US" sz="24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obj</a:t>
            </a:r>
            <a:r>
              <a:rPr lang="en-US" sz="2400" dirty="0">
                <a:latin typeface="Lucida Sans" panose="020B0602030504020204" pitchFamily="34" charset="77"/>
              </a:rPr>
              <a:t> is not found, then -1 is returned.</a:t>
            </a:r>
            <a:endParaRPr lang="en-US" altLang="x-none" sz="2400" dirty="0">
              <a:latin typeface="Lucida Sans" panose="020B0602030504020204" pitchFamily="34" charset="7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" panose="020B0602030504020204" pitchFamily="34" charset="7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69253316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8B5D-F054-384C-BBA1-C43F9999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90EDD-E396-7D40-B3A5-B9CFC6BD70BF}"/>
              </a:ext>
            </a:extLst>
          </p:cNvPr>
          <p:cNvSpPr txBox="1"/>
          <p:nvPr/>
        </p:nvSpPr>
        <p:spPr>
          <a:xfrm>
            <a:off x="2151600" y="1846695"/>
            <a:ext cx="9005350" cy="290335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3200" dirty="0">
                <a:latin typeface="Lucida Sans" panose="020B0602030504020204" pitchFamily="34" charset="77"/>
              </a:rPr>
              <a:t>Arrays are a fixed length.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sz="1800" dirty="0">
              <a:latin typeface="Lucida Sans" panose="020B0602030504020204" pitchFamily="34" charset="77"/>
            </a:endParaRPr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3200" dirty="0" err="1">
                <a:latin typeface="Lucida Sans" panose="020B0602030504020204" pitchFamily="34" charset="77"/>
              </a:rPr>
              <a:t>ArrayLists</a:t>
            </a:r>
            <a:r>
              <a:rPr lang="en-US" sz="3200" dirty="0">
                <a:latin typeface="Lucida Sans" panose="020B0602030504020204" pitchFamily="34" charset="77"/>
              </a:rPr>
              <a:t> grow and shrink as needed. 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sz="1800" dirty="0">
              <a:latin typeface="Lucida Sans" panose="020B0602030504020204" pitchFamily="34" charset="77"/>
            </a:endParaRPr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3200" dirty="0">
                <a:latin typeface="Lucida Sans" panose="020B0602030504020204" pitchFamily="34" charset="77"/>
              </a:rPr>
              <a:t>Arrays can hold primitive values or objects.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sz="1800" dirty="0">
              <a:latin typeface="Lucida Sans" panose="020B0602030504020204" pitchFamily="34" charset="77"/>
            </a:endParaRPr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3200" dirty="0" err="1">
                <a:latin typeface="Lucida Sans" panose="020B0602030504020204" pitchFamily="34" charset="77"/>
              </a:rPr>
              <a:t>ArrayLists</a:t>
            </a:r>
            <a:r>
              <a:rPr lang="en-US" sz="3200" dirty="0">
                <a:latin typeface="Lucida Sans" panose="020B0602030504020204" pitchFamily="34" charset="77"/>
              </a:rPr>
              <a:t> hold objects.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F95C7C-C4C5-9F40-A9E0-BA8F41DE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78871"/>
              </p:ext>
            </p:extLst>
          </p:nvPr>
        </p:nvGraphicFramePr>
        <p:xfrm>
          <a:off x="2819807" y="5314049"/>
          <a:ext cx="19771251" cy="6916098"/>
        </p:xfrm>
        <a:graphic>
          <a:graphicData uri="http://schemas.openxmlformats.org/drawingml/2006/table">
            <a:tbl>
              <a:tblPr/>
              <a:tblGrid>
                <a:gridCol w="53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6330">
                  <a:extLst>
                    <a:ext uri="{9D8B030D-6E8A-4147-A177-3AD203B41FA5}">
                      <a16:colId xmlns:a16="http://schemas.microsoft.com/office/drawing/2014/main" val="1655212791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252261085"/>
                    </a:ext>
                  </a:extLst>
                </a:gridCol>
              </a:tblGrid>
              <a:tr h="5356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Times New Roman" charset="0"/>
                        </a:rPr>
                        <a:t>Array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Courier New" charset="0"/>
                        </a:rPr>
                        <a:t>ArrayList</a:t>
                      </a:r>
                      <a:endParaRPr kumimoji="0" lang="en-US" altLang="x-non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77"/>
                        <a:ea typeface="Times New Roman" charset="0"/>
                        <a:cs typeface="Courier New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Courier New" charset="0"/>
                        </a:rPr>
                        <a:t>Best case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Courier New" charset="0"/>
                        </a:rPr>
                        <a:t>Worst case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5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Times New Roman" charset="0"/>
                        </a:rPr>
                        <a:t>Can access each element separately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[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]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list.get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9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Times New Roman" charset="0"/>
                        </a:rPr>
                        <a:t>Can explicitly overwrite an element in a specific position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[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] = "Tom";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list.set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,"Tom");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Times New Roman" charset="0"/>
                        </a:rPr>
                        <a:t>Can add an object into a specified position in the sequence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If there is space, copy items 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…length-1 to the right, then insert object into position 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endParaRPr kumimoji="0" lang="en-US" altLang="x-none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Courier New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list.add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,”Joe”);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O(n)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3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Times New Roman" charset="0"/>
                        </a:rPr>
                        <a:t>Can add an object to the end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If there is space, add object at the end (must keep track of last added element)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list.add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("Joe");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O(n)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33338"/>
                  </a:ext>
                </a:extLst>
              </a:tr>
              <a:tr h="1283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Times New Roman" charset="0"/>
                        </a:rPr>
                        <a:t>Can remove an object from a specified location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Copy items (i+1)…(length-1) to the left. Remove last element.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list.remove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O(n)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31113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982392-F30D-C34B-A7B7-B19D2E69B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15983"/>
              </p:ext>
            </p:extLst>
          </p:nvPr>
        </p:nvGraphicFramePr>
        <p:xfrm>
          <a:off x="13912863" y="1509336"/>
          <a:ext cx="6944658" cy="89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094">
                  <a:extLst>
                    <a:ext uri="{9D8B030D-6E8A-4147-A177-3AD203B41FA5}">
                      <a16:colId xmlns:a16="http://schemas.microsoft.com/office/drawing/2014/main" val="519216939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3269115590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1677393746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3904699736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2897971824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1420555981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2835697105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9096266"/>
                  </a:ext>
                </a:extLst>
              </a:tr>
              <a:tr h="3623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085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AF80E4-D7F0-9D4A-A27F-9FFF8C95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36753"/>
              </p:ext>
            </p:extLst>
          </p:nvPr>
        </p:nvGraphicFramePr>
        <p:xfrm>
          <a:off x="13912863" y="3291633"/>
          <a:ext cx="6944658" cy="89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094">
                  <a:extLst>
                    <a:ext uri="{9D8B030D-6E8A-4147-A177-3AD203B41FA5}">
                      <a16:colId xmlns:a16="http://schemas.microsoft.com/office/drawing/2014/main" val="519216939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3269115590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1677393746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3904699736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2897971824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1420555981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2835697105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9096266"/>
                  </a:ext>
                </a:extLst>
              </a:tr>
              <a:tr h="3623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085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BE7676-EEFE-4A4B-943C-5854A2E0B774}"/>
              </a:ext>
            </a:extLst>
          </p:cNvPr>
          <p:cNvSpPr txBox="1"/>
          <p:nvPr/>
        </p:nvSpPr>
        <p:spPr>
          <a:xfrm>
            <a:off x="13912863" y="2779693"/>
            <a:ext cx="7067640" cy="37959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" panose="020B0602030504020204" pitchFamily="34" charset="77"/>
                <a:sym typeface="Helvetica"/>
              </a:rPr>
              <a:t>Copy items from index 3 to index 5 to the right =&gt; shift right </a:t>
            </a:r>
          </a:p>
        </p:txBody>
      </p:sp>
    </p:spTree>
    <p:extLst>
      <p:ext uri="{BB962C8B-B14F-4D97-AF65-F5344CB8AC3E}">
        <p14:creationId xmlns:p14="http://schemas.microsoft.com/office/powerpoint/2010/main" val="1171068473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86371" y="13066304"/>
            <a:ext cx="221214" cy="43601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44D7B2-7A21-874E-AA39-D3EC50D60B62}" type="slidenum">
              <a:rPr lang="en-US" altLang="en-US">
                <a:latin typeface="Garamond" charset="0"/>
              </a:rPr>
              <a:pPr eaLnBrk="1" hangingPunct="1"/>
              <a:t>65</a:t>
            </a:fld>
            <a:endParaRPr lang="en-US" altLang="en-US">
              <a:latin typeface="Garamond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9079" y="178904"/>
            <a:ext cx="21031200" cy="1677092"/>
          </a:xfrm>
        </p:spPr>
        <p:txBody>
          <a:bodyPr/>
          <a:lstStyle/>
          <a:p>
            <a:pPr eaLnBrk="1" hangingPunct="1"/>
            <a:r>
              <a:rPr lang="en-US" altLang="x-none" dirty="0"/>
              <a:t>An example  (What's printed?)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2912" y="2174368"/>
            <a:ext cx="21592032" cy="10538332"/>
          </a:xfrm>
        </p:spPr>
        <p:txBody>
          <a:bodyPr>
            <a:noAutofit/>
          </a:bodyPr>
          <a:lstStyle/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public static void main(String[] </a:t>
            </a:r>
            <a:r>
              <a:rPr lang="en-US" altLang="x-none" dirty="0" err="1">
                <a:latin typeface="Courier New" charset="0"/>
              </a:rPr>
              <a:t>args</a:t>
            </a:r>
            <a:r>
              <a:rPr lang="en-US" altLang="x-none" dirty="0">
                <a:latin typeface="Courier New" charset="0"/>
              </a:rPr>
              <a:t>){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b="1" dirty="0">
                <a:latin typeface="Courier New" charset="0"/>
              </a:rPr>
              <a:t>	    </a:t>
            </a:r>
            <a:r>
              <a:rPr lang="en-US" altLang="x-none" b="1" dirty="0" err="1">
                <a:latin typeface="Courier New" charset="0"/>
              </a:rPr>
              <a:t>ArrayList</a:t>
            </a:r>
            <a:r>
              <a:rPr lang="en-US" altLang="x-none" b="1" dirty="0">
                <a:latin typeface="Courier New" charset="0"/>
              </a:rPr>
              <a:t> &lt;String&gt; names = new </a:t>
            </a:r>
            <a:r>
              <a:rPr lang="en-US" altLang="x-none" b="1" dirty="0" err="1">
                <a:latin typeface="Courier New" charset="0"/>
              </a:rPr>
              <a:t>ArrayList</a:t>
            </a:r>
            <a:r>
              <a:rPr lang="en-US" altLang="x-none" b="1" dirty="0">
                <a:latin typeface="Courier New" charset="0"/>
              </a:rPr>
              <a:t>&lt;String&gt;();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 </a:t>
            </a:r>
            <a:r>
              <a:rPr lang="en-US" altLang="x-none" dirty="0" err="1">
                <a:latin typeface="Courier New" charset="0"/>
              </a:rPr>
              <a:t>names.add</a:t>
            </a:r>
            <a:r>
              <a:rPr lang="en-US" altLang="x-none" dirty="0">
                <a:latin typeface="Courier New" charset="0"/>
              </a:rPr>
              <a:t>("Ann");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 </a:t>
            </a:r>
            <a:r>
              <a:rPr lang="en-US" altLang="x-none" dirty="0" err="1">
                <a:latin typeface="Courier New" charset="0"/>
              </a:rPr>
              <a:t>names.add</a:t>
            </a:r>
            <a:r>
              <a:rPr lang="en-US" altLang="x-none" dirty="0">
                <a:latin typeface="Courier New" charset="0"/>
              </a:rPr>
              <a:t>("Robert");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 </a:t>
            </a:r>
            <a:r>
              <a:rPr lang="en-US" altLang="x-none" dirty="0" err="1">
                <a:latin typeface="Courier New" charset="0"/>
              </a:rPr>
              <a:t>names.add</a:t>
            </a:r>
            <a:r>
              <a:rPr lang="en-US" altLang="x-none" dirty="0">
                <a:latin typeface="Courier New" charset="0"/>
              </a:rPr>
              <a:t>("Tim");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 </a:t>
            </a:r>
            <a:r>
              <a:rPr lang="en-US" altLang="x-none" dirty="0" err="1">
                <a:latin typeface="Courier New" charset="0"/>
              </a:rPr>
              <a:t>names.add</a:t>
            </a:r>
            <a:r>
              <a:rPr lang="en-US" altLang="x-none" dirty="0">
                <a:latin typeface="Courier New" charset="0"/>
              </a:rPr>
              <a:t>(1,"Michael");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 </a:t>
            </a:r>
            <a:r>
              <a:rPr lang="en-US" altLang="x-none" dirty="0" err="1">
                <a:latin typeface="Courier New" charset="0"/>
              </a:rPr>
              <a:t>names.add</a:t>
            </a:r>
            <a:r>
              <a:rPr lang="en-US" altLang="x-none" dirty="0">
                <a:latin typeface="Courier New" charset="0"/>
              </a:rPr>
              <a:t>(3,"Susan");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 </a:t>
            </a:r>
            <a:r>
              <a:rPr lang="en-US" altLang="x-none" b="1" dirty="0" err="1">
                <a:latin typeface="Courier New" charset="0"/>
              </a:rPr>
              <a:t>printList</a:t>
            </a:r>
            <a:r>
              <a:rPr lang="en-US" altLang="x-none" b="1" dirty="0">
                <a:latin typeface="Courier New" charset="0"/>
              </a:rPr>
              <a:t>(names</a:t>
            </a:r>
            <a:r>
              <a:rPr lang="en-US" altLang="x-none" dirty="0">
                <a:latin typeface="Courier New" charset="0"/>
              </a:rPr>
              <a:t>); 		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 </a:t>
            </a:r>
            <a:r>
              <a:rPr lang="en-US" altLang="x-none" dirty="0" err="1">
                <a:latin typeface="Courier New" charset="0"/>
              </a:rPr>
              <a:t>names.remove</a:t>
            </a:r>
            <a:r>
              <a:rPr lang="en-US" altLang="x-none" dirty="0">
                <a:latin typeface="Courier New" charset="0"/>
              </a:rPr>
              <a:t>(2);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 </a:t>
            </a:r>
            <a:r>
              <a:rPr lang="en-US" altLang="x-none" b="1" dirty="0" err="1">
                <a:latin typeface="Courier New" charset="0"/>
              </a:rPr>
              <a:t>printList</a:t>
            </a:r>
            <a:r>
              <a:rPr lang="en-US" altLang="x-none" b="1" dirty="0">
                <a:latin typeface="Courier New" charset="0"/>
              </a:rPr>
              <a:t>(names</a:t>
            </a:r>
            <a:r>
              <a:rPr lang="en-US" altLang="x-none" dirty="0">
                <a:latin typeface="Courier New" charset="0"/>
              </a:rPr>
              <a:t>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 </a:t>
            </a:r>
            <a:r>
              <a:rPr lang="en-US" altLang="x-none" dirty="0" err="1">
                <a:latin typeface="Courier New" charset="0"/>
              </a:rPr>
              <a:t>names.set</a:t>
            </a:r>
            <a:r>
              <a:rPr lang="en-US" altLang="x-none" dirty="0">
                <a:latin typeface="Courier New" charset="0"/>
              </a:rPr>
              <a:t>(2,"Lenny");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 </a:t>
            </a:r>
            <a:r>
              <a:rPr lang="en-US" altLang="x-none" dirty="0" err="1">
                <a:latin typeface="Courier New" charset="0"/>
              </a:rPr>
              <a:t>printList</a:t>
            </a:r>
            <a:r>
              <a:rPr lang="en-US" altLang="x-none" dirty="0">
                <a:latin typeface="Courier New" charset="0"/>
              </a:rPr>
              <a:t>(names);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 </a:t>
            </a:r>
            <a:r>
              <a:rPr lang="en-US" altLang="x-none" dirty="0" err="1">
                <a:latin typeface="Courier New" charset="0"/>
              </a:rPr>
              <a:t>System.out.println</a:t>
            </a:r>
            <a:r>
              <a:rPr lang="en-US" altLang="x-none" dirty="0">
                <a:latin typeface="Courier New" charset="0"/>
              </a:rPr>
              <a:t>("The name in position 1 is :" + </a:t>
            </a:r>
            <a:r>
              <a:rPr lang="en-US" altLang="x-none" dirty="0" err="1">
                <a:latin typeface="Courier New" charset="0"/>
              </a:rPr>
              <a:t>names.get</a:t>
            </a:r>
            <a:r>
              <a:rPr lang="en-US" altLang="x-none" dirty="0">
                <a:latin typeface="Courier New" charset="0"/>
              </a:rPr>
              <a:t>(1));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99589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86371" y="13066304"/>
            <a:ext cx="221214" cy="43601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226ECA-46EF-6842-B252-15F1A165D0A8}" type="slidenum">
              <a:rPr lang="en-US" altLang="en-US">
                <a:latin typeface="Garamond" charset="0"/>
              </a:rPr>
              <a:pPr eaLnBrk="1" hangingPunct="1"/>
              <a:t>66</a:t>
            </a:fld>
            <a:endParaRPr lang="en-US" altLang="en-US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957" y="457200"/>
            <a:ext cx="21031200" cy="1068657"/>
          </a:xfrm>
        </p:spPr>
        <p:txBody>
          <a:bodyPr/>
          <a:lstStyle/>
          <a:p>
            <a:pPr eaLnBrk="1" hangingPunct="1"/>
            <a:r>
              <a:rPr lang="en-US" altLang="x-none" dirty="0"/>
              <a:t>An example  (What’s happening?)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0448" y="2340865"/>
            <a:ext cx="21640800" cy="11102086"/>
          </a:xfrm>
        </p:spPr>
        <p:txBody>
          <a:bodyPr>
            <a:noAutofit/>
          </a:bodyPr>
          <a:lstStyle/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public static void main(String[] </a:t>
            </a:r>
            <a:r>
              <a:rPr lang="en-US" altLang="x-none" dirty="0" err="1">
                <a:latin typeface="Courier New" charset="0"/>
              </a:rPr>
              <a:t>args</a:t>
            </a:r>
            <a:r>
              <a:rPr lang="en-US" altLang="x-none" dirty="0">
                <a:latin typeface="Courier New" charset="0"/>
              </a:rPr>
              <a:t>){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</a:t>
            </a:r>
            <a:r>
              <a:rPr lang="en-US" altLang="x-none" b="1" dirty="0" err="1">
                <a:latin typeface="Courier New" charset="0"/>
              </a:rPr>
              <a:t>ArrayList</a:t>
            </a:r>
            <a:r>
              <a:rPr lang="en-US" altLang="x-none" b="1" dirty="0">
                <a:latin typeface="Courier New" charset="0"/>
              </a:rPr>
              <a:t>&lt;String&gt; names = new </a:t>
            </a:r>
            <a:r>
              <a:rPr lang="en-US" altLang="x-none" b="1" dirty="0" err="1">
                <a:latin typeface="Courier New" charset="0"/>
              </a:rPr>
              <a:t>ArrayList</a:t>
            </a:r>
            <a:r>
              <a:rPr lang="en-US" altLang="x-none" b="1" dirty="0">
                <a:latin typeface="Courier New" charset="0"/>
              </a:rPr>
              <a:t>&lt;String&gt;();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</a:t>
            </a:r>
            <a:r>
              <a:rPr lang="en-US" altLang="x-none" dirty="0" err="1">
                <a:latin typeface="Courier New" charset="0"/>
              </a:rPr>
              <a:t>names.add</a:t>
            </a:r>
            <a:r>
              <a:rPr lang="en-US" altLang="x-none" dirty="0">
                <a:latin typeface="Courier New" charset="0"/>
              </a:rPr>
              <a:t>("Ann");			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// Ann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</a:t>
            </a:r>
            <a:r>
              <a:rPr lang="en-US" altLang="x-none" dirty="0" err="1">
                <a:latin typeface="Courier New" charset="0"/>
              </a:rPr>
              <a:t>names.add</a:t>
            </a:r>
            <a:r>
              <a:rPr lang="en-US" altLang="x-none" dirty="0">
                <a:latin typeface="Courier New" charset="0"/>
              </a:rPr>
              <a:t>("Robert");		    	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// Ann  Robert</a:t>
            </a:r>
            <a:endParaRPr lang="en-US" altLang="x-none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</a:t>
            </a:r>
            <a:r>
              <a:rPr lang="en-US" altLang="x-none" dirty="0" err="1">
                <a:latin typeface="Courier New" charset="0"/>
              </a:rPr>
              <a:t>names.add</a:t>
            </a:r>
            <a:r>
              <a:rPr lang="en-US" altLang="x-none" dirty="0">
                <a:latin typeface="Courier New" charset="0"/>
              </a:rPr>
              <a:t>("Tim");			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// Ann Robert Tim</a:t>
            </a:r>
            <a:r>
              <a:rPr lang="en-US" altLang="x-none" dirty="0">
                <a:latin typeface="Courier New" charset="0"/>
              </a:rPr>
              <a:t>	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</a:t>
            </a:r>
            <a:r>
              <a:rPr lang="en-US" altLang="x-none" dirty="0" err="1">
                <a:latin typeface="Courier New" charset="0"/>
              </a:rPr>
              <a:t>names.add</a:t>
            </a:r>
            <a:r>
              <a:rPr lang="en-US" altLang="x-none" dirty="0">
                <a:latin typeface="Courier New" charset="0"/>
              </a:rPr>
              <a:t>(1,"Michael");		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// Ann Michael Robert Tim</a:t>
            </a:r>
            <a:r>
              <a:rPr lang="en-US" altLang="x-none" dirty="0">
                <a:latin typeface="Courier New" charset="0"/>
              </a:rPr>
              <a:t>	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</a:t>
            </a:r>
            <a:r>
              <a:rPr lang="en-US" altLang="x-none" dirty="0" err="1">
                <a:latin typeface="Courier New" charset="0"/>
              </a:rPr>
              <a:t>names.add</a:t>
            </a:r>
            <a:r>
              <a:rPr lang="en-US" altLang="x-none" dirty="0">
                <a:latin typeface="Courier New" charset="0"/>
              </a:rPr>
              <a:t>(3,"Susan");			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// Ann Michael Robert Susan Tim</a:t>
            </a:r>
            <a:endParaRPr lang="en-US" altLang="x-none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	   </a:t>
            </a:r>
            <a:r>
              <a:rPr lang="en-US" altLang="x-none" b="1" dirty="0" err="1">
                <a:latin typeface="Courier New" charset="0"/>
              </a:rPr>
              <a:t>System.out.println</a:t>
            </a:r>
            <a:r>
              <a:rPr lang="en-US" altLang="x-none" b="1" dirty="0">
                <a:latin typeface="Courier New" charset="0"/>
              </a:rPr>
              <a:t>(names);       </a:t>
            </a:r>
            <a:r>
              <a:rPr lang="en-US" altLang="x-none" dirty="0">
                <a:latin typeface="Courier New" charset="0"/>
              </a:rPr>
              <a:t>	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// [</a:t>
            </a:r>
            <a:r>
              <a:rPr lang="en-US" altLang="x-none" dirty="0" err="1">
                <a:solidFill>
                  <a:srgbClr val="FF0000"/>
                </a:solidFill>
                <a:latin typeface="Courier New" charset="0"/>
              </a:rPr>
              <a:t>Ann,Michael,Robert,Susan,Tim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]</a:t>
            </a:r>
            <a:endParaRPr lang="en-US" altLang="x-none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</a:t>
            </a:r>
            <a:r>
              <a:rPr lang="en-US" altLang="x-none" dirty="0" err="1">
                <a:latin typeface="Courier New" charset="0"/>
              </a:rPr>
              <a:t>names.remove</a:t>
            </a:r>
            <a:r>
              <a:rPr lang="en-US" altLang="x-none" dirty="0">
                <a:latin typeface="Courier New" charset="0"/>
              </a:rPr>
              <a:t>(2);		     	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// Ann Michael Susan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Tim</a:t>
            </a:r>
            <a:r>
              <a:rPr lang="en-US" altLang="x-none" dirty="0">
                <a:latin typeface="Courier New" charset="0"/>
              </a:rPr>
              <a:t>       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	   </a:t>
            </a:r>
            <a:r>
              <a:rPr lang="en-US" altLang="x-none" b="1" dirty="0" err="1">
                <a:latin typeface="Courier New" charset="0"/>
              </a:rPr>
              <a:t>System.out.println</a:t>
            </a:r>
            <a:r>
              <a:rPr lang="en-US" altLang="x-none" b="1" dirty="0">
                <a:latin typeface="Courier New" charset="0"/>
              </a:rPr>
              <a:t> (names);</a:t>
            </a:r>
            <a:r>
              <a:rPr lang="en-US" altLang="x-none" dirty="0">
                <a:latin typeface="Courier New" charset="0"/>
              </a:rPr>
              <a:t>		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// [</a:t>
            </a:r>
            <a:r>
              <a:rPr lang="en-US" altLang="x-none" dirty="0" err="1">
                <a:solidFill>
                  <a:srgbClr val="FF0000"/>
                </a:solidFill>
                <a:latin typeface="Courier New" charset="0"/>
              </a:rPr>
              <a:t>Ann,Michael,Susan,Tim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]</a:t>
            </a:r>
            <a:endParaRPr lang="en-US" altLang="x-none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</a:t>
            </a:r>
            <a:r>
              <a:rPr lang="en-US" altLang="x-none" dirty="0" err="1">
                <a:latin typeface="Courier New" charset="0"/>
              </a:rPr>
              <a:t>names.set</a:t>
            </a:r>
            <a:r>
              <a:rPr lang="en-US" altLang="x-none" dirty="0">
                <a:latin typeface="Courier New" charset="0"/>
              </a:rPr>
              <a:t>(2,"Lenny");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    	     	// Ann Michael Lenny Tim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</a:t>
            </a:r>
            <a:r>
              <a:rPr lang="en-US" altLang="x-none" b="1" dirty="0" err="1">
                <a:latin typeface="Courier New" charset="0"/>
              </a:rPr>
              <a:t>System.out.println</a:t>
            </a:r>
            <a:r>
              <a:rPr lang="en-US" altLang="x-none" b="1" dirty="0">
                <a:latin typeface="Courier New" charset="0"/>
              </a:rPr>
              <a:t> (names);</a:t>
            </a:r>
            <a:r>
              <a:rPr lang="en-US" altLang="x-none" dirty="0">
                <a:latin typeface="Courier New" charset="0"/>
              </a:rPr>
              <a:t>		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// [Ann, Michael, </a:t>
            </a:r>
            <a:r>
              <a:rPr lang="en-US" altLang="x-none" dirty="0" err="1">
                <a:solidFill>
                  <a:srgbClr val="FF0000"/>
                </a:solidFill>
                <a:latin typeface="Courier New" charset="0"/>
              </a:rPr>
              <a:t>Lenny,Tim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]</a:t>
            </a:r>
            <a:endParaRPr lang="en-US" altLang="x-none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  </a:t>
            </a:r>
            <a:r>
              <a:rPr lang="en-US" altLang="x-none" dirty="0" err="1">
                <a:latin typeface="Courier New" charset="0"/>
              </a:rPr>
              <a:t>System.out.println</a:t>
            </a:r>
            <a:r>
              <a:rPr lang="en-US" altLang="x-none" dirty="0">
                <a:latin typeface="Courier New" charset="0"/>
              </a:rPr>
              <a:t>("The name in position 1 is : " + </a:t>
            </a:r>
            <a:r>
              <a:rPr lang="en-US" altLang="x-none" dirty="0" err="1">
                <a:latin typeface="Courier New" charset="0"/>
              </a:rPr>
              <a:t>names.get</a:t>
            </a:r>
            <a:r>
              <a:rPr lang="en-US" altLang="x-none" dirty="0">
                <a:latin typeface="Courier New" charset="0"/>
              </a:rPr>
              <a:t>(1));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</a:rPr>
              <a:t>   }			      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// The name in position 1 is : Michael </a:t>
            </a:r>
          </a:p>
          <a:p>
            <a:pPr eaLnBrk="1" hangingPunct="1">
              <a:buFont typeface="Wingdings" charset="2"/>
              <a:buNone/>
            </a:pPr>
            <a:endParaRPr lang="en-US" altLang="x-none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x-none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087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14236" y="13066304"/>
            <a:ext cx="365485" cy="43601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40B220-E892-2D49-B7CC-1A391E859E1C}" type="slidenum">
              <a:rPr lang="en-US" altLang="en-US">
                <a:latin typeface="Garamond" charset="0"/>
              </a:rPr>
              <a:pPr eaLnBrk="1" hangingPunct="1"/>
              <a:t>67</a:t>
            </a:fld>
            <a:endParaRPr lang="en-US" altLang="en-US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710184" y="8057"/>
            <a:ext cx="21031200" cy="1714502"/>
          </a:xfrm>
        </p:spPr>
        <p:txBody>
          <a:bodyPr/>
          <a:lstStyle/>
          <a:p>
            <a:pPr eaLnBrk="1" hangingPunct="1"/>
            <a:r>
              <a:rPr lang="en-US" altLang="x-none" dirty="0"/>
              <a:t>An 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184" y="1722558"/>
            <a:ext cx="18745200" cy="11393368"/>
          </a:xfrm>
        </p:spPr>
        <p:txBody>
          <a:bodyPr>
            <a:noAutofit/>
          </a:bodyPr>
          <a:lstStyle/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System.</a:t>
            </a:r>
            <a:r>
              <a:rPr lang="en-US" altLang="x-none" i="1" dirty="0" err="1">
                <a:latin typeface="Courier New" charset="0"/>
                <a:ea typeface="Courier New" charset="0"/>
                <a:cs typeface="Courier New" charset="0"/>
              </a:rPr>
              <a:t>out.println</a:t>
            </a:r>
            <a:r>
              <a:rPr lang="en-US" altLang="x-none" i="1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i="1" dirty="0" err="1">
                <a:latin typeface="Courier New" charset="0"/>
                <a:ea typeface="Courier New" charset="0"/>
                <a:cs typeface="Courier New" charset="0"/>
              </a:rPr>
              <a:t>ArrayListTest</a:t>
            </a:r>
            <a:r>
              <a:rPr lang="en-US" altLang="x-none" i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&lt;String&gt;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&lt;String&gt;(); 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aList.add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("Dan");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aList.add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("George");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aList.add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("Mary");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   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System.</a:t>
            </a:r>
            <a:r>
              <a:rPr lang="en-US" altLang="x-none" i="1" dirty="0" err="1">
                <a:latin typeface="Courier New" charset="0"/>
                <a:ea typeface="Courier New" charset="0"/>
                <a:cs typeface="Courier New" charset="0"/>
              </a:rPr>
              <a:t>out.println</a:t>
            </a:r>
            <a:r>
              <a:rPr lang="en-US" altLang="x-none" i="1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i="1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altLang="x-none" i="1" dirty="0">
                <a:latin typeface="Courier New" charset="0"/>
                <a:ea typeface="Courier New" charset="0"/>
                <a:cs typeface="Courier New" charset="0"/>
              </a:rPr>
              <a:t> contains:");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for(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x = 0; x &lt; 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aList.size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(); x++)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System.</a:t>
            </a:r>
            <a:r>
              <a:rPr lang="en-US" altLang="x-none" i="1" dirty="0" err="1">
                <a:latin typeface="Courier New" charset="0"/>
                <a:ea typeface="Courier New" charset="0"/>
                <a:cs typeface="Courier New" charset="0"/>
              </a:rPr>
              <a:t>out.println</a:t>
            </a:r>
            <a:r>
              <a:rPr lang="en-US" altLang="x-none" i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i="1" dirty="0" err="1">
                <a:latin typeface="Courier New" charset="0"/>
                <a:ea typeface="Courier New" charset="0"/>
                <a:cs typeface="Courier New" charset="0"/>
              </a:rPr>
              <a:t>aList.get</a:t>
            </a:r>
            <a:r>
              <a:rPr lang="en-US" altLang="x-none" i="1" dirty="0">
                <a:latin typeface="Courier New" charset="0"/>
                <a:ea typeface="Courier New" charset="0"/>
                <a:cs typeface="Courier New" charset="0"/>
              </a:rPr>
              <a:t>(x));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   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 err="1">
                <a:solidFill>
                  <a:srgbClr val="C00000"/>
                </a:solidFill>
              </a:rPr>
              <a:t>ArrayListTest</a:t>
            </a:r>
            <a:endParaRPr lang="en-US" altLang="x-none" dirty="0">
              <a:solidFill>
                <a:srgbClr val="C00000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dirty="0" err="1">
                <a:solidFill>
                  <a:srgbClr val="C00000"/>
                </a:solidFill>
              </a:rPr>
              <a:t>aList</a:t>
            </a:r>
            <a:r>
              <a:rPr lang="en-US" altLang="x-none" dirty="0">
                <a:solidFill>
                  <a:srgbClr val="C00000"/>
                </a:solidFill>
              </a:rPr>
              <a:t> contains: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solidFill>
                  <a:srgbClr val="C00000"/>
                </a:solidFill>
              </a:rPr>
              <a:t>Dan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solidFill>
                  <a:srgbClr val="C00000"/>
                </a:solidFill>
              </a:rPr>
              <a:t>George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solidFill>
                  <a:srgbClr val="C00000"/>
                </a:solidFill>
              </a:rPr>
              <a:t>Mary</a:t>
            </a:r>
          </a:p>
          <a:p>
            <a:pPr eaLnBrk="1" hangingPunct="1">
              <a:buFont typeface="Wingdings" charset="2"/>
              <a:buNone/>
            </a:pP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58638" y="10008790"/>
            <a:ext cx="10525124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x-none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for(String e : </a:t>
            </a:r>
            <a:r>
              <a:rPr lang="en-US" altLang="x-none" sz="2400" b="1" dirty="0" err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altLang="x-none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sz="2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altLang="x-none" sz="2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2400" dirty="0" err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System.</a:t>
            </a:r>
            <a:r>
              <a:rPr lang="en-US" altLang="x-none" sz="2400" i="1" dirty="0" err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out.println</a:t>
            </a:r>
            <a:r>
              <a:rPr lang="en-US" altLang="x-none" sz="2400" i="1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(e);</a:t>
            </a:r>
          </a:p>
          <a:p>
            <a:r>
              <a:rPr lang="en-US" altLang="x-none" sz="2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}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958639" y="7572377"/>
            <a:ext cx="1985962" cy="24364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B58DA5-678A-F744-B777-820D49E2C8A7}"/>
              </a:ext>
            </a:extLst>
          </p:cNvPr>
          <p:cNvSpPr txBox="1"/>
          <p:nvPr/>
        </p:nvSpPr>
        <p:spPr>
          <a:xfrm>
            <a:off x="15740634" y="7203045"/>
            <a:ext cx="742950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B1B5AA-B94D-EB4C-8846-1DC346AEAA7D}"/>
              </a:ext>
            </a:extLst>
          </p:cNvPr>
          <p:cNvCxnSpPr/>
          <p:nvPr/>
        </p:nvCxnSpPr>
        <p:spPr>
          <a:xfrm>
            <a:off x="12192001" y="7572376"/>
            <a:ext cx="354863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6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 build="p"/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14236" y="13066304"/>
            <a:ext cx="365485" cy="43601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46AF4E-4955-1746-AAB1-9B46D2129C81}" type="slidenum">
              <a:rPr lang="en-US" altLang="en-US">
                <a:latin typeface="Garamond" charset="0"/>
              </a:rPr>
              <a:pPr eaLnBrk="1" hangingPunct="1"/>
              <a:t>68</a:t>
            </a:fld>
            <a:endParaRPr lang="en-US" altLang="en-US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Another Example: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2590803"/>
            <a:ext cx="17221200" cy="9061450"/>
          </a:xfrm>
        </p:spPr>
        <p:txBody>
          <a:bodyPr/>
          <a:lstStyle/>
          <a:p>
            <a:pPr marL="1066800" indent="-1066800">
              <a:lnSpc>
                <a:spcPct val="80000"/>
              </a:lnSpc>
            </a:pPr>
            <a:r>
              <a:rPr lang="en-US" altLang="x-none" sz="4000">
                <a:latin typeface="Courier New" charset="0"/>
              </a:rPr>
              <a:t>ArrayList</a:t>
            </a:r>
            <a:r>
              <a:rPr lang="en-US" altLang="x-none" sz="4000" dirty="0">
                <a:latin typeface="Courier New" charset="0"/>
              </a:rPr>
              <a:t>&lt;String&gt; students = new </a:t>
            </a:r>
            <a:r>
              <a:rPr lang="en-US" altLang="x-none" sz="4000" dirty="0" err="1">
                <a:latin typeface="Courier New" charset="0"/>
              </a:rPr>
              <a:t>ArrayList</a:t>
            </a:r>
            <a:r>
              <a:rPr lang="en-US" altLang="x-none" sz="4000" dirty="0">
                <a:latin typeface="Courier New" charset="0"/>
              </a:rPr>
              <a:t>&lt;String&gt;();</a:t>
            </a:r>
          </a:p>
          <a:p>
            <a:pPr marL="1066800" indent="-1066800">
              <a:lnSpc>
                <a:spcPct val="80000"/>
              </a:lnSpc>
            </a:pPr>
            <a:endParaRPr lang="en-US" altLang="x-none" sz="4000" dirty="0">
              <a:latin typeface="Courier New" charset="0"/>
            </a:endParaRPr>
          </a:p>
          <a:p>
            <a:pPr marL="1066800" indent="-1066800">
              <a:lnSpc>
                <a:spcPct val="80000"/>
              </a:lnSpc>
            </a:pPr>
            <a:r>
              <a:rPr lang="en-US" altLang="x-none" sz="4000" dirty="0" err="1">
                <a:latin typeface="Courier New" charset="0"/>
              </a:rPr>
              <a:t>students.add</a:t>
            </a:r>
            <a:r>
              <a:rPr lang="en-US" altLang="x-none" sz="4000" dirty="0">
                <a:latin typeface="Courier New" charset="0"/>
              </a:rPr>
              <a:t>("Mary");</a:t>
            </a:r>
          </a:p>
          <a:p>
            <a:pPr marL="1066800" indent="-1066800">
              <a:lnSpc>
                <a:spcPct val="80000"/>
              </a:lnSpc>
            </a:pPr>
            <a:r>
              <a:rPr lang="en-US" altLang="x-none" sz="4000" dirty="0" err="1">
                <a:latin typeface="Courier New" charset="0"/>
              </a:rPr>
              <a:t>students.add</a:t>
            </a:r>
            <a:r>
              <a:rPr lang="en-US" altLang="x-none" sz="4000" dirty="0">
                <a:latin typeface="Courier New" charset="0"/>
              </a:rPr>
              <a:t>("James");</a:t>
            </a:r>
          </a:p>
          <a:p>
            <a:pPr marL="1066800" indent="-1066800">
              <a:lnSpc>
                <a:spcPct val="80000"/>
              </a:lnSpc>
            </a:pPr>
            <a:r>
              <a:rPr lang="en-US" altLang="x-none" sz="4000" dirty="0" err="1">
                <a:latin typeface="Courier New" charset="0"/>
              </a:rPr>
              <a:t>students.add</a:t>
            </a:r>
            <a:r>
              <a:rPr lang="en-US" altLang="x-none" sz="4000" dirty="0">
                <a:latin typeface="Courier New" charset="0"/>
              </a:rPr>
              <a:t>("Kevin");</a:t>
            </a:r>
          </a:p>
          <a:p>
            <a:pPr marL="1066800" indent="-1066800">
              <a:lnSpc>
                <a:spcPct val="80000"/>
              </a:lnSpc>
            </a:pPr>
            <a:r>
              <a:rPr lang="en-US" altLang="x-none" sz="4000" dirty="0" err="1">
                <a:latin typeface="Courier New" charset="0"/>
              </a:rPr>
              <a:t>students.add</a:t>
            </a:r>
            <a:r>
              <a:rPr lang="en-US" altLang="x-none" sz="4000" dirty="0">
                <a:latin typeface="Courier New" charset="0"/>
              </a:rPr>
              <a:t>(1, "Tanya");	</a:t>
            </a:r>
          </a:p>
          <a:p>
            <a:pPr marL="1066800" indent="-1066800">
              <a:lnSpc>
                <a:spcPct val="80000"/>
              </a:lnSpc>
            </a:pPr>
            <a:r>
              <a:rPr lang="en-US" altLang="x-none" sz="4000" dirty="0">
                <a:latin typeface="Courier New" charset="0"/>
              </a:rPr>
              <a:t>String temp = </a:t>
            </a:r>
            <a:r>
              <a:rPr lang="en-US" altLang="x-none" sz="4000" dirty="0" err="1">
                <a:latin typeface="Courier New" charset="0"/>
              </a:rPr>
              <a:t>students.get</a:t>
            </a:r>
            <a:r>
              <a:rPr lang="en-US" altLang="x-none" sz="4000" dirty="0">
                <a:latin typeface="Courier New" charset="0"/>
              </a:rPr>
              <a:t>(3);	</a:t>
            </a:r>
          </a:p>
          <a:p>
            <a:pPr marL="1066800" indent="-1066800">
              <a:lnSpc>
                <a:spcPct val="80000"/>
              </a:lnSpc>
            </a:pPr>
            <a:r>
              <a:rPr lang="en-US" altLang="x-none" sz="4000" dirty="0" err="1">
                <a:latin typeface="Courier New" charset="0"/>
              </a:rPr>
              <a:t>System.out.println</a:t>
            </a:r>
            <a:r>
              <a:rPr lang="en-US" altLang="x-none" sz="4000" dirty="0">
                <a:latin typeface="Courier New" charset="0"/>
              </a:rPr>
              <a:t>(temp);	 </a:t>
            </a:r>
          </a:p>
          <a:p>
            <a:pPr marL="1066800" indent="-1066800">
              <a:lnSpc>
                <a:spcPct val="80000"/>
              </a:lnSpc>
            </a:pPr>
            <a:r>
              <a:rPr lang="en-US" altLang="x-none" sz="4000" dirty="0" err="1">
                <a:latin typeface="Courier New" charset="0"/>
              </a:rPr>
              <a:t>students.remove</a:t>
            </a:r>
            <a:r>
              <a:rPr lang="en-US" altLang="x-none" sz="4000" dirty="0">
                <a:latin typeface="Courier New" charset="0"/>
              </a:rPr>
              <a:t>(2);</a:t>
            </a:r>
          </a:p>
          <a:p>
            <a:pPr marL="1066800" indent="-1066800">
              <a:lnSpc>
                <a:spcPct val="80000"/>
              </a:lnSpc>
            </a:pPr>
            <a:r>
              <a:rPr lang="en-US" altLang="x-none" sz="4000" dirty="0" err="1">
                <a:latin typeface="Courier New" charset="0"/>
              </a:rPr>
              <a:t>students.set</a:t>
            </a:r>
            <a:r>
              <a:rPr lang="en-US" altLang="x-none" sz="4000" dirty="0">
                <a:latin typeface="Courier New" charset="0"/>
              </a:rPr>
              <a:t>(1, "John");</a:t>
            </a:r>
          </a:p>
          <a:p>
            <a:pPr marL="1066800" indent="-1066800">
              <a:lnSpc>
                <a:spcPct val="80000"/>
              </a:lnSpc>
            </a:pPr>
            <a:r>
              <a:rPr lang="en-US" altLang="x-none" sz="4000" dirty="0" err="1">
                <a:latin typeface="Courier New" charset="0"/>
              </a:rPr>
              <a:t>System.out.println</a:t>
            </a:r>
            <a:r>
              <a:rPr lang="en-US" altLang="x-none" sz="4000" dirty="0">
                <a:latin typeface="Courier New" charset="0"/>
              </a:rPr>
              <a:t>(</a:t>
            </a:r>
            <a:r>
              <a:rPr lang="en-US" altLang="x-none" sz="4000" dirty="0" err="1">
                <a:latin typeface="Courier New" charset="0"/>
              </a:rPr>
              <a:t>students.size</a:t>
            </a:r>
            <a:r>
              <a:rPr lang="en-US" altLang="x-none" sz="4000" dirty="0">
                <a:latin typeface="Courier New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886205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50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3714236" y="13066304"/>
            <a:ext cx="365485" cy="43601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9FC117-1B4F-C245-8823-FFAE2E4F6232}" type="slidenum">
              <a:rPr lang="en-US" altLang="en-US">
                <a:latin typeface="Garamond" charset="0"/>
              </a:rPr>
              <a:pPr eaLnBrk="1" hangingPunct="1"/>
              <a:t>69</a:t>
            </a:fld>
            <a:endParaRPr lang="en-US" altLang="en-US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93381" y="325748"/>
            <a:ext cx="9251577" cy="1302891"/>
          </a:xfrm>
        </p:spPr>
        <p:txBody>
          <a:bodyPr/>
          <a:lstStyle/>
          <a:p>
            <a:pPr algn="ctr" eaLnBrk="1" hangingPunct="1"/>
            <a:r>
              <a:rPr lang="en-US" altLang="x-none" dirty="0"/>
              <a:t>What happens?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7883" y="2177679"/>
            <a:ext cx="9932894" cy="10166722"/>
          </a:xfrm>
        </p:spPr>
        <p:txBody>
          <a:bodyPr>
            <a:normAutofit/>
          </a:bodyPr>
          <a:lstStyle/>
          <a:p>
            <a:pPr marL="1066800" indent="-1066800">
              <a:lnSpc>
                <a:spcPct val="80000"/>
              </a:lnSpc>
            </a:pPr>
            <a:r>
              <a:rPr lang="en-US" altLang="x-none" b="1" dirty="0" err="1">
                <a:latin typeface="Courier New" charset="0"/>
              </a:rPr>
              <a:t>ArrayList</a:t>
            </a:r>
            <a:r>
              <a:rPr lang="en-US" altLang="x-none" b="1" dirty="0">
                <a:latin typeface="Courier New" charset="0"/>
              </a:rPr>
              <a:t>&lt;String&gt; students = new </a:t>
            </a:r>
            <a:r>
              <a:rPr lang="en-US" altLang="x-none" b="1" dirty="0" err="1">
                <a:latin typeface="Courier New" charset="0"/>
              </a:rPr>
              <a:t>ArrayList</a:t>
            </a:r>
            <a:r>
              <a:rPr lang="en-US" altLang="x-none" b="1" dirty="0">
                <a:latin typeface="Courier New" charset="0"/>
              </a:rPr>
              <a:t>&lt;String&gt;();</a:t>
            </a:r>
          </a:p>
          <a:p>
            <a:pPr marL="1066800" indent="-1066800">
              <a:lnSpc>
                <a:spcPct val="80000"/>
              </a:lnSpc>
            </a:pPr>
            <a:endParaRPr lang="en-US" altLang="x-none" b="1" dirty="0">
              <a:latin typeface="Courier New" charset="0"/>
            </a:endParaRPr>
          </a:p>
          <a:p>
            <a:pPr marL="1066800" indent="-1066800">
              <a:lnSpc>
                <a:spcPct val="80000"/>
              </a:lnSpc>
            </a:pPr>
            <a:r>
              <a:rPr lang="en-US" altLang="x-none" dirty="0" err="1">
                <a:latin typeface="Courier New" charset="0"/>
              </a:rPr>
              <a:t>students.add</a:t>
            </a:r>
            <a:r>
              <a:rPr lang="en-US" altLang="x-none" dirty="0">
                <a:latin typeface="Courier New" charset="0"/>
              </a:rPr>
              <a:t>("Mary");</a:t>
            </a:r>
          </a:p>
          <a:p>
            <a:pPr marL="1066800" indent="-1066800">
              <a:lnSpc>
                <a:spcPct val="80000"/>
              </a:lnSpc>
            </a:pPr>
            <a:r>
              <a:rPr lang="en-US" altLang="x-none" dirty="0" err="1">
                <a:latin typeface="Courier New" charset="0"/>
              </a:rPr>
              <a:t>students.add</a:t>
            </a:r>
            <a:r>
              <a:rPr lang="en-US" altLang="x-none" dirty="0">
                <a:latin typeface="Courier New" charset="0"/>
              </a:rPr>
              <a:t>("James");</a:t>
            </a:r>
          </a:p>
          <a:p>
            <a:pPr marL="1066800" indent="-1066800">
              <a:lnSpc>
                <a:spcPct val="80000"/>
              </a:lnSpc>
            </a:pPr>
            <a:r>
              <a:rPr lang="en-US" altLang="x-none" dirty="0" err="1">
                <a:latin typeface="Courier New" charset="0"/>
              </a:rPr>
              <a:t>students.add</a:t>
            </a:r>
            <a:r>
              <a:rPr lang="en-US" altLang="x-none" dirty="0">
                <a:latin typeface="Courier New" charset="0"/>
              </a:rPr>
              <a:t>("Kevin");</a:t>
            </a:r>
          </a:p>
          <a:p>
            <a:pPr marL="1066800" indent="-1066800">
              <a:lnSpc>
                <a:spcPct val="80000"/>
              </a:lnSpc>
            </a:pPr>
            <a:r>
              <a:rPr lang="en-US" altLang="x-none" dirty="0" err="1">
                <a:latin typeface="Courier New" charset="0"/>
              </a:rPr>
              <a:t>students.add</a:t>
            </a:r>
            <a:r>
              <a:rPr lang="en-US" altLang="x-none" dirty="0">
                <a:latin typeface="Courier New" charset="0"/>
              </a:rPr>
              <a:t>(1, "Tanya");	</a:t>
            </a:r>
          </a:p>
          <a:p>
            <a:pPr marL="1066800" indent="-1066800">
              <a:lnSpc>
                <a:spcPct val="80000"/>
              </a:lnSpc>
            </a:pPr>
            <a:endParaRPr lang="en-US" altLang="x-none" dirty="0">
              <a:latin typeface="Courier New" charset="0"/>
            </a:endParaRPr>
          </a:p>
          <a:p>
            <a:pPr marL="1066800" indent="-1066800">
              <a:lnSpc>
                <a:spcPct val="80000"/>
              </a:lnSpc>
            </a:pPr>
            <a:r>
              <a:rPr lang="en-US" altLang="x-none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String temp = </a:t>
            </a:r>
            <a:r>
              <a:rPr lang="en-US" altLang="x-none" b="1" dirty="0" err="1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students.get</a:t>
            </a:r>
            <a:r>
              <a:rPr lang="en-US" altLang="x-none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(3);</a:t>
            </a:r>
          </a:p>
          <a:p>
            <a:pPr marL="1066800" indent="-1066800">
              <a:lnSpc>
                <a:spcPct val="80000"/>
              </a:lnSpc>
            </a:pPr>
            <a:r>
              <a:rPr lang="en-US" altLang="x-none" dirty="0" err="1">
                <a:latin typeface="Courier New" charset="0"/>
              </a:rPr>
              <a:t>System.out.println</a:t>
            </a:r>
            <a:r>
              <a:rPr lang="en-US" altLang="x-none" dirty="0">
                <a:latin typeface="Courier New" charset="0"/>
              </a:rPr>
              <a:t>(temp);	 </a:t>
            </a:r>
          </a:p>
          <a:p>
            <a:pPr marL="1066800" indent="-1066800">
              <a:lnSpc>
                <a:spcPct val="80000"/>
              </a:lnSpc>
            </a:pPr>
            <a:r>
              <a:rPr lang="en-US" altLang="x-none" dirty="0" err="1">
                <a:latin typeface="Courier New" charset="0"/>
              </a:rPr>
              <a:t>students.remove</a:t>
            </a:r>
            <a:r>
              <a:rPr lang="en-US" altLang="x-none" dirty="0">
                <a:latin typeface="Courier New" charset="0"/>
              </a:rPr>
              <a:t>(2);</a:t>
            </a:r>
          </a:p>
          <a:p>
            <a:pPr marL="1066800" indent="-1066800">
              <a:lnSpc>
                <a:spcPct val="80000"/>
              </a:lnSpc>
            </a:pPr>
            <a:endParaRPr lang="en-US" altLang="x-none" dirty="0">
              <a:latin typeface="Courier New" charset="0"/>
            </a:endParaRPr>
          </a:p>
          <a:p>
            <a:pPr marL="1066800" indent="-1066800">
              <a:lnSpc>
                <a:spcPct val="80000"/>
              </a:lnSpc>
            </a:pPr>
            <a:r>
              <a:rPr lang="en-US" altLang="x-none" dirty="0" err="1">
                <a:latin typeface="Courier New" charset="0"/>
              </a:rPr>
              <a:t>students.set</a:t>
            </a:r>
            <a:r>
              <a:rPr lang="en-US" altLang="x-none" dirty="0">
                <a:latin typeface="Courier New" charset="0"/>
              </a:rPr>
              <a:t>(1, "John");</a:t>
            </a:r>
          </a:p>
          <a:p>
            <a:pPr marL="1066800" indent="-1066800">
              <a:lnSpc>
                <a:spcPct val="80000"/>
              </a:lnSpc>
            </a:pPr>
            <a:endParaRPr lang="en-US" altLang="x-none" dirty="0">
              <a:latin typeface="Courier New" charset="0"/>
            </a:endParaRPr>
          </a:p>
        </p:txBody>
      </p:sp>
      <p:graphicFrame>
        <p:nvGraphicFramePr>
          <p:cNvPr id="20496" name="Group 16"/>
          <p:cNvGraphicFramePr>
            <a:graphicFrameLocks noGrp="1"/>
          </p:cNvGraphicFramePr>
          <p:nvPr>
            <p:ph sz="quarter" idx="2"/>
            <p:extLst/>
          </p:nvPr>
        </p:nvGraphicFramePr>
        <p:xfrm>
          <a:off x="12353929" y="3200400"/>
          <a:ext cx="8067674" cy="853440"/>
        </p:xfrm>
        <a:graphic>
          <a:graphicData uri="http://schemas.openxmlformats.org/drawingml/2006/table">
            <a:tbl>
              <a:tblPr/>
              <a:tblGrid>
                <a:gridCol w="268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39" name="Group 59"/>
          <p:cNvGraphicFramePr>
            <a:graphicFrameLocks noGrp="1"/>
          </p:cNvGraphicFramePr>
          <p:nvPr>
            <p:ph sz="quarter" idx="3"/>
            <p:extLst/>
          </p:nvPr>
        </p:nvGraphicFramePr>
        <p:xfrm>
          <a:off x="12353929" y="5334000"/>
          <a:ext cx="8067674" cy="1066800"/>
        </p:xfrm>
        <a:graphic>
          <a:graphicData uri="http://schemas.openxmlformats.org/drawingml/2006/table">
            <a:tbl>
              <a:tblPr/>
              <a:tblGrid>
                <a:gridCol w="20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182880" marR="18288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64" name="Text Box 61"/>
          <p:cNvSpPr txBox="1">
            <a:spLocks noChangeArrowheads="1"/>
          </p:cNvSpPr>
          <p:nvPr/>
        </p:nvSpPr>
        <p:spPr bwMode="auto">
          <a:xfrm>
            <a:off x="10766610" y="7217789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2400" dirty="0"/>
              <a:t> temp</a:t>
            </a:r>
          </a:p>
        </p:txBody>
      </p:sp>
      <p:cxnSp>
        <p:nvCxnSpPr>
          <p:cNvPr id="14365" name="AutoShape 62"/>
          <p:cNvCxnSpPr>
            <a:cxnSpLocks noChangeShapeType="1"/>
          </p:cNvCxnSpPr>
          <p:nvPr/>
        </p:nvCxnSpPr>
        <p:spPr bwMode="auto">
          <a:xfrm flipV="1">
            <a:off x="12266144" y="6172201"/>
            <a:ext cx="7223128" cy="1555758"/>
          </a:xfrm>
          <a:prstGeom prst="curvedConnector3">
            <a:avLst>
              <a:gd name="adj1" fmla="val 1006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543" name="Group 63"/>
          <p:cNvGraphicFramePr>
            <a:graphicFrameLocks noGrp="1"/>
          </p:cNvGraphicFramePr>
          <p:nvPr>
            <p:extLst/>
          </p:nvPr>
        </p:nvGraphicFramePr>
        <p:xfrm>
          <a:off x="12308540" y="8635094"/>
          <a:ext cx="7620000" cy="1066800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53" name="Group 73"/>
          <p:cNvGraphicFramePr>
            <a:graphicFrameLocks noGrp="1"/>
          </p:cNvGraphicFramePr>
          <p:nvPr>
            <p:extLst/>
          </p:nvPr>
        </p:nvGraphicFramePr>
        <p:xfrm>
          <a:off x="12496800" y="10820400"/>
          <a:ext cx="7620000" cy="1066800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86919" y="3528537"/>
            <a:ext cx="308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51577" y="3897868"/>
            <a:ext cx="251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09647" y="5334001"/>
            <a:ext cx="308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574305" y="5703332"/>
            <a:ext cx="251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62801" y="8859655"/>
            <a:ext cx="308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251575" y="9228986"/>
            <a:ext cx="251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09647" y="11084197"/>
            <a:ext cx="308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574305" y="11453528"/>
            <a:ext cx="251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3482918" y="2438400"/>
            <a:ext cx="466164" cy="10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482918" y="1735697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Mary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6253012" y="2312473"/>
            <a:ext cx="331692" cy="133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118540" y="160976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James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933459" y="2240781"/>
            <a:ext cx="555814" cy="140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23108" y="1538077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Kevin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2837460" y="4929098"/>
            <a:ext cx="466164" cy="10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799172" y="4153377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Mary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5004490" y="4859790"/>
            <a:ext cx="466164" cy="10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004490" y="4157087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Tanya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086730" y="4859790"/>
            <a:ext cx="466164" cy="10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086730" y="4157087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James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9560988" y="4712200"/>
            <a:ext cx="466164" cy="10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525696" y="4188901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Kevin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2980896" y="8266451"/>
            <a:ext cx="466164" cy="78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947460" y="7559201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Mary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6002002" y="8237045"/>
            <a:ext cx="466164" cy="78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002002" y="7534341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Tanya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8404542" y="8313773"/>
            <a:ext cx="466164" cy="78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404542" y="761106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Kevin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3447060" y="10587333"/>
            <a:ext cx="466164" cy="78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447060" y="988462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Mary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6408680" y="10483489"/>
            <a:ext cx="466164" cy="78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408680" y="9780785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John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8933458" y="10349815"/>
            <a:ext cx="466164" cy="78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933458" y="9647111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Kevin</a:t>
            </a:r>
          </a:p>
        </p:txBody>
      </p:sp>
    </p:spTree>
    <p:extLst>
      <p:ext uri="{BB962C8B-B14F-4D97-AF65-F5344CB8AC3E}">
        <p14:creationId xmlns:p14="http://schemas.microsoft.com/office/powerpoint/2010/main" val="321463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64" grpId="0"/>
      <p:bldP spid="2" grpId="0"/>
      <p:bldP spid="16" grpId="0"/>
      <p:bldP spid="18" grpId="0"/>
      <p:bldP spid="20" grpId="0"/>
      <p:bldP spid="8" grpId="0"/>
      <p:bldP spid="26" grpId="0"/>
      <p:bldP spid="28" grpId="0"/>
      <p:bldP spid="32" grpId="0"/>
      <p:bldP spid="34" grpId="0"/>
      <p:bldP spid="37" grpId="0"/>
      <p:bldP spid="39" grpId="0"/>
      <p:bldP spid="44" grpId="0"/>
      <p:bldP spid="47" grpId="0"/>
      <p:bldP spid="51" grpId="0"/>
      <p:bldP spid="53" grpId="0"/>
      <p:bldP spid="55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Complexity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919921"/>
            <a:ext cx="21869400" cy="11582400"/>
          </a:xfrm>
        </p:spPr>
        <p:txBody>
          <a:bodyPr>
            <a:normAutofit/>
          </a:bodyPr>
          <a:lstStyle/>
          <a:p>
            <a:r>
              <a:rPr lang="en-US" dirty="0"/>
              <a:t>Measuring Complexity of Algorithms is called ANALYSIS of ALGORITHMS.</a:t>
            </a:r>
          </a:p>
          <a:p>
            <a:r>
              <a:rPr lang="en-US" dirty="0"/>
              <a:t>Efficiency is a measure of </a:t>
            </a:r>
            <a:r>
              <a:rPr lang="en-US" dirty="0">
                <a:solidFill>
                  <a:srgbClr val="0000FF"/>
                </a:solidFill>
              </a:rPr>
              <a:t>speed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space consumption</a:t>
            </a:r>
            <a:endParaRPr lang="en-US" dirty="0"/>
          </a:p>
          <a:p>
            <a:pPr lvl="1"/>
            <a:r>
              <a:rPr lang="en-US" dirty="0"/>
              <a:t>Speed – time complexity</a:t>
            </a:r>
          </a:p>
          <a:p>
            <a:pPr lvl="2"/>
            <a:r>
              <a:rPr lang="en-US" dirty="0"/>
              <a:t>also called running or execution time</a:t>
            </a:r>
          </a:p>
          <a:p>
            <a:pPr lvl="2"/>
            <a:r>
              <a:rPr lang="en-US" dirty="0"/>
              <a:t>denoted by the letter </a:t>
            </a:r>
            <a:r>
              <a:rPr lang="en-US" i="1" dirty="0"/>
              <a:t>O</a:t>
            </a:r>
            <a:r>
              <a:rPr lang="en-US" dirty="0"/>
              <a:t> (Big O)</a:t>
            </a:r>
          </a:p>
          <a:p>
            <a:pPr lvl="1"/>
            <a:r>
              <a:rPr lang="en-US" dirty="0"/>
              <a:t>Space consumption – space complexity</a:t>
            </a:r>
          </a:p>
          <a:p>
            <a:pPr lvl="2"/>
            <a:r>
              <a:rPr lang="en-US" dirty="0"/>
              <a:t>also represented using </a:t>
            </a:r>
            <a:r>
              <a:rPr lang="en-US" i="1" dirty="0"/>
              <a:t>Big O </a:t>
            </a:r>
          </a:p>
          <a:p>
            <a:pPr lvl="2"/>
            <a:r>
              <a:rPr lang="en-US" dirty="0"/>
              <a:t>always </a:t>
            </a:r>
            <a:r>
              <a:rPr lang="en-US" i="1" dirty="0"/>
              <a:t>less than or equal to </a:t>
            </a:r>
            <a:r>
              <a:rPr lang="en-US" dirty="0"/>
              <a:t>the time requirement</a:t>
            </a:r>
          </a:p>
          <a:p>
            <a:pPr lvl="2"/>
            <a:r>
              <a:rPr lang="en-US" i="1" dirty="0"/>
              <a:t>Note that if you revise an algorithm to reduce space requirement, you may increase time requirement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A4EAD70E-8058-2045-8876-F3F18BA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62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14236" y="13066304"/>
            <a:ext cx="365485" cy="43601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27F0FF-5C88-3443-84D3-9CA76E3E6E4F}" type="slidenum">
              <a:rPr lang="en-US" altLang="en-US">
                <a:latin typeface="Garamond" charset="0"/>
              </a:rPr>
              <a:pPr eaLnBrk="1" hangingPunct="1"/>
              <a:t>70</a:t>
            </a:fld>
            <a:endParaRPr lang="en-US" altLang="en-US">
              <a:latin typeface="Garamond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884" y="1610139"/>
            <a:ext cx="23451668" cy="11832812"/>
          </a:xfrm>
        </p:spPr>
        <p:txBody>
          <a:bodyPr>
            <a:normAutofit/>
          </a:bodyPr>
          <a:lstStyle/>
          <a:p>
            <a:pPr eaLnBrk="1" hangingPunct="1"/>
            <a:endParaRPr lang="en-US" altLang="x-none" sz="6800" dirty="0"/>
          </a:p>
          <a:p>
            <a:pPr eaLnBrk="1" hangingPunct="1"/>
            <a:r>
              <a:rPr lang="en-US" altLang="x-none" sz="6800" dirty="0" err="1"/>
              <a:t>ArrayLists</a:t>
            </a:r>
            <a:r>
              <a:rPr lang="en-US" altLang="x-none" sz="6800" dirty="0"/>
              <a:t> can hold any kind of object.</a:t>
            </a:r>
          </a:p>
          <a:p>
            <a:pPr lvl="1" eaLnBrk="1" hangingPunct="1"/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&lt;Athlete&gt; team = new </a:t>
            </a:r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&lt;Athlete&gt;();</a:t>
            </a:r>
          </a:p>
          <a:p>
            <a:pPr lvl="1" eaLnBrk="1" hangingPunct="1"/>
            <a:endParaRPr lang="en-US" altLang="x-none" dirty="0">
              <a:latin typeface="Courier New" charset="0"/>
            </a:endParaRPr>
          </a:p>
          <a:p>
            <a:pPr lvl="1" eaLnBrk="1" hangingPunct="1"/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&lt;Student&gt; cs111 = new </a:t>
            </a:r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&lt;Student&gt;();</a:t>
            </a:r>
          </a:p>
          <a:p>
            <a:pPr lvl="1" eaLnBrk="1" hangingPunct="1"/>
            <a:endParaRPr lang="en-US" altLang="x-none" dirty="0">
              <a:latin typeface="Courier New" charset="0"/>
            </a:endParaRPr>
          </a:p>
          <a:p>
            <a:pPr lvl="1" eaLnBrk="1" hangingPunct="1"/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</a:t>
            </a:r>
            <a:r>
              <a:rPr lang="en-US" altLang="x-none" dirty="0" err="1">
                <a:latin typeface="Courier New" charset="0"/>
              </a:rPr>
              <a:t>BankAccount</a:t>
            </a:r>
            <a:r>
              <a:rPr lang="en-US" altLang="x-none" dirty="0">
                <a:latin typeface="Courier New" charset="0"/>
              </a:rPr>
              <a:t>&gt; accounts = new   </a:t>
            </a:r>
          </a:p>
          <a:p>
            <a:pPr marL="914400" lvl="1" indent="0">
              <a:buNone/>
            </a:pPr>
            <a:r>
              <a:rPr lang="en-US" altLang="x-none" dirty="0">
                <a:latin typeface="Courier New" charset="0"/>
              </a:rPr>
              <a:t>   </a:t>
            </a:r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</a:t>
            </a:r>
            <a:r>
              <a:rPr lang="en-US" altLang="x-none" dirty="0" err="1">
                <a:latin typeface="Courier New" charset="0"/>
              </a:rPr>
              <a:t>BankAccount</a:t>
            </a:r>
            <a:r>
              <a:rPr lang="en-US" altLang="x-none" dirty="0">
                <a:latin typeface="Courier New" charset="0"/>
              </a:rPr>
              <a:t>&gt; ();</a:t>
            </a:r>
          </a:p>
          <a:p>
            <a:pPr marL="914400" lvl="1" indent="0">
              <a:buNone/>
            </a:pPr>
            <a:endParaRPr lang="en-US" altLang="x-none" dirty="0">
              <a:latin typeface="Courier New" charset="0"/>
            </a:endParaRPr>
          </a:p>
          <a:p>
            <a:pPr indent="0"/>
            <a:r>
              <a:rPr lang="en-US" altLang="x-none" sz="6800" dirty="0" err="1">
                <a:solidFill>
                  <a:srgbClr val="C00000"/>
                </a:solidFill>
              </a:rPr>
              <a:t>ArrayLists</a:t>
            </a:r>
            <a:r>
              <a:rPr lang="en-US" altLang="x-none" dirty="0">
                <a:solidFill>
                  <a:srgbClr val="C00000"/>
                </a:solidFill>
              </a:rPr>
              <a:t> </a:t>
            </a:r>
            <a:r>
              <a:rPr lang="en-US" altLang="x-none" sz="6800" dirty="0">
                <a:solidFill>
                  <a:srgbClr val="C00000"/>
                </a:solidFill>
              </a:rPr>
              <a:t> DO NOT hold primitives.</a:t>
            </a:r>
          </a:p>
          <a:p>
            <a:pPr indent="0"/>
            <a:r>
              <a:rPr lang="en-US" altLang="x-none" sz="6000" i="1" dirty="0"/>
              <a:t>But Java "wraps" primitives! (Don't worry about this yet-112)</a:t>
            </a:r>
          </a:p>
          <a:p>
            <a:pPr lvl="1"/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&lt;Integer&gt; </a:t>
            </a:r>
            <a:r>
              <a:rPr lang="en-US" altLang="x-none" dirty="0" err="1">
                <a:latin typeface="Courier New" charset="0"/>
              </a:rPr>
              <a:t>nums</a:t>
            </a:r>
            <a:r>
              <a:rPr lang="en-US" altLang="x-none" dirty="0">
                <a:latin typeface="Courier New" charset="0"/>
              </a:rPr>
              <a:t> = new   </a:t>
            </a:r>
          </a:p>
          <a:p>
            <a:pPr marL="914400" lvl="1" indent="0">
              <a:buNone/>
            </a:pPr>
            <a:r>
              <a:rPr lang="en-US" altLang="x-none" dirty="0">
                <a:latin typeface="Courier New" charset="0"/>
              </a:rPr>
              <a:t>   </a:t>
            </a:r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&lt;Integer&gt; ();</a:t>
            </a:r>
          </a:p>
          <a:p>
            <a:pPr indent="0"/>
            <a:endParaRPr lang="en-US" altLang="x-none" sz="6800" i="1" dirty="0"/>
          </a:p>
          <a:p>
            <a:pPr indent="0"/>
            <a:endParaRPr lang="en-US" altLang="x-none" sz="6800" i="1" dirty="0"/>
          </a:p>
          <a:p>
            <a:pPr indent="0"/>
            <a:endParaRPr lang="en-US" altLang="x-none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123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14236" y="13066304"/>
            <a:ext cx="365485" cy="43601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3691C2-5275-614F-936E-3C317F397E70}" type="slidenum">
              <a:rPr lang="en-US" altLang="en-US">
                <a:latin typeface="Garamond" charset="0"/>
              </a:rPr>
              <a:pPr eaLnBrk="1" hangingPunct="1"/>
              <a:t>71</a:t>
            </a:fld>
            <a:endParaRPr lang="en-US" altLang="en-US">
              <a:latin typeface="Garamond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322" y="278294"/>
            <a:ext cx="21945600" cy="1284775"/>
          </a:xfrm>
        </p:spPr>
        <p:txBody>
          <a:bodyPr/>
          <a:lstStyle/>
          <a:p>
            <a:pPr eaLnBrk="1" hangingPunct="1"/>
            <a:r>
              <a:rPr lang="en-US" altLang="x-none" dirty="0"/>
              <a:t>Reminder about number of elements</a:t>
            </a:r>
          </a:p>
        </p:txBody>
      </p:sp>
      <p:graphicFrame>
        <p:nvGraphicFramePr>
          <p:cNvPr id="202778" name="Group 26"/>
          <p:cNvGraphicFramePr>
            <a:graphicFrameLocks noGrp="1"/>
          </p:cNvGraphicFramePr>
          <p:nvPr>
            <p:ph idx="1"/>
          </p:nvPr>
        </p:nvGraphicFramePr>
        <p:xfrm>
          <a:off x="4876800" y="3200400"/>
          <a:ext cx="13563600" cy="5334000"/>
        </p:xfrm>
        <a:graphic>
          <a:graphicData uri="http://schemas.openxmlformats.org/drawingml/2006/table">
            <a:tbl>
              <a:tblPr/>
              <a:tblGrid>
                <a:gridCol w="67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marL="182880" marR="18288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Elements</a:t>
                      </a: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</a:t>
                      </a:r>
                    </a:p>
                  </a:txBody>
                  <a:tcPr marL="182880" marR="18288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a.length</a:t>
                      </a:r>
                      <a:endParaRPr kumimoji="0" 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ArrayList</a:t>
                      </a:r>
                    </a:p>
                  </a:txBody>
                  <a:tcPr marL="182880" marR="18288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a.size</a:t>
                      </a: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</a:p>
                  </a:txBody>
                  <a:tcPr marL="182880" marR="18288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a.length</a:t>
                      </a: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4420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-2140226" y="496959"/>
            <a:ext cx="1569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4800" b="1" dirty="0">
                <a:solidFill>
                  <a:srgbClr val="C00000"/>
                </a:solidFill>
                <a:latin typeface="Univers 45 Light" charset="0"/>
              </a:rPr>
              <a:t>Array and Array List Manipulations:</a:t>
            </a:r>
            <a:endParaRPr lang="en-US" altLang="x-none" sz="4000" dirty="0">
              <a:solidFill>
                <a:srgbClr val="C00000"/>
              </a:solidFill>
              <a:latin typeface="Univers 45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761130"/>
            <a:ext cx="16916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indent="-548640">
              <a:buFont typeface="Arial" pitchFamily="34" charset="0"/>
              <a:buChar char="•"/>
              <a:defRPr/>
            </a:pPr>
            <a:r>
              <a:rPr lang="en-US" sz="4800" dirty="0"/>
              <a:t>Access elements</a:t>
            </a:r>
          </a:p>
          <a:p>
            <a:pPr marL="548640" indent="-548640">
              <a:buFont typeface="Arial" pitchFamily="34" charset="0"/>
              <a:buChar char="•"/>
              <a:defRPr/>
            </a:pPr>
            <a:r>
              <a:rPr lang="en-US" sz="4800" dirty="0"/>
              <a:t>Traverse arrays </a:t>
            </a:r>
          </a:p>
          <a:p>
            <a:pPr marL="548640" indent="-548640">
              <a:buFont typeface="Arial" pitchFamily="34" charset="0"/>
              <a:buChar char="•"/>
              <a:defRPr/>
            </a:pPr>
            <a:r>
              <a:rPr lang="en-US" sz="4800" dirty="0"/>
              <a:t>Find the maximum/minimum value --ARRAYS</a:t>
            </a:r>
          </a:p>
          <a:p>
            <a:pPr marL="548640" indent="-548640">
              <a:buFont typeface="Arial" pitchFamily="34" charset="0"/>
              <a:buChar char="•"/>
              <a:defRPr/>
            </a:pPr>
            <a:r>
              <a:rPr lang="en-US" sz="4800" dirty="0"/>
              <a:t>Accumulate values -- ARRAYS</a:t>
            </a:r>
          </a:p>
          <a:p>
            <a:pPr marL="548640" indent="-548640">
              <a:buFont typeface="Arial" pitchFamily="34" charset="0"/>
              <a:buChar char="•"/>
              <a:defRPr/>
            </a:pPr>
            <a:r>
              <a:rPr lang="en-US" sz="4800" dirty="0"/>
              <a:t>Work with consecutive  terms</a:t>
            </a:r>
          </a:p>
          <a:p>
            <a:pPr marL="548640" indent="-548640">
              <a:buFont typeface="Arial" pitchFamily="34" charset="0"/>
              <a:buChar char="•"/>
              <a:defRPr/>
            </a:pPr>
            <a:r>
              <a:rPr lang="en-US" sz="4800" dirty="0"/>
              <a:t>Add an element</a:t>
            </a:r>
          </a:p>
          <a:p>
            <a:pPr marL="548640" indent="-548640">
              <a:buFont typeface="Arial" pitchFamily="34" charset="0"/>
              <a:buChar char="•"/>
              <a:defRPr/>
            </a:pPr>
            <a:r>
              <a:rPr lang="en-US" sz="4800" dirty="0"/>
              <a:t>Remove an element</a:t>
            </a:r>
          </a:p>
          <a:p>
            <a:pPr>
              <a:defRPr/>
            </a:pPr>
            <a:endParaRPr lang="en-US" sz="4800" dirty="0">
              <a:cs typeface="Courier New" pitchFamily="49" charset="0"/>
            </a:endParaRPr>
          </a:p>
          <a:p>
            <a:pPr>
              <a:defRPr/>
            </a:pPr>
            <a:endParaRPr lang="en-US" sz="4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51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>
          <a:xfrm>
            <a:off x="-1944003" y="0"/>
            <a:ext cx="13056899" cy="2100403"/>
          </a:xfrm>
        </p:spPr>
        <p:txBody>
          <a:bodyPr>
            <a:normAutofit/>
          </a:bodyPr>
          <a:lstStyle/>
          <a:p>
            <a:pPr algn="ctr"/>
            <a:r>
              <a:rPr lang="en-US" altLang="x-none" sz="6400" b="1" dirty="0">
                <a:latin typeface="Serifa Std 45 Light" charset="0"/>
              </a:rPr>
              <a:t> Arrays and </a:t>
            </a:r>
            <a:r>
              <a:rPr lang="en-US" altLang="x-none" sz="6400" b="1" dirty="0" err="1">
                <a:latin typeface="Serifa Std 45 Light" charset="0"/>
              </a:rPr>
              <a:t>ArrayLists</a:t>
            </a:r>
            <a:endParaRPr lang="en-US" altLang="x-none" sz="6400" b="1" dirty="0">
              <a:latin typeface="Serifa Std 45 Light" charset="0"/>
            </a:endParaRP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097446" y="3013844"/>
            <a:ext cx="1569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4800" b="1" dirty="0">
                <a:solidFill>
                  <a:srgbClr val="C00000"/>
                </a:solidFill>
                <a:latin typeface="Univers 45 Light" charset="0"/>
              </a:rPr>
              <a:t>The appropriate data structure</a:t>
            </a:r>
            <a:r>
              <a:rPr lang="en-US" altLang="x-none" sz="4000" dirty="0">
                <a:solidFill>
                  <a:srgbClr val="C00000"/>
                </a:solidFill>
                <a:latin typeface="Univers 45 Light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5496" y="4249439"/>
            <a:ext cx="11734800" cy="7478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8640" indent="-548640">
              <a:buFont typeface="Arial" pitchFamily="34" charset="0"/>
              <a:buChar char="•"/>
              <a:defRPr/>
            </a:pPr>
            <a:r>
              <a:rPr lang="en-US" sz="4800" dirty="0"/>
              <a:t>Arrays are a fixed length.</a:t>
            </a:r>
          </a:p>
          <a:p>
            <a:pPr marL="548640" indent="-548640">
              <a:buFont typeface="Arial" pitchFamily="34" charset="0"/>
              <a:buChar char="•"/>
              <a:defRPr/>
            </a:pPr>
            <a:endParaRPr lang="en-US" sz="4800" dirty="0"/>
          </a:p>
          <a:p>
            <a:pPr marL="548640" indent="-548640">
              <a:buFont typeface="Arial" pitchFamily="34" charset="0"/>
              <a:buChar char="•"/>
              <a:defRPr/>
            </a:pPr>
            <a:r>
              <a:rPr lang="en-US" sz="4800" dirty="0" err="1"/>
              <a:t>ArrayLists</a:t>
            </a:r>
            <a:r>
              <a:rPr lang="en-US" sz="4800" dirty="0"/>
              <a:t> grow and shrink as needed.</a:t>
            </a:r>
          </a:p>
          <a:p>
            <a:pPr marL="548640" indent="-548640">
              <a:buFont typeface="Arial" pitchFamily="34" charset="0"/>
              <a:buChar char="•"/>
              <a:defRPr/>
            </a:pPr>
            <a:endParaRPr lang="en-US" sz="4800" dirty="0"/>
          </a:p>
          <a:p>
            <a:pPr marL="548640" indent="-548640">
              <a:buFont typeface="Arial" pitchFamily="34" charset="0"/>
              <a:buChar char="•"/>
              <a:defRPr/>
            </a:pPr>
            <a:r>
              <a:rPr lang="en-US" sz="4800" dirty="0"/>
              <a:t>Arrays can hold primitive values or objects.</a:t>
            </a:r>
          </a:p>
          <a:p>
            <a:pPr marL="548640" indent="-548640">
              <a:buFont typeface="Arial" pitchFamily="34" charset="0"/>
              <a:buChar char="•"/>
              <a:defRPr/>
            </a:pPr>
            <a:endParaRPr lang="en-US" sz="4800" dirty="0"/>
          </a:p>
          <a:p>
            <a:pPr marL="548640" indent="-548640">
              <a:buFont typeface="Arial" pitchFamily="34" charset="0"/>
              <a:buChar char="•"/>
              <a:defRPr/>
            </a:pPr>
            <a:r>
              <a:rPr lang="en-US" sz="4800" dirty="0" err="1"/>
              <a:t>ArrayLists</a:t>
            </a:r>
            <a:r>
              <a:rPr lang="en-US" sz="4800" dirty="0"/>
              <a:t> hold objects.</a:t>
            </a:r>
          </a:p>
          <a:p>
            <a:pPr>
              <a:defRPr/>
            </a:pPr>
            <a:endParaRPr lang="en-US" sz="4800" dirty="0">
              <a:cs typeface="Courier New" pitchFamily="49" charset="0"/>
            </a:endParaRPr>
          </a:p>
          <a:p>
            <a:pPr>
              <a:defRPr/>
            </a:pPr>
            <a:endParaRPr lang="en-US" sz="4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54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>
          <a:xfrm>
            <a:off x="-6370008" y="399945"/>
            <a:ext cx="22662776" cy="2653552"/>
          </a:xfrm>
        </p:spPr>
        <p:txBody>
          <a:bodyPr>
            <a:normAutofit/>
          </a:bodyPr>
          <a:lstStyle/>
          <a:p>
            <a:pPr algn="ctr"/>
            <a:r>
              <a:rPr lang="en-US" altLang="x-none" sz="6400" b="1" dirty="0">
                <a:latin typeface="Serifa Std 45 Light" charset="0"/>
              </a:rPr>
              <a:t> Arrays and Array Lists</a:t>
            </a:r>
            <a:br>
              <a:rPr lang="en-US" altLang="x-none" sz="6400" b="1" dirty="0">
                <a:latin typeface="Serifa Std 45 Light" charset="0"/>
                <a:ea typeface="Courier New" charset="0"/>
                <a:cs typeface="Courier New" charset="0"/>
              </a:rPr>
            </a:br>
            <a:br>
              <a:rPr lang="en-US" altLang="x-none" sz="6400" b="1" dirty="0">
                <a:latin typeface="Serifa Std 45 Light" charset="0"/>
                <a:ea typeface="Courier New" charset="0"/>
                <a:cs typeface="Courier New" charset="0"/>
              </a:rPr>
            </a:br>
            <a:endParaRPr lang="en-US" altLang="x-none" sz="6400" b="1" dirty="0">
              <a:latin typeface="Serifa Std 45 Light" charset="0"/>
            </a:endParaRPr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-685800" y="2222500"/>
            <a:ext cx="1569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4800" b="1" dirty="0">
                <a:solidFill>
                  <a:srgbClr val="C00000"/>
                </a:solidFill>
                <a:latin typeface="Univers 45 Light" charset="0"/>
              </a:rPr>
              <a:t>Selecting the appropriate data structure</a:t>
            </a:r>
            <a:r>
              <a:rPr lang="en-US" altLang="x-none" sz="4000" dirty="0">
                <a:solidFill>
                  <a:srgbClr val="C00000"/>
                </a:solidFill>
                <a:latin typeface="Univers 45 Light" charset="0"/>
              </a:rPr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36619" y="3962400"/>
          <a:ext cx="19507198" cy="8696324"/>
        </p:xfrm>
        <a:graphic>
          <a:graphicData uri="http://schemas.openxmlformats.org/drawingml/2006/table">
            <a:tbl>
              <a:tblPr/>
              <a:tblGrid>
                <a:gridCol w="7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8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12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Arrays</a:t>
                      </a:r>
                    </a:p>
                  </a:txBody>
                  <a:tcPr marL="137160" marR="13716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ArrayList</a:t>
                      </a:r>
                    </a:p>
                  </a:txBody>
                  <a:tcPr marL="137160" marR="13716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1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Can access each element separately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[</a:t>
                      </a: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]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list.get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)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9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Can explicitly overwrite an element in a specific position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arr[i] = "Tom";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list.set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,"Tom");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9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Can inspect the object at a specified location in the sequence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if </a:t>
                      </a: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[</a:t>
                      </a: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]...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if </a:t>
                      </a: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list.get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)...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977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>
          <a:xfrm>
            <a:off x="1133061" y="526199"/>
            <a:ext cx="17068800" cy="2286000"/>
          </a:xfrm>
        </p:spPr>
        <p:txBody>
          <a:bodyPr>
            <a:normAutofit/>
          </a:bodyPr>
          <a:lstStyle/>
          <a:p>
            <a:r>
              <a:rPr lang="en-US" altLang="x-none" sz="6400" b="1" dirty="0">
                <a:latin typeface="Serifa Std 45 Light" charset="0"/>
              </a:rPr>
              <a:t>Arrays and </a:t>
            </a:r>
            <a:r>
              <a:rPr lang="en-US" altLang="x-none" sz="6400" b="1" dirty="0" err="1">
                <a:latin typeface="Serifa Std 45 Light" charset="0"/>
              </a:rPr>
              <a:t>ArrayLists</a:t>
            </a:r>
            <a:br>
              <a:rPr lang="en-US" altLang="x-none" sz="6400" b="1" dirty="0">
                <a:latin typeface="Serifa Std 45 Light" charset="0"/>
                <a:ea typeface="Courier New" charset="0"/>
                <a:cs typeface="Courier New" charset="0"/>
              </a:rPr>
            </a:br>
            <a:br>
              <a:rPr lang="en-US" altLang="x-none" sz="6400" b="1" dirty="0">
                <a:latin typeface="Serifa Std 45 Light" charset="0"/>
                <a:ea typeface="Courier New" charset="0"/>
                <a:cs typeface="Courier New" charset="0"/>
              </a:rPr>
            </a:br>
            <a:endParaRPr lang="en-US" altLang="x-none" sz="6400" b="1" dirty="0">
              <a:latin typeface="Serifa Std 45 Light" charset="0"/>
            </a:endParaRPr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4724400" y="1981202"/>
            <a:ext cx="1569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4800" b="1">
                <a:solidFill>
                  <a:srgbClr val="C00000"/>
                </a:solidFill>
                <a:latin typeface="Univers 45 Light" charset="0"/>
              </a:rPr>
              <a:t>Selecting the appropriate data structure</a:t>
            </a:r>
            <a:r>
              <a:rPr lang="en-US" altLang="x-none" sz="4000">
                <a:solidFill>
                  <a:srgbClr val="C00000"/>
                </a:solidFill>
                <a:latin typeface="Univers 45 Light" charset="0"/>
              </a:rPr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58591" y="3962399"/>
          <a:ext cx="23559246" cy="8050306"/>
        </p:xfrm>
        <a:graphic>
          <a:graphicData uri="http://schemas.openxmlformats.org/drawingml/2006/table">
            <a:tbl>
              <a:tblPr/>
              <a:tblGrid>
                <a:gridCol w="858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220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Arrays</a:t>
                      </a:r>
                    </a:p>
                  </a:txBody>
                  <a:tcPr marL="137160" marR="13716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ArrayList</a:t>
                      </a:r>
                    </a:p>
                  </a:txBody>
                  <a:tcPr marL="137160" marR="13716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92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Can add an object into a specified position of the sequence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Lots of work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list.add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,"Joe");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3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Can add an object to the end.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Only if there is room and you are keeping track of what and where you are adding.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list.add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("Joe");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5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Can remove an object from a specified location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Lots of work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list.remove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4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);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962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8B5D-F054-384C-BBA1-C43F9999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 and </a:t>
            </a:r>
            <a:r>
              <a:rPr lang="en-US" dirty="0" err="1">
                <a:solidFill>
                  <a:srgbClr val="C00000"/>
                </a:solidFill>
              </a:rPr>
              <a:t>ArrayList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90EDD-E396-7D40-B3A5-B9CFC6BD70BF}"/>
              </a:ext>
            </a:extLst>
          </p:cNvPr>
          <p:cNvSpPr txBox="1"/>
          <p:nvPr/>
        </p:nvSpPr>
        <p:spPr>
          <a:xfrm>
            <a:off x="2089608" y="2779692"/>
            <a:ext cx="9005350" cy="290335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3200" dirty="0">
                <a:latin typeface="Lucida Sans" panose="020B0602030504020204" pitchFamily="34" charset="77"/>
              </a:rPr>
              <a:t>Arrays are a fixed length.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sz="1800" dirty="0">
              <a:latin typeface="Lucida Sans" panose="020B0602030504020204" pitchFamily="34" charset="77"/>
            </a:endParaRPr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3200" dirty="0" err="1">
                <a:latin typeface="Lucida Sans" panose="020B0602030504020204" pitchFamily="34" charset="77"/>
              </a:rPr>
              <a:t>ArrayLists</a:t>
            </a:r>
            <a:r>
              <a:rPr lang="en-US" sz="3200" dirty="0">
                <a:latin typeface="Lucida Sans" panose="020B0602030504020204" pitchFamily="34" charset="77"/>
              </a:rPr>
              <a:t> grow and shrink as needed. 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sz="1800" dirty="0">
              <a:latin typeface="Lucida Sans" panose="020B0602030504020204" pitchFamily="34" charset="77"/>
            </a:endParaRPr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3200" dirty="0">
                <a:latin typeface="Lucida Sans" panose="020B0602030504020204" pitchFamily="34" charset="77"/>
              </a:rPr>
              <a:t>Arrays can hold primitive values or objects.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sz="1800" dirty="0">
              <a:latin typeface="Lucida Sans" panose="020B0602030504020204" pitchFamily="34" charset="77"/>
            </a:endParaRPr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3200" dirty="0" err="1">
                <a:latin typeface="Lucida Sans" panose="020B0602030504020204" pitchFamily="34" charset="77"/>
              </a:rPr>
              <a:t>ArrayLists</a:t>
            </a:r>
            <a:r>
              <a:rPr lang="en-US" sz="3200" dirty="0">
                <a:latin typeface="Lucida Sans" panose="020B0602030504020204" pitchFamily="34" charset="77"/>
              </a:rPr>
              <a:t> hold objects.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F95C7C-C4C5-9F40-A9E0-BA8F41DEE4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9608" y="6136796"/>
          <a:ext cx="19771252" cy="6916100"/>
        </p:xfrm>
        <a:graphic>
          <a:graphicData uri="http://schemas.openxmlformats.org/drawingml/2006/table">
            <a:tbl>
              <a:tblPr/>
              <a:tblGrid>
                <a:gridCol w="53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6330">
                  <a:extLst>
                    <a:ext uri="{9D8B030D-6E8A-4147-A177-3AD203B41FA5}">
                      <a16:colId xmlns:a16="http://schemas.microsoft.com/office/drawing/2014/main" val="16552127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52261085"/>
                    </a:ext>
                  </a:extLst>
                </a:gridCol>
              </a:tblGrid>
              <a:tr h="5356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Times New Roman" charset="0"/>
                        </a:rPr>
                        <a:t>Array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Courier New" charset="0"/>
                        </a:rPr>
                        <a:t>ArrayList</a:t>
                      </a:r>
                      <a:endParaRPr kumimoji="0" lang="en-US" altLang="x-non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77"/>
                        <a:ea typeface="Times New Roman" charset="0"/>
                        <a:cs typeface="Courier New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Courier New" charset="0"/>
                        </a:rPr>
                        <a:t>Best case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Courier New" charset="0"/>
                        </a:rPr>
                        <a:t>Worst case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5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Times New Roman" charset="0"/>
                        </a:rPr>
                        <a:t>Can access each element separately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[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]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list.get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9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Times New Roman" charset="0"/>
                        </a:rPr>
                        <a:t>Can explicitly overwrite an element in a specific position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[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] = "Tom";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list.set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,"Tom");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Times New Roman" charset="0"/>
                        </a:rPr>
                        <a:t>Can add an object into a specified position in the sequence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If there is space, copy items 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…length-1 to the right, then insert object into position 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endParaRPr kumimoji="0" lang="en-US" altLang="x-none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Courier New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list.add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,”Joe”);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O(n)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3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Times New Roman" charset="0"/>
                        </a:rPr>
                        <a:t>Can add an object to the end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If there is space, add object at the end (must keep track of last added element)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list.add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("Joe");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33338"/>
                  </a:ext>
                </a:extLst>
              </a:tr>
              <a:tr h="1283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77"/>
                          <a:ea typeface="Times New Roman" charset="0"/>
                          <a:cs typeface="Times New Roman" charset="0"/>
                        </a:rPr>
                        <a:t>Can remove an object from a specified location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Copy items (i+1)…(length-1) to the left. Remove last element.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list.remove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O(1)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O(n)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31113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982392-F30D-C34B-A7B7-B19D2E69B7AB}"/>
              </a:ext>
            </a:extLst>
          </p:cNvPr>
          <p:cNvGraphicFramePr>
            <a:graphicFrameLocks noGrp="1"/>
          </p:cNvGraphicFramePr>
          <p:nvPr/>
        </p:nvGraphicFramePr>
        <p:xfrm>
          <a:off x="13912865" y="1509337"/>
          <a:ext cx="6944658" cy="1359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094">
                  <a:extLst>
                    <a:ext uri="{9D8B030D-6E8A-4147-A177-3AD203B41FA5}">
                      <a16:colId xmlns:a16="http://schemas.microsoft.com/office/drawing/2014/main" val="519216939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3269115590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1677393746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3904699736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2897971824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1420555981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2835697105"/>
                    </a:ext>
                  </a:extLst>
                </a:gridCol>
              </a:tblGrid>
              <a:tr h="67970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9096266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085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AF80E4-D7F0-9D4A-A27F-9FFF8C95734A}"/>
              </a:ext>
            </a:extLst>
          </p:cNvPr>
          <p:cNvGraphicFramePr>
            <a:graphicFrameLocks noGrp="1"/>
          </p:cNvGraphicFramePr>
          <p:nvPr/>
        </p:nvGraphicFramePr>
        <p:xfrm>
          <a:off x="13912865" y="3291635"/>
          <a:ext cx="6944658" cy="1359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094">
                  <a:extLst>
                    <a:ext uri="{9D8B030D-6E8A-4147-A177-3AD203B41FA5}">
                      <a16:colId xmlns:a16="http://schemas.microsoft.com/office/drawing/2014/main" val="519216939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3269115590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1677393746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3904699736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2897971824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1420555981"/>
                    </a:ext>
                  </a:extLst>
                </a:gridCol>
                <a:gridCol w="992094">
                  <a:extLst>
                    <a:ext uri="{9D8B030D-6E8A-4147-A177-3AD203B41FA5}">
                      <a16:colId xmlns:a16="http://schemas.microsoft.com/office/drawing/2014/main" val="2835697105"/>
                    </a:ext>
                  </a:extLst>
                </a:gridCol>
              </a:tblGrid>
              <a:tr h="67970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9096266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085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BE7676-EEFE-4A4B-943C-5854A2E0B774}"/>
              </a:ext>
            </a:extLst>
          </p:cNvPr>
          <p:cNvSpPr txBox="1"/>
          <p:nvPr/>
        </p:nvSpPr>
        <p:spPr>
          <a:xfrm>
            <a:off x="13912864" y="2779694"/>
            <a:ext cx="7067640" cy="37959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1800" dirty="0">
                <a:latin typeface="Lucida Sans" panose="020B0602030504020204" pitchFamily="34" charset="77"/>
              </a:rPr>
              <a:t>Copy items from index 3 to index 5 to the right =&gt; shift right </a:t>
            </a:r>
          </a:p>
        </p:txBody>
      </p:sp>
    </p:spTree>
    <p:extLst>
      <p:ext uri="{BB962C8B-B14F-4D97-AF65-F5344CB8AC3E}">
        <p14:creationId xmlns:p14="http://schemas.microsoft.com/office/powerpoint/2010/main" val="3718759296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8DB6-7907-EB4B-A2D0-61742849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54789-CB38-1344-AF6E-5288092A98F8}"/>
              </a:ext>
            </a:extLst>
          </p:cNvPr>
          <p:cNvSpPr txBox="1"/>
          <p:nvPr/>
        </p:nvSpPr>
        <p:spPr>
          <a:xfrm>
            <a:off x="1722666" y="2015649"/>
            <a:ext cx="16614321" cy="484235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dirty="0">
                <a:latin typeface="Lucida Sans" panose="020B0602030504020204" pitchFamily="34" charset="77"/>
              </a:rPr>
              <a:t>Write a method, </a:t>
            </a:r>
            <a:r>
              <a:rPr lang="en-US" sz="2800" i="1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numWordsOfLength</a:t>
            </a:r>
            <a:r>
              <a:rPr lang="en-US" sz="2800" dirty="0">
                <a:latin typeface="Lucida Sans" panose="020B0602030504020204" pitchFamily="34" charset="77"/>
              </a:rPr>
              <a:t>, that has two parameters, an </a:t>
            </a:r>
            <a:r>
              <a:rPr lang="en-US" sz="2800" i="1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ArrayList</a:t>
            </a:r>
            <a:r>
              <a:rPr lang="en-US" sz="2800" i="1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&lt;String&gt;</a:t>
            </a:r>
            <a:r>
              <a:rPr lang="en-US" sz="2800" i="1" dirty="0">
                <a:latin typeface="Lucida Sans" panose="020B0602030504020204" pitchFamily="34" charset="77"/>
              </a:rPr>
              <a:t> </a:t>
            </a:r>
            <a:r>
              <a:rPr lang="en-US" sz="2800" i="1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list</a:t>
            </a:r>
            <a:r>
              <a:rPr lang="en-US" sz="2800" dirty="0">
                <a:latin typeface="Lucida Sans" panose="020B0602030504020204" pitchFamily="34" charset="77"/>
              </a:rPr>
              <a:t>, and an </a:t>
            </a:r>
            <a:r>
              <a:rPr lang="en-US" sz="28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integer </a:t>
            </a:r>
            <a:r>
              <a:rPr lang="en-US" sz="2800" i="1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len</a:t>
            </a:r>
            <a:r>
              <a:rPr lang="en-US" sz="2800" dirty="0">
                <a:latin typeface="Lucida Sans" panose="020B0602030504020204" pitchFamily="34" charset="77"/>
              </a:rPr>
              <a:t>.  The method returns the number of words in </a:t>
            </a:r>
            <a:r>
              <a:rPr lang="en-US" sz="28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list</a:t>
            </a:r>
            <a:r>
              <a:rPr lang="en-US" sz="2800" dirty="0">
                <a:latin typeface="Lucida Sans" panose="020B0602030504020204" pitchFamily="34" charset="77"/>
              </a:rPr>
              <a:t> that are exactly </a:t>
            </a:r>
            <a:r>
              <a:rPr lang="en-US" sz="2800" i="1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len</a:t>
            </a:r>
            <a:r>
              <a:rPr lang="en-US" sz="2800" dirty="0">
                <a:latin typeface="Lucida Sans" panose="020B0602030504020204" pitchFamily="34" charset="77"/>
              </a:rPr>
              <a:t> letters long. </a:t>
            </a:r>
          </a:p>
          <a:p>
            <a:endParaRPr lang="en-US" sz="2800" dirty="0">
              <a:latin typeface="Lucida Sans" panose="020B0602030504020204" pitchFamily="34" charset="77"/>
            </a:endParaRPr>
          </a:p>
          <a:p>
            <a:r>
              <a:rPr lang="en-US" sz="2800" dirty="0">
                <a:latin typeface="Lucida Sans" panose="020B0602030504020204" pitchFamily="34" charset="77"/>
              </a:rPr>
              <a:t>For example, </a:t>
            </a:r>
          </a:p>
          <a:p>
            <a:pPr lvl="1"/>
            <a:r>
              <a:rPr lang="en-US" sz="2800" dirty="0">
                <a:latin typeface="Lucida Sans" panose="020B0602030504020204" pitchFamily="34" charset="77"/>
              </a:rPr>
              <a:t>If </a:t>
            </a:r>
            <a:r>
              <a:rPr lang="en-US" sz="28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list = ["cat", "dog", "mouse", "rat", "frog"]</a:t>
            </a:r>
          </a:p>
          <a:p>
            <a:pPr lvl="1"/>
            <a:endParaRPr lang="en-US" sz="2800" dirty="0">
              <a:latin typeface="Lucida Sans" panose="020B0602030504020204" pitchFamily="34" charset="77"/>
              <a:ea typeface="Courier New" charset="0"/>
              <a:cs typeface="Courier New" charset="0"/>
            </a:endParaRPr>
          </a:p>
          <a:p>
            <a:pPr lvl="1"/>
            <a:r>
              <a:rPr lang="en-US" sz="2800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numWordsOfLength</a:t>
            </a:r>
            <a:r>
              <a:rPr lang="en-US" sz="28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(list, 3) returns 3;</a:t>
            </a:r>
          </a:p>
          <a:p>
            <a:pPr lvl="1"/>
            <a:r>
              <a:rPr lang="en-US" sz="2800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numWordsOfLength</a:t>
            </a:r>
            <a:r>
              <a:rPr lang="en-US" sz="28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(list, 4) returns 1;</a:t>
            </a:r>
          </a:p>
          <a:p>
            <a:pPr lvl="1"/>
            <a:r>
              <a:rPr lang="en-US" sz="2800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numWordsOfLength</a:t>
            </a:r>
            <a:r>
              <a:rPr lang="en-US" sz="28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(list, 2) returns 0;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" panose="020B0602030504020204" pitchFamily="34" charset="7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37857813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9E0B-5687-9A40-8DA3-C7F561CF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F143E-A465-E649-AF21-7305F91F05F2}"/>
              </a:ext>
            </a:extLst>
          </p:cNvPr>
          <p:cNvSpPr txBox="1"/>
          <p:nvPr/>
        </p:nvSpPr>
        <p:spPr>
          <a:xfrm>
            <a:off x="2171700" y="2021992"/>
            <a:ext cx="15430500" cy="3980577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dirty="0">
                <a:latin typeface="Lucida Sans" panose="020B0602030504020204" pitchFamily="34" charset="77"/>
              </a:rPr>
              <a:t>Write a method, </a:t>
            </a:r>
            <a:r>
              <a:rPr lang="en-US" sz="2800" i="1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removeWordsOfLength</a:t>
            </a:r>
            <a:r>
              <a:rPr lang="en-US" sz="2800" dirty="0">
                <a:latin typeface="Lucida Sans" panose="020B0602030504020204" pitchFamily="34" charset="77"/>
              </a:rPr>
              <a:t>, that has two parameters, an </a:t>
            </a:r>
            <a:r>
              <a:rPr lang="en-US" sz="2800" dirty="0" err="1">
                <a:latin typeface="Lucida Sans" panose="020B0602030504020204" pitchFamily="34" charset="77"/>
              </a:rPr>
              <a:t>ArrayList</a:t>
            </a:r>
            <a:r>
              <a:rPr lang="en-US" sz="2800" dirty="0">
                <a:latin typeface="Lucida Sans" panose="020B0602030504020204" pitchFamily="34" charset="77"/>
              </a:rPr>
              <a:t>  </a:t>
            </a:r>
            <a:r>
              <a:rPr lang="en-US" sz="2800" i="1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list</a:t>
            </a:r>
            <a:r>
              <a:rPr lang="en-US" sz="2800" dirty="0">
                <a:latin typeface="Lucida Sans" panose="020B0602030504020204" pitchFamily="34" charset="77"/>
              </a:rPr>
              <a:t>, and an </a:t>
            </a:r>
            <a:r>
              <a:rPr lang="en-US" sz="28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integer </a:t>
            </a:r>
            <a:r>
              <a:rPr lang="en-US" sz="2800" i="1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len</a:t>
            </a:r>
            <a:r>
              <a:rPr lang="en-US" sz="2800" dirty="0">
                <a:latin typeface="Lucida Sans" panose="020B0602030504020204" pitchFamily="34" charset="77"/>
              </a:rPr>
              <a:t>.  The method removes all words in </a:t>
            </a:r>
            <a:r>
              <a:rPr lang="en-US" sz="28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list</a:t>
            </a:r>
            <a:r>
              <a:rPr lang="en-US" sz="2800" dirty="0">
                <a:latin typeface="Lucida Sans" panose="020B0602030504020204" pitchFamily="34" charset="77"/>
              </a:rPr>
              <a:t> that are exactly </a:t>
            </a:r>
            <a:r>
              <a:rPr lang="en-US" sz="2800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len</a:t>
            </a:r>
            <a:r>
              <a:rPr lang="en-US" sz="2800" dirty="0">
                <a:latin typeface="Lucida Sans" panose="020B0602030504020204" pitchFamily="34" charset="77"/>
              </a:rPr>
              <a:t> letters long. </a:t>
            </a:r>
          </a:p>
          <a:p>
            <a:endParaRPr lang="en-US" sz="2800" dirty="0">
              <a:latin typeface="Lucida Sans" panose="020B0602030504020204" pitchFamily="34" charset="77"/>
            </a:endParaRPr>
          </a:p>
          <a:p>
            <a:r>
              <a:rPr lang="en-US" sz="2800" dirty="0">
                <a:latin typeface="Lucida Sans" panose="020B0602030504020204" pitchFamily="34" charset="77"/>
              </a:rPr>
              <a:t>For example, </a:t>
            </a:r>
          </a:p>
          <a:p>
            <a:pPr lvl="1"/>
            <a:r>
              <a:rPr lang="en-US" sz="2800" dirty="0">
                <a:latin typeface="Lucida Sans" panose="020B0602030504020204" pitchFamily="34" charset="77"/>
              </a:rPr>
              <a:t>If </a:t>
            </a:r>
            <a:r>
              <a:rPr lang="en-US" sz="28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list = ["cat", "dog", "mouse", "rat", "frog"]</a:t>
            </a:r>
          </a:p>
          <a:p>
            <a:pPr lvl="1"/>
            <a:endParaRPr lang="en-US" sz="2800" dirty="0">
              <a:latin typeface="Lucida Sans" panose="020B0602030504020204" pitchFamily="34" charset="77"/>
              <a:ea typeface="Courier New" charset="0"/>
              <a:cs typeface="Courier New" charset="0"/>
            </a:endParaRPr>
          </a:p>
          <a:p>
            <a:pPr lvl="2"/>
            <a:r>
              <a:rPr lang="en-US" sz="2800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removeWordsOfLength</a:t>
            </a:r>
            <a:r>
              <a:rPr lang="en-US" sz="28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(list, 3) results with list = ["mouse", "frog"]</a:t>
            </a:r>
          </a:p>
          <a:p>
            <a:pPr lvl="2"/>
            <a:r>
              <a:rPr lang="en-US" sz="2800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removeWordsOfLength</a:t>
            </a:r>
            <a:r>
              <a:rPr lang="en-US" sz="28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(list, 4) results with list = ["cat", "dog", "mouse", "rat"]</a:t>
            </a:r>
          </a:p>
          <a:p>
            <a:pPr lvl="2"/>
            <a:r>
              <a:rPr lang="en-US" sz="2800" dirty="0" err="1">
                <a:latin typeface="Lucida Sans" panose="020B0602030504020204" pitchFamily="34" charset="77"/>
                <a:ea typeface="Courier New" charset="0"/>
                <a:cs typeface="Courier New" charset="0"/>
              </a:rPr>
              <a:t>removeWordsOfLength</a:t>
            </a:r>
            <a:r>
              <a:rPr lang="en-US" sz="2800" dirty="0">
                <a:latin typeface="Lucida Sans" panose="020B0602030504020204" pitchFamily="34" charset="77"/>
                <a:ea typeface="Courier New" charset="0"/>
                <a:cs typeface="Courier New" charset="0"/>
              </a:rPr>
              <a:t>(list, 2) results with list = ["cat", "dog", "mouse", "rat", "frog"]</a:t>
            </a:r>
          </a:p>
        </p:txBody>
      </p:sp>
    </p:spTree>
    <p:extLst>
      <p:ext uri="{BB962C8B-B14F-4D97-AF65-F5344CB8AC3E}">
        <p14:creationId xmlns:p14="http://schemas.microsoft.com/office/powerpoint/2010/main" val="1097292429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-3175000" y="-1409700"/>
            <a:ext cx="16179800" cy="161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Image sources…"/>
          <p:cNvSpPr txBox="1"/>
          <p:nvPr/>
        </p:nvSpPr>
        <p:spPr>
          <a:xfrm>
            <a:off x="400050" y="336550"/>
            <a:ext cx="13792200" cy="279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79400" tIns="279400" rIns="279400" bIns="279400">
            <a:spAutoFit/>
          </a:bodyPr>
          <a:lstStyle/>
          <a:p>
            <a:pPr defTabSz="647700">
              <a:lnSpc>
                <a:spcPts val="3200"/>
              </a:lnSpc>
              <a:tabLst>
                <a:tab pos="1511300" algn="l"/>
              </a:tabLst>
              <a:defRPr sz="2700" i="1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Image sources</a:t>
            </a:r>
          </a:p>
          <a:p>
            <a:pPr defTabSz="647700">
              <a:lnSpc>
                <a:spcPts val="2800"/>
              </a:lnSpc>
              <a:tabLst>
                <a:tab pos="1511300" algn="l"/>
              </a:tabLst>
              <a:defRPr sz="2400">
                <a:latin typeface="Lucida Sans"/>
                <a:ea typeface="Lucida Sans"/>
                <a:cs typeface="Lucida Sans"/>
                <a:sym typeface="Lucida Sans"/>
              </a:defRPr>
            </a:pPr>
            <a:endParaRPr dirty="0"/>
          </a:p>
          <a:p>
            <a:pPr defTabSz="647700">
              <a:lnSpc>
                <a:spcPts val="36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/>
              <a:t>  https://openclipart.org/detail/25617/astrid-graeber-adult-by-anonymous-25617</a:t>
            </a:r>
          </a:p>
          <a:p>
            <a:pPr defTabSz="647700">
              <a:lnSpc>
                <a:spcPts val="36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/>
              <a:t>  https://openclipart.org/detail/169320/girl-head-by-jza </a:t>
            </a:r>
          </a:p>
          <a:p>
            <a:pPr defTabSz="647700">
              <a:lnSpc>
                <a:spcPts val="36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/>
              <a:t>  </a:t>
            </a:r>
            <a:r>
              <a:rPr u="sng" dirty="0">
                <a:hlinkClick r:id="rId3"/>
              </a:rPr>
              <a:t>https://openclipart.org/detail/191873/manga-girl---true-svg--by-j4p4n-191873</a:t>
            </a:r>
          </a:p>
        </p:txBody>
      </p:sp>
      <p:sp>
        <p:nvSpPr>
          <p:cNvPr id="4" name="Image sources…">
            <a:extLst>
              <a:ext uri="{FF2B5EF4-FFF2-40B4-BE49-F238E27FC236}">
                <a16:creationId xmlns:a16="http://schemas.microsoft.com/office/drawing/2014/main" id="{09E191B6-EC0E-47FF-943B-30FAFE04CE74}"/>
              </a:ext>
            </a:extLst>
          </p:cNvPr>
          <p:cNvSpPr txBox="1"/>
          <p:nvPr/>
        </p:nvSpPr>
        <p:spPr>
          <a:xfrm>
            <a:off x="622300" y="3130550"/>
            <a:ext cx="17145000" cy="3759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79400" tIns="279400" rIns="279400" bIns="279400">
            <a:spAutoFit/>
          </a:bodyPr>
          <a:lstStyle/>
          <a:p>
            <a:pPr defTabSz="647700">
              <a:lnSpc>
                <a:spcPts val="3200"/>
              </a:lnSpc>
              <a:tabLst>
                <a:tab pos="1511300" algn="l"/>
              </a:tabLst>
              <a:defRPr sz="2700" i="1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Image sources</a:t>
            </a:r>
          </a:p>
          <a:p>
            <a:pPr defTabSz="647700">
              <a:lnSpc>
                <a:spcPts val="2800"/>
              </a:lnSpc>
              <a:tabLst>
                <a:tab pos="1511300" algn="l"/>
              </a:tabLst>
              <a:defRPr sz="2400">
                <a:latin typeface="Lucida Sans"/>
                <a:ea typeface="Lucida Sans"/>
                <a:cs typeface="Lucida Sans"/>
                <a:sym typeface="Lucida Sans"/>
              </a:defRPr>
            </a:pPr>
            <a:endParaRPr dirty="0"/>
          </a:p>
          <a:p>
            <a:pPr defTabSz="647700">
              <a:lnSpc>
                <a:spcPts val="34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>
                <a:hlinkClick r:id="rId4"/>
              </a:rPr>
              <a:t>  http://commons.wikimedia.org/wiki/</a:t>
            </a:r>
            <a:r>
              <a:rPr dirty="0"/>
              <a:t>File:Babbages_Analytical_Engine,_1834-1871._(9660574685).jpg</a:t>
            </a:r>
          </a:p>
          <a:p>
            <a:pPr defTabSz="647700">
              <a:lnSpc>
                <a:spcPts val="34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/>
              <a:t> </a:t>
            </a:r>
            <a:r>
              <a:rPr dirty="0">
                <a:hlinkClick r:id="rId4"/>
              </a:rPr>
              <a:t> http://commons.wikimedia.org/wiki/</a:t>
            </a:r>
            <a:r>
              <a:rPr dirty="0"/>
              <a:t>File:Charles_Babbage_1860.jpg</a:t>
            </a:r>
          </a:p>
          <a:p>
            <a:pPr defTabSz="647700">
              <a:lnSpc>
                <a:spcPts val="34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/>
              <a:t>  </a:t>
            </a:r>
            <a:r>
              <a:rPr dirty="0">
                <a:hlinkClick r:id="rId4"/>
              </a:rPr>
              <a:t>http://commons.wikimedia.org/wiki/</a:t>
            </a:r>
            <a:r>
              <a:rPr dirty="0"/>
              <a:t>File:John_Tukey.jpg</a:t>
            </a:r>
          </a:p>
          <a:p>
            <a:pPr defTabSz="647700">
              <a:lnSpc>
                <a:spcPts val="34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/>
              <a:t>  </a:t>
            </a:r>
            <a:r>
              <a:rPr dirty="0">
                <a:hlinkClick r:id="rId4"/>
              </a:rPr>
              <a:t>http://commons.wikimedia.org/wiki/</a:t>
            </a:r>
            <a:r>
              <a:rPr dirty="0"/>
              <a:t>File:Andrew_Apple_(FloC_2006).jpg</a:t>
            </a:r>
          </a:p>
          <a:p>
            <a:pPr defTabSz="647700">
              <a:lnSpc>
                <a:spcPts val="34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/>
              <a:t>  </a:t>
            </a:r>
            <a:r>
              <a:rPr dirty="0">
                <a:hlinkClick r:id="rId4"/>
              </a:rPr>
              <a:t>http://commons.wikimedia.org/wiki/</a:t>
            </a:r>
            <a:r>
              <a:rPr dirty="0"/>
              <a:t>File:Hubble's_Wide_View_of_'Mystic_Mountain'_in_Infrared.jpg</a:t>
            </a:r>
          </a:p>
        </p:txBody>
      </p:sp>
      <p:sp>
        <p:nvSpPr>
          <p:cNvPr id="5" name="Image sources…">
            <a:extLst>
              <a:ext uri="{FF2B5EF4-FFF2-40B4-BE49-F238E27FC236}">
                <a16:creationId xmlns:a16="http://schemas.microsoft.com/office/drawing/2014/main" id="{B2B87D58-62E5-4C7B-A4B0-B2AE590028E4}"/>
              </a:ext>
            </a:extLst>
          </p:cNvPr>
          <p:cNvSpPr txBox="1"/>
          <p:nvPr/>
        </p:nvSpPr>
        <p:spPr>
          <a:xfrm>
            <a:off x="622300" y="6826250"/>
            <a:ext cx="17297400" cy="3403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79400" tIns="279400" rIns="279400" bIns="279400">
            <a:spAutoFit/>
          </a:bodyPr>
          <a:lstStyle/>
          <a:p>
            <a:pPr defTabSz="647700">
              <a:lnSpc>
                <a:spcPts val="3200"/>
              </a:lnSpc>
              <a:tabLst>
                <a:tab pos="1511300" algn="l"/>
              </a:tabLst>
              <a:defRPr sz="2700" i="1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Image sources</a:t>
            </a:r>
          </a:p>
          <a:p>
            <a:pPr defTabSz="647700">
              <a:lnSpc>
                <a:spcPts val="2800"/>
              </a:lnSpc>
              <a:tabLst>
                <a:tab pos="1511300" algn="l"/>
              </a:tabLst>
              <a:defRPr sz="2400">
                <a:latin typeface="Lucida Sans"/>
                <a:ea typeface="Lucida Sans"/>
                <a:cs typeface="Lucida Sans"/>
                <a:sym typeface="Lucida Sans"/>
              </a:defRPr>
            </a:pPr>
            <a:endParaRPr dirty="0"/>
          </a:p>
          <a:p>
            <a:pPr defTabSz="647700">
              <a:lnSpc>
                <a:spcPts val="38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>
                <a:hlinkClick r:id="rId4"/>
              </a:rPr>
              <a:t>  http://commons.wikimedia.org/wiki/</a:t>
            </a:r>
            <a:r>
              <a:rPr dirty="0"/>
              <a:t>File:KnuthAtOpenContentAlliance.jpg</a:t>
            </a:r>
          </a:p>
          <a:p>
            <a:pPr defTabSz="647700">
              <a:lnSpc>
                <a:spcPts val="38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/>
              <a:t> </a:t>
            </a:r>
            <a:r>
              <a:rPr dirty="0">
                <a:hlinkClick r:id="rId4"/>
              </a:rPr>
              <a:t> http://commons.wikimedia.org/wiki/</a:t>
            </a:r>
            <a:r>
              <a:rPr dirty="0"/>
              <a:t>File:Pourbus_Francis_Bacon.jpg</a:t>
            </a:r>
          </a:p>
          <a:p>
            <a:pPr defTabSz="647700">
              <a:lnSpc>
                <a:spcPts val="38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/>
              <a:t>  </a:t>
            </a:r>
            <a:r>
              <a:rPr dirty="0">
                <a:hlinkClick r:id="rId4"/>
              </a:rPr>
              <a:t>http://commons.wikimedia.org/wiki/</a:t>
            </a:r>
            <a:r>
              <a:rPr dirty="0" err="1"/>
              <a:t>File:Frans_Hals_-_Portret_van_René_Descartes.jpg</a:t>
            </a:r>
            <a:endParaRPr dirty="0"/>
          </a:p>
          <a:p>
            <a:pPr defTabSz="647700">
              <a:lnSpc>
                <a:spcPts val="38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/>
              <a:t>  </a:t>
            </a:r>
            <a:r>
              <a:rPr dirty="0">
                <a:hlinkClick r:id="rId4"/>
              </a:rPr>
              <a:t>http://commons.wikimedia.org/wiki/</a:t>
            </a:r>
            <a:r>
              <a:rPr dirty="0"/>
              <a:t>File:John_Stuart_Mill_by_London_Stereoscopic_Company,_c1870.jpg</a:t>
            </a:r>
          </a:p>
        </p:txBody>
      </p:sp>
      <p:sp>
        <p:nvSpPr>
          <p:cNvPr id="6" name="Image sources…">
            <a:extLst>
              <a:ext uri="{FF2B5EF4-FFF2-40B4-BE49-F238E27FC236}">
                <a16:creationId xmlns:a16="http://schemas.microsoft.com/office/drawing/2014/main" id="{25810613-95D6-44A2-B032-8FA30C15AE91}"/>
              </a:ext>
            </a:extLst>
          </p:cNvPr>
          <p:cNvSpPr txBox="1"/>
          <p:nvPr/>
        </p:nvSpPr>
        <p:spPr>
          <a:xfrm>
            <a:off x="622300" y="10287000"/>
            <a:ext cx="15557500" cy="3327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79400" tIns="279400" rIns="279400" bIns="279400">
            <a:spAutoFit/>
          </a:bodyPr>
          <a:lstStyle/>
          <a:p>
            <a:pPr defTabSz="647700">
              <a:lnSpc>
                <a:spcPts val="3200"/>
              </a:lnSpc>
              <a:tabLst>
                <a:tab pos="1511300" algn="l"/>
              </a:tabLst>
              <a:defRPr sz="2700" i="1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Image sources</a:t>
            </a:r>
          </a:p>
          <a:p>
            <a:pPr defTabSz="647700">
              <a:lnSpc>
                <a:spcPts val="2800"/>
              </a:lnSpc>
              <a:tabLst>
                <a:tab pos="1511300" algn="l"/>
              </a:tabLst>
              <a:defRPr sz="2400">
                <a:latin typeface="Lucida Sans"/>
                <a:ea typeface="Lucida Sans"/>
                <a:cs typeface="Lucida Sans"/>
                <a:sym typeface="Lucida Sans"/>
              </a:defRPr>
            </a:pPr>
            <a:endParaRPr dirty="0"/>
          </a:p>
          <a:p>
            <a:pPr defTabSz="647700">
              <a:lnSpc>
                <a:spcPts val="36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>
                <a:hlinkClick r:id="rId4"/>
              </a:rPr>
              <a:t>  http://commons.wikimedia.org/wiki/</a:t>
            </a:r>
            <a:r>
              <a:rPr dirty="0"/>
              <a:t>File:FEMA_-_2720_-_Photograph_by_FEMA_News_Photo.jpg</a:t>
            </a:r>
          </a:p>
          <a:p>
            <a:pPr defTabSz="647700">
              <a:lnSpc>
                <a:spcPts val="36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/>
              <a:t>  </a:t>
            </a:r>
            <a:r>
              <a:rPr dirty="0">
                <a:hlinkClick r:id="rId5"/>
              </a:rPr>
              <a:t>http://pixabay.com/en/lab-research-chemistry-test-217041/</a:t>
            </a:r>
          </a:p>
          <a:p>
            <a:pPr defTabSz="647700">
              <a:lnSpc>
                <a:spcPts val="36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/>
              <a:t>  http://upload.wikimedia.org/wikipedia/commons/2/28/Cut_rat_2.jpg</a:t>
            </a:r>
          </a:p>
          <a:p>
            <a:pPr defTabSz="647700">
              <a:lnSpc>
                <a:spcPts val="3600"/>
              </a:lnSpc>
              <a:spcBef>
                <a:spcPts val="600"/>
              </a:spcBef>
              <a:tabLst>
                <a:tab pos="1511300" algn="l"/>
              </a:tabLst>
              <a:defRPr sz="2200"/>
            </a:pPr>
            <a:r>
              <a:rPr dirty="0"/>
              <a:t>  http://pixabay.com/en/view-glass-future-crystal-ball-32381/</a:t>
            </a:r>
          </a:p>
        </p:txBody>
      </p:sp>
    </p:spTree>
    <p:extLst>
      <p:ext uri="{BB962C8B-B14F-4D97-AF65-F5344CB8AC3E}">
        <p14:creationId xmlns:p14="http://schemas.microsoft.com/office/powerpoint/2010/main" val="32804387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339788"/>
            <a:ext cx="16459200" cy="9512300"/>
          </a:xfrm>
        </p:spPr>
        <p:txBody>
          <a:bodyPr>
            <a:normAutofit/>
          </a:bodyPr>
          <a:lstStyle/>
          <a:p>
            <a:r>
              <a:rPr lang="en-US" dirty="0"/>
              <a:t>How to measure?</a:t>
            </a:r>
          </a:p>
          <a:p>
            <a:pPr lvl="1"/>
            <a:r>
              <a:rPr lang="en-US" dirty="0"/>
              <a:t>how fast a program takes to run depends on computer architecture, language, compiler, programmer</a:t>
            </a:r>
          </a:p>
          <a:p>
            <a:pPr lvl="1"/>
            <a:r>
              <a:rPr lang="en-US" dirty="0"/>
              <a:t>instead of running a program to measure its efficiency we </a:t>
            </a:r>
            <a:r>
              <a:rPr lang="en-US" i="1" dirty="0"/>
              <a:t>analyze it</a:t>
            </a:r>
          </a:p>
          <a:p>
            <a:r>
              <a:rPr lang="en-US" dirty="0">
                <a:solidFill>
                  <a:srgbClr val="0000FF"/>
                </a:solidFill>
              </a:rPr>
              <a:t>Running time is determined by two factors: the cost of executing each statement and the frequency of execution of each statement.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i="1" dirty="0">
                <a:solidFill>
                  <a:schemeClr val="accent5"/>
                </a:solidFill>
              </a:rPr>
              <a:t>Translation: Count the number of operations!!!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A4EAD70E-8058-2045-8876-F3F18BA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254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7.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11</a:t>
            </a:r>
            <a:r>
              <a:rPr dirty="0">
                <a:solidFill>
                  <a:schemeClr val="bg2"/>
                </a:solidFill>
              </a:rPr>
              <a:t>. Performance</a:t>
            </a:r>
          </a:p>
        </p:txBody>
      </p:sp>
      <p:sp>
        <p:nvSpPr>
          <p:cNvPr id="111" name="The challeng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2"/>
                </a:solidFill>
              </a:rPr>
              <a:t>The challenge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rPr dirty="0">
                <a:solidFill>
                  <a:schemeClr val="bg2"/>
                </a:solidFill>
              </a:rPr>
              <a:t>Empirical analysis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rPr dirty="0">
                <a:solidFill>
                  <a:schemeClr val="bg2"/>
                </a:solidFill>
              </a:rPr>
              <a:t>Mathematical models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rPr dirty="0">
                <a:solidFill>
                  <a:schemeClr val="bg2"/>
                </a:solidFill>
              </a:rPr>
              <a:t>Doubling method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rPr dirty="0">
                <a:solidFill>
                  <a:schemeClr val="bg2"/>
                </a:solidFill>
              </a:rPr>
              <a:t>Familiar examples</a:t>
            </a:r>
          </a:p>
        </p:txBody>
      </p:sp>
      <p:sp>
        <p:nvSpPr>
          <p:cNvPr id="7" name="CS.1.A.Basics.Why">
            <a:extLst>
              <a:ext uri="{FF2B5EF4-FFF2-40B4-BE49-F238E27FC236}">
                <a16:creationId xmlns:a16="http://schemas.microsoft.com/office/drawing/2014/main" id="{21CABC72-543D-4104-A85C-63B9F7E07A56}"/>
              </a:ext>
            </a:extLst>
          </p:cNvPr>
          <p:cNvSpPr txBox="1"/>
          <p:nvPr/>
        </p:nvSpPr>
        <p:spPr>
          <a:xfrm>
            <a:off x="591464" y="12286159"/>
            <a:ext cx="6946901" cy="769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8900" tIns="88900" rIns="88900" bIns="8890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defRPr>
            </a:lvl1pPr>
          </a:lstStyle>
          <a:p>
            <a:r>
              <a:rPr lang="en-US" sz="2000" dirty="0"/>
              <a:t>Adopted and modified from Slides by Sedgewick and Wayne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646314095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11. </a:t>
            </a:r>
            <a:r>
              <a:rPr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Performance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38848909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071" y="2101850"/>
            <a:ext cx="16459200" cy="9512300"/>
          </a:xfrm>
        </p:spPr>
        <p:txBody>
          <a:bodyPr>
            <a:noAutofit/>
          </a:bodyPr>
          <a:lstStyle/>
          <a:p>
            <a:r>
              <a:rPr lang="en-US" sz="3200" dirty="0"/>
              <a:t>Find a function of the problem size that behaves like the algorithm's actual time requirement.</a:t>
            </a:r>
          </a:p>
          <a:p>
            <a:r>
              <a:rPr lang="en-US" sz="3200" dirty="0"/>
              <a:t>Does the number of statements executed in a program grow with the size of the input (e.g. search for the last element in an array)</a:t>
            </a:r>
          </a:p>
          <a:p>
            <a:pPr lvl="1"/>
            <a:r>
              <a:rPr lang="en-US" sz="3200" dirty="0"/>
              <a:t> the </a:t>
            </a:r>
            <a:r>
              <a:rPr lang="en-US" sz="3200" u="sng" dirty="0">
                <a:solidFill>
                  <a:srgbClr val="0000FF"/>
                </a:solidFill>
              </a:rPr>
              <a:t>input size</a:t>
            </a:r>
            <a:r>
              <a:rPr lang="en-US" sz="3200" dirty="0"/>
              <a:t> is used to describe the running time</a:t>
            </a:r>
          </a:p>
          <a:p>
            <a:pPr lvl="1"/>
            <a:endParaRPr lang="en-US" sz="3200" dirty="0"/>
          </a:p>
          <a:p>
            <a:pPr lvl="1"/>
            <a:r>
              <a:rPr lang="en-US" sz="3200" i="1" dirty="0">
                <a:solidFill>
                  <a:schemeClr val="accent5"/>
                </a:solidFill>
              </a:rPr>
              <a:t>Translation: Count the number of operations!!!  </a:t>
            </a:r>
          </a:p>
          <a:p>
            <a:pPr lvl="1"/>
            <a:r>
              <a:rPr lang="en-US" sz="3200" i="1" dirty="0">
                <a:solidFill>
                  <a:schemeClr val="accent5"/>
                </a:solidFill>
              </a:rPr>
              <a:t>Remember the Pseudocode examples we did!!!</a:t>
            </a:r>
          </a:p>
          <a:p>
            <a:pPr lvl="1"/>
            <a:r>
              <a:rPr lang="en-US" sz="3200" i="1" dirty="0">
                <a:solidFill>
                  <a:schemeClr val="accent5"/>
                </a:solidFill>
              </a:rPr>
              <a:t>Remember the count of operations in a loop:</a:t>
            </a:r>
          </a:p>
          <a:p>
            <a:pPr marL="1701800" lvl="3" indent="0">
              <a:buNone/>
            </a:pPr>
            <a:r>
              <a:rPr lang="en-US" sz="3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 marL="1701800" lvl="3" indent="0">
              <a:buNone/>
            </a:pPr>
            <a:r>
              <a:rPr lang="en-US" sz="3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sz="3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3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3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3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1701800" lvl="3" indent="0">
              <a:buNone/>
            </a:pPr>
            <a:r>
              <a:rPr lang="en-US" sz="3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+= </a:t>
            </a:r>
            <a:r>
              <a:rPr lang="en-US" sz="3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01800" lvl="3" indent="0">
              <a:buNone/>
            </a:pPr>
            <a:r>
              <a:rPr lang="en-US" sz="3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3200" i="1" dirty="0">
                <a:solidFill>
                  <a:schemeClr val="accent5"/>
                </a:solidFill>
              </a:rPr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CS111: Centeno-Trees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A4EAD70E-8058-2045-8876-F3F18BAC175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280AC-F019-A04F-90E1-F280E0FFA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8867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7273</TotalTime>
  <Words>9452</Words>
  <Application>Microsoft Macintosh PowerPoint</Application>
  <PresentationFormat>Custom</PresentationFormat>
  <Paragraphs>1747</Paragraphs>
  <Slides>81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8" baseType="lpstr">
      <vt:lpstr>Arial</vt:lpstr>
      <vt:lpstr>Comic Sans MS</vt:lpstr>
      <vt:lpstr>Courier</vt:lpstr>
      <vt:lpstr>Courier New</vt:lpstr>
      <vt:lpstr>Futura</vt:lpstr>
      <vt:lpstr>Futura Bold</vt:lpstr>
      <vt:lpstr>Garamond</vt:lpstr>
      <vt:lpstr>Gill Sans</vt:lpstr>
      <vt:lpstr>Helvetica</vt:lpstr>
      <vt:lpstr>Lucida Grande</vt:lpstr>
      <vt:lpstr>Lucida Sans</vt:lpstr>
      <vt:lpstr>Lucida Sans Typewriter</vt:lpstr>
      <vt:lpstr>Serifa Std 45 Light</vt:lpstr>
      <vt:lpstr>Times New Roman</vt:lpstr>
      <vt:lpstr>Univers 45 Light</vt:lpstr>
      <vt:lpstr>Wingdings</vt:lpstr>
      <vt:lpstr>White</vt:lpstr>
      <vt:lpstr>11.  Performance</vt:lpstr>
      <vt:lpstr>11. Performance</vt:lpstr>
      <vt:lpstr>The challenge (modern version)</vt:lpstr>
      <vt:lpstr>Three reasons to study program performance</vt:lpstr>
      <vt:lpstr>Travel</vt:lpstr>
      <vt:lpstr>How To Compare Algorithms?</vt:lpstr>
      <vt:lpstr>Efficiency and Complexity of Algorithms</vt:lpstr>
      <vt:lpstr>Efficiency of Algorithms</vt:lpstr>
      <vt:lpstr>Efficiency of Algorithms</vt:lpstr>
      <vt:lpstr>Efficiency of Algorithms</vt:lpstr>
      <vt:lpstr>Complexity Classes –Big O Complexity Chart</vt:lpstr>
      <vt:lpstr>Example—compute the sum 1 + 2 + … + n,       n &gt; 0   English (not Java) Carrano – Data Structures and Abstractions</vt:lpstr>
      <vt:lpstr>Algorithm 1 – number of operations - English (not Java)</vt:lpstr>
      <vt:lpstr>Algorithm 2 – number of operations – English (not Java) </vt:lpstr>
      <vt:lpstr>Algorithm 3 – number of operations</vt:lpstr>
      <vt:lpstr>Summary:</vt:lpstr>
      <vt:lpstr>Hints….</vt:lpstr>
      <vt:lpstr>Complexity Classes –Big O Complexity Chart</vt:lpstr>
      <vt:lpstr>Asymptotic Complexity</vt:lpstr>
      <vt:lpstr>Identifying Operations</vt:lpstr>
      <vt:lpstr>O(1)</vt:lpstr>
      <vt:lpstr>From Practice It.</vt:lpstr>
      <vt:lpstr>Hints….</vt:lpstr>
      <vt:lpstr>From Practice It.</vt:lpstr>
      <vt:lpstr>From Practice It.</vt:lpstr>
      <vt:lpstr>Hints….</vt:lpstr>
      <vt:lpstr>Sequential Search</vt:lpstr>
      <vt:lpstr>Sequential Search: Efficiency Analysis</vt:lpstr>
      <vt:lpstr>Sequential Search: Efficiency Analysis</vt:lpstr>
      <vt:lpstr>Sequential Search: Efficiency Analysis</vt:lpstr>
      <vt:lpstr>Efficiency of a Sequential Search</vt:lpstr>
      <vt:lpstr>Analyze the Algorithm  (Big O?---For you to do)</vt:lpstr>
      <vt:lpstr>Analyze the Algorithm  (Big O?---For you to do)</vt:lpstr>
      <vt:lpstr>Analyze the Algorithm  (Big O?---For you to do)</vt:lpstr>
      <vt:lpstr>Analyze the Algorithm  (Big O?---For you to do)</vt:lpstr>
      <vt:lpstr>PowerPoint Presentation</vt:lpstr>
      <vt:lpstr>Analyze the Algorithm</vt:lpstr>
      <vt:lpstr>An algorithmic challenge: 3-sum problem Files: in folder ThreeSumProblem</vt:lpstr>
      <vt:lpstr>Three-sum implementation</vt:lpstr>
      <vt:lpstr>An algorithmic challenge: 3-sum problem (with timing)</vt:lpstr>
      <vt:lpstr>Memory usage by a program</vt:lpstr>
      <vt:lpstr>7. Performance</vt:lpstr>
      <vt:lpstr>A first step in analyzing running time</vt:lpstr>
      <vt:lpstr>Empirical analysis</vt:lpstr>
      <vt:lpstr>7. Performance</vt:lpstr>
      <vt:lpstr>Warmup:  1-sum</vt:lpstr>
      <vt:lpstr>PowerPoint Presentation</vt:lpstr>
      <vt:lpstr>Warmup:  2-sum</vt:lpstr>
      <vt:lpstr>Comparing algorithms</vt:lpstr>
      <vt:lpstr>Classify Algorithms</vt:lpstr>
      <vt:lpstr>Counting basic operations</vt:lpstr>
      <vt:lpstr>Counting operations</vt:lpstr>
      <vt:lpstr>Common order-of-growth hypothesis</vt:lpstr>
      <vt:lpstr>Time and space efficiency</vt:lpstr>
      <vt:lpstr>Order of growth</vt:lpstr>
      <vt:lpstr>Order of growth classifications</vt:lpstr>
      <vt:lpstr>An important implication</vt:lpstr>
      <vt:lpstr>Summary</vt:lpstr>
      <vt:lpstr>Case in point</vt:lpstr>
      <vt:lpstr>Java ArrayList Class</vt:lpstr>
      <vt:lpstr>Java ArrayList </vt:lpstr>
      <vt:lpstr>Java ArrayList</vt:lpstr>
      <vt:lpstr>ArrayList operations</vt:lpstr>
      <vt:lpstr>Array and ArrayList</vt:lpstr>
      <vt:lpstr>An example  (What's printed?)</vt:lpstr>
      <vt:lpstr>An example  (What’s happening?)</vt:lpstr>
      <vt:lpstr>An example</vt:lpstr>
      <vt:lpstr>Another Example:</vt:lpstr>
      <vt:lpstr>What happens?</vt:lpstr>
      <vt:lpstr>PowerPoint Presentation</vt:lpstr>
      <vt:lpstr>Reminder about number of elements</vt:lpstr>
      <vt:lpstr>PowerPoint Presentation</vt:lpstr>
      <vt:lpstr> Arrays and ArrayLists</vt:lpstr>
      <vt:lpstr> Arrays and Array Lists  </vt:lpstr>
      <vt:lpstr>Arrays and ArrayLists  </vt:lpstr>
      <vt:lpstr>Array and ArrayList</vt:lpstr>
      <vt:lpstr>Problem 1</vt:lpstr>
      <vt:lpstr>Problem 2</vt:lpstr>
      <vt:lpstr>PowerPoint Presentation</vt:lpstr>
      <vt:lpstr>11. Performance</vt:lpstr>
      <vt:lpstr>11.  Performance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Basic Programming Concepts</dc:title>
  <dc:creator>Andy Guna</dc:creator>
  <cp:lastModifiedBy>Anna godin</cp:lastModifiedBy>
  <cp:revision>187</cp:revision>
  <dcterms:modified xsi:type="dcterms:W3CDTF">2021-05-24T23:39:24Z</dcterms:modified>
</cp:coreProperties>
</file>