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Arimo" panose="020B0604020202020204" charset="0"/>
      <p:regular r:id="rId10"/>
    </p:embeddedFont>
    <p:embeddedFont>
      <p:font typeface="Arimo Bold Italics" panose="020B0604020202020204" charset="0"/>
      <p:regular r:id="rId11"/>
    </p:embeddedFont>
    <p:embeddedFont>
      <p:font typeface="Arimo Italics" panose="020B0604020202020204" charset="0"/>
      <p:regular r:id="rId12"/>
    </p:embeddedFont>
    <p:embeddedFont>
      <p:font typeface="Calibri" panose="020F0502020204030204" pitchFamily="34" charset="0"/>
      <p:regular r:id="rId13"/>
      <p:bold r:id="rId14"/>
      <p:italic r:id="rId15"/>
      <p:boldItalic r:id="rId16"/>
    </p:embeddedFont>
    <p:embeddedFont>
      <p:font typeface="Gadugi" panose="020B0502040204020203" pitchFamily="34" charset="0"/>
      <p:regular r:id="rId17"/>
      <p:bold r:id="rId18"/>
    </p:embeddedFont>
    <p:embeddedFont>
      <p:font typeface="Graduate" panose="020B0604020202020204" charset="0"/>
      <p:regular r:id="rId19"/>
    </p:embeddedFont>
    <p:embeddedFont>
      <p:font typeface="Lato" panose="020B0604020202020204" charset="0"/>
      <p:regular r:id="rId20"/>
    </p:embeddedFont>
    <p:embeddedFont>
      <p:font typeface="Libre Baskerville" panose="020B0604020202020204" charset="0"/>
      <p:regular r:id="rId21"/>
    </p:embeddedFont>
    <p:embeddedFont>
      <p:font typeface="Libre Baskerville Italics" panose="020B0604020202020204" charset="0"/>
      <p:regular r:id="rId22"/>
    </p:embeddedFont>
    <p:embeddedFont>
      <p:font typeface="Open Sans" panose="020B0606030504020204" pitchFamily="3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A4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658"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microsoft.com/office/2016/11/relationships/changesInfo" Target="changesInfos/changesInfo1.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gdha Das" userId="cd4d6e9dc1fabfbe" providerId="LiveId" clId="{2F170E67-2091-437B-AFDB-7435D1536F4A}"/>
    <pc:docChg chg="undo custSel modSld">
      <pc:chgData name="Mugdha Das" userId="cd4d6e9dc1fabfbe" providerId="LiveId" clId="{2F170E67-2091-437B-AFDB-7435D1536F4A}" dt="2021-07-26T04:03:45.334" v="121" actId="20577"/>
      <pc:docMkLst>
        <pc:docMk/>
      </pc:docMkLst>
      <pc:sldChg chg="modSp mod">
        <pc:chgData name="Mugdha Das" userId="cd4d6e9dc1fabfbe" providerId="LiveId" clId="{2F170E67-2091-437B-AFDB-7435D1536F4A}" dt="2021-07-26T03:43:38.841" v="11" actId="2711"/>
        <pc:sldMkLst>
          <pc:docMk/>
          <pc:sldMk cId="0" sldId="256"/>
        </pc:sldMkLst>
        <pc:spChg chg="mod">
          <ac:chgData name="Mugdha Das" userId="cd4d6e9dc1fabfbe" providerId="LiveId" clId="{2F170E67-2091-437B-AFDB-7435D1536F4A}" dt="2021-07-26T03:43:38.841" v="11" actId="2711"/>
          <ac:spMkLst>
            <pc:docMk/>
            <pc:sldMk cId="0" sldId="256"/>
            <ac:spMk id="20" creationId="{00000000-0000-0000-0000-000000000000}"/>
          </ac:spMkLst>
        </pc:spChg>
      </pc:sldChg>
      <pc:sldChg chg="delSp modSp mod">
        <pc:chgData name="Mugdha Das" userId="cd4d6e9dc1fabfbe" providerId="LiveId" clId="{2F170E67-2091-437B-AFDB-7435D1536F4A}" dt="2021-07-26T03:57:06.521" v="26" actId="20577"/>
        <pc:sldMkLst>
          <pc:docMk/>
          <pc:sldMk cId="0" sldId="257"/>
        </pc:sldMkLst>
        <pc:spChg chg="mod">
          <ac:chgData name="Mugdha Das" userId="cd4d6e9dc1fabfbe" providerId="LiveId" clId="{2F170E67-2091-437B-AFDB-7435D1536F4A}" dt="2021-07-26T03:57:06.521" v="26" actId="20577"/>
          <ac:spMkLst>
            <pc:docMk/>
            <pc:sldMk cId="0" sldId="257"/>
            <ac:spMk id="6" creationId="{00000000-0000-0000-0000-000000000000}"/>
          </ac:spMkLst>
        </pc:spChg>
        <pc:spChg chg="del mod">
          <ac:chgData name="Mugdha Das" userId="cd4d6e9dc1fabfbe" providerId="LiveId" clId="{2F170E67-2091-437B-AFDB-7435D1536F4A}" dt="2021-07-26T03:56:28.158" v="24" actId="478"/>
          <ac:spMkLst>
            <pc:docMk/>
            <pc:sldMk cId="0" sldId="257"/>
            <ac:spMk id="7" creationId="{00000000-0000-0000-0000-000000000000}"/>
          </ac:spMkLst>
        </pc:spChg>
        <pc:grpChg chg="mod">
          <ac:chgData name="Mugdha Das" userId="cd4d6e9dc1fabfbe" providerId="LiveId" clId="{2F170E67-2091-437B-AFDB-7435D1536F4A}" dt="2021-07-26T03:56:10.329" v="22" actId="14100"/>
          <ac:grpSpMkLst>
            <pc:docMk/>
            <pc:sldMk cId="0" sldId="257"/>
            <ac:grpSpMk id="2" creationId="{00000000-0000-0000-0000-000000000000}"/>
          </ac:grpSpMkLst>
        </pc:grpChg>
      </pc:sldChg>
      <pc:sldChg chg="addSp delSp modSp mod">
        <pc:chgData name="Mugdha Das" userId="cd4d6e9dc1fabfbe" providerId="LiveId" clId="{2F170E67-2091-437B-AFDB-7435D1536F4A}" dt="2021-07-26T04:03:45.334" v="121" actId="20577"/>
        <pc:sldMkLst>
          <pc:docMk/>
          <pc:sldMk cId="0" sldId="258"/>
        </pc:sldMkLst>
        <pc:spChg chg="mod">
          <ac:chgData name="Mugdha Das" userId="cd4d6e9dc1fabfbe" providerId="LiveId" clId="{2F170E67-2091-437B-AFDB-7435D1536F4A}" dt="2021-07-26T03:44:26.047" v="14" actId="14100"/>
          <ac:spMkLst>
            <pc:docMk/>
            <pc:sldMk cId="0" sldId="258"/>
            <ac:spMk id="2" creationId="{00000000-0000-0000-0000-000000000000}"/>
          </ac:spMkLst>
        </pc:spChg>
        <pc:spChg chg="add del mod">
          <ac:chgData name="Mugdha Das" userId="cd4d6e9dc1fabfbe" providerId="LiveId" clId="{2F170E67-2091-437B-AFDB-7435D1536F4A}" dt="2021-07-26T04:03:45.334" v="121" actId="20577"/>
          <ac:spMkLst>
            <pc:docMk/>
            <pc:sldMk cId="0" sldId="258"/>
            <ac:spMk id="3" creationId="{B82C8C39-B052-43C9-8B15-3DD3C98FEAB8}"/>
          </ac:spMkLst>
        </pc:spChg>
      </pc:sldChg>
      <pc:sldChg chg="modSp mod">
        <pc:chgData name="Mugdha Das" userId="cd4d6e9dc1fabfbe" providerId="LiveId" clId="{2F170E67-2091-437B-AFDB-7435D1536F4A}" dt="2021-07-26T03:46:29.708" v="20" actId="14100"/>
        <pc:sldMkLst>
          <pc:docMk/>
          <pc:sldMk cId="0" sldId="259"/>
        </pc:sldMkLst>
        <pc:grpChg chg="mod">
          <ac:chgData name="Mugdha Das" userId="cd4d6e9dc1fabfbe" providerId="LiveId" clId="{2F170E67-2091-437B-AFDB-7435D1536F4A}" dt="2021-07-26T03:45:08.330" v="18" actId="14100"/>
          <ac:grpSpMkLst>
            <pc:docMk/>
            <pc:sldMk cId="0" sldId="259"/>
            <ac:grpSpMk id="2" creationId="{00000000-0000-0000-0000-000000000000}"/>
          </ac:grpSpMkLst>
        </pc:grpChg>
        <pc:grpChg chg="mod">
          <ac:chgData name="Mugdha Das" userId="cd4d6e9dc1fabfbe" providerId="LiveId" clId="{2F170E67-2091-437B-AFDB-7435D1536F4A}" dt="2021-07-26T03:46:29.708" v="20" actId="14100"/>
          <ac:grpSpMkLst>
            <pc:docMk/>
            <pc:sldMk cId="0" sldId="259"/>
            <ac:grpSpMk id="4" creationId="{00000000-0000-0000-0000-000000000000}"/>
          </ac:grpSpMkLst>
        </pc:grpChg>
      </pc:sldChg>
      <pc:sldChg chg="modSp mod">
        <pc:chgData name="Mugdha Das" userId="cd4d6e9dc1fabfbe" providerId="LiveId" clId="{2F170E67-2091-437B-AFDB-7435D1536F4A}" dt="2021-07-25T20:44:37.674" v="0" actId="20577"/>
        <pc:sldMkLst>
          <pc:docMk/>
          <pc:sldMk cId="0" sldId="263"/>
        </pc:sldMkLst>
        <pc:spChg chg="mod">
          <ac:chgData name="Mugdha Das" userId="cd4d6e9dc1fabfbe" providerId="LiveId" clId="{2F170E67-2091-437B-AFDB-7435D1536F4A}" dt="2021-07-25T20:44:37.674" v="0" actId="20577"/>
          <ac:spMkLst>
            <pc:docMk/>
            <pc:sldMk cId="0" sldId="263"/>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alphaModFix amt="37000"/>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900017" y="891246"/>
            <a:ext cx="713307" cy="713307"/>
          </a:xfrm>
          <a:prstGeom prst="rect">
            <a:avLst/>
          </a:prstGeom>
        </p:spPr>
      </p:pic>
      <p:grpSp>
        <p:nvGrpSpPr>
          <p:cNvPr id="3" name="Group 3"/>
          <p:cNvGrpSpPr/>
          <p:nvPr/>
        </p:nvGrpSpPr>
        <p:grpSpPr>
          <a:xfrm>
            <a:off x="7164609" y="4012953"/>
            <a:ext cx="4114181" cy="59985"/>
            <a:chOff x="0" y="0"/>
            <a:chExt cx="6350000" cy="92583"/>
          </a:xfrm>
        </p:grpSpPr>
        <p:sp>
          <p:nvSpPr>
            <p:cNvPr id="4" name="Freeform 4"/>
            <p:cNvSpPr/>
            <p:nvPr/>
          </p:nvSpPr>
          <p:spPr>
            <a:xfrm>
              <a:off x="0" y="0"/>
              <a:ext cx="6350000" cy="92583"/>
            </a:xfrm>
            <a:custGeom>
              <a:avLst/>
              <a:gdLst/>
              <a:ahLst/>
              <a:cxnLst/>
              <a:rect l="l" t="t" r="r" b="b"/>
              <a:pathLst>
                <a:path w="6350000" h="92583">
                  <a:moveTo>
                    <a:pt x="0" y="0"/>
                  </a:moveTo>
                  <a:lnTo>
                    <a:pt x="6350000" y="0"/>
                  </a:lnTo>
                  <a:lnTo>
                    <a:pt x="6350000" y="92583"/>
                  </a:lnTo>
                  <a:lnTo>
                    <a:pt x="0" y="92583"/>
                  </a:lnTo>
                  <a:close/>
                </a:path>
              </a:pathLst>
            </a:custGeom>
            <a:solidFill>
              <a:srgbClr val="FFFFFF"/>
            </a:solidFill>
          </p:spPr>
        </p:sp>
      </p:grpSp>
      <p:grpSp>
        <p:nvGrpSpPr>
          <p:cNvPr id="5" name="Group 5"/>
          <p:cNvGrpSpPr/>
          <p:nvPr/>
        </p:nvGrpSpPr>
        <p:grpSpPr>
          <a:xfrm>
            <a:off x="7164609" y="7298933"/>
            <a:ext cx="4114181" cy="57713"/>
            <a:chOff x="0" y="0"/>
            <a:chExt cx="6350000" cy="89076"/>
          </a:xfrm>
        </p:grpSpPr>
        <p:sp>
          <p:nvSpPr>
            <p:cNvPr id="6" name="Freeform 6"/>
            <p:cNvSpPr/>
            <p:nvPr/>
          </p:nvSpPr>
          <p:spPr>
            <a:xfrm>
              <a:off x="0" y="0"/>
              <a:ext cx="6350000" cy="89076"/>
            </a:xfrm>
            <a:custGeom>
              <a:avLst/>
              <a:gdLst/>
              <a:ahLst/>
              <a:cxnLst/>
              <a:rect l="l" t="t" r="r" b="b"/>
              <a:pathLst>
                <a:path w="6350000" h="89076">
                  <a:moveTo>
                    <a:pt x="0" y="0"/>
                  </a:moveTo>
                  <a:lnTo>
                    <a:pt x="6350000" y="0"/>
                  </a:lnTo>
                  <a:lnTo>
                    <a:pt x="6350000" y="89076"/>
                  </a:lnTo>
                  <a:lnTo>
                    <a:pt x="0" y="89076"/>
                  </a:lnTo>
                  <a:close/>
                </a:path>
              </a:pathLst>
            </a:custGeom>
            <a:solidFill>
              <a:srgbClr val="FFFFFF"/>
            </a:solidFill>
          </p:spPr>
        </p:sp>
      </p:grpSp>
      <p:pic>
        <p:nvPicPr>
          <p:cNvPr id="7" name="Picture 7"/>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8570668" y="1999817"/>
            <a:ext cx="1274273" cy="871580"/>
          </a:xfrm>
          <a:prstGeom prst="rect">
            <a:avLst/>
          </a:prstGeom>
        </p:spPr>
      </p:pic>
      <p:grpSp>
        <p:nvGrpSpPr>
          <p:cNvPr id="8" name="Group 8"/>
          <p:cNvGrpSpPr/>
          <p:nvPr/>
        </p:nvGrpSpPr>
        <p:grpSpPr>
          <a:xfrm>
            <a:off x="1613324" y="1604553"/>
            <a:ext cx="15051827" cy="7779762"/>
            <a:chOff x="0" y="0"/>
            <a:chExt cx="5091606" cy="2631673"/>
          </a:xfrm>
        </p:grpSpPr>
        <p:sp>
          <p:nvSpPr>
            <p:cNvPr id="9" name="Freeform 9"/>
            <p:cNvSpPr/>
            <p:nvPr/>
          </p:nvSpPr>
          <p:spPr>
            <a:xfrm>
              <a:off x="0" y="0"/>
              <a:ext cx="5091605" cy="2631673"/>
            </a:xfrm>
            <a:custGeom>
              <a:avLst/>
              <a:gdLst/>
              <a:ahLst/>
              <a:cxnLst/>
              <a:rect l="l" t="t" r="r" b="b"/>
              <a:pathLst>
                <a:path w="5091605" h="2631673">
                  <a:moveTo>
                    <a:pt x="0" y="0"/>
                  </a:moveTo>
                  <a:lnTo>
                    <a:pt x="5091605" y="0"/>
                  </a:lnTo>
                  <a:lnTo>
                    <a:pt x="5091605" y="2631673"/>
                  </a:lnTo>
                  <a:lnTo>
                    <a:pt x="0" y="2631673"/>
                  </a:lnTo>
                  <a:close/>
                </a:path>
              </a:pathLst>
            </a:custGeom>
            <a:solidFill>
              <a:srgbClr val="A6A6A6">
                <a:alpha val="35686"/>
              </a:srgbClr>
            </a:solidFill>
          </p:spPr>
        </p:sp>
      </p:grpSp>
      <p:grpSp>
        <p:nvGrpSpPr>
          <p:cNvPr id="10" name="Group 10"/>
          <p:cNvGrpSpPr/>
          <p:nvPr/>
        </p:nvGrpSpPr>
        <p:grpSpPr>
          <a:xfrm rot="2604305">
            <a:off x="16144683" y="8981338"/>
            <a:ext cx="1114704" cy="900012"/>
            <a:chOff x="0" y="0"/>
            <a:chExt cx="6350000" cy="5126990"/>
          </a:xfrm>
        </p:grpSpPr>
        <p:sp>
          <p:nvSpPr>
            <p:cNvPr id="11" name="Freeform 11"/>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A6A6A6"/>
            </a:solidFill>
          </p:spPr>
        </p:sp>
      </p:grpSp>
      <p:grpSp>
        <p:nvGrpSpPr>
          <p:cNvPr id="12" name="Group 12"/>
          <p:cNvGrpSpPr/>
          <p:nvPr/>
        </p:nvGrpSpPr>
        <p:grpSpPr>
          <a:xfrm rot="7951648">
            <a:off x="1033294" y="8981539"/>
            <a:ext cx="1114206" cy="899610"/>
            <a:chOff x="0" y="0"/>
            <a:chExt cx="6350000" cy="5126990"/>
          </a:xfrm>
        </p:grpSpPr>
        <p:sp>
          <p:nvSpPr>
            <p:cNvPr id="13" name="Freeform 13"/>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A6A6A6"/>
            </a:solidFill>
          </p:spPr>
        </p:sp>
      </p:grpSp>
      <p:grpSp>
        <p:nvGrpSpPr>
          <p:cNvPr id="14" name="Group 14"/>
          <p:cNvGrpSpPr/>
          <p:nvPr/>
        </p:nvGrpSpPr>
        <p:grpSpPr>
          <a:xfrm rot="-8195313">
            <a:off x="1028899" y="1150403"/>
            <a:ext cx="1086098" cy="876916"/>
            <a:chOff x="0" y="0"/>
            <a:chExt cx="6350000" cy="5126990"/>
          </a:xfrm>
        </p:grpSpPr>
        <p:sp>
          <p:nvSpPr>
            <p:cNvPr id="15" name="Freeform 15"/>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A6A6A6"/>
            </a:solidFill>
          </p:spPr>
        </p:sp>
      </p:grpSp>
      <p:grpSp>
        <p:nvGrpSpPr>
          <p:cNvPr id="16" name="Group 16"/>
          <p:cNvGrpSpPr/>
          <p:nvPr/>
        </p:nvGrpSpPr>
        <p:grpSpPr>
          <a:xfrm rot="-2854081">
            <a:off x="16132142" y="1144662"/>
            <a:ext cx="1066018" cy="860703"/>
            <a:chOff x="0" y="0"/>
            <a:chExt cx="6350000" cy="5126990"/>
          </a:xfrm>
        </p:grpSpPr>
        <p:sp>
          <p:nvSpPr>
            <p:cNvPr id="17" name="Freeform 17"/>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A6A6A6"/>
            </a:solidFill>
          </p:spPr>
        </p:sp>
      </p:grpSp>
      <p:sp>
        <p:nvSpPr>
          <p:cNvPr id="18" name="TextBox 18"/>
          <p:cNvSpPr txBox="1"/>
          <p:nvPr/>
        </p:nvSpPr>
        <p:spPr>
          <a:xfrm>
            <a:off x="3420659" y="4472626"/>
            <a:ext cx="11602079" cy="2283455"/>
          </a:xfrm>
          <a:prstGeom prst="rect">
            <a:avLst/>
          </a:prstGeom>
        </p:spPr>
        <p:txBody>
          <a:bodyPr lIns="0" tIns="0" rIns="0" bIns="0" rtlCol="0" anchor="t">
            <a:spAutoFit/>
          </a:bodyPr>
          <a:lstStyle/>
          <a:p>
            <a:pPr algn="ctr">
              <a:lnSpc>
                <a:spcPts val="9170"/>
              </a:lnSpc>
            </a:pPr>
            <a:r>
              <a:rPr lang="en-US" sz="6550" spc="524" dirty="0">
                <a:solidFill>
                  <a:srgbClr val="000000"/>
                </a:solidFill>
                <a:latin typeface="Graduate Bold"/>
              </a:rPr>
              <a:t>WELCOME TO PYPY TRAVEL ASSISTANT!</a:t>
            </a:r>
          </a:p>
        </p:txBody>
      </p:sp>
      <p:sp>
        <p:nvSpPr>
          <p:cNvPr id="19" name="TextBox 19"/>
          <p:cNvSpPr txBox="1"/>
          <p:nvPr/>
        </p:nvSpPr>
        <p:spPr>
          <a:xfrm>
            <a:off x="6224391" y="3111064"/>
            <a:ext cx="5885041" cy="315252"/>
          </a:xfrm>
          <a:prstGeom prst="rect">
            <a:avLst/>
          </a:prstGeom>
        </p:spPr>
        <p:txBody>
          <a:bodyPr lIns="0" tIns="0" rIns="0" bIns="0" rtlCol="0" anchor="t">
            <a:spAutoFit/>
          </a:bodyPr>
          <a:lstStyle/>
          <a:p>
            <a:pPr algn="ctr">
              <a:lnSpc>
                <a:spcPts val="2573"/>
              </a:lnSpc>
            </a:pPr>
            <a:r>
              <a:rPr lang="en-US" sz="1838" spc="294" dirty="0">
                <a:solidFill>
                  <a:srgbClr val="000000"/>
                </a:solidFill>
                <a:latin typeface="Lato"/>
              </a:rPr>
              <a:t>WHAT'S NEXT ON YOUR BUCKET LIST?</a:t>
            </a:r>
          </a:p>
        </p:txBody>
      </p:sp>
      <p:sp>
        <p:nvSpPr>
          <p:cNvPr id="20" name="TextBox 20"/>
          <p:cNvSpPr txBox="1"/>
          <p:nvPr/>
        </p:nvSpPr>
        <p:spPr>
          <a:xfrm>
            <a:off x="2329614" y="7521321"/>
            <a:ext cx="14335537" cy="1110560"/>
          </a:xfrm>
          <a:prstGeom prst="rect">
            <a:avLst/>
          </a:prstGeom>
        </p:spPr>
        <p:txBody>
          <a:bodyPr lIns="0" tIns="0" rIns="0" bIns="0" rtlCol="0" anchor="t">
            <a:spAutoFit/>
          </a:bodyPr>
          <a:lstStyle/>
          <a:p>
            <a:pPr algn="ctr">
              <a:lnSpc>
                <a:spcPts val="3006"/>
              </a:lnSpc>
            </a:pPr>
            <a:r>
              <a:rPr lang="en-US" sz="2147" spc="150" dirty="0">
                <a:solidFill>
                  <a:srgbClr val="000000"/>
                </a:solidFill>
                <a:latin typeface="Libre Baskerville"/>
              </a:rPr>
              <a:t>A presentation by Group 14</a:t>
            </a:r>
          </a:p>
          <a:p>
            <a:pPr algn="ctr">
              <a:lnSpc>
                <a:spcPts val="3006"/>
              </a:lnSpc>
            </a:pPr>
            <a:endParaRPr lang="en-US" sz="2147" spc="150" dirty="0">
              <a:solidFill>
                <a:srgbClr val="000000"/>
              </a:solidFill>
              <a:latin typeface="Libre Baskerville"/>
            </a:endParaRPr>
          </a:p>
          <a:p>
            <a:pPr algn="ctr">
              <a:lnSpc>
                <a:spcPts val="3006"/>
              </a:lnSpc>
            </a:pPr>
            <a:r>
              <a:rPr lang="en-US" sz="2000" spc="87" dirty="0">
                <a:solidFill>
                  <a:srgbClr val="000000"/>
                </a:solidFill>
                <a:latin typeface="Gadugi" panose="020B0502040204020203" pitchFamily="34" charset="0"/>
                <a:ea typeface="Gadugi" panose="020B0502040204020203" pitchFamily="34" charset="0"/>
              </a:rPr>
              <a:t>Keshav </a:t>
            </a:r>
            <a:r>
              <a:rPr lang="en-US" sz="2000" spc="87" dirty="0" err="1">
                <a:solidFill>
                  <a:srgbClr val="000000"/>
                </a:solidFill>
                <a:latin typeface="Gadugi" panose="020B0502040204020203" pitchFamily="34" charset="0"/>
                <a:ea typeface="Gadugi" panose="020B0502040204020203" pitchFamily="34" charset="0"/>
              </a:rPr>
              <a:t>Saboo</a:t>
            </a:r>
            <a:r>
              <a:rPr lang="en-US" sz="2000" spc="87" dirty="0">
                <a:solidFill>
                  <a:srgbClr val="000000"/>
                </a:solidFill>
                <a:latin typeface="Gadugi" panose="020B0502040204020203" pitchFamily="34" charset="0"/>
                <a:ea typeface="Gadugi" panose="020B0502040204020203" pitchFamily="34" charset="0"/>
              </a:rPr>
              <a:t>(A030) | </a:t>
            </a:r>
            <a:r>
              <a:rPr lang="en-US" sz="2000" spc="87" dirty="0" err="1">
                <a:solidFill>
                  <a:srgbClr val="000000"/>
                </a:solidFill>
                <a:latin typeface="Gadugi" panose="020B0502040204020203" pitchFamily="34" charset="0"/>
                <a:ea typeface="Gadugi" panose="020B0502040204020203" pitchFamily="34" charset="0"/>
              </a:rPr>
              <a:t>Mayika</a:t>
            </a:r>
            <a:r>
              <a:rPr lang="en-US" sz="2000" spc="87" dirty="0">
                <a:solidFill>
                  <a:srgbClr val="000000"/>
                </a:solidFill>
                <a:latin typeface="Gadugi" panose="020B0502040204020203" pitchFamily="34" charset="0"/>
                <a:ea typeface="Gadugi" panose="020B0502040204020203" pitchFamily="34" charset="0"/>
              </a:rPr>
              <a:t> M(A033) | Mugdha(A034) | Ruchika </a:t>
            </a:r>
            <a:r>
              <a:rPr lang="en-US" sz="2000" spc="87" dirty="0" err="1">
                <a:solidFill>
                  <a:srgbClr val="000000"/>
                </a:solidFill>
                <a:latin typeface="Gadugi" panose="020B0502040204020203" pitchFamily="34" charset="0"/>
                <a:ea typeface="Gadugi" panose="020B0502040204020203" pitchFamily="34" charset="0"/>
              </a:rPr>
              <a:t>Mohla</a:t>
            </a:r>
            <a:r>
              <a:rPr lang="en-US" sz="2000" spc="87" dirty="0">
                <a:solidFill>
                  <a:srgbClr val="000000"/>
                </a:solidFill>
                <a:latin typeface="Gadugi" panose="020B0502040204020203" pitchFamily="34" charset="0"/>
                <a:ea typeface="Gadugi" panose="020B0502040204020203" pitchFamily="34" charset="0"/>
              </a:rPr>
              <a:t>(A052) | </a:t>
            </a:r>
            <a:r>
              <a:rPr lang="en-US" sz="2000" spc="87" dirty="0" err="1">
                <a:solidFill>
                  <a:srgbClr val="000000"/>
                </a:solidFill>
                <a:latin typeface="Gadugi" panose="020B0502040204020203" pitchFamily="34" charset="0"/>
                <a:ea typeface="Gadugi" panose="020B0502040204020203" pitchFamily="34" charset="0"/>
              </a:rPr>
              <a:t>Vijendher</a:t>
            </a:r>
            <a:r>
              <a:rPr lang="en-US" sz="2000" spc="87" dirty="0">
                <a:solidFill>
                  <a:srgbClr val="000000"/>
                </a:solidFill>
                <a:latin typeface="Gadugi" panose="020B0502040204020203" pitchFamily="34" charset="0"/>
                <a:ea typeface="Gadugi" panose="020B0502040204020203" pitchFamily="34" charset="0"/>
              </a:rPr>
              <a:t> Reddy </a:t>
            </a:r>
            <a:r>
              <a:rPr lang="en-US" sz="2000" spc="87" dirty="0" err="1">
                <a:solidFill>
                  <a:srgbClr val="000000"/>
                </a:solidFill>
                <a:latin typeface="Gadugi" panose="020B0502040204020203" pitchFamily="34" charset="0"/>
                <a:ea typeface="Gadugi" panose="020B0502040204020203" pitchFamily="34" charset="0"/>
              </a:rPr>
              <a:t>Gurram</a:t>
            </a:r>
            <a:r>
              <a:rPr lang="en-US" sz="2000" spc="87" dirty="0">
                <a:solidFill>
                  <a:srgbClr val="000000"/>
                </a:solidFill>
                <a:latin typeface="Gadugi" panose="020B0502040204020203" pitchFamily="34" charset="0"/>
                <a:ea typeface="Gadugi" panose="020B0502040204020203" pitchFamily="34" charset="0"/>
              </a:rPr>
              <a:t>(A074)</a:t>
            </a:r>
            <a:endParaRPr lang="en-US" sz="1254" spc="87" dirty="0">
              <a:solidFill>
                <a:srgbClr val="000000"/>
              </a:solidFill>
              <a:latin typeface="Gadugi" panose="020B0502040204020203" pitchFamily="34" charset="0"/>
              <a:ea typeface="Gadug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EEEC"/>
        </a:solidFill>
        <a:effectLst/>
      </p:bgPr>
    </p:bg>
    <p:spTree>
      <p:nvGrpSpPr>
        <p:cNvPr id="1" name=""/>
        <p:cNvGrpSpPr/>
        <p:nvPr/>
      </p:nvGrpSpPr>
      <p:grpSpPr>
        <a:xfrm>
          <a:off x="0" y="0"/>
          <a:ext cx="0" cy="0"/>
          <a:chOff x="0" y="0"/>
          <a:chExt cx="0" cy="0"/>
        </a:xfrm>
      </p:grpSpPr>
      <p:grpSp>
        <p:nvGrpSpPr>
          <p:cNvPr id="2" name="Group 2"/>
          <p:cNvGrpSpPr/>
          <p:nvPr/>
        </p:nvGrpSpPr>
        <p:grpSpPr>
          <a:xfrm>
            <a:off x="0" y="865650"/>
            <a:ext cx="18288000" cy="577389"/>
            <a:chOff x="0" y="0"/>
            <a:chExt cx="73329023" cy="2265129"/>
          </a:xfrm>
        </p:grpSpPr>
        <p:sp>
          <p:nvSpPr>
            <p:cNvPr id="3" name="Freeform 3"/>
            <p:cNvSpPr/>
            <p:nvPr/>
          </p:nvSpPr>
          <p:spPr>
            <a:xfrm>
              <a:off x="0" y="0"/>
              <a:ext cx="73329025" cy="2265129"/>
            </a:xfrm>
            <a:custGeom>
              <a:avLst/>
              <a:gdLst/>
              <a:ahLst/>
              <a:cxnLst/>
              <a:rect l="l" t="t" r="r" b="b"/>
              <a:pathLst>
                <a:path w="73329025" h="2265129">
                  <a:moveTo>
                    <a:pt x="0" y="0"/>
                  </a:moveTo>
                  <a:lnTo>
                    <a:pt x="73329025" y="0"/>
                  </a:lnTo>
                  <a:lnTo>
                    <a:pt x="73329025" y="2265129"/>
                  </a:lnTo>
                  <a:lnTo>
                    <a:pt x="0" y="2265129"/>
                  </a:lnTo>
                  <a:close/>
                </a:path>
              </a:pathLst>
            </a:custGeom>
            <a:solidFill>
              <a:srgbClr val="DABEB0"/>
            </a:solidFill>
          </p:spPr>
        </p:sp>
      </p:grpSp>
      <p:sp>
        <p:nvSpPr>
          <p:cNvPr id="4" name="AutoShape 4"/>
          <p:cNvSpPr/>
          <p:nvPr/>
        </p:nvSpPr>
        <p:spPr>
          <a:xfrm>
            <a:off x="3071489" y="9390955"/>
            <a:ext cx="12145116" cy="0"/>
          </a:xfrm>
          <a:prstGeom prst="line">
            <a:avLst/>
          </a:prstGeom>
          <a:ln w="38100" cap="flat">
            <a:solidFill>
              <a:srgbClr val="000000"/>
            </a:solidFill>
            <a:prstDash val="solid"/>
            <a:headEnd type="none" w="sm" len="sm"/>
            <a:tailEnd type="none" w="sm" len="sm"/>
          </a:ln>
        </p:spPr>
      </p:sp>
      <p:sp>
        <p:nvSpPr>
          <p:cNvPr id="5" name="TextBox 5"/>
          <p:cNvSpPr txBox="1"/>
          <p:nvPr/>
        </p:nvSpPr>
        <p:spPr>
          <a:xfrm>
            <a:off x="3527567" y="957494"/>
            <a:ext cx="11307130" cy="1094915"/>
          </a:xfrm>
          <a:prstGeom prst="rect">
            <a:avLst/>
          </a:prstGeom>
        </p:spPr>
        <p:txBody>
          <a:bodyPr lIns="0" tIns="0" rIns="0" bIns="0" rtlCol="0" anchor="t">
            <a:spAutoFit/>
          </a:bodyPr>
          <a:lstStyle/>
          <a:p>
            <a:pPr algn="ctr">
              <a:lnSpc>
                <a:spcPts val="4123"/>
              </a:lnSpc>
            </a:pPr>
            <a:r>
              <a:rPr lang="en-US" sz="4633" spc="1524">
                <a:solidFill>
                  <a:srgbClr val="000000"/>
                </a:solidFill>
                <a:latin typeface="Graduate Bold"/>
              </a:rPr>
              <a:t>&lt;DATA IS BEAUTIFUL&gt; </a:t>
            </a:r>
          </a:p>
          <a:p>
            <a:pPr algn="ctr">
              <a:lnSpc>
                <a:spcPts val="4123"/>
              </a:lnSpc>
            </a:pPr>
            <a:endParaRPr lang="en-US" sz="4633" spc="1524">
              <a:solidFill>
                <a:srgbClr val="000000"/>
              </a:solidFill>
              <a:latin typeface="Graduate Bold"/>
            </a:endParaRPr>
          </a:p>
        </p:txBody>
      </p:sp>
      <p:sp>
        <p:nvSpPr>
          <p:cNvPr id="6" name="TextBox 6"/>
          <p:cNvSpPr txBox="1"/>
          <p:nvPr/>
        </p:nvSpPr>
        <p:spPr>
          <a:xfrm>
            <a:off x="1361902" y="1740728"/>
            <a:ext cx="15897398" cy="7349063"/>
          </a:xfrm>
          <a:prstGeom prst="rect">
            <a:avLst/>
          </a:prstGeom>
        </p:spPr>
        <p:txBody>
          <a:bodyPr lIns="0" tIns="0" rIns="0" bIns="0" rtlCol="0" anchor="t">
            <a:spAutoFit/>
          </a:bodyPr>
          <a:lstStyle/>
          <a:p>
            <a:pPr>
              <a:lnSpc>
                <a:spcPts val="4453"/>
              </a:lnSpc>
            </a:pPr>
            <a:r>
              <a:rPr lang="en-US" sz="2666" spc="95" dirty="0">
                <a:solidFill>
                  <a:srgbClr val="000000"/>
                </a:solidFill>
                <a:latin typeface="Libre Baskerville Italics"/>
              </a:rPr>
              <a:t>We’re surrounded by so much information, that finding a meaning to it often becomes a challenge.</a:t>
            </a:r>
          </a:p>
          <a:p>
            <a:pPr>
              <a:lnSpc>
                <a:spcPts val="4453"/>
              </a:lnSpc>
            </a:pPr>
            <a:r>
              <a:rPr lang="en-US" sz="2666" spc="95" dirty="0">
                <a:solidFill>
                  <a:srgbClr val="000000"/>
                </a:solidFill>
                <a:latin typeface="Arimo Italics"/>
              </a:rPr>
              <a:t>For this project, we’ve used the data of 30 International Airports of India and tried to make it more meaningful. </a:t>
            </a:r>
            <a:r>
              <a:rPr lang="en-US" sz="2666" spc="95" dirty="0">
                <a:solidFill>
                  <a:srgbClr val="000000"/>
                </a:solidFill>
                <a:latin typeface="Arimo Bold Italics"/>
              </a:rPr>
              <a:t>Airport Name, Airport code, the city, and state of the airport</a:t>
            </a:r>
            <a:r>
              <a:rPr lang="en-US" sz="2666" spc="95" dirty="0">
                <a:solidFill>
                  <a:srgbClr val="000000"/>
                </a:solidFill>
                <a:latin typeface="Arimo Italics"/>
              </a:rPr>
              <a:t> were all collected from different Wikipedia pages and the </a:t>
            </a:r>
            <a:r>
              <a:rPr lang="en-US" sz="2666" spc="95" dirty="0">
                <a:solidFill>
                  <a:srgbClr val="000000"/>
                </a:solidFill>
                <a:latin typeface="Arimo Bold Italics"/>
              </a:rPr>
              <a:t>latitude-longitude</a:t>
            </a:r>
            <a:r>
              <a:rPr lang="en-US" sz="2666" spc="95" dirty="0">
                <a:solidFill>
                  <a:srgbClr val="000000"/>
                </a:solidFill>
                <a:latin typeface="Arimo Italics"/>
              </a:rPr>
              <a:t> of these airports were collected from Google Maps. </a:t>
            </a:r>
          </a:p>
          <a:p>
            <a:pPr>
              <a:lnSpc>
                <a:spcPts val="4453"/>
              </a:lnSpc>
            </a:pPr>
            <a:r>
              <a:rPr lang="en-US" sz="2666" spc="95" dirty="0">
                <a:solidFill>
                  <a:srgbClr val="000000"/>
                </a:solidFill>
                <a:latin typeface="Arimo Italics"/>
              </a:rPr>
              <a:t>This dataset is used for providing a complete package of information to travelers to make their interstate travel easy and comfy. The following information will be provided:</a:t>
            </a:r>
          </a:p>
          <a:p>
            <a:pPr marL="575724" lvl="1" indent="-287862">
              <a:lnSpc>
                <a:spcPts val="4453"/>
              </a:lnSpc>
              <a:buFont typeface="Arial"/>
              <a:buChar char="•"/>
            </a:pPr>
            <a:r>
              <a:rPr lang="en-US" sz="2666" spc="95" dirty="0">
                <a:solidFill>
                  <a:srgbClr val="000000"/>
                </a:solidFill>
                <a:latin typeface="Arimo Italics"/>
              </a:rPr>
              <a:t>Suggests the nearest airport based on the user's location.</a:t>
            </a:r>
          </a:p>
          <a:p>
            <a:pPr marL="575724" lvl="1" indent="-287862">
              <a:lnSpc>
                <a:spcPts val="4453"/>
              </a:lnSpc>
              <a:buFont typeface="Arial"/>
              <a:buChar char="•"/>
            </a:pPr>
            <a:r>
              <a:rPr lang="en-US" sz="2666" spc="95" dirty="0">
                <a:solidFill>
                  <a:srgbClr val="000000"/>
                </a:solidFill>
                <a:latin typeface="Arimo Italics"/>
              </a:rPr>
              <a:t>Approximate fly time based on distance and average aircraft speed(mid-sized aircraft).</a:t>
            </a:r>
          </a:p>
          <a:p>
            <a:pPr marL="575724" lvl="1" indent="-287862">
              <a:lnSpc>
                <a:spcPts val="4453"/>
              </a:lnSpc>
              <a:buFont typeface="Arial"/>
              <a:buChar char="•"/>
            </a:pPr>
            <a:r>
              <a:rPr lang="en-US" sz="2666" spc="95" dirty="0">
                <a:solidFill>
                  <a:srgbClr val="000000"/>
                </a:solidFill>
                <a:latin typeface="Arimo Italics"/>
              </a:rPr>
              <a:t>The temperature of the destination to make packing easier</a:t>
            </a:r>
          </a:p>
          <a:p>
            <a:pPr marL="575724" lvl="1" indent="-287862">
              <a:lnSpc>
                <a:spcPts val="4453"/>
              </a:lnSpc>
              <a:buFont typeface="Arial"/>
              <a:buChar char="•"/>
            </a:pPr>
            <a:r>
              <a:rPr lang="en-US" sz="2666" spc="95" dirty="0">
                <a:solidFill>
                  <a:srgbClr val="000000"/>
                </a:solidFill>
                <a:latin typeface="Arimo Italics"/>
              </a:rPr>
              <a:t>Suggests a list of things to do at the destination like famous restaurants to visit, hotels to stay.</a:t>
            </a:r>
          </a:p>
          <a:p>
            <a:pPr>
              <a:lnSpc>
                <a:spcPts val="3597"/>
              </a:lnSpc>
            </a:pPr>
            <a:endParaRPr lang="en-US" sz="2666" spc="95" dirty="0">
              <a:solidFill>
                <a:srgbClr val="000000"/>
              </a:solidFill>
              <a:latin typeface="Arimo Itali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rcRect t="8715" b="16284"/>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4934770" y="20498"/>
            <a:ext cx="7562030" cy="1176091"/>
          </a:xfrm>
          <a:prstGeom prst="rect">
            <a:avLst/>
          </a:prstGeom>
        </p:spPr>
        <p:txBody>
          <a:bodyPr wrap="square" lIns="0" tIns="0" rIns="0" bIns="0" rtlCol="0" anchor="t">
            <a:spAutoFit/>
          </a:bodyPr>
          <a:lstStyle/>
          <a:p>
            <a:pPr algn="ctr">
              <a:lnSpc>
                <a:spcPts val="10332"/>
              </a:lnSpc>
              <a:spcBef>
                <a:spcPct val="0"/>
              </a:spcBef>
            </a:pPr>
            <a:r>
              <a:rPr lang="en-US" sz="7380" spc="265" dirty="0">
                <a:solidFill>
                  <a:srgbClr val="FFFFFF"/>
                </a:solidFill>
                <a:latin typeface="Graduate Bold"/>
              </a:rPr>
              <a:t>&lt;Flowchart&gt;</a:t>
            </a:r>
          </a:p>
        </p:txBody>
      </p:sp>
      <p:sp>
        <p:nvSpPr>
          <p:cNvPr id="3" name="TextBox 2">
            <a:extLst>
              <a:ext uri="{FF2B5EF4-FFF2-40B4-BE49-F238E27FC236}">
                <a16:creationId xmlns:a16="http://schemas.microsoft.com/office/drawing/2014/main" id="{B82C8C39-B052-43C9-8B15-3DD3C98FEAB8}"/>
              </a:ext>
            </a:extLst>
          </p:cNvPr>
          <p:cNvSpPr txBox="1"/>
          <p:nvPr/>
        </p:nvSpPr>
        <p:spPr>
          <a:xfrm>
            <a:off x="5029200" y="4533900"/>
            <a:ext cx="3048000" cy="1631216"/>
          </a:xfrm>
          <a:prstGeom prst="rect">
            <a:avLst/>
          </a:prstGeom>
          <a:solidFill>
            <a:srgbClr val="78A4AA"/>
          </a:solidFill>
        </p:spPr>
        <p:txBody>
          <a:bodyPr wrap="square" rtlCol="0">
            <a:spAutoFit/>
          </a:bodyPr>
          <a:lstStyle/>
          <a:p>
            <a:pPr algn="ctr"/>
            <a:endParaRPr lang="en-US" sz="2000" b="1" dirty="0">
              <a:latin typeface="Open Sans" panose="020B0606030504020204" pitchFamily="34" charset="0"/>
              <a:ea typeface="Open Sans" panose="020B0606030504020204" pitchFamily="34" charset="0"/>
              <a:cs typeface="Open Sans" panose="020B0606030504020204" pitchFamily="34" charset="0"/>
            </a:endParaRPr>
          </a:p>
          <a:p>
            <a:pPr algn="ctr"/>
            <a:r>
              <a:rPr lang="en-US" sz="2000" b="1" dirty="0">
                <a:latin typeface="Open Sans" panose="020B0606030504020204" pitchFamily="34" charset="0"/>
                <a:ea typeface="Open Sans" panose="020B0606030504020204" pitchFamily="34" charset="0"/>
                <a:cs typeface="Open Sans" panose="020B0606030504020204" pitchFamily="34" charset="0"/>
              </a:rPr>
              <a:t>Choose the destination from the available list</a:t>
            </a:r>
          </a:p>
          <a:p>
            <a:pPr algn="ctr"/>
            <a:endParaRPr lang="en-US" sz="2000" b="1"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EEEC"/>
        </a:solidFill>
        <a:effectLst/>
      </p:bgPr>
    </p:bg>
    <p:spTree>
      <p:nvGrpSpPr>
        <p:cNvPr id="1" name=""/>
        <p:cNvGrpSpPr/>
        <p:nvPr/>
      </p:nvGrpSpPr>
      <p:grpSpPr>
        <a:xfrm>
          <a:off x="0" y="0"/>
          <a:ext cx="0" cy="0"/>
          <a:chOff x="0" y="0"/>
          <a:chExt cx="0" cy="0"/>
        </a:xfrm>
      </p:grpSpPr>
      <p:grpSp>
        <p:nvGrpSpPr>
          <p:cNvPr id="2" name="Group 2"/>
          <p:cNvGrpSpPr/>
          <p:nvPr/>
        </p:nvGrpSpPr>
        <p:grpSpPr>
          <a:xfrm>
            <a:off x="0" y="865650"/>
            <a:ext cx="18288000" cy="577389"/>
            <a:chOff x="0" y="0"/>
            <a:chExt cx="73329023" cy="2265129"/>
          </a:xfrm>
        </p:grpSpPr>
        <p:sp>
          <p:nvSpPr>
            <p:cNvPr id="3" name="Freeform 3"/>
            <p:cNvSpPr/>
            <p:nvPr/>
          </p:nvSpPr>
          <p:spPr>
            <a:xfrm>
              <a:off x="0" y="0"/>
              <a:ext cx="73329025" cy="2265129"/>
            </a:xfrm>
            <a:custGeom>
              <a:avLst/>
              <a:gdLst/>
              <a:ahLst/>
              <a:cxnLst/>
              <a:rect l="l" t="t" r="r" b="b"/>
              <a:pathLst>
                <a:path w="73329025" h="2265129">
                  <a:moveTo>
                    <a:pt x="0" y="0"/>
                  </a:moveTo>
                  <a:lnTo>
                    <a:pt x="73329025" y="0"/>
                  </a:lnTo>
                  <a:lnTo>
                    <a:pt x="73329025" y="2265129"/>
                  </a:lnTo>
                  <a:lnTo>
                    <a:pt x="0" y="2265129"/>
                  </a:lnTo>
                  <a:close/>
                </a:path>
              </a:pathLst>
            </a:custGeom>
            <a:solidFill>
              <a:srgbClr val="DABEB0"/>
            </a:solidFill>
          </p:spPr>
        </p:sp>
      </p:grpSp>
      <p:grpSp>
        <p:nvGrpSpPr>
          <p:cNvPr id="4" name="Group 4"/>
          <p:cNvGrpSpPr/>
          <p:nvPr/>
        </p:nvGrpSpPr>
        <p:grpSpPr>
          <a:xfrm>
            <a:off x="0" y="2623242"/>
            <a:ext cx="18288000" cy="5456694"/>
            <a:chOff x="0" y="0"/>
            <a:chExt cx="28061922" cy="7488689"/>
          </a:xfrm>
        </p:grpSpPr>
        <p:sp>
          <p:nvSpPr>
            <p:cNvPr id="5" name="Freeform 5"/>
            <p:cNvSpPr/>
            <p:nvPr/>
          </p:nvSpPr>
          <p:spPr>
            <a:xfrm>
              <a:off x="0" y="0"/>
              <a:ext cx="28061921" cy="7488689"/>
            </a:xfrm>
            <a:custGeom>
              <a:avLst/>
              <a:gdLst/>
              <a:ahLst/>
              <a:cxnLst/>
              <a:rect l="l" t="t" r="r" b="b"/>
              <a:pathLst>
                <a:path w="28061921" h="7488689">
                  <a:moveTo>
                    <a:pt x="0" y="0"/>
                  </a:moveTo>
                  <a:lnTo>
                    <a:pt x="28061921" y="0"/>
                  </a:lnTo>
                  <a:lnTo>
                    <a:pt x="28061921" y="7488689"/>
                  </a:lnTo>
                  <a:lnTo>
                    <a:pt x="0" y="7488689"/>
                  </a:lnTo>
                  <a:close/>
                </a:path>
              </a:pathLst>
            </a:custGeom>
            <a:solidFill>
              <a:srgbClr val="000000"/>
            </a:solidFill>
          </p:spPr>
        </p:sp>
      </p:grpSp>
      <p:sp>
        <p:nvSpPr>
          <p:cNvPr id="6" name="AutoShape 6"/>
          <p:cNvSpPr/>
          <p:nvPr/>
        </p:nvSpPr>
        <p:spPr>
          <a:xfrm rot="5400000">
            <a:off x="11460507" y="5332539"/>
            <a:ext cx="1745113" cy="0"/>
          </a:xfrm>
          <a:prstGeom prst="line">
            <a:avLst/>
          </a:prstGeom>
          <a:ln w="38100" cap="flat">
            <a:solidFill>
              <a:srgbClr val="000000"/>
            </a:solidFill>
            <a:prstDash val="solid"/>
            <a:headEnd type="none" w="sm" len="sm"/>
            <a:tailEnd type="none" w="sm" len="sm"/>
          </a:ln>
        </p:spPr>
      </p:sp>
      <p:pic>
        <p:nvPicPr>
          <p:cNvPr id="7" name="Picture 7"/>
          <p:cNvPicPr>
            <a:picLocks noChangeAspect="1"/>
          </p:cNvPicPr>
          <p:nvPr/>
        </p:nvPicPr>
        <p:blipFill>
          <a:blip r:embed="rId2"/>
          <a:srcRect l="520" r="1238"/>
          <a:stretch>
            <a:fillRect/>
          </a:stretch>
        </p:blipFill>
        <p:spPr>
          <a:xfrm>
            <a:off x="3577395" y="3390504"/>
            <a:ext cx="11133210" cy="3922170"/>
          </a:xfrm>
          <a:prstGeom prst="rect">
            <a:avLst/>
          </a:prstGeom>
        </p:spPr>
      </p:pic>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5026011" y="3849661"/>
            <a:ext cx="2871644" cy="2796263"/>
          </a:xfrm>
          <a:prstGeom prst="rect">
            <a:avLst/>
          </a:prstGeom>
        </p:spPr>
      </p:pic>
      <p:pic>
        <p:nvPicPr>
          <p:cNvPr id="9" name="Picture 9"/>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438575" y="3804471"/>
            <a:ext cx="2632914" cy="3094237"/>
          </a:xfrm>
          <a:prstGeom prst="rect">
            <a:avLst/>
          </a:prstGeom>
        </p:spPr>
      </p:pic>
      <p:sp>
        <p:nvSpPr>
          <p:cNvPr id="10" name="TextBox 10"/>
          <p:cNvSpPr txBox="1"/>
          <p:nvPr/>
        </p:nvSpPr>
        <p:spPr>
          <a:xfrm>
            <a:off x="3071489" y="680975"/>
            <a:ext cx="12145022" cy="852759"/>
          </a:xfrm>
          <a:prstGeom prst="rect">
            <a:avLst/>
          </a:prstGeom>
        </p:spPr>
        <p:txBody>
          <a:bodyPr lIns="0" tIns="0" rIns="0" bIns="0" rtlCol="0" anchor="t">
            <a:spAutoFit/>
          </a:bodyPr>
          <a:lstStyle/>
          <a:p>
            <a:pPr algn="ctr">
              <a:lnSpc>
                <a:spcPts val="6967"/>
              </a:lnSpc>
            </a:pPr>
            <a:r>
              <a:rPr lang="en-US" sz="4976" spc="398">
                <a:solidFill>
                  <a:srgbClr val="000000"/>
                </a:solidFill>
                <a:latin typeface="Graduate Bold"/>
              </a:rPr>
              <a:t>&lt;LIBRARIES USED&gt;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31F20"/>
        </a:solidFill>
        <a:effectLst/>
      </p:bgPr>
    </p:bg>
    <p:spTree>
      <p:nvGrpSpPr>
        <p:cNvPr id="1" name=""/>
        <p:cNvGrpSpPr/>
        <p:nvPr/>
      </p:nvGrpSpPr>
      <p:grpSpPr>
        <a:xfrm>
          <a:off x="0" y="0"/>
          <a:ext cx="0" cy="0"/>
          <a:chOff x="0" y="0"/>
          <a:chExt cx="0" cy="0"/>
        </a:xfrm>
      </p:grpSpPr>
      <p:sp>
        <p:nvSpPr>
          <p:cNvPr id="2" name="AutoShape 2"/>
          <p:cNvSpPr/>
          <p:nvPr/>
        </p:nvSpPr>
        <p:spPr>
          <a:xfrm>
            <a:off x="3071017" y="2203917"/>
            <a:ext cx="12145494" cy="0"/>
          </a:xfrm>
          <a:prstGeom prst="line">
            <a:avLst/>
          </a:prstGeom>
          <a:ln w="38100" cap="flat">
            <a:solidFill>
              <a:srgbClr val="FFFFFF"/>
            </a:solidFill>
            <a:prstDash val="solid"/>
            <a:headEnd type="none" w="sm" len="sm"/>
            <a:tailEnd type="none" w="sm" len="sm"/>
          </a:ln>
        </p:spPr>
      </p:sp>
      <p:sp>
        <p:nvSpPr>
          <p:cNvPr id="3" name="AutoShape 3"/>
          <p:cNvSpPr/>
          <p:nvPr/>
        </p:nvSpPr>
        <p:spPr>
          <a:xfrm>
            <a:off x="3071442" y="10096500"/>
            <a:ext cx="12145116" cy="0"/>
          </a:xfrm>
          <a:prstGeom prst="line">
            <a:avLst/>
          </a:prstGeom>
          <a:ln w="38100" cap="flat">
            <a:solidFill>
              <a:srgbClr val="FFFFFF"/>
            </a:solidFill>
            <a:prstDash val="solid"/>
            <a:headEnd type="none" w="sm" len="sm"/>
            <a:tailEnd type="none" w="sm" len="sm"/>
          </a:ln>
        </p:spPr>
      </p:sp>
      <p:pic>
        <p:nvPicPr>
          <p:cNvPr id="4" name="Picture 4"/>
          <p:cNvPicPr>
            <a:picLocks noChangeAspect="1"/>
          </p:cNvPicPr>
          <p:nvPr/>
        </p:nvPicPr>
        <p:blipFill>
          <a:blip r:embed="rId2"/>
          <a:srcRect/>
          <a:stretch>
            <a:fillRect/>
          </a:stretch>
        </p:blipFill>
        <p:spPr>
          <a:xfrm>
            <a:off x="12333240" y="2524178"/>
            <a:ext cx="4419504" cy="4069938"/>
          </a:xfrm>
          <a:prstGeom prst="rect">
            <a:avLst/>
          </a:prstGeom>
        </p:spPr>
      </p:pic>
      <p:pic>
        <p:nvPicPr>
          <p:cNvPr id="5" name="Picture 5"/>
          <p:cNvPicPr>
            <a:picLocks noChangeAspect="1"/>
          </p:cNvPicPr>
          <p:nvPr/>
        </p:nvPicPr>
        <p:blipFill>
          <a:blip r:embed="rId3"/>
          <a:srcRect t="188" r="8761" b="188"/>
          <a:stretch>
            <a:fillRect/>
          </a:stretch>
        </p:blipFill>
        <p:spPr>
          <a:xfrm>
            <a:off x="10862773" y="6905844"/>
            <a:ext cx="7360437" cy="1997332"/>
          </a:xfrm>
          <a:prstGeom prst="rect">
            <a:avLst/>
          </a:prstGeom>
        </p:spPr>
      </p:pic>
      <p:sp>
        <p:nvSpPr>
          <p:cNvPr id="6" name="TextBox 6"/>
          <p:cNvSpPr txBox="1"/>
          <p:nvPr/>
        </p:nvSpPr>
        <p:spPr>
          <a:xfrm>
            <a:off x="2299142" y="469778"/>
            <a:ext cx="13690188" cy="1736679"/>
          </a:xfrm>
          <a:prstGeom prst="rect">
            <a:avLst/>
          </a:prstGeom>
        </p:spPr>
        <p:txBody>
          <a:bodyPr lIns="0" tIns="0" rIns="0" bIns="0" rtlCol="0" anchor="t">
            <a:spAutoFit/>
          </a:bodyPr>
          <a:lstStyle/>
          <a:p>
            <a:pPr algn="ctr">
              <a:lnSpc>
                <a:spcPts val="6967"/>
              </a:lnSpc>
              <a:spcBef>
                <a:spcPct val="0"/>
              </a:spcBef>
            </a:pPr>
            <a:r>
              <a:rPr lang="en-US" sz="4976" spc="398" dirty="0">
                <a:solidFill>
                  <a:srgbClr val="F1EEEC"/>
                </a:solidFill>
                <a:latin typeface="Graduate Bold"/>
              </a:rPr>
              <a:t>&lt;HOW WE CALCULATED NEAREST AIRPORT AND FLY TIME?&gt;</a:t>
            </a:r>
          </a:p>
        </p:txBody>
      </p:sp>
      <p:sp>
        <p:nvSpPr>
          <p:cNvPr id="7" name="TextBox 7"/>
          <p:cNvSpPr txBox="1"/>
          <p:nvPr/>
        </p:nvSpPr>
        <p:spPr>
          <a:xfrm>
            <a:off x="172310" y="2486078"/>
            <a:ext cx="10477900" cy="7601120"/>
          </a:xfrm>
          <a:prstGeom prst="rect">
            <a:avLst/>
          </a:prstGeom>
        </p:spPr>
        <p:txBody>
          <a:bodyPr lIns="0" tIns="0" rIns="0" bIns="0" rtlCol="0" anchor="t">
            <a:spAutoFit/>
          </a:bodyPr>
          <a:lstStyle/>
          <a:p>
            <a:pPr marL="534926" lvl="1" indent="-267463" algn="just">
              <a:lnSpc>
                <a:spcPts val="3468"/>
              </a:lnSpc>
              <a:buFont typeface="Arial"/>
              <a:buChar char="•"/>
            </a:pPr>
            <a:r>
              <a:rPr lang="en-US" sz="2477" spc="89" dirty="0">
                <a:solidFill>
                  <a:srgbClr val="F1EEEC"/>
                </a:solidFill>
                <a:latin typeface="Libre Baskerville Italics"/>
              </a:rPr>
              <a:t>As soon as the user types the nearest landmark to his/her location, </a:t>
            </a:r>
            <a:r>
              <a:rPr lang="en-US" sz="2477" spc="89" dirty="0" err="1">
                <a:solidFill>
                  <a:srgbClr val="F1EEEC"/>
                </a:solidFill>
                <a:latin typeface="Libre Baskerville Italics"/>
              </a:rPr>
              <a:t>geopy</a:t>
            </a:r>
            <a:r>
              <a:rPr lang="en-US" sz="2477" spc="89" dirty="0">
                <a:solidFill>
                  <a:srgbClr val="F1EEEC"/>
                </a:solidFill>
                <a:latin typeface="Libre Baskerville Italics"/>
              </a:rPr>
              <a:t>(gets location from “</a:t>
            </a:r>
            <a:r>
              <a:rPr lang="en-US" sz="2477" spc="89" dirty="0" err="1">
                <a:solidFill>
                  <a:srgbClr val="F1EEEC"/>
                </a:solidFill>
                <a:latin typeface="Libre Baskerville Italics"/>
              </a:rPr>
              <a:t>openstreetmap</a:t>
            </a:r>
            <a:r>
              <a:rPr lang="en-US" sz="2477" spc="89" dirty="0">
                <a:solidFill>
                  <a:srgbClr val="F1EEEC"/>
                </a:solidFill>
                <a:latin typeface="Libre Baskerville Italics"/>
              </a:rPr>
              <a:t>”) gives out the coordinates of the users location.</a:t>
            </a:r>
          </a:p>
          <a:p>
            <a:pPr marL="534926" lvl="1" indent="-267463" algn="just">
              <a:lnSpc>
                <a:spcPts val="3468"/>
              </a:lnSpc>
              <a:buFont typeface="Arial"/>
              <a:buChar char="•"/>
            </a:pPr>
            <a:r>
              <a:rPr lang="en-US" sz="2477" spc="89" dirty="0">
                <a:solidFill>
                  <a:srgbClr val="F1EEEC"/>
                </a:solidFill>
                <a:latin typeface="Libre Baskerville Italics"/>
              </a:rPr>
              <a:t>The coordinates then pass through a defined function in the code, which converts it to longitudinal and latitudinal distance in radians. In this function we have used the “Great circle method” to find the distance between any two given locations along the surface of the sphere, i.e. the users location and the airport. </a:t>
            </a:r>
          </a:p>
          <a:p>
            <a:pPr marL="534926" lvl="1" indent="-267463" algn="just">
              <a:lnSpc>
                <a:spcPts val="3468"/>
              </a:lnSpc>
              <a:buFont typeface="Arial"/>
              <a:buChar char="•"/>
            </a:pPr>
            <a:r>
              <a:rPr lang="en-US" sz="2477" spc="89" dirty="0">
                <a:solidFill>
                  <a:srgbClr val="F1EEEC"/>
                </a:solidFill>
                <a:latin typeface="Libre Baskerville Italics"/>
              </a:rPr>
              <a:t>We have used the Haversine formula, for this calculation(as shown in the right). </a:t>
            </a:r>
          </a:p>
          <a:p>
            <a:pPr marL="534926" lvl="1" indent="-267463" algn="just">
              <a:lnSpc>
                <a:spcPts val="3468"/>
              </a:lnSpc>
              <a:buFont typeface="Arial"/>
              <a:buChar char="•"/>
            </a:pPr>
            <a:r>
              <a:rPr lang="en-US" sz="2477" spc="89" dirty="0">
                <a:solidFill>
                  <a:srgbClr val="F1EEEC"/>
                </a:solidFill>
                <a:latin typeface="Libre Baskerville Italics"/>
              </a:rPr>
              <a:t>To calculate the fly time, we have used the distance calculated and the average speed of a mid-sized commercial jet. The fly time calculated is an approximate time which only depends on the distance and speed, but in reality the scheduled flight time depends on many other factors like air-traffic control, flight operations and etc.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31F2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5375" r="16921" b="3363"/>
          <a:stretch>
            <a:fillRect/>
          </a:stretch>
        </p:blipFill>
        <p:spPr>
          <a:xfrm>
            <a:off x="1137578" y="3147931"/>
            <a:ext cx="16121722" cy="5775358"/>
          </a:xfrm>
          <a:prstGeom prst="rect">
            <a:avLst/>
          </a:prstGeom>
        </p:spPr>
      </p:pic>
      <p:sp>
        <p:nvSpPr>
          <p:cNvPr id="3" name="TextBox 3"/>
          <p:cNvSpPr txBox="1"/>
          <p:nvPr/>
        </p:nvSpPr>
        <p:spPr>
          <a:xfrm>
            <a:off x="5226559" y="333375"/>
            <a:ext cx="7065020" cy="1552575"/>
          </a:xfrm>
          <a:prstGeom prst="rect">
            <a:avLst/>
          </a:prstGeom>
        </p:spPr>
        <p:txBody>
          <a:bodyPr lIns="0" tIns="0" rIns="0" bIns="0" rtlCol="0" anchor="t">
            <a:spAutoFit/>
          </a:bodyPr>
          <a:lstStyle/>
          <a:p>
            <a:pPr algn="ctr">
              <a:lnSpc>
                <a:spcPts val="12599"/>
              </a:lnSpc>
            </a:pPr>
            <a:r>
              <a:rPr lang="en-US" sz="9000">
                <a:solidFill>
                  <a:srgbClr val="F1EEEC"/>
                </a:solidFill>
                <a:latin typeface="Graduate"/>
              </a:rPr>
              <a:t>&lt;Analysis&gt;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31F20"/>
        </a:solidFill>
        <a:effectLst/>
      </p:bgPr>
    </p:bg>
    <p:spTree>
      <p:nvGrpSpPr>
        <p:cNvPr id="1" name=""/>
        <p:cNvGrpSpPr/>
        <p:nvPr/>
      </p:nvGrpSpPr>
      <p:grpSpPr>
        <a:xfrm>
          <a:off x="0" y="0"/>
          <a:ext cx="0" cy="0"/>
          <a:chOff x="0" y="0"/>
          <a:chExt cx="0" cy="0"/>
        </a:xfrm>
      </p:grpSpPr>
      <p:sp>
        <p:nvSpPr>
          <p:cNvPr id="2" name="TextBox 2"/>
          <p:cNvSpPr txBox="1"/>
          <p:nvPr/>
        </p:nvSpPr>
        <p:spPr>
          <a:xfrm>
            <a:off x="4198739" y="645977"/>
            <a:ext cx="9890522" cy="1552575"/>
          </a:xfrm>
          <a:prstGeom prst="rect">
            <a:avLst/>
          </a:prstGeom>
        </p:spPr>
        <p:txBody>
          <a:bodyPr lIns="0" tIns="0" rIns="0" bIns="0" rtlCol="0" anchor="t">
            <a:spAutoFit/>
          </a:bodyPr>
          <a:lstStyle/>
          <a:p>
            <a:pPr algn="ctr">
              <a:lnSpc>
                <a:spcPts val="12599"/>
              </a:lnSpc>
            </a:pPr>
            <a:r>
              <a:rPr lang="en-US" sz="9000">
                <a:solidFill>
                  <a:srgbClr val="FFFFFF"/>
                </a:solidFill>
                <a:latin typeface="Graduate"/>
              </a:rPr>
              <a:t>&lt;Our Findings&gt;</a:t>
            </a:r>
          </a:p>
        </p:txBody>
      </p:sp>
      <p:sp>
        <p:nvSpPr>
          <p:cNvPr id="3" name="TextBox 3"/>
          <p:cNvSpPr txBox="1"/>
          <p:nvPr/>
        </p:nvSpPr>
        <p:spPr>
          <a:xfrm>
            <a:off x="698047" y="2620772"/>
            <a:ext cx="17589953" cy="6198235"/>
          </a:xfrm>
          <a:prstGeom prst="rect">
            <a:avLst/>
          </a:prstGeom>
        </p:spPr>
        <p:txBody>
          <a:bodyPr lIns="0" tIns="0" rIns="0" bIns="0" rtlCol="0" anchor="t">
            <a:spAutoFit/>
          </a:bodyPr>
          <a:lstStyle/>
          <a:p>
            <a:pPr marL="854595" lvl="1" indent="-427298">
              <a:lnSpc>
                <a:spcPts val="5541"/>
              </a:lnSpc>
              <a:buFont typeface="Arial"/>
              <a:buChar char="•"/>
            </a:pPr>
            <a:r>
              <a:rPr lang="en-US" sz="4000" dirty="0">
                <a:solidFill>
                  <a:srgbClr val="FFFFFF"/>
                </a:solidFill>
                <a:latin typeface="Open Sans"/>
              </a:rPr>
              <a:t>Nearest airport from the user's location.</a:t>
            </a:r>
          </a:p>
          <a:p>
            <a:pPr marL="854595" lvl="1" indent="-427298">
              <a:lnSpc>
                <a:spcPts val="5541"/>
              </a:lnSpc>
              <a:buFont typeface="Arial"/>
              <a:buChar char="•"/>
            </a:pPr>
            <a:r>
              <a:rPr lang="en-US" sz="4000" dirty="0">
                <a:solidFill>
                  <a:srgbClr val="FFFFFF"/>
                </a:solidFill>
                <a:latin typeface="Open Sans" panose="020B0606030504020204" pitchFamily="34" charset="0"/>
                <a:ea typeface="Open Sans" panose="020B0606030504020204" pitchFamily="34" charset="0"/>
                <a:cs typeface="Open Sans" panose="020B0606030504020204" pitchFamily="34" charset="0"/>
              </a:rPr>
              <a:t>Address search from user's approximate location.</a:t>
            </a:r>
          </a:p>
          <a:p>
            <a:pPr marL="854595" lvl="1" indent="-427298">
              <a:lnSpc>
                <a:spcPts val="5541"/>
              </a:lnSpc>
              <a:buFont typeface="Arial"/>
              <a:buChar char="•"/>
            </a:pPr>
            <a:r>
              <a:rPr lang="en-US" sz="4000" dirty="0">
                <a:solidFill>
                  <a:srgbClr val="FFFFFF"/>
                </a:solidFill>
                <a:latin typeface="Open Sans" panose="020B0606030504020204" pitchFamily="34" charset="0"/>
                <a:ea typeface="Open Sans" panose="020B0606030504020204" pitchFamily="34" charset="0"/>
                <a:cs typeface="Open Sans" panose="020B0606030504020204" pitchFamily="34" charset="0"/>
              </a:rPr>
              <a:t>Google map route from the user's location to the nearest airport.</a:t>
            </a:r>
          </a:p>
          <a:p>
            <a:pPr marL="854595" lvl="1" indent="-427298">
              <a:lnSpc>
                <a:spcPts val="5541"/>
              </a:lnSpc>
              <a:buFont typeface="Arial"/>
              <a:buChar char="•"/>
            </a:pPr>
            <a:r>
              <a:rPr lang="en-US" sz="4000" dirty="0">
                <a:solidFill>
                  <a:srgbClr val="FFFFFF"/>
                </a:solidFill>
                <a:latin typeface="Open Sans" panose="020B0606030504020204" pitchFamily="34" charset="0"/>
                <a:ea typeface="Open Sans" panose="020B0606030504020204" pitchFamily="34" charset="0"/>
                <a:cs typeface="Open Sans" panose="020B0606030504020204" pitchFamily="34" charset="0"/>
              </a:rPr>
              <a:t>Assistance in trip planning with weather report of the destination.</a:t>
            </a:r>
          </a:p>
          <a:p>
            <a:pPr marL="854595" lvl="1" indent="-427298">
              <a:lnSpc>
                <a:spcPts val="5541"/>
              </a:lnSpc>
              <a:buFont typeface="Arial"/>
              <a:buChar char="•"/>
            </a:pPr>
            <a:r>
              <a:rPr lang="en-US" sz="4000" dirty="0">
                <a:solidFill>
                  <a:srgbClr val="FFFFFF"/>
                </a:solidFill>
                <a:latin typeface="Open Sans" panose="020B0606030504020204" pitchFamily="34" charset="0"/>
                <a:ea typeface="Open Sans" panose="020B0606030504020204" pitchFamily="34" charset="0"/>
                <a:cs typeface="Open Sans" panose="020B0606030504020204" pitchFamily="34" charset="0"/>
              </a:rPr>
              <a:t>Approximate fly time based on distance and average aircraft speed(mid-sized aircraft).</a:t>
            </a:r>
          </a:p>
          <a:p>
            <a:pPr marL="854595" lvl="1" indent="-427298">
              <a:lnSpc>
                <a:spcPts val="5541"/>
              </a:lnSpc>
              <a:buFont typeface="Arial"/>
              <a:buChar char="•"/>
            </a:pPr>
            <a:r>
              <a:rPr lang="en-US" sz="4000" dirty="0">
                <a:solidFill>
                  <a:srgbClr val="FFFFFF"/>
                </a:solidFill>
                <a:latin typeface="Open Sans" panose="020B0606030504020204" pitchFamily="34" charset="0"/>
                <a:ea typeface="Open Sans" panose="020B0606030504020204" pitchFamily="34" charset="0"/>
                <a:cs typeface="Open Sans" panose="020B0606030504020204" pitchFamily="34" charset="0"/>
              </a:rPr>
              <a:t>System rating and feedback mechanism for further improvements.</a:t>
            </a:r>
          </a:p>
          <a:p>
            <a:pPr marL="854595" lvl="1" indent="-427298">
              <a:lnSpc>
                <a:spcPts val="5541"/>
              </a:lnSpc>
              <a:buFont typeface="Arial"/>
              <a:buChar char="•"/>
            </a:pPr>
            <a:r>
              <a:rPr lang="en-US" sz="4000" dirty="0">
                <a:solidFill>
                  <a:srgbClr val="FFFFFF"/>
                </a:solidFill>
                <a:latin typeface="Open Sans" panose="020B0606030504020204" pitchFamily="34" charset="0"/>
                <a:ea typeface="Open Sans" panose="020B0606030504020204" pitchFamily="34" charset="0"/>
                <a:cs typeface="Open Sans" panose="020B0606030504020204" pitchFamily="34" charset="0"/>
              </a:rPr>
              <a:t>The most searched for city.</a:t>
            </a:r>
          </a:p>
          <a:p>
            <a:pPr>
              <a:lnSpc>
                <a:spcPts val="5541"/>
              </a:lnSpc>
            </a:pPr>
            <a:endParaRPr lang="en-US" sz="913" dirty="0">
              <a:solidFill>
                <a:srgbClr val="FFFFFF"/>
              </a:solidFill>
              <a:latin typeface="Arim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rcRect t="10317" b="10317"/>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4934595" y="4052439"/>
            <a:ext cx="8418811" cy="3830279"/>
          </a:xfrm>
          <a:prstGeom prst="rect">
            <a:avLst/>
          </a:prstGeom>
        </p:spPr>
        <p:txBody>
          <a:bodyPr lIns="0" tIns="0" rIns="0" bIns="0" rtlCol="0" anchor="t">
            <a:spAutoFit/>
          </a:bodyPr>
          <a:lstStyle/>
          <a:p>
            <a:pPr algn="ctr">
              <a:lnSpc>
                <a:spcPts val="15845"/>
              </a:lnSpc>
            </a:pPr>
            <a:r>
              <a:rPr lang="en-US" sz="11318">
                <a:solidFill>
                  <a:srgbClr val="F1EEEC"/>
                </a:solidFill>
                <a:latin typeface="Graduate"/>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478</Words>
  <Application>Microsoft Office PowerPoint</Application>
  <PresentationFormat>Custom</PresentationFormat>
  <Paragraphs>32</Paragraphs>
  <Slides>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vt:i4>
      </vt:variant>
    </vt:vector>
  </HeadingPairs>
  <TitlesOfParts>
    <vt:vector size="21" baseType="lpstr">
      <vt:lpstr>Lato</vt:lpstr>
      <vt:lpstr>Arial</vt:lpstr>
      <vt:lpstr>Graduate</vt:lpstr>
      <vt:lpstr>Libre Baskerville</vt:lpstr>
      <vt:lpstr>Open Sans</vt:lpstr>
      <vt:lpstr>Gadugi</vt:lpstr>
      <vt:lpstr>Libre Baskerville Italics</vt:lpstr>
      <vt:lpstr>Arimo</vt:lpstr>
      <vt:lpstr>Arimo Italics</vt:lpstr>
      <vt:lpstr>Graduate Bold</vt:lpstr>
      <vt:lpstr>Arimo Bold Italics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Blogging, &amp; Outdoor Adventure Presentation</dc:title>
  <dc:creator>Mugdha .</dc:creator>
  <cp:lastModifiedBy>Mugdha Das</cp:lastModifiedBy>
  <cp:revision>3</cp:revision>
  <dcterms:created xsi:type="dcterms:W3CDTF">2006-08-16T00:00:00Z</dcterms:created>
  <dcterms:modified xsi:type="dcterms:W3CDTF">2021-07-26T04:04:29Z</dcterms:modified>
  <dc:identifier>DAElO6UsPxs</dc:identifier>
</cp:coreProperties>
</file>