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chennaiiq.com/chennai/latitude_longitude_area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6217-D0F6-41C1-AB2D-3D62F4AE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757777"/>
            <a:ext cx="8361229" cy="1276645"/>
          </a:xfrm>
        </p:spPr>
        <p:txBody>
          <a:bodyPr/>
          <a:lstStyle/>
          <a:p>
            <a:r>
              <a:rPr lang="en-US" sz="4400" b="1" spc="-5" dirty="0">
                <a:solidFill>
                  <a:srgbClr val="FF0000"/>
                </a:solidFill>
              </a:rPr>
              <a:t>The Battle of Neighborhoods –</a:t>
            </a:r>
            <a:r>
              <a:rPr lang="en-US" sz="4400" b="1" spc="-35" dirty="0">
                <a:solidFill>
                  <a:srgbClr val="FF0000"/>
                </a:solidFill>
              </a:rPr>
              <a:t> </a:t>
            </a:r>
            <a:r>
              <a:rPr lang="en-US" sz="4400" b="1" spc="-10" dirty="0">
                <a:solidFill>
                  <a:srgbClr val="FF0000"/>
                </a:solidFill>
              </a:rPr>
              <a:t>CAPSTONE Project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C9E56-0D31-4304-A3E1-17FDE731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429000"/>
            <a:ext cx="6831673" cy="94991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For </a:t>
            </a:r>
            <a:r>
              <a:rPr lang="en-US" sz="2400" b="1" spc="-10" dirty="0">
                <a:solidFill>
                  <a:schemeClr val="tx1"/>
                </a:solidFill>
                <a:latin typeface="Caladea"/>
                <a:cs typeface="Caladea"/>
              </a:rPr>
              <a:t>major </a:t>
            </a:r>
            <a:r>
              <a:rPr lang="en-US" sz="2400" b="1" spc="-15" dirty="0">
                <a:solidFill>
                  <a:schemeClr val="tx1"/>
                </a:solidFill>
                <a:latin typeface="Caladea"/>
                <a:cs typeface="Caladea"/>
              </a:rPr>
              <a:t>venue </a:t>
            </a:r>
            <a:r>
              <a:rPr lang="en-US" sz="2400" b="1" spc="-5" dirty="0">
                <a:solidFill>
                  <a:schemeClr val="tx1"/>
                </a:solidFill>
                <a:latin typeface="Caladea"/>
                <a:cs typeface="Caladea"/>
              </a:rPr>
              <a:t>categories in the  </a:t>
            </a:r>
            <a:r>
              <a:rPr lang="en-US" sz="2400" b="1" spc="-10" dirty="0">
                <a:solidFill>
                  <a:schemeClr val="tx1"/>
                </a:solidFill>
                <a:latin typeface="Caladea"/>
                <a:cs typeface="Caladea"/>
              </a:rPr>
              <a:t>neighborhoods </a:t>
            </a:r>
            <a:r>
              <a:rPr lang="en-US" sz="2400" b="1" spc="-5" dirty="0">
                <a:solidFill>
                  <a:schemeClr val="tx1"/>
                </a:solidFill>
                <a:latin typeface="Caladea"/>
                <a:cs typeface="Caladea"/>
              </a:rPr>
              <a:t>of Chennai, The </a:t>
            </a:r>
            <a:r>
              <a:rPr lang="en-US" sz="2400" b="1" spc="-10" dirty="0">
                <a:solidFill>
                  <a:schemeClr val="tx1"/>
                </a:solidFill>
                <a:latin typeface="Caladea"/>
                <a:cs typeface="Caladea"/>
              </a:rPr>
              <a:t>Detroit </a:t>
            </a:r>
            <a:r>
              <a:rPr lang="en-US" sz="2400" b="1" spc="-5" dirty="0">
                <a:solidFill>
                  <a:schemeClr val="tx1"/>
                </a:solidFill>
                <a:latin typeface="Caladea"/>
                <a:cs typeface="Caladea"/>
              </a:rPr>
              <a:t>of India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280C5-980C-4BB3-8CA7-BF01CF266F7B}"/>
              </a:ext>
            </a:extLst>
          </p:cNvPr>
          <p:cNvSpPr txBox="1"/>
          <p:nvPr/>
        </p:nvSpPr>
        <p:spPr>
          <a:xfrm>
            <a:off x="7723572" y="4891596"/>
            <a:ext cx="31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by: Keshav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8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45" dirty="0">
                <a:latin typeface="Carlito"/>
                <a:cs typeface="Carlito"/>
              </a:rPr>
              <a:t>RESULTS </a:t>
            </a:r>
            <a:r>
              <a:rPr lang="en-IN" sz="4400" dirty="0">
                <a:latin typeface="Carlito"/>
                <a:cs typeface="Carlito"/>
              </a:rPr>
              <a:t>AND</a:t>
            </a:r>
            <a:r>
              <a:rPr lang="en-IN" sz="4400" spc="5" dirty="0">
                <a:latin typeface="Carlito"/>
                <a:cs typeface="Carlito"/>
              </a:rPr>
              <a:t> </a:t>
            </a:r>
            <a:r>
              <a:rPr lang="en-IN" sz="4400" spc="-5" dirty="0">
                <a:latin typeface="Carlito"/>
                <a:cs typeface="Carlito"/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2874"/>
            <a:ext cx="10471212" cy="1322773"/>
          </a:xfrm>
        </p:spPr>
        <p:txBody>
          <a:bodyPr/>
          <a:lstStyle/>
          <a:p>
            <a:pPr marR="508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adea"/>
                <a:cs typeface="Caladea"/>
              </a:rPr>
              <a:t>Using the </a:t>
            </a:r>
            <a:r>
              <a:rPr lang="en-US" sz="2000" spc="-10" dirty="0">
                <a:latin typeface="Caladea"/>
                <a:cs typeface="Caladea"/>
              </a:rPr>
              <a:t>clusters </a:t>
            </a:r>
            <a:r>
              <a:rPr lang="en-US" sz="2000" spc="-5" dirty="0">
                <a:latin typeface="Caladea"/>
                <a:cs typeface="Caladea"/>
              </a:rPr>
              <a:t>and the </a:t>
            </a:r>
            <a:r>
              <a:rPr lang="en-US" sz="2000" spc="-10" dirty="0">
                <a:latin typeface="Caladea"/>
                <a:cs typeface="Caladea"/>
              </a:rPr>
              <a:t>top venue categories </a:t>
            </a:r>
            <a:r>
              <a:rPr lang="en-US" sz="2000" spc="-5" dirty="0">
                <a:latin typeface="Caladea"/>
                <a:cs typeface="Caladea"/>
              </a:rPr>
              <a:t>let’s </a:t>
            </a:r>
            <a:r>
              <a:rPr lang="en-US" sz="2000" dirty="0">
                <a:latin typeface="Caladea"/>
                <a:cs typeface="Caladea"/>
              </a:rPr>
              <a:t>visualize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top </a:t>
            </a:r>
            <a:r>
              <a:rPr lang="en-US" sz="2000" spc="-5" dirty="0">
                <a:latin typeface="Caladea"/>
                <a:cs typeface="Caladea"/>
              </a:rPr>
              <a:t>5  </a:t>
            </a:r>
            <a:r>
              <a:rPr lang="en-US" sz="2000" spc="-10" dirty="0">
                <a:latin typeface="Caladea"/>
                <a:cs typeface="Caladea"/>
              </a:rPr>
              <a:t>venue category </a:t>
            </a:r>
            <a:r>
              <a:rPr lang="en-US" sz="2000" dirty="0">
                <a:latin typeface="Caladea"/>
                <a:cs typeface="Caladea"/>
              </a:rPr>
              <a:t>in </a:t>
            </a:r>
            <a:r>
              <a:rPr lang="en-US" sz="2000" spc="-5" dirty="0">
                <a:latin typeface="Caladea"/>
                <a:cs typeface="Caladea"/>
              </a:rPr>
              <a:t>each </a:t>
            </a:r>
            <a:r>
              <a:rPr lang="en-US" sz="2000" spc="-10" dirty="0">
                <a:latin typeface="Caladea"/>
                <a:cs typeface="Caladea"/>
              </a:rPr>
              <a:t>Cluster for</a:t>
            </a:r>
            <a:r>
              <a:rPr lang="en-US" sz="2000" spc="8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comparison.</a:t>
            </a:r>
            <a:endParaRPr lang="en-US" sz="2800" dirty="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u="heavy" spc="-10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Clusters </a:t>
            </a:r>
            <a:r>
              <a:rPr lang="en-US" sz="2000" u="heavy" spc="-5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5 </a:t>
            </a:r>
            <a:r>
              <a:rPr lang="en-US" sz="2000" u="heavy" spc="-15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to</a:t>
            </a:r>
            <a:r>
              <a:rPr lang="en-US" sz="2000" u="heavy" spc="40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 </a:t>
            </a:r>
            <a:r>
              <a:rPr lang="en-US" sz="2000" u="heavy" spc="-5" dirty="0">
                <a:uFill>
                  <a:solidFill>
                    <a:srgbClr val="000000"/>
                  </a:solidFill>
                </a:uFill>
                <a:latin typeface="Caladea"/>
                <a:cs typeface="Caladea"/>
              </a:rPr>
              <a:t>8</a:t>
            </a:r>
            <a:r>
              <a:rPr lang="en-US" sz="2000" spc="-5" dirty="0">
                <a:latin typeface="Caladea"/>
                <a:cs typeface="Caladea"/>
              </a:rPr>
              <a:t>:</a:t>
            </a:r>
            <a:endParaRPr lang="en-US" sz="2000" dirty="0">
              <a:latin typeface="Caladea"/>
              <a:cs typeface="Caladea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13FDC89-0BE2-4B5E-BA6B-7D7DC20A53F3}"/>
              </a:ext>
            </a:extLst>
          </p:cNvPr>
          <p:cNvSpPr/>
          <p:nvPr/>
        </p:nvSpPr>
        <p:spPr>
          <a:xfrm>
            <a:off x="2221992" y="2565647"/>
            <a:ext cx="8750808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1A5AF-E119-4CCD-9CE0-AC9904272C12}"/>
              </a:ext>
            </a:extLst>
          </p:cNvPr>
          <p:cNvSpPr txBox="1"/>
          <p:nvPr/>
        </p:nvSpPr>
        <p:spPr>
          <a:xfrm>
            <a:off x="1910918" y="5730509"/>
            <a:ext cx="9425866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adea"/>
                <a:cs typeface="Caladea"/>
              </a:rPr>
              <a:t>This </a:t>
            </a:r>
            <a:r>
              <a:rPr lang="en-US" sz="1800" spc="-5" dirty="0">
                <a:latin typeface="Caladea"/>
                <a:cs typeface="Caladea"/>
              </a:rPr>
              <a:t>plot can </a:t>
            </a:r>
            <a:r>
              <a:rPr lang="en-US" sz="1800" dirty="0">
                <a:latin typeface="Caladea"/>
                <a:cs typeface="Caladea"/>
              </a:rPr>
              <a:t>be </a:t>
            </a:r>
            <a:r>
              <a:rPr lang="en-US" sz="1800" spc="-5" dirty="0">
                <a:latin typeface="Caladea"/>
                <a:cs typeface="Caladea"/>
              </a:rPr>
              <a:t>used </a:t>
            </a:r>
            <a:r>
              <a:rPr lang="en-US" sz="1800" spc="-15" dirty="0">
                <a:latin typeface="Caladea"/>
                <a:cs typeface="Caladea"/>
              </a:rPr>
              <a:t>to </a:t>
            </a:r>
            <a:r>
              <a:rPr lang="en-US" sz="1800" spc="-10" dirty="0">
                <a:latin typeface="Caladea"/>
                <a:cs typeface="Caladea"/>
              </a:rPr>
              <a:t>suggest valuable </a:t>
            </a:r>
            <a:r>
              <a:rPr lang="en-US" sz="1800" spc="-5" dirty="0">
                <a:latin typeface="Caladea"/>
                <a:cs typeface="Caladea"/>
              </a:rPr>
              <a:t>information </a:t>
            </a:r>
            <a:r>
              <a:rPr lang="en-US" sz="1800" spc="-15" dirty="0">
                <a:latin typeface="Caladea"/>
                <a:cs typeface="Caladea"/>
              </a:rPr>
              <a:t>to </a:t>
            </a:r>
            <a:r>
              <a:rPr lang="en-US" sz="1800" spc="-5" dirty="0">
                <a:latin typeface="Caladea"/>
                <a:cs typeface="Caladea"/>
              </a:rPr>
              <a:t>Business persons. 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adea"/>
                <a:cs typeface="Caladea"/>
              </a:rPr>
              <a:t>Let's discuss </a:t>
            </a:r>
            <a:r>
              <a:rPr lang="en-US" sz="1800" dirty="0">
                <a:latin typeface="Caladea"/>
                <a:cs typeface="Caladea"/>
              </a:rPr>
              <a:t>a </a:t>
            </a:r>
            <a:r>
              <a:rPr lang="en-US" sz="1800" spc="-10" dirty="0">
                <a:latin typeface="Caladea"/>
                <a:cs typeface="Caladea"/>
              </a:rPr>
              <a:t>few </a:t>
            </a:r>
            <a:r>
              <a:rPr lang="en-US" sz="1800" spc="-15" dirty="0">
                <a:latin typeface="Caladea"/>
                <a:cs typeface="Caladea"/>
              </a:rPr>
              <a:t>examples </a:t>
            </a:r>
            <a:r>
              <a:rPr lang="en-US" sz="1800" spc="-5" dirty="0">
                <a:latin typeface="Caladea"/>
                <a:cs typeface="Caladea"/>
              </a:rPr>
              <a:t>considering </a:t>
            </a:r>
            <a:r>
              <a:rPr lang="en-US" sz="1800" spc="-15" dirty="0">
                <a:latin typeface="Caladea"/>
                <a:cs typeface="Caladea"/>
              </a:rPr>
              <a:t>they </a:t>
            </a:r>
            <a:r>
              <a:rPr lang="en-US" sz="1800" spc="-5" dirty="0">
                <a:latin typeface="Caladea"/>
                <a:cs typeface="Caladea"/>
              </a:rPr>
              <a:t>would </a:t>
            </a:r>
            <a:r>
              <a:rPr lang="en-US" sz="1800" spc="-10" dirty="0">
                <a:latin typeface="Caladea"/>
                <a:cs typeface="Caladea"/>
              </a:rPr>
              <a:t>like </a:t>
            </a:r>
            <a:r>
              <a:rPr lang="en-US" sz="1800" spc="-15" dirty="0">
                <a:latin typeface="Caladea"/>
                <a:cs typeface="Caladea"/>
              </a:rPr>
              <a:t>to </a:t>
            </a:r>
            <a:r>
              <a:rPr lang="en-US" sz="1800" spc="-5" dirty="0">
                <a:latin typeface="Caladea"/>
                <a:cs typeface="Caladea"/>
              </a:rPr>
              <a:t>start </a:t>
            </a:r>
            <a:r>
              <a:rPr lang="en-US" sz="1800" dirty="0">
                <a:latin typeface="Caladea"/>
                <a:cs typeface="Caladea"/>
              </a:rPr>
              <a:t>the  </a:t>
            </a:r>
            <a:r>
              <a:rPr lang="en-US" sz="1800" spc="-5" dirty="0">
                <a:latin typeface="Caladea"/>
                <a:cs typeface="Caladea"/>
              </a:rPr>
              <a:t>following </a:t>
            </a:r>
            <a:r>
              <a:rPr lang="en-US" sz="1800" spc="-10" dirty="0">
                <a:latin typeface="Caladea"/>
                <a:cs typeface="Caladea"/>
              </a:rPr>
              <a:t>category </a:t>
            </a:r>
            <a:r>
              <a:rPr lang="en-US" sz="1800" spc="-5" dirty="0">
                <a:latin typeface="Caladea"/>
                <a:cs typeface="Caladea"/>
              </a:rPr>
              <a:t>of</a:t>
            </a:r>
            <a:r>
              <a:rPr lang="en-US" sz="1800" spc="20" dirty="0">
                <a:latin typeface="Caladea"/>
                <a:cs typeface="Caladea"/>
              </a:rPr>
              <a:t> </a:t>
            </a:r>
            <a:r>
              <a:rPr lang="en-US" sz="1800" spc="-5" dirty="0">
                <a:latin typeface="Caladea"/>
                <a:cs typeface="Caladea"/>
              </a:rPr>
              <a:t>business.</a:t>
            </a:r>
            <a:endParaRPr lang="en-US" sz="18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51674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45" dirty="0">
                <a:latin typeface="Carlito"/>
                <a:cs typeface="Carlito"/>
              </a:rPr>
              <a:t>RESULTS </a:t>
            </a:r>
            <a:r>
              <a:rPr lang="en-IN" sz="4400" dirty="0">
                <a:latin typeface="Carlito"/>
                <a:cs typeface="Carlito"/>
              </a:rPr>
              <a:t>AND</a:t>
            </a:r>
            <a:r>
              <a:rPr lang="en-IN" sz="4400" spc="5" dirty="0">
                <a:latin typeface="Carlito"/>
                <a:cs typeface="Carlito"/>
              </a:rPr>
              <a:t> </a:t>
            </a:r>
            <a:r>
              <a:rPr lang="en-IN" sz="4400" spc="-5" dirty="0">
                <a:latin typeface="Carlito"/>
                <a:cs typeface="Carlito"/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938"/>
            <a:ext cx="10471212" cy="4962616"/>
          </a:xfrm>
        </p:spPr>
        <p:txBody>
          <a:bodyPr/>
          <a:lstStyle/>
          <a:p>
            <a:pPr marL="365760" indent="-353695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366395" algn="l"/>
              </a:tabLst>
            </a:pPr>
            <a:r>
              <a:rPr lang="en-US" sz="2000" b="1" spc="-10" dirty="0">
                <a:solidFill>
                  <a:srgbClr val="375F92"/>
                </a:solidFill>
                <a:latin typeface="Caladea"/>
                <a:cs typeface="Caladea"/>
              </a:rPr>
              <a:t>Hotel</a:t>
            </a:r>
            <a:endParaRPr lang="en-US" sz="2000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Caladea"/>
                <a:cs typeface="Caladea"/>
              </a:rPr>
              <a:t>The neighborhoods in cluster 2 has the </a:t>
            </a:r>
            <a:r>
              <a:rPr lang="en-US" sz="2000" spc="-10" dirty="0">
                <a:latin typeface="Caladea"/>
                <a:cs typeface="Caladea"/>
              </a:rPr>
              <a:t>greatest number of  </a:t>
            </a:r>
            <a:r>
              <a:rPr lang="en-US" sz="2000" spc="-5" dirty="0">
                <a:latin typeface="Caladea"/>
                <a:cs typeface="Caladea"/>
              </a:rPr>
              <a:t>hotels, hence opening one </a:t>
            </a:r>
            <a:r>
              <a:rPr lang="en-US" sz="2000" spc="-10" dirty="0">
                <a:latin typeface="Caladea"/>
                <a:cs typeface="Caladea"/>
              </a:rPr>
              <a:t>here </a:t>
            </a:r>
            <a:r>
              <a:rPr lang="en-US" sz="2000" spc="-5" dirty="0">
                <a:latin typeface="Caladea"/>
                <a:cs typeface="Caladea"/>
              </a:rPr>
              <a:t>is </a:t>
            </a:r>
            <a:r>
              <a:rPr lang="en-US" sz="2000" dirty="0">
                <a:latin typeface="Caladea"/>
                <a:cs typeface="Caladea"/>
              </a:rPr>
              <a:t>not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dirty="0">
                <a:latin typeface="Caladea"/>
                <a:cs typeface="Caladea"/>
              </a:rPr>
              <a:t>best </a:t>
            </a:r>
            <a:r>
              <a:rPr lang="en-US" sz="2000" spc="-5" dirty="0">
                <a:latin typeface="Caladea"/>
                <a:cs typeface="Caladea"/>
              </a:rPr>
              <a:t>choice. So, is it best </a:t>
            </a:r>
            <a:r>
              <a:rPr lang="en-US" sz="2000" spc="-30" dirty="0">
                <a:latin typeface="Caladea"/>
                <a:cs typeface="Caladea"/>
              </a:rPr>
              <a:t>to  </a:t>
            </a:r>
            <a:r>
              <a:rPr lang="en-US" sz="2000" spc="-5" dirty="0">
                <a:latin typeface="Caladea"/>
                <a:cs typeface="Caladea"/>
              </a:rPr>
              <a:t>open </a:t>
            </a:r>
            <a:r>
              <a:rPr lang="en-US" sz="2000" spc="-10" dirty="0">
                <a:latin typeface="Caladea"/>
                <a:cs typeface="Caladea"/>
              </a:rPr>
              <a:t>one </a:t>
            </a:r>
            <a:r>
              <a:rPr lang="en-US" sz="2000" dirty="0">
                <a:latin typeface="Caladea"/>
                <a:cs typeface="Caladea"/>
              </a:rPr>
              <a:t>at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neighborhoods in cluster 7 </a:t>
            </a:r>
            <a:r>
              <a:rPr lang="en-US" sz="2000" spc="-10" dirty="0">
                <a:latin typeface="Caladea"/>
                <a:cs typeface="Caladea"/>
              </a:rPr>
              <a:t>or </a:t>
            </a:r>
            <a:r>
              <a:rPr lang="en-US" sz="2000" dirty="0">
                <a:latin typeface="Caladea"/>
                <a:cs typeface="Caladea"/>
              </a:rPr>
              <a:t>8? </a:t>
            </a:r>
            <a:r>
              <a:rPr lang="en-US" sz="2000" spc="-5" dirty="0">
                <a:latin typeface="Caladea"/>
                <a:cs typeface="Caladea"/>
              </a:rPr>
              <a:t>Not </a:t>
            </a:r>
            <a:r>
              <a:rPr lang="en-US" sz="2000" spc="-40" dirty="0">
                <a:latin typeface="Caladea"/>
                <a:cs typeface="Caladea"/>
              </a:rPr>
              <a:t>likely, </a:t>
            </a:r>
            <a:r>
              <a:rPr lang="en-US" sz="2000" spc="-5" dirty="0">
                <a:latin typeface="Caladea"/>
                <a:cs typeface="Caladea"/>
              </a:rPr>
              <a:t>since </a:t>
            </a:r>
            <a:r>
              <a:rPr lang="en-US" sz="2000" spc="-10" dirty="0">
                <a:latin typeface="Caladea"/>
                <a:cs typeface="Caladea"/>
              </a:rPr>
              <a:t>the  </a:t>
            </a:r>
            <a:r>
              <a:rPr lang="en-US" sz="2000" spc="-5" dirty="0">
                <a:latin typeface="Caladea"/>
                <a:cs typeface="Caladea"/>
              </a:rPr>
              <a:t>place has a smaller number of </a:t>
            </a:r>
            <a:r>
              <a:rPr lang="en-US" sz="2000" spc="-10" dirty="0">
                <a:latin typeface="Caladea"/>
                <a:cs typeface="Caladea"/>
              </a:rPr>
              <a:t>food restaurants.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Caladea"/>
                <a:cs typeface="Caladea"/>
              </a:rPr>
              <a:t>Thus, an optimal place  </a:t>
            </a:r>
            <a:r>
              <a:rPr lang="en-US" sz="2000" spc="-10" dirty="0">
                <a:latin typeface="Caladea"/>
                <a:cs typeface="Caladea"/>
              </a:rPr>
              <a:t>would </a:t>
            </a:r>
            <a:r>
              <a:rPr lang="en-US" sz="2000" spc="-5" dirty="0">
                <a:latin typeface="Caladea"/>
                <a:cs typeface="Caladea"/>
              </a:rPr>
              <a:t>be one </a:t>
            </a:r>
            <a:r>
              <a:rPr lang="en-US" sz="2000" spc="-10" dirty="0">
                <a:latin typeface="Caladea"/>
                <a:cs typeface="Caladea"/>
              </a:rPr>
              <a:t>which </a:t>
            </a:r>
            <a:r>
              <a:rPr lang="en-US" sz="2000" spc="-5" dirty="0">
                <a:latin typeface="Caladea"/>
                <a:cs typeface="Caladea"/>
              </a:rPr>
              <a:t>has </a:t>
            </a:r>
            <a:r>
              <a:rPr lang="en-US" sz="2000" dirty="0">
                <a:latin typeface="Caladea"/>
                <a:cs typeface="Caladea"/>
              </a:rPr>
              <a:t>less </a:t>
            </a:r>
            <a:r>
              <a:rPr lang="en-US" sz="2000" spc="-5" dirty="0">
                <a:latin typeface="Caladea"/>
                <a:cs typeface="Caladea"/>
              </a:rPr>
              <a:t>hotels, </a:t>
            </a:r>
            <a:r>
              <a:rPr lang="en-US" sz="2000" dirty="0">
                <a:latin typeface="Caladea"/>
                <a:cs typeface="Caladea"/>
              </a:rPr>
              <a:t>but </a:t>
            </a:r>
            <a:r>
              <a:rPr lang="en-US" sz="2000" spc="-10" dirty="0">
                <a:latin typeface="Caladea"/>
                <a:cs typeface="Caladea"/>
              </a:rPr>
              <a:t>also </a:t>
            </a:r>
            <a:r>
              <a:rPr lang="en-US" sz="2000" spc="-25" dirty="0">
                <a:latin typeface="Caladea"/>
                <a:cs typeface="Caladea"/>
              </a:rPr>
              <a:t>have </a:t>
            </a:r>
            <a:r>
              <a:rPr lang="en-US" sz="2000" spc="-10" dirty="0">
                <a:latin typeface="Caladea"/>
                <a:cs typeface="Caladea"/>
              </a:rPr>
              <a:t>restaurants and </a:t>
            </a:r>
            <a:r>
              <a:rPr lang="en-US" sz="2000" spc="-5" dirty="0">
                <a:latin typeface="Caladea"/>
                <a:cs typeface="Caladea"/>
              </a:rPr>
              <a:t>other  places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10" dirty="0">
                <a:latin typeface="Caladea"/>
                <a:cs typeface="Caladea"/>
              </a:rPr>
              <a:t>explore. </a:t>
            </a:r>
            <a:r>
              <a:rPr lang="en-US" sz="2000" spc="-5" dirty="0">
                <a:latin typeface="Caladea"/>
                <a:cs typeface="Caladea"/>
              </a:rPr>
              <a:t>Considering all these facts, the best </a:t>
            </a:r>
            <a:r>
              <a:rPr lang="en-US" sz="2000" dirty="0">
                <a:latin typeface="Caladea"/>
                <a:cs typeface="Caladea"/>
              </a:rPr>
              <a:t>choice </a:t>
            </a:r>
            <a:r>
              <a:rPr lang="en-US" sz="2000" spc="-10" dirty="0">
                <a:latin typeface="Caladea"/>
                <a:cs typeface="Caladea"/>
              </a:rPr>
              <a:t>would be  </a:t>
            </a:r>
            <a:r>
              <a:rPr lang="en-US" sz="2000" b="1" spc="-10" dirty="0">
                <a:latin typeface="Caladea"/>
                <a:cs typeface="Caladea"/>
              </a:rPr>
              <a:t>Cluster </a:t>
            </a:r>
            <a:r>
              <a:rPr lang="en-US" sz="2000" b="1" spc="-5" dirty="0">
                <a:latin typeface="Caladea"/>
                <a:cs typeface="Caladea"/>
              </a:rPr>
              <a:t>3 </a:t>
            </a:r>
            <a:r>
              <a:rPr lang="en-US" sz="2000" b="1" spc="-10" dirty="0">
                <a:latin typeface="Caladea"/>
                <a:cs typeface="Caladea"/>
              </a:rPr>
              <a:t>and Cluster</a:t>
            </a:r>
            <a:r>
              <a:rPr lang="en-US" sz="2000" b="1" spc="30" dirty="0">
                <a:latin typeface="Caladea"/>
                <a:cs typeface="Caladea"/>
              </a:rPr>
              <a:t> </a:t>
            </a:r>
            <a:r>
              <a:rPr lang="en-US" sz="2000" b="1" spc="-5" dirty="0">
                <a:latin typeface="Caladea"/>
                <a:cs typeface="Caladea"/>
              </a:rPr>
              <a:t>4</a:t>
            </a:r>
            <a:r>
              <a:rPr lang="en-US" sz="2000" spc="-5" dirty="0">
                <a:latin typeface="Caladea"/>
                <a:cs typeface="Caladea"/>
              </a:rPr>
              <a:t>.</a:t>
            </a:r>
            <a:endParaRPr lang="en-US" sz="2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800" dirty="0">
              <a:latin typeface="Caladea"/>
              <a:cs typeface="Caladea"/>
            </a:endParaRPr>
          </a:p>
          <a:p>
            <a:pPr marL="365760" indent="-353695" algn="just">
              <a:lnSpc>
                <a:spcPct val="100000"/>
              </a:lnSpc>
              <a:buAutoNum type="arabicPeriod" startAt="2"/>
              <a:tabLst>
                <a:tab pos="366395" algn="l"/>
              </a:tabLst>
            </a:pPr>
            <a:r>
              <a:rPr lang="en-US" sz="2000" b="1" spc="-10" dirty="0">
                <a:solidFill>
                  <a:srgbClr val="375F92"/>
                </a:solidFill>
                <a:latin typeface="Caladea"/>
                <a:cs typeface="Caladea"/>
              </a:rPr>
              <a:t>Shopping</a:t>
            </a:r>
            <a:r>
              <a:rPr lang="en-US" sz="2000" b="1" spc="25" dirty="0">
                <a:solidFill>
                  <a:srgbClr val="375F92"/>
                </a:solidFill>
                <a:latin typeface="Caladea"/>
                <a:cs typeface="Caladea"/>
              </a:rPr>
              <a:t> </a:t>
            </a:r>
            <a:r>
              <a:rPr lang="en-US" sz="2000" b="1" spc="-10" dirty="0">
                <a:solidFill>
                  <a:srgbClr val="375F92"/>
                </a:solidFill>
                <a:latin typeface="Caladea"/>
                <a:cs typeface="Caladea"/>
              </a:rPr>
              <a:t>Mall</a:t>
            </a:r>
            <a:endParaRPr lang="en-US" sz="2000" dirty="0">
              <a:latin typeface="Caladea"/>
              <a:cs typeface="Calade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neighborhoods </a:t>
            </a:r>
            <a:r>
              <a:rPr lang="en-US" sz="2000" spc="-5" dirty="0">
                <a:latin typeface="Caladea"/>
                <a:cs typeface="Caladea"/>
              </a:rPr>
              <a:t>5 has notable </a:t>
            </a:r>
            <a:r>
              <a:rPr lang="en-US" sz="2000" spc="-10" dirty="0">
                <a:latin typeface="Caladea"/>
                <a:cs typeface="Caladea"/>
              </a:rPr>
              <a:t>number </a:t>
            </a:r>
            <a:r>
              <a:rPr lang="en-US" sz="2000" spc="-5" dirty="0">
                <a:latin typeface="Caladea"/>
                <a:cs typeface="Caladea"/>
              </a:rPr>
              <a:t>of shopping malls. </a:t>
            </a:r>
            <a:r>
              <a:rPr lang="en-US" sz="2000" spc="-30" dirty="0">
                <a:latin typeface="Caladea"/>
                <a:cs typeface="Caladea"/>
              </a:rPr>
              <a:t>By  </a:t>
            </a:r>
            <a:r>
              <a:rPr lang="en-US" sz="2000" spc="-10" dirty="0">
                <a:latin typeface="Caladea"/>
                <a:cs typeface="Caladea"/>
              </a:rPr>
              <a:t>using the </a:t>
            </a:r>
            <a:r>
              <a:rPr lang="en-US" sz="2000" spc="-5" dirty="0">
                <a:latin typeface="Caladea"/>
                <a:cs typeface="Caladea"/>
              </a:rPr>
              <a:t>same </a:t>
            </a:r>
            <a:r>
              <a:rPr lang="en-US" sz="2000" spc="-10" dirty="0">
                <a:latin typeface="Caladea"/>
                <a:cs typeface="Caladea"/>
              </a:rPr>
              <a:t>procedure </a:t>
            </a:r>
            <a:r>
              <a:rPr lang="en-US" sz="2000" spc="-5" dirty="0">
                <a:latin typeface="Caladea"/>
                <a:cs typeface="Caladea"/>
              </a:rPr>
              <a:t>as </a:t>
            </a:r>
            <a:r>
              <a:rPr lang="en-US" sz="2000" spc="-20" dirty="0">
                <a:latin typeface="Caladea"/>
                <a:cs typeface="Caladea"/>
              </a:rPr>
              <a:t>above,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suitable cluster </a:t>
            </a:r>
            <a:r>
              <a:rPr lang="en-US" sz="2000" spc="-10" dirty="0">
                <a:latin typeface="Caladea"/>
                <a:cs typeface="Caladea"/>
              </a:rPr>
              <a:t>would </a:t>
            </a:r>
            <a:r>
              <a:rPr lang="en-US" sz="2000" spc="-5" dirty="0">
                <a:latin typeface="Caladea"/>
                <a:cs typeface="Caladea"/>
              </a:rPr>
              <a:t>be </a:t>
            </a:r>
            <a:r>
              <a:rPr lang="en-US" sz="2000" spc="-10" dirty="0">
                <a:latin typeface="Caladea"/>
                <a:cs typeface="Caladea"/>
              </a:rPr>
              <a:t>the  </a:t>
            </a:r>
            <a:r>
              <a:rPr lang="en-US" sz="2000" b="1" spc="-10" dirty="0">
                <a:latin typeface="Caladea"/>
                <a:cs typeface="Caladea"/>
              </a:rPr>
              <a:t>Cluster </a:t>
            </a:r>
            <a:r>
              <a:rPr lang="en-US" sz="2000" b="1" spc="-5" dirty="0">
                <a:latin typeface="Caladea"/>
                <a:cs typeface="Caladea"/>
              </a:rPr>
              <a:t>2 and </a:t>
            </a:r>
            <a:r>
              <a:rPr lang="en-US" sz="2000" b="1" spc="-10" dirty="0">
                <a:latin typeface="Caladea"/>
                <a:cs typeface="Caladea"/>
              </a:rPr>
              <a:t>Cluster </a:t>
            </a:r>
            <a:r>
              <a:rPr lang="en-US" sz="2000" b="1" spc="-5" dirty="0">
                <a:latin typeface="Caladea"/>
                <a:cs typeface="Caladea"/>
              </a:rPr>
              <a:t>3</a:t>
            </a:r>
            <a:r>
              <a:rPr lang="en-US" sz="2000" spc="-5" dirty="0">
                <a:latin typeface="Caladea"/>
                <a:cs typeface="Caladea"/>
              </a:rPr>
              <a:t>, since it has </a:t>
            </a:r>
            <a:r>
              <a:rPr lang="en-US" sz="2000" spc="-10" dirty="0">
                <a:latin typeface="Caladea"/>
                <a:cs typeface="Caladea"/>
              </a:rPr>
              <a:t>not much </a:t>
            </a:r>
            <a:r>
              <a:rPr lang="en-US" sz="2000" spc="-5" dirty="0">
                <a:latin typeface="Caladea"/>
                <a:cs typeface="Caladea"/>
              </a:rPr>
              <a:t>shopping malls </a:t>
            </a:r>
            <a:r>
              <a:rPr lang="en-US" sz="2000" spc="-10" dirty="0">
                <a:latin typeface="Caladea"/>
                <a:cs typeface="Caladea"/>
              </a:rPr>
              <a:t>and </a:t>
            </a:r>
            <a:r>
              <a:rPr lang="en-US" sz="2000" spc="-5" dirty="0">
                <a:latin typeface="Caladea"/>
                <a:cs typeface="Caladea"/>
              </a:rPr>
              <a:t>also  it has </a:t>
            </a:r>
            <a:r>
              <a:rPr lang="en-US" sz="2000" spc="-20" dirty="0">
                <a:latin typeface="Caladea"/>
                <a:cs typeface="Caladea"/>
              </a:rPr>
              <a:t>many </a:t>
            </a:r>
            <a:r>
              <a:rPr lang="en-US" sz="2000" spc="-5" dirty="0">
                <a:latin typeface="Caladea"/>
                <a:cs typeface="Caladea"/>
              </a:rPr>
              <a:t>Hotels </a:t>
            </a:r>
            <a:r>
              <a:rPr lang="en-US" sz="2000" spc="-10" dirty="0">
                <a:latin typeface="Caladea"/>
                <a:cs typeface="Caladea"/>
              </a:rPr>
              <a:t>and Restaurants which </a:t>
            </a:r>
            <a:r>
              <a:rPr lang="en-US" sz="2000" spc="-25" dirty="0">
                <a:latin typeface="Caladea"/>
                <a:cs typeface="Caladea"/>
              </a:rPr>
              <a:t>gives </a:t>
            </a:r>
            <a:r>
              <a:rPr lang="en-US" sz="2000" spc="-10" dirty="0">
                <a:latin typeface="Caladea"/>
                <a:cs typeface="Caladea"/>
              </a:rPr>
              <a:t>an</a:t>
            </a:r>
            <a:r>
              <a:rPr lang="en-US" sz="2000" spc="229" dirty="0">
                <a:latin typeface="Caladea"/>
                <a:cs typeface="Caladea"/>
              </a:rPr>
              <a:t> </a:t>
            </a:r>
            <a:r>
              <a:rPr lang="en-US" sz="2000" spc="-20" dirty="0">
                <a:latin typeface="Caladea"/>
                <a:cs typeface="Caladea"/>
              </a:rPr>
              <a:t>advantage.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71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45" dirty="0">
                <a:latin typeface="Carlito"/>
                <a:cs typeface="Carlito"/>
              </a:rPr>
              <a:t>RESULTS </a:t>
            </a:r>
            <a:r>
              <a:rPr lang="en-IN" sz="4400" dirty="0">
                <a:latin typeface="Carlito"/>
                <a:cs typeface="Carlito"/>
              </a:rPr>
              <a:t>AND</a:t>
            </a:r>
            <a:r>
              <a:rPr lang="en-IN" sz="4400" spc="5" dirty="0">
                <a:latin typeface="Carlito"/>
                <a:cs typeface="Carlito"/>
              </a:rPr>
              <a:t> </a:t>
            </a:r>
            <a:r>
              <a:rPr lang="en-IN" sz="4400" spc="-5" dirty="0">
                <a:latin typeface="Carlito"/>
                <a:cs typeface="Carlito"/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396" y="1422647"/>
            <a:ext cx="10471212" cy="9854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following is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5" dirty="0">
                <a:latin typeface="Caladea"/>
                <a:cs typeface="Caladea"/>
              </a:rPr>
              <a:t>map of Chennai </a:t>
            </a:r>
            <a:r>
              <a:rPr lang="en-US" sz="2000" dirty="0">
                <a:latin typeface="Caladea"/>
                <a:cs typeface="Caladea"/>
              </a:rPr>
              <a:t>with </a:t>
            </a:r>
            <a:r>
              <a:rPr lang="en-US" sz="2000" spc="-5" dirty="0">
                <a:latin typeface="Caladea"/>
                <a:cs typeface="Caladea"/>
              </a:rPr>
              <a:t>the neighborhood </a:t>
            </a:r>
            <a:r>
              <a:rPr lang="en-US" sz="2000" spc="-10" dirty="0">
                <a:latin typeface="Caladea"/>
                <a:cs typeface="Caladea"/>
              </a:rPr>
              <a:t>clusters  </a:t>
            </a:r>
            <a:r>
              <a:rPr lang="en-US" sz="2000" spc="-5" dirty="0">
                <a:latin typeface="Caladea"/>
                <a:cs typeface="Caladea"/>
              </a:rPr>
              <a:t>superimposed on </a:t>
            </a:r>
            <a:r>
              <a:rPr lang="en-US" sz="2000" spc="-10" dirty="0">
                <a:latin typeface="Caladea"/>
                <a:cs typeface="Caladea"/>
              </a:rPr>
              <a:t>top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spc="5" dirty="0">
                <a:latin typeface="Caladea"/>
                <a:cs typeface="Caladea"/>
              </a:rPr>
              <a:t>it. </a:t>
            </a:r>
            <a:r>
              <a:rPr lang="en-US" sz="2000" dirty="0">
                <a:latin typeface="Caladea"/>
                <a:cs typeface="Caladea"/>
              </a:rPr>
              <a:t>This </a:t>
            </a:r>
            <a:r>
              <a:rPr lang="en-US" sz="2000" spc="-5" dirty="0">
                <a:latin typeface="Caladea"/>
                <a:cs typeface="Caladea"/>
              </a:rPr>
              <a:t>map </a:t>
            </a:r>
            <a:r>
              <a:rPr lang="en-US" sz="2000" spc="-10" dirty="0">
                <a:latin typeface="Caladea"/>
                <a:cs typeface="Caladea"/>
              </a:rPr>
              <a:t>can </a:t>
            </a:r>
            <a:r>
              <a:rPr lang="en-US" sz="2000" dirty="0">
                <a:latin typeface="Caladea"/>
                <a:cs typeface="Caladea"/>
              </a:rPr>
              <a:t>be </a:t>
            </a:r>
            <a:r>
              <a:rPr lang="en-US" sz="2000" spc="-5" dirty="0">
                <a:latin typeface="Caladea"/>
                <a:cs typeface="Caladea"/>
              </a:rPr>
              <a:t>used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suggest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20" dirty="0">
                <a:latin typeface="Caladea"/>
                <a:cs typeface="Caladea"/>
              </a:rPr>
              <a:t>vast </a:t>
            </a:r>
            <a:r>
              <a:rPr lang="en-US" sz="2000" spc="-5" dirty="0">
                <a:latin typeface="Caladea"/>
                <a:cs typeface="Caladea"/>
              </a:rPr>
              <a:t>location 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start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5" dirty="0">
                <a:latin typeface="Caladea"/>
                <a:cs typeface="Caladea"/>
              </a:rPr>
              <a:t>new business based </a:t>
            </a:r>
            <a:r>
              <a:rPr lang="en-US" sz="2000" dirty="0">
                <a:latin typeface="Caladea"/>
                <a:cs typeface="Caladea"/>
              </a:rPr>
              <a:t>on </a:t>
            </a:r>
            <a:r>
              <a:rPr lang="en-US" sz="2000" spc="-5" dirty="0">
                <a:latin typeface="Caladea"/>
                <a:cs typeface="Caladea"/>
              </a:rPr>
              <a:t>the</a:t>
            </a:r>
            <a:r>
              <a:rPr lang="en-US" sz="2000" spc="40" dirty="0">
                <a:latin typeface="Caladea"/>
                <a:cs typeface="Caladea"/>
              </a:rPr>
              <a:t> </a:t>
            </a:r>
            <a:r>
              <a:rPr lang="en-US" sz="2000" spc="-30" dirty="0">
                <a:latin typeface="Caladea"/>
                <a:cs typeface="Caladea"/>
              </a:rPr>
              <a:t>category.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CAF6687-BCA1-476E-BDDD-2619D18DD0D8}"/>
              </a:ext>
            </a:extLst>
          </p:cNvPr>
          <p:cNvSpPr/>
          <p:nvPr/>
        </p:nvSpPr>
        <p:spPr>
          <a:xfrm>
            <a:off x="2833885" y="2133350"/>
            <a:ext cx="7412735" cy="4402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17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45" dirty="0">
                <a:latin typeface="Carlito"/>
                <a:cs typeface="Carlito"/>
              </a:rPr>
              <a:t>RESULTS </a:t>
            </a:r>
            <a:r>
              <a:rPr lang="en-IN" sz="4400" dirty="0">
                <a:latin typeface="Carlito"/>
                <a:cs typeface="Carlito"/>
              </a:rPr>
              <a:t>AND</a:t>
            </a:r>
            <a:r>
              <a:rPr lang="en-IN" sz="4400" spc="5" dirty="0">
                <a:latin typeface="Carlito"/>
                <a:cs typeface="Carlito"/>
              </a:rPr>
              <a:t> </a:t>
            </a:r>
            <a:r>
              <a:rPr lang="en-IN" sz="4400" spc="-5" dirty="0">
                <a:latin typeface="Carlito"/>
                <a:cs typeface="Carlito"/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038"/>
            <a:ext cx="10471212" cy="1287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spc="-30" dirty="0">
                <a:latin typeface="Caladea"/>
                <a:cs typeface="Caladea"/>
              </a:rPr>
              <a:t>For </a:t>
            </a:r>
            <a:r>
              <a:rPr lang="en-US" sz="2000" spc="-10" dirty="0">
                <a:latin typeface="Caladea"/>
                <a:cs typeface="Caladea"/>
              </a:rPr>
              <a:t>example,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highlighted </a:t>
            </a:r>
            <a:r>
              <a:rPr lang="en-US" sz="2000" spc="-5" dirty="0">
                <a:latin typeface="Caladea"/>
                <a:cs typeface="Caladea"/>
              </a:rPr>
              <a:t>location shown </a:t>
            </a:r>
            <a:r>
              <a:rPr lang="en-US" sz="2000" spc="-10" dirty="0">
                <a:latin typeface="Caladea"/>
                <a:cs typeface="Caladea"/>
              </a:rPr>
              <a:t>in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below figure </a:t>
            </a:r>
            <a:r>
              <a:rPr lang="en-US" sz="2000" spc="-5" dirty="0">
                <a:latin typeface="Caladea"/>
                <a:cs typeface="Caladea"/>
              </a:rPr>
              <a:t>consists </a:t>
            </a:r>
            <a:r>
              <a:rPr lang="en-US" sz="2000" spc="-10" dirty="0">
                <a:latin typeface="Caladea"/>
                <a:cs typeface="Caladea"/>
              </a:rPr>
              <a:t>of  </a:t>
            </a:r>
            <a:r>
              <a:rPr lang="en-US" sz="2000" spc="-5" dirty="0">
                <a:latin typeface="Caladea"/>
                <a:cs typeface="Caladea"/>
              </a:rPr>
              <a:t>Cluster </a:t>
            </a:r>
            <a:r>
              <a:rPr lang="en-US" sz="2000" dirty="0">
                <a:latin typeface="Caladea"/>
                <a:cs typeface="Caladea"/>
              </a:rPr>
              <a:t>3 </a:t>
            </a:r>
            <a:r>
              <a:rPr lang="en-US" sz="2000" spc="-5" dirty="0">
                <a:latin typeface="Caladea"/>
                <a:cs typeface="Caladea"/>
              </a:rPr>
              <a:t>and </a:t>
            </a:r>
            <a:r>
              <a:rPr lang="en-US" sz="2000" spc="-10" dirty="0">
                <a:latin typeface="Caladea"/>
                <a:cs typeface="Caladea"/>
              </a:rPr>
              <a:t>Cluster </a:t>
            </a:r>
            <a:r>
              <a:rPr lang="en-US" sz="2000" spc="-5" dirty="0">
                <a:latin typeface="Caladea"/>
                <a:cs typeface="Caladea"/>
              </a:rPr>
              <a:t>5, whose </a:t>
            </a:r>
            <a:r>
              <a:rPr lang="en-US" sz="2000" spc="-10" dirty="0">
                <a:latin typeface="Caladea"/>
                <a:cs typeface="Caladea"/>
              </a:rPr>
              <a:t>neighborhoods </a:t>
            </a:r>
            <a:r>
              <a:rPr lang="en-US" sz="2000" spc="-25" dirty="0">
                <a:latin typeface="Caladea"/>
                <a:cs typeface="Caladea"/>
              </a:rPr>
              <a:t>have </a:t>
            </a:r>
            <a:r>
              <a:rPr lang="en-US" sz="2000" spc="-15" dirty="0">
                <a:latin typeface="Caladea"/>
                <a:cs typeface="Caladea"/>
              </a:rPr>
              <a:t>many Restaurants </a:t>
            </a:r>
            <a:r>
              <a:rPr lang="en-US" sz="2000" spc="-5" dirty="0">
                <a:latin typeface="Caladea"/>
                <a:cs typeface="Caladea"/>
              </a:rPr>
              <a:t>and  Shopping </a:t>
            </a:r>
            <a:r>
              <a:rPr lang="en-US" sz="2000" spc="-10" dirty="0">
                <a:latin typeface="Caladea"/>
                <a:cs typeface="Caladea"/>
              </a:rPr>
              <a:t>Malls </a:t>
            </a:r>
            <a:r>
              <a:rPr lang="en-US" sz="2000" spc="-5" dirty="0">
                <a:latin typeface="Caladea"/>
                <a:cs typeface="Caladea"/>
              </a:rPr>
              <a:t>but less Hotels. Thus, this </a:t>
            </a:r>
            <a:r>
              <a:rPr lang="en-US" sz="2000" spc="-10" dirty="0">
                <a:latin typeface="Caladea"/>
                <a:cs typeface="Caladea"/>
              </a:rPr>
              <a:t>would </a:t>
            </a:r>
            <a:r>
              <a:rPr lang="en-US" sz="2000" spc="-5" dirty="0">
                <a:latin typeface="Caladea"/>
                <a:cs typeface="Caladea"/>
              </a:rPr>
              <a:t>be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5" dirty="0">
                <a:latin typeface="Caladea"/>
                <a:cs typeface="Caladea"/>
              </a:rPr>
              <a:t>suitable location </a:t>
            </a:r>
            <a:r>
              <a:rPr lang="en-US" sz="2000" spc="-10" dirty="0">
                <a:latin typeface="Caladea"/>
                <a:cs typeface="Caladea"/>
              </a:rPr>
              <a:t>for  </a:t>
            </a:r>
            <a:r>
              <a:rPr lang="en-US" sz="2000" spc="-5" dirty="0">
                <a:latin typeface="Caladea"/>
                <a:cs typeface="Caladea"/>
              </a:rPr>
              <a:t>building </a:t>
            </a:r>
            <a:r>
              <a:rPr lang="en-US" sz="2000" dirty="0">
                <a:latin typeface="Caladea"/>
                <a:cs typeface="Caladea"/>
              </a:rPr>
              <a:t>a</a:t>
            </a:r>
            <a:r>
              <a:rPr lang="en-US" sz="2000" spc="-2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hotel.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5E32178-DC2B-488E-988D-9A6DF8269363}"/>
              </a:ext>
            </a:extLst>
          </p:cNvPr>
          <p:cNvSpPr/>
          <p:nvPr/>
        </p:nvSpPr>
        <p:spPr>
          <a:xfrm>
            <a:off x="2762404" y="2415466"/>
            <a:ext cx="7495032" cy="395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06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6102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30" dirty="0">
                <a:latin typeface="Carlito"/>
                <a:cs typeface="Carlito"/>
              </a:rPr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024"/>
            <a:ext cx="10471212" cy="2778710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5" dirty="0">
                <a:latin typeface="Caladea"/>
                <a:cs typeface="Caladea"/>
              </a:rPr>
              <a:t>major limitation </a:t>
            </a:r>
            <a:r>
              <a:rPr lang="en-US" sz="2000" spc="-10" dirty="0">
                <a:latin typeface="Caladea"/>
                <a:cs typeface="Caladea"/>
              </a:rPr>
              <a:t>of </a:t>
            </a:r>
            <a:r>
              <a:rPr lang="en-US" sz="2000" spc="-5" dirty="0">
                <a:latin typeface="Caladea"/>
                <a:cs typeface="Caladea"/>
              </a:rPr>
              <a:t>this </a:t>
            </a:r>
            <a:r>
              <a:rPr lang="en-US" sz="2000" spc="-10" dirty="0">
                <a:latin typeface="Caladea"/>
                <a:cs typeface="Caladea"/>
              </a:rPr>
              <a:t>project </a:t>
            </a:r>
            <a:r>
              <a:rPr lang="en-US" sz="2000" spc="-20" dirty="0">
                <a:latin typeface="Caladea"/>
                <a:cs typeface="Caladea"/>
              </a:rPr>
              <a:t>was </a:t>
            </a:r>
            <a:r>
              <a:rPr lang="en-US" sz="2000" spc="-5" dirty="0">
                <a:latin typeface="Caladea"/>
                <a:cs typeface="Caladea"/>
              </a:rPr>
              <a:t>that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15" dirty="0">
                <a:latin typeface="Caladea"/>
                <a:cs typeface="Caladea"/>
              </a:rPr>
              <a:t>Foursquare </a:t>
            </a:r>
            <a:r>
              <a:rPr lang="en-US" sz="2000" spc="-10" dirty="0">
                <a:latin typeface="Caladea"/>
                <a:cs typeface="Caladea"/>
              </a:rPr>
              <a:t>API  returned </a:t>
            </a:r>
            <a:r>
              <a:rPr lang="en-US" sz="2000" spc="-15" dirty="0">
                <a:latin typeface="Caladea"/>
                <a:cs typeface="Caladea"/>
              </a:rPr>
              <a:t>only </a:t>
            </a:r>
            <a:r>
              <a:rPr lang="en-US" sz="2000" spc="-10" dirty="0">
                <a:latin typeface="Caladea"/>
                <a:cs typeface="Caladea"/>
              </a:rPr>
              <a:t>few venues </a:t>
            </a:r>
            <a:r>
              <a:rPr lang="en-US" sz="2000" dirty="0">
                <a:latin typeface="Caladea"/>
                <a:cs typeface="Caladea"/>
              </a:rPr>
              <a:t>in each</a:t>
            </a:r>
            <a:r>
              <a:rPr lang="en-US" sz="2000" spc="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neighborhood.</a:t>
            </a:r>
            <a:endParaRPr lang="en-US" sz="2000" dirty="0">
              <a:latin typeface="Caladea"/>
              <a:cs typeface="Caladea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As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10" dirty="0">
                <a:latin typeface="Caladea"/>
                <a:cs typeface="Caladea"/>
              </a:rPr>
              <a:t>future improvement, better </a:t>
            </a:r>
            <a:r>
              <a:rPr lang="en-US" sz="2000" dirty="0">
                <a:latin typeface="Caladea"/>
                <a:cs typeface="Caladea"/>
              </a:rPr>
              <a:t>data </a:t>
            </a:r>
            <a:r>
              <a:rPr lang="en-US" sz="2000" spc="-10" dirty="0">
                <a:latin typeface="Caladea"/>
                <a:cs typeface="Caladea"/>
              </a:rPr>
              <a:t>sources </a:t>
            </a:r>
            <a:r>
              <a:rPr lang="en-US" sz="2000" dirty="0">
                <a:latin typeface="Caladea"/>
                <a:cs typeface="Caladea"/>
              </a:rPr>
              <a:t>can </a:t>
            </a:r>
            <a:r>
              <a:rPr lang="en-US" sz="2000" spc="-5" dirty="0">
                <a:latin typeface="Caladea"/>
                <a:cs typeface="Caladea"/>
              </a:rPr>
              <a:t>be used </a:t>
            </a:r>
            <a:r>
              <a:rPr lang="en-US" sz="2000" spc="-25" dirty="0">
                <a:latin typeface="Caladea"/>
                <a:cs typeface="Caladea"/>
              </a:rPr>
              <a:t>to  </a:t>
            </a:r>
            <a:r>
              <a:rPr lang="en-US" sz="2000" spc="-5" dirty="0">
                <a:latin typeface="Caladea"/>
                <a:cs typeface="Caladea"/>
              </a:rPr>
              <a:t>obtain </a:t>
            </a:r>
            <a:r>
              <a:rPr lang="en-US" sz="2000" spc="-15" dirty="0">
                <a:latin typeface="Caladea"/>
                <a:cs typeface="Caladea"/>
              </a:rPr>
              <a:t>more </a:t>
            </a:r>
            <a:r>
              <a:rPr lang="en-US" sz="2000" spc="-10" dirty="0">
                <a:latin typeface="Caladea"/>
                <a:cs typeface="Caladea"/>
              </a:rPr>
              <a:t>venues </a:t>
            </a:r>
            <a:r>
              <a:rPr lang="en-US" sz="2000" dirty="0">
                <a:latin typeface="Caladea"/>
                <a:cs typeface="Caladea"/>
              </a:rPr>
              <a:t>in each</a:t>
            </a:r>
            <a:r>
              <a:rPr lang="en-US" sz="2000" spc="2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neighborhood.</a:t>
            </a:r>
            <a:endParaRPr lang="en-US" sz="2000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dirty="0">
                <a:latin typeface="Caladea"/>
                <a:cs typeface="Caladea"/>
              </a:rPr>
              <a:t>This </a:t>
            </a:r>
            <a:r>
              <a:rPr lang="en-US" sz="2000" spc="-30" dirty="0">
                <a:latin typeface="Caladea"/>
                <a:cs typeface="Caladea"/>
              </a:rPr>
              <a:t>way </a:t>
            </a:r>
            <a:r>
              <a:rPr lang="en-US" sz="2000" spc="-5" dirty="0">
                <a:latin typeface="Caladea"/>
                <a:cs typeface="Caladea"/>
              </a:rPr>
              <a:t>the neighborhoods </a:t>
            </a:r>
            <a:r>
              <a:rPr lang="en-US" sz="2000" dirty="0">
                <a:latin typeface="Caladea"/>
                <a:cs typeface="Caladea"/>
              </a:rPr>
              <a:t>that </a:t>
            </a:r>
            <a:r>
              <a:rPr lang="en-US" sz="2000" spc="-20" dirty="0">
                <a:latin typeface="Caladea"/>
                <a:cs typeface="Caladea"/>
              </a:rPr>
              <a:t>were </a:t>
            </a:r>
            <a:r>
              <a:rPr lang="en-US" sz="2000" spc="-10" dirty="0">
                <a:latin typeface="Caladea"/>
                <a:cs typeface="Caladea"/>
              </a:rPr>
              <a:t>filtered </a:t>
            </a:r>
            <a:r>
              <a:rPr lang="en-US" sz="2000" spc="-5" dirty="0">
                <a:latin typeface="Caladea"/>
                <a:cs typeface="Caladea"/>
              </a:rPr>
              <a:t>out </a:t>
            </a:r>
            <a:r>
              <a:rPr lang="en-US" sz="2000" dirty="0">
                <a:latin typeface="Caladea"/>
                <a:cs typeface="Caladea"/>
              </a:rPr>
              <a:t>can </a:t>
            </a:r>
            <a:r>
              <a:rPr lang="en-US" sz="2000" spc="-10" dirty="0">
                <a:latin typeface="Caladea"/>
                <a:cs typeface="Caladea"/>
              </a:rPr>
              <a:t>be  </a:t>
            </a:r>
            <a:r>
              <a:rPr lang="en-US" sz="2000" spc="-5" dirty="0">
                <a:latin typeface="Caladea"/>
                <a:cs typeface="Caladea"/>
              </a:rPr>
              <a:t>included </a:t>
            </a:r>
            <a:r>
              <a:rPr lang="en-US" sz="2000" dirty="0">
                <a:latin typeface="Caladea"/>
                <a:cs typeface="Caladea"/>
              </a:rPr>
              <a:t>in </a:t>
            </a:r>
            <a:r>
              <a:rPr lang="en-US" sz="2000" spc="-5" dirty="0">
                <a:latin typeface="Caladea"/>
                <a:cs typeface="Caladea"/>
              </a:rPr>
              <a:t>the clustering </a:t>
            </a:r>
            <a:r>
              <a:rPr lang="en-US" sz="2000" spc="-15" dirty="0">
                <a:latin typeface="Caladea"/>
                <a:cs typeface="Caladea"/>
              </a:rPr>
              <a:t>analysis to create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10" dirty="0">
                <a:latin typeface="Caladea"/>
                <a:cs typeface="Caladea"/>
              </a:rPr>
              <a:t>better </a:t>
            </a:r>
            <a:r>
              <a:rPr lang="en-US" sz="2000" spc="-5" dirty="0">
                <a:latin typeface="Caladea"/>
                <a:cs typeface="Caladea"/>
              </a:rPr>
              <a:t>decision  model using KNN clustering</a:t>
            </a:r>
            <a:r>
              <a:rPr lang="en-US" sz="2000" spc="2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algorithm.</a:t>
            </a:r>
            <a:endParaRPr lang="en-US" sz="20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0089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297" y="401714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15" dirty="0">
                <a:latin typeface="Carlito"/>
                <a:cs typeface="Carlito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2395"/>
            <a:ext cx="10471212" cy="3648722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Purpose of </a:t>
            </a:r>
            <a:r>
              <a:rPr lang="en-US" sz="2000" dirty="0">
                <a:latin typeface="Caladea"/>
                <a:cs typeface="Caladea"/>
              </a:rPr>
              <a:t>this </a:t>
            </a:r>
            <a:r>
              <a:rPr lang="en-US" sz="2000" spc="-10" dirty="0">
                <a:latin typeface="Caladea"/>
                <a:cs typeface="Caladea"/>
              </a:rPr>
              <a:t>project </a:t>
            </a:r>
            <a:r>
              <a:rPr lang="en-US" sz="2000" spc="-20" dirty="0">
                <a:latin typeface="Caladea"/>
                <a:cs typeface="Caladea"/>
              </a:rPr>
              <a:t>was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10" dirty="0">
                <a:latin typeface="Caladea"/>
                <a:cs typeface="Caladea"/>
              </a:rPr>
              <a:t>analyze the </a:t>
            </a:r>
            <a:r>
              <a:rPr lang="en-US" sz="2000" spc="-5" dirty="0">
                <a:latin typeface="Caladea"/>
                <a:cs typeface="Caladea"/>
              </a:rPr>
              <a:t>neighborhoods of Chennai  </a:t>
            </a:r>
            <a:r>
              <a:rPr lang="en-US" sz="2000" spc="-10" dirty="0">
                <a:latin typeface="Caladea"/>
                <a:cs typeface="Caladea"/>
              </a:rPr>
              <a:t>and create </a:t>
            </a:r>
            <a:r>
              <a:rPr lang="en-US" sz="2000" spc="-5" dirty="0">
                <a:latin typeface="Caladea"/>
                <a:cs typeface="Caladea"/>
              </a:rPr>
              <a:t>a clustering model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suggest places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dirty="0">
                <a:latin typeface="Caladea"/>
                <a:cs typeface="Caladea"/>
              </a:rPr>
              <a:t>start </a:t>
            </a:r>
            <a:r>
              <a:rPr lang="en-US" sz="2000" spc="-5" dirty="0">
                <a:latin typeface="Caladea"/>
                <a:cs typeface="Caladea"/>
              </a:rPr>
              <a:t>a </a:t>
            </a:r>
            <a:r>
              <a:rPr lang="en-US" sz="2000" spc="-10" dirty="0">
                <a:latin typeface="Caladea"/>
                <a:cs typeface="Caladea"/>
              </a:rPr>
              <a:t>new  business based </a:t>
            </a:r>
            <a:r>
              <a:rPr lang="en-US" sz="2000" spc="-5" dirty="0">
                <a:latin typeface="Caladea"/>
                <a:cs typeface="Caladea"/>
              </a:rPr>
              <a:t>on </a:t>
            </a:r>
            <a:r>
              <a:rPr lang="en-US" sz="2000" spc="-10" dirty="0">
                <a:latin typeface="Caladea"/>
                <a:cs typeface="Caladea"/>
              </a:rPr>
              <a:t>the</a:t>
            </a:r>
            <a:r>
              <a:rPr lang="en-US" sz="2000" spc="85" dirty="0">
                <a:latin typeface="Caladea"/>
                <a:cs typeface="Caladea"/>
              </a:rPr>
              <a:t> </a:t>
            </a:r>
            <a:r>
              <a:rPr lang="en-US" sz="2000" spc="-30" dirty="0">
                <a:latin typeface="Caladea"/>
                <a:cs typeface="Caladea"/>
              </a:rPr>
              <a:t>category.</a:t>
            </a:r>
            <a:endParaRPr lang="en-US" sz="2000" dirty="0">
              <a:latin typeface="Caladea"/>
              <a:cs typeface="Calade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The neighborhoods </a:t>
            </a:r>
            <a:r>
              <a:rPr lang="en-US" sz="2000" dirty="0">
                <a:latin typeface="Caladea"/>
                <a:cs typeface="Caladea"/>
              </a:rPr>
              <a:t>data </a:t>
            </a:r>
            <a:r>
              <a:rPr lang="en-US" sz="2000" spc="-20" dirty="0">
                <a:latin typeface="Caladea"/>
                <a:cs typeface="Caladea"/>
              </a:rPr>
              <a:t>was </a:t>
            </a:r>
            <a:r>
              <a:rPr lang="en-US" sz="2000" spc="-5" dirty="0">
                <a:latin typeface="Caladea"/>
                <a:cs typeface="Caladea"/>
              </a:rPr>
              <a:t>obtained </a:t>
            </a:r>
            <a:r>
              <a:rPr lang="en-US" sz="2000" spc="-15" dirty="0">
                <a:latin typeface="Caladea"/>
                <a:cs typeface="Caladea"/>
              </a:rPr>
              <a:t>from </a:t>
            </a:r>
            <a:r>
              <a:rPr lang="en-US" sz="2000" spc="-5" dirty="0">
                <a:latin typeface="Caladea"/>
                <a:cs typeface="Caladea"/>
              </a:rPr>
              <a:t>an online </a:t>
            </a:r>
            <a:r>
              <a:rPr lang="en-US" sz="2000" spc="-10" dirty="0">
                <a:latin typeface="Caladea"/>
                <a:cs typeface="Caladea"/>
              </a:rPr>
              <a:t>source </a:t>
            </a:r>
            <a:r>
              <a:rPr lang="en-US" sz="2000" spc="-5" dirty="0">
                <a:latin typeface="Caladea"/>
                <a:cs typeface="Caladea"/>
              </a:rPr>
              <a:t>and </a:t>
            </a:r>
            <a:r>
              <a:rPr lang="en-US" sz="2000" spc="-10" dirty="0">
                <a:latin typeface="Caladea"/>
                <a:cs typeface="Caladea"/>
              </a:rPr>
              <a:t>the  </a:t>
            </a:r>
            <a:r>
              <a:rPr lang="en-US" sz="2000" spc="-15" dirty="0">
                <a:latin typeface="Caladea"/>
                <a:cs typeface="Caladea"/>
              </a:rPr>
              <a:t>Foursquare </a:t>
            </a:r>
            <a:r>
              <a:rPr lang="en-US" sz="2000" spc="-10" dirty="0">
                <a:latin typeface="Caladea"/>
                <a:cs typeface="Caladea"/>
              </a:rPr>
              <a:t>API </a:t>
            </a:r>
            <a:r>
              <a:rPr lang="en-US" sz="2000" spc="-20" dirty="0">
                <a:latin typeface="Caladea"/>
                <a:cs typeface="Caladea"/>
              </a:rPr>
              <a:t>was </a:t>
            </a:r>
            <a:r>
              <a:rPr lang="en-US" sz="2000" spc="-10" dirty="0">
                <a:latin typeface="Caladea"/>
                <a:cs typeface="Caladea"/>
              </a:rPr>
              <a:t>used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find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major </a:t>
            </a:r>
            <a:r>
              <a:rPr lang="en-US" sz="2000" spc="-10" dirty="0">
                <a:latin typeface="Caladea"/>
                <a:cs typeface="Caladea"/>
              </a:rPr>
              <a:t>venues </a:t>
            </a:r>
            <a:r>
              <a:rPr lang="en-US" sz="2000" dirty="0">
                <a:latin typeface="Caladea"/>
                <a:cs typeface="Caladea"/>
              </a:rPr>
              <a:t>in </a:t>
            </a:r>
            <a:r>
              <a:rPr lang="en-US" sz="2000" spc="-5" dirty="0">
                <a:latin typeface="Caladea"/>
                <a:cs typeface="Caladea"/>
              </a:rPr>
              <a:t>each  </a:t>
            </a:r>
            <a:r>
              <a:rPr lang="en-US" sz="2000" spc="-10" dirty="0">
                <a:latin typeface="Caladea"/>
                <a:cs typeface="Caladea"/>
              </a:rPr>
              <a:t>neighborhood.</a:t>
            </a:r>
            <a:endParaRPr lang="en-US" sz="2000" dirty="0">
              <a:latin typeface="Caladea"/>
              <a:cs typeface="Calade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The best </a:t>
            </a:r>
            <a:r>
              <a:rPr lang="en-US" sz="2000" spc="-10" dirty="0">
                <a:latin typeface="Caladea"/>
                <a:cs typeface="Caladea"/>
              </a:rPr>
              <a:t>number </a:t>
            </a:r>
            <a:r>
              <a:rPr lang="en-US" sz="2000" spc="-5" dirty="0">
                <a:latin typeface="Caladea"/>
                <a:cs typeface="Caladea"/>
              </a:rPr>
              <a:t>of clusters i.e. 8 </a:t>
            </a:r>
            <a:r>
              <a:rPr lang="en-US" sz="2000" spc="-15" dirty="0">
                <a:latin typeface="Caladea"/>
                <a:cs typeface="Caladea"/>
              </a:rPr>
              <a:t>was </a:t>
            </a:r>
            <a:r>
              <a:rPr lang="en-US" sz="2000" spc="-5" dirty="0">
                <a:latin typeface="Caladea"/>
                <a:cs typeface="Caladea"/>
              </a:rPr>
              <a:t>obtained </a:t>
            </a:r>
            <a:r>
              <a:rPr lang="en-US" sz="2000" dirty="0">
                <a:latin typeface="Caladea"/>
                <a:cs typeface="Caladea"/>
              </a:rPr>
              <a:t>using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silhouette  </a:t>
            </a:r>
            <a:r>
              <a:rPr lang="en-US" sz="2000" spc="-10" dirty="0">
                <a:latin typeface="Caladea"/>
                <a:cs typeface="Caladea"/>
              </a:rPr>
              <a:t>score. Each </a:t>
            </a:r>
            <a:r>
              <a:rPr lang="en-US" sz="2000" spc="-5" dirty="0">
                <a:latin typeface="Caladea"/>
                <a:cs typeface="Caladea"/>
              </a:rPr>
              <a:t>cluster </a:t>
            </a:r>
            <a:r>
              <a:rPr lang="en-US" sz="2000" spc="-20" dirty="0">
                <a:latin typeface="Caladea"/>
                <a:cs typeface="Caladea"/>
              </a:rPr>
              <a:t>was </a:t>
            </a:r>
            <a:r>
              <a:rPr lang="en-US" sz="2000" spc="-15" dirty="0">
                <a:latin typeface="Caladea"/>
                <a:cs typeface="Caladea"/>
              </a:rPr>
              <a:t>examined to </a:t>
            </a:r>
            <a:r>
              <a:rPr lang="en-US" sz="2000" spc="-5" dirty="0">
                <a:latin typeface="Caladea"/>
                <a:cs typeface="Caladea"/>
              </a:rPr>
              <a:t>find the </a:t>
            </a:r>
            <a:r>
              <a:rPr lang="en-US" sz="2000" spc="-10" dirty="0">
                <a:latin typeface="Caladea"/>
                <a:cs typeface="Caladea"/>
              </a:rPr>
              <a:t>most </a:t>
            </a:r>
            <a:r>
              <a:rPr lang="en-US" sz="2000" spc="-15" dirty="0">
                <a:latin typeface="Caladea"/>
                <a:cs typeface="Caladea"/>
              </a:rPr>
              <a:t>venue </a:t>
            </a:r>
            <a:r>
              <a:rPr lang="en-US" sz="2000" spc="-5" dirty="0">
                <a:latin typeface="Caladea"/>
                <a:cs typeface="Caladea"/>
              </a:rPr>
              <a:t>categories  present, that defines the </a:t>
            </a:r>
            <a:r>
              <a:rPr lang="en-US" sz="2000" spc="-10" dirty="0">
                <a:latin typeface="Caladea"/>
                <a:cs typeface="Caladea"/>
              </a:rPr>
              <a:t>characteristics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spc="-5" dirty="0">
                <a:latin typeface="Caladea"/>
                <a:cs typeface="Caladea"/>
              </a:rPr>
              <a:t>that particular</a:t>
            </a:r>
            <a:r>
              <a:rPr lang="en-US" sz="2000" spc="250" dirty="0">
                <a:latin typeface="Caladea"/>
                <a:cs typeface="Caladea"/>
              </a:rPr>
              <a:t> </a:t>
            </a:r>
            <a:r>
              <a:rPr lang="en-US" sz="2000" spc="-35" dirty="0">
                <a:latin typeface="Caladea"/>
                <a:cs typeface="Caladea"/>
              </a:rPr>
              <a:t>cluster.</a:t>
            </a:r>
            <a:endParaRPr lang="en-US" sz="2000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A </a:t>
            </a:r>
            <a:r>
              <a:rPr lang="en-US" sz="2000" spc="-10" dirty="0">
                <a:latin typeface="Caladea"/>
                <a:cs typeface="Caladea"/>
              </a:rPr>
              <a:t>few examples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spc="-5" dirty="0">
                <a:latin typeface="Caladea"/>
                <a:cs typeface="Caladea"/>
              </a:rPr>
              <a:t>the applications </a:t>
            </a:r>
            <a:r>
              <a:rPr lang="en-US" sz="2000" dirty="0">
                <a:latin typeface="Caladea"/>
                <a:cs typeface="Caladea"/>
              </a:rPr>
              <a:t>that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clusters can be used </a:t>
            </a:r>
            <a:r>
              <a:rPr lang="en-US" sz="2000" spc="-15" dirty="0">
                <a:latin typeface="Caladea"/>
                <a:cs typeface="Caladea"/>
              </a:rPr>
              <a:t>for  </a:t>
            </a:r>
            <a:r>
              <a:rPr lang="en-US" sz="2000" spc="-25" dirty="0">
                <a:latin typeface="Caladea"/>
                <a:cs typeface="Caladea"/>
              </a:rPr>
              <a:t>have </a:t>
            </a:r>
            <a:r>
              <a:rPr lang="en-US" sz="2000" spc="-10" dirty="0">
                <a:latin typeface="Caladea"/>
                <a:cs typeface="Caladea"/>
              </a:rPr>
              <a:t>also </a:t>
            </a:r>
            <a:r>
              <a:rPr lang="en-US" sz="2000" spc="-5" dirty="0">
                <a:latin typeface="Caladea"/>
                <a:cs typeface="Caladea"/>
              </a:rPr>
              <a:t>been </a:t>
            </a:r>
            <a:r>
              <a:rPr lang="en-US" sz="2000" dirty="0">
                <a:latin typeface="Caladea"/>
                <a:cs typeface="Caladea"/>
              </a:rPr>
              <a:t>discussed. </a:t>
            </a:r>
            <a:r>
              <a:rPr lang="en-US" sz="2000" spc="-5" dirty="0">
                <a:latin typeface="Caladea"/>
                <a:cs typeface="Caladea"/>
              </a:rPr>
              <a:t>A map showing the clusters </a:t>
            </a:r>
            <a:r>
              <a:rPr lang="en-US" sz="2000" spc="-20" dirty="0">
                <a:latin typeface="Caladea"/>
                <a:cs typeface="Caladea"/>
              </a:rPr>
              <a:t>have </a:t>
            </a:r>
            <a:r>
              <a:rPr lang="en-US" sz="2000" spc="-5" dirty="0">
                <a:latin typeface="Caladea"/>
                <a:cs typeface="Caladea"/>
              </a:rPr>
              <a:t>been  </a:t>
            </a:r>
            <a:r>
              <a:rPr lang="en-US" sz="2000" spc="-10" dirty="0">
                <a:latin typeface="Caladea"/>
                <a:cs typeface="Caladea"/>
              </a:rPr>
              <a:t>provided. </a:t>
            </a:r>
            <a:r>
              <a:rPr lang="en-US" sz="2000" dirty="0">
                <a:latin typeface="Caladea"/>
                <a:cs typeface="Caladea"/>
              </a:rPr>
              <a:t>Both </a:t>
            </a:r>
            <a:r>
              <a:rPr lang="en-US" sz="2000" spc="-5" dirty="0">
                <a:latin typeface="Caladea"/>
                <a:cs typeface="Caladea"/>
              </a:rPr>
              <a:t>these can </a:t>
            </a:r>
            <a:r>
              <a:rPr lang="en-US" sz="2000" dirty="0">
                <a:latin typeface="Caladea"/>
                <a:cs typeface="Caladea"/>
              </a:rPr>
              <a:t>be </a:t>
            </a:r>
            <a:r>
              <a:rPr lang="en-US" sz="2000" spc="-5" dirty="0">
                <a:latin typeface="Caladea"/>
                <a:cs typeface="Caladea"/>
              </a:rPr>
              <a:t>used </a:t>
            </a:r>
            <a:r>
              <a:rPr lang="en-US" sz="2000" spc="-20" dirty="0">
                <a:latin typeface="Caladea"/>
                <a:cs typeface="Caladea"/>
              </a:rPr>
              <a:t>by </a:t>
            </a:r>
            <a:r>
              <a:rPr lang="en-US" sz="2000" spc="-5" dirty="0">
                <a:latin typeface="Caladea"/>
                <a:cs typeface="Caladea"/>
              </a:rPr>
              <a:t>stakeholders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dirty="0">
                <a:latin typeface="Caladea"/>
                <a:cs typeface="Caladea"/>
              </a:rPr>
              <a:t>decide </a:t>
            </a:r>
            <a:r>
              <a:rPr lang="en-US" sz="2000" spc="-10" dirty="0">
                <a:latin typeface="Caladea"/>
                <a:cs typeface="Caladea"/>
              </a:rPr>
              <a:t>the  </a:t>
            </a:r>
            <a:r>
              <a:rPr lang="en-US" sz="2000" spc="-5" dirty="0">
                <a:latin typeface="Caladea"/>
                <a:cs typeface="Caladea"/>
              </a:rPr>
              <a:t>location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spc="-5" dirty="0">
                <a:latin typeface="Caladea"/>
                <a:cs typeface="Caladea"/>
              </a:rPr>
              <a:t>the particular type of</a:t>
            </a:r>
            <a:r>
              <a:rPr lang="en-US" sz="2000" spc="10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business.</a:t>
            </a:r>
            <a:endParaRPr lang="en-US" sz="20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26516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you Images, Stock Photos &amp; Vectors | Shutterstock">
            <a:extLst>
              <a:ext uri="{FF2B5EF4-FFF2-40B4-BE49-F238E27FC236}">
                <a16:creationId xmlns:a16="http://schemas.microsoft.com/office/drawing/2014/main" id="{0D6827A5-7FD6-4296-B7A0-074C7ABF2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0"/>
          <a:stretch/>
        </p:blipFill>
        <p:spPr bwMode="auto">
          <a:xfrm>
            <a:off x="3493917" y="1639780"/>
            <a:ext cx="6094339" cy="24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2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r>
              <a:rPr lang="en-IN" sz="4400" spc="-5" dirty="0">
                <a:latin typeface="Carlito"/>
                <a:cs typeface="Carlito"/>
              </a:rPr>
              <a:t>INTRODUCTION: BUSINESS</a:t>
            </a:r>
            <a:r>
              <a:rPr lang="en-IN" sz="4400" spc="-50" dirty="0">
                <a:latin typeface="Carlito"/>
                <a:cs typeface="Carlito"/>
              </a:rPr>
              <a:t> </a:t>
            </a:r>
            <a:r>
              <a:rPr lang="en-IN" sz="4400" spc="-10" dirty="0">
                <a:latin typeface="Carlito"/>
                <a:cs typeface="Carlito"/>
              </a:rPr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96140"/>
            <a:ext cx="10471212" cy="5122414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adea"/>
                <a:cs typeface="Caladea"/>
              </a:rPr>
              <a:t>This project deals with the </a:t>
            </a:r>
            <a:r>
              <a:rPr lang="en-US" sz="2000" spc="-10" dirty="0">
                <a:latin typeface="Caladea"/>
                <a:cs typeface="Caladea"/>
              </a:rPr>
              <a:t>major </a:t>
            </a:r>
            <a:r>
              <a:rPr lang="en-US" sz="2000" spc="-15" dirty="0">
                <a:latin typeface="Caladea"/>
                <a:cs typeface="Caladea"/>
              </a:rPr>
              <a:t>venue </a:t>
            </a:r>
            <a:r>
              <a:rPr lang="en-US" sz="2000" spc="-5" dirty="0">
                <a:latin typeface="Caladea"/>
                <a:cs typeface="Caladea"/>
              </a:rPr>
              <a:t>categories in the  </a:t>
            </a:r>
            <a:r>
              <a:rPr lang="en-US" sz="2000" spc="-10" dirty="0">
                <a:latin typeface="Caladea"/>
                <a:cs typeface="Caladea"/>
              </a:rPr>
              <a:t>neighborhoods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b="1" spc="-5" dirty="0">
                <a:latin typeface="Caladea"/>
                <a:cs typeface="Caladea"/>
              </a:rPr>
              <a:t>Chennai, The </a:t>
            </a:r>
            <a:r>
              <a:rPr lang="en-US" sz="2000" b="1" spc="-10" dirty="0">
                <a:latin typeface="Caladea"/>
                <a:cs typeface="Caladea"/>
              </a:rPr>
              <a:t>Detroit </a:t>
            </a:r>
            <a:r>
              <a:rPr lang="en-US" sz="2000" b="1" spc="-5" dirty="0">
                <a:latin typeface="Caladea"/>
                <a:cs typeface="Caladea"/>
              </a:rPr>
              <a:t>of India</a:t>
            </a:r>
            <a:r>
              <a:rPr lang="en-US" sz="2000" spc="-5" dirty="0">
                <a:latin typeface="Caladea"/>
                <a:cs typeface="Caladea"/>
              </a:rPr>
              <a:t>. This </a:t>
            </a:r>
            <a:r>
              <a:rPr lang="en-US" sz="2000" spc="-10" dirty="0">
                <a:latin typeface="Caladea"/>
                <a:cs typeface="Caladea"/>
              </a:rPr>
              <a:t>project would  </a:t>
            </a:r>
            <a:r>
              <a:rPr lang="en-US" sz="2000" spc="-5" dirty="0">
                <a:latin typeface="Caladea"/>
                <a:cs typeface="Caladea"/>
              </a:rPr>
              <a:t>specifically help Business personal plan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dirty="0">
                <a:latin typeface="Caladea"/>
                <a:cs typeface="Caladea"/>
              </a:rPr>
              <a:t>start </a:t>
            </a:r>
            <a:r>
              <a:rPr lang="en-US" sz="2000" spc="-5" dirty="0">
                <a:latin typeface="Caladea"/>
                <a:cs typeface="Caladea"/>
              </a:rPr>
              <a:t>new </a:t>
            </a:r>
            <a:r>
              <a:rPr lang="en-US" sz="2000" spc="-10" dirty="0">
                <a:latin typeface="Caladea"/>
                <a:cs typeface="Caladea"/>
              </a:rPr>
              <a:t>Restaurants,  Hotels, etc. </a:t>
            </a:r>
            <a:r>
              <a:rPr lang="en-US" sz="2000" spc="-5" dirty="0">
                <a:latin typeface="Caladea"/>
                <a:cs typeface="Caladea"/>
              </a:rPr>
              <a:t>in Chennai, </a:t>
            </a:r>
            <a:r>
              <a:rPr lang="en-US" sz="2000" spc="-40" dirty="0">
                <a:latin typeface="Caladea"/>
                <a:cs typeface="Caladea"/>
              </a:rPr>
              <a:t>Tamil </a:t>
            </a:r>
            <a:r>
              <a:rPr lang="en-US" sz="2000" spc="-5" dirty="0">
                <a:latin typeface="Caladea"/>
                <a:cs typeface="Caladea"/>
              </a:rPr>
              <a:t>Nadu,</a:t>
            </a:r>
            <a:r>
              <a:rPr lang="en-US" sz="2000" spc="15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India.</a:t>
            </a:r>
            <a:endParaRPr lang="en-US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major </a:t>
            </a:r>
            <a:r>
              <a:rPr lang="en-US" sz="2000" b="1" spc="-35" dirty="0">
                <a:latin typeface="Caladea"/>
                <a:cs typeface="Caladea"/>
              </a:rPr>
              <a:t>Target </a:t>
            </a:r>
            <a:r>
              <a:rPr lang="en-US" sz="2000" b="1" spc="-15" dirty="0">
                <a:latin typeface="Caladea"/>
                <a:cs typeface="Caladea"/>
              </a:rPr>
              <a:t>Audience </a:t>
            </a:r>
            <a:r>
              <a:rPr lang="en-US" sz="2000" spc="-10" dirty="0">
                <a:latin typeface="Caladea"/>
                <a:cs typeface="Caladea"/>
              </a:rPr>
              <a:t>would </a:t>
            </a:r>
            <a:r>
              <a:rPr lang="en-US" sz="2000" spc="-5" dirty="0">
                <a:latin typeface="Caladea"/>
                <a:cs typeface="Caladea"/>
              </a:rPr>
              <a:t>be small-scale business  </a:t>
            </a:r>
            <a:r>
              <a:rPr lang="en-US" sz="2000" spc="-10" dirty="0">
                <a:latin typeface="Caladea"/>
                <a:cs typeface="Caladea"/>
              </a:rPr>
              <a:t>owners and stake </a:t>
            </a:r>
            <a:r>
              <a:rPr lang="en-US" sz="2000" dirty="0">
                <a:latin typeface="Caladea"/>
                <a:cs typeface="Caladea"/>
              </a:rPr>
              <a:t>holders </a:t>
            </a:r>
            <a:r>
              <a:rPr lang="en-US" sz="2000" spc="-5" dirty="0">
                <a:latin typeface="Caladea"/>
                <a:cs typeface="Caladea"/>
              </a:rPr>
              <a:t>planning </a:t>
            </a:r>
            <a:r>
              <a:rPr lang="en-US" sz="2000" spc="-10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start their </a:t>
            </a:r>
            <a:r>
              <a:rPr lang="en-US" sz="2000" spc="-10" dirty="0">
                <a:latin typeface="Caladea"/>
                <a:cs typeface="Caladea"/>
              </a:rPr>
              <a:t>business </a:t>
            </a:r>
            <a:r>
              <a:rPr lang="en-US" sz="2000" spc="-5" dirty="0">
                <a:latin typeface="Caladea"/>
                <a:cs typeface="Caladea"/>
              </a:rPr>
              <a:t>at a location  in Chennai. This </a:t>
            </a:r>
            <a:r>
              <a:rPr lang="en-US" sz="2000" spc="-10" dirty="0">
                <a:latin typeface="Caladea"/>
                <a:cs typeface="Caladea"/>
              </a:rPr>
              <a:t>project would </a:t>
            </a:r>
            <a:r>
              <a:rPr lang="en-US" sz="2000" spc="-5" dirty="0">
                <a:latin typeface="Caladea"/>
                <a:cs typeface="Caladea"/>
              </a:rPr>
              <a:t>help </a:t>
            </a:r>
            <a:r>
              <a:rPr lang="en-US" sz="2000" spc="-10" dirty="0">
                <a:latin typeface="Caladea"/>
                <a:cs typeface="Caladea"/>
              </a:rPr>
              <a:t>them </a:t>
            </a:r>
            <a:r>
              <a:rPr lang="en-US" sz="2000" spc="-5" dirty="0">
                <a:latin typeface="Caladea"/>
                <a:cs typeface="Caladea"/>
              </a:rPr>
              <a:t>find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optimal location  based on the </a:t>
            </a:r>
            <a:r>
              <a:rPr lang="en-US" sz="2000" spc="-10" dirty="0">
                <a:latin typeface="Caladea"/>
                <a:cs typeface="Caladea"/>
              </a:rPr>
              <a:t>category </a:t>
            </a:r>
            <a:r>
              <a:rPr lang="en-US" sz="2000" spc="-5" dirty="0">
                <a:latin typeface="Caladea"/>
                <a:cs typeface="Caladea"/>
              </a:rPr>
              <a:t>of their </a:t>
            </a:r>
            <a:r>
              <a:rPr lang="en-US" sz="2000" spc="-10" dirty="0">
                <a:latin typeface="Caladea"/>
                <a:cs typeface="Caladea"/>
              </a:rPr>
              <a:t>business </a:t>
            </a:r>
            <a:r>
              <a:rPr lang="en-US" sz="2000" spc="-5" dirty="0">
                <a:latin typeface="Caladea"/>
                <a:cs typeface="Caladea"/>
              </a:rPr>
              <a:t>such</a:t>
            </a:r>
            <a:r>
              <a:rPr lang="en-US" sz="2000" spc="15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as,</a:t>
            </a:r>
            <a:endParaRPr lang="en-US" sz="2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aladea"/>
              <a:cs typeface="Caladea"/>
            </a:endParaRPr>
          </a:p>
          <a:p>
            <a:pPr marL="355600" marR="5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141730" algn="l"/>
                <a:tab pos="1486535" algn="l"/>
                <a:tab pos="2014855" algn="l"/>
                <a:tab pos="2664460" algn="l"/>
                <a:tab pos="3772535" algn="l"/>
                <a:tab pos="4156710" algn="l"/>
                <a:tab pos="4867275" algn="l"/>
                <a:tab pos="5147310" algn="l"/>
                <a:tab pos="5800090" algn="l"/>
                <a:tab pos="6551295" algn="l"/>
                <a:tab pos="6929755" algn="l"/>
                <a:tab pos="8047990" algn="l"/>
              </a:tabLst>
            </a:pPr>
            <a:r>
              <a:rPr lang="en-US" sz="2000" dirty="0">
                <a:latin typeface="Caladea"/>
                <a:cs typeface="Caladea"/>
              </a:rPr>
              <a:t>W</a:t>
            </a:r>
            <a:r>
              <a:rPr lang="en-US" sz="2000" spc="-5" dirty="0">
                <a:latin typeface="Caladea"/>
                <a:cs typeface="Caladea"/>
              </a:rPr>
              <a:t>hat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5" dirty="0">
                <a:latin typeface="Caladea"/>
                <a:cs typeface="Caladea"/>
              </a:rPr>
              <a:t>is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10" dirty="0">
                <a:latin typeface="Caladea"/>
                <a:cs typeface="Caladea"/>
              </a:rPr>
              <a:t>th</a:t>
            </a:r>
            <a:r>
              <a:rPr lang="en-US" sz="2000" spc="-5" dirty="0">
                <a:latin typeface="Caladea"/>
                <a:cs typeface="Caladea"/>
              </a:rPr>
              <a:t>e</a:t>
            </a:r>
            <a:r>
              <a:rPr lang="en-US" sz="2000" dirty="0">
                <a:latin typeface="Caladea"/>
                <a:cs typeface="Caladea"/>
              </a:rPr>
              <a:t>	b</a:t>
            </a:r>
            <a:r>
              <a:rPr lang="en-US" sz="2000" spc="-5" dirty="0">
                <a:latin typeface="Caladea"/>
                <a:cs typeface="Caladea"/>
              </a:rPr>
              <a:t>est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10" dirty="0">
                <a:latin typeface="Caladea"/>
                <a:cs typeface="Caladea"/>
              </a:rPr>
              <a:t>l</a:t>
            </a:r>
            <a:r>
              <a:rPr lang="en-US" sz="2000" spc="5" dirty="0">
                <a:latin typeface="Caladea"/>
                <a:cs typeface="Caladea"/>
              </a:rPr>
              <a:t>o</a:t>
            </a:r>
            <a:r>
              <a:rPr lang="en-US" sz="2000" spc="-5" dirty="0">
                <a:latin typeface="Caladea"/>
                <a:cs typeface="Caladea"/>
              </a:rPr>
              <a:t>c</a:t>
            </a:r>
            <a:r>
              <a:rPr lang="en-US" sz="2000" dirty="0">
                <a:latin typeface="Caladea"/>
                <a:cs typeface="Caladea"/>
              </a:rPr>
              <a:t>a</a:t>
            </a:r>
            <a:r>
              <a:rPr lang="en-US" sz="2000" spc="-10" dirty="0">
                <a:latin typeface="Caladea"/>
                <a:cs typeface="Caladea"/>
              </a:rPr>
              <a:t>t</a:t>
            </a:r>
            <a:r>
              <a:rPr lang="en-US" sz="2000" spc="5" dirty="0">
                <a:latin typeface="Caladea"/>
                <a:cs typeface="Caladea"/>
              </a:rPr>
              <a:t>i</a:t>
            </a:r>
            <a:r>
              <a:rPr lang="en-US" sz="2000" spc="-5" dirty="0">
                <a:latin typeface="Caladea"/>
                <a:cs typeface="Caladea"/>
              </a:rPr>
              <a:t>on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30" dirty="0">
                <a:latin typeface="Caladea"/>
                <a:cs typeface="Caladea"/>
              </a:rPr>
              <a:t>t</a:t>
            </a:r>
            <a:r>
              <a:rPr lang="en-US" sz="2000" spc="-5" dirty="0">
                <a:latin typeface="Caladea"/>
                <a:cs typeface="Caladea"/>
              </a:rPr>
              <a:t>o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5" dirty="0">
                <a:latin typeface="Caladea"/>
                <a:cs typeface="Caladea"/>
              </a:rPr>
              <a:t>s</a:t>
            </a:r>
            <a:r>
              <a:rPr lang="en-US" sz="2000" spc="-10" dirty="0">
                <a:latin typeface="Caladea"/>
                <a:cs typeface="Caladea"/>
              </a:rPr>
              <a:t>ta</a:t>
            </a:r>
            <a:r>
              <a:rPr lang="en-US" sz="2000" spc="5" dirty="0">
                <a:latin typeface="Caladea"/>
                <a:cs typeface="Caladea"/>
              </a:rPr>
              <a:t>r</a:t>
            </a:r>
            <a:r>
              <a:rPr lang="en-US" sz="2000" spc="-5" dirty="0">
                <a:latin typeface="Caladea"/>
                <a:cs typeface="Caladea"/>
              </a:rPr>
              <a:t>t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5" dirty="0">
                <a:latin typeface="Caladea"/>
                <a:cs typeface="Caladea"/>
              </a:rPr>
              <a:t>a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10" dirty="0">
                <a:latin typeface="Caladea"/>
                <a:cs typeface="Caladea"/>
              </a:rPr>
              <a:t>ne</a:t>
            </a:r>
            <a:r>
              <a:rPr lang="en-US" sz="2000" spc="-5" dirty="0">
                <a:latin typeface="Caladea"/>
                <a:cs typeface="Caladea"/>
              </a:rPr>
              <a:t>w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5" dirty="0">
                <a:latin typeface="Caladea"/>
                <a:cs typeface="Caladea"/>
              </a:rPr>
              <a:t>h</a:t>
            </a:r>
            <a:r>
              <a:rPr lang="en-US" sz="2000" dirty="0">
                <a:latin typeface="Caladea"/>
                <a:cs typeface="Caladea"/>
              </a:rPr>
              <a:t>o</a:t>
            </a:r>
            <a:r>
              <a:rPr lang="en-US" sz="2000" spc="-30" dirty="0">
                <a:latin typeface="Caladea"/>
                <a:cs typeface="Caladea"/>
              </a:rPr>
              <a:t>t</a:t>
            </a:r>
            <a:r>
              <a:rPr lang="en-US" sz="2000" spc="-5" dirty="0">
                <a:latin typeface="Caladea"/>
                <a:cs typeface="Caladea"/>
              </a:rPr>
              <a:t>el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5" dirty="0">
                <a:latin typeface="Caladea"/>
                <a:cs typeface="Caladea"/>
              </a:rPr>
              <a:t>in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5" dirty="0">
                <a:latin typeface="Caladea"/>
                <a:cs typeface="Caladea"/>
              </a:rPr>
              <a:t>C</a:t>
            </a:r>
            <a:r>
              <a:rPr lang="en-US" sz="2000" dirty="0">
                <a:latin typeface="Caladea"/>
                <a:cs typeface="Caladea"/>
              </a:rPr>
              <a:t>h</a:t>
            </a:r>
            <a:r>
              <a:rPr lang="en-US" sz="2000" spc="-5" dirty="0">
                <a:latin typeface="Caladea"/>
                <a:cs typeface="Caladea"/>
              </a:rPr>
              <a:t>ennai</a:t>
            </a:r>
            <a:r>
              <a:rPr lang="en-US" sz="2000" dirty="0">
                <a:latin typeface="Caladea"/>
                <a:cs typeface="Caladea"/>
              </a:rPr>
              <a:t>	</a:t>
            </a:r>
            <a:r>
              <a:rPr lang="en-US" sz="2000" spc="-5" dirty="0">
                <a:latin typeface="Caladea"/>
                <a:cs typeface="Caladea"/>
              </a:rPr>
              <a:t>with  </a:t>
            </a:r>
            <a:r>
              <a:rPr lang="en-US" sz="2000" spc="-10" dirty="0">
                <a:latin typeface="Caladea"/>
                <a:cs typeface="Caladea"/>
              </a:rPr>
              <a:t>restaurants</a:t>
            </a:r>
            <a:r>
              <a:rPr lang="en-US" sz="2000" spc="35" dirty="0">
                <a:latin typeface="Caladea"/>
                <a:cs typeface="Caladea"/>
              </a:rPr>
              <a:t> </a:t>
            </a:r>
            <a:r>
              <a:rPr lang="en-US" sz="2000" spc="-10" dirty="0">
                <a:latin typeface="Caladea"/>
                <a:cs typeface="Caladea"/>
              </a:rPr>
              <a:t>around?</a:t>
            </a:r>
            <a:endParaRPr lang="en-US" sz="2000" dirty="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Which </a:t>
            </a:r>
            <a:r>
              <a:rPr lang="en-US" sz="2000" spc="-15" dirty="0">
                <a:latin typeface="Caladea"/>
                <a:cs typeface="Caladea"/>
              </a:rPr>
              <a:t>area </a:t>
            </a:r>
            <a:r>
              <a:rPr lang="en-US" sz="2000" spc="-5" dirty="0">
                <a:latin typeface="Caladea"/>
                <a:cs typeface="Caladea"/>
              </a:rPr>
              <a:t>is best suitable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spc="-5" dirty="0">
                <a:latin typeface="Caladea"/>
                <a:cs typeface="Caladea"/>
              </a:rPr>
              <a:t>opening a </a:t>
            </a:r>
            <a:r>
              <a:rPr lang="en-US" sz="2000" spc="-10" dirty="0">
                <a:latin typeface="Caladea"/>
                <a:cs typeface="Caladea"/>
              </a:rPr>
              <a:t>Shopping </a:t>
            </a:r>
            <a:r>
              <a:rPr lang="en-US" sz="2000" spc="-5" dirty="0">
                <a:latin typeface="Caladea"/>
                <a:cs typeface="Caladea"/>
              </a:rPr>
              <a:t>Mall in</a:t>
            </a:r>
            <a:r>
              <a:rPr lang="en-US" sz="2000" spc="22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Chennai?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39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r>
              <a:rPr lang="en-IN" sz="4400" spc="-5" dirty="0">
                <a:latin typeface="Carlito"/>
                <a:cs typeface="Carlito"/>
              </a:rPr>
              <a:t>INTRODUCTION: BUSINESS</a:t>
            </a:r>
            <a:r>
              <a:rPr lang="en-IN" sz="4400" spc="-50" dirty="0">
                <a:latin typeface="Carlito"/>
                <a:cs typeface="Carlito"/>
              </a:rPr>
              <a:t> </a:t>
            </a:r>
            <a:r>
              <a:rPr lang="en-IN" sz="4400" spc="-10" dirty="0">
                <a:latin typeface="Carlito"/>
                <a:cs typeface="Carlito"/>
              </a:rPr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6882"/>
            <a:ext cx="10471212" cy="4148093"/>
          </a:xfrm>
        </p:spPr>
        <p:txBody>
          <a:bodyPr/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b="1" spc="-20" dirty="0">
                <a:latin typeface="Caladea"/>
                <a:cs typeface="Caladea"/>
              </a:rPr>
              <a:t>Foursquare </a:t>
            </a:r>
            <a:r>
              <a:rPr lang="en-US" sz="2000" b="1" spc="-5" dirty="0">
                <a:latin typeface="Caladea"/>
                <a:cs typeface="Caladea"/>
              </a:rPr>
              <a:t>API </a:t>
            </a:r>
            <a:r>
              <a:rPr lang="en-US" sz="2000" spc="-5" dirty="0">
                <a:latin typeface="Caladea"/>
                <a:cs typeface="Caladea"/>
              </a:rPr>
              <a:t>is used </a:t>
            </a:r>
            <a:r>
              <a:rPr lang="en-US" sz="2000" spc="-10" dirty="0">
                <a:latin typeface="Caladea"/>
                <a:cs typeface="Caladea"/>
              </a:rPr>
              <a:t>to </a:t>
            </a:r>
            <a:r>
              <a:rPr lang="en-US" sz="2000" dirty="0">
                <a:latin typeface="Caladea"/>
                <a:cs typeface="Caladea"/>
              </a:rPr>
              <a:t>access the </a:t>
            </a:r>
            <a:r>
              <a:rPr lang="en-US" sz="2000" spc="-15" dirty="0">
                <a:latin typeface="Caladea"/>
                <a:cs typeface="Caladea"/>
              </a:rPr>
              <a:t>venues </a:t>
            </a:r>
            <a:r>
              <a:rPr lang="en-US" sz="2000" spc="-5" dirty="0">
                <a:latin typeface="Caladea"/>
                <a:cs typeface="Caladea"/>
              </a:rPr>
              <a:t>in </a:t>
            </a:r>
            <a:r>
              <a:rPr lang="en-US" sz="2000" spc="-10" dirty="0">
                <a:latin typeface="Caladea"/>
                <a:cs typeface="Caladea"/>
              </a:rPr>
              <a:t>the  </a:t>
            </a:r>
            <a:r>
              <a:rPr lang="en-US" sz="2000" spc="-5" dirty="0">
                <a:latin typeface="Caladea"/>
                <a:cs typeface="Caladea"/>
              </a:rPr>
              <a:t>neighborhoods. Since, it </a:t>
            </a:r>
            <a:r>
              <a:rPr lang="en-US" sz="2000" spc="-10" dirty="0">
                <a:latin typeface="Caladea"/>
                <a:cs typeface="Caladea"/>
              </a:rPr>
              <a:t>returns </a:t>
            </a:r>
            <a:r>
              <a:rPr lang="en-US" sz="2000" dirty="0">
                <a:latin typeface="Caladea"/>
                <a:cs typeface="Caladea"/>
              </a:rPr>
              <a:t>less </a:t>
            </a:r>
            <a:r>
              <a:rPr lang="en-US" sz="2000" spc="-15" dirty="0">
                <a:latin typeface="Caladea"/>
                <a:cs typeface="Caladea"/>
              </a:rPr>
              <a:t>venues </a:t>
            </a:r>
            <a:r>
              <a:rPr lang="en-US" sz="2000" spc="-5" dirty="0">
                <a:latin typeface="Caladea"/>
                <a:cs typeface="Caladea"/>
              </a:rPr>
              <a:t>in the neighborhoods,  </a:t>
            </a:r>
            <a:r>
              <a:rPr lang="en-US" sz="2000" spc="-15" dirty="0">
                <a:latin typeface="Caladea"/>
                <a:cs typeface="Caladea"/>
              </a:rPr>
              <a:t>we </a:t>
            </a:r>
            <a:r>
              <a:rPr lang="en-US" sz="2000" spc="-10" dirty="0">
                <a:latin typeface="Caladea"/>
                <a:cs typeface="Caladea"/>
              </a:rPr>
              <a:t>would </a:t>
            </a:r>
            <a:r>
              <a:rPr lang="en-US" sz="2000" dirty="0">
                <a:latin typeface="Caladea"/>
                <a:cs typeface="Caladea"/>
              </a:rPr>
              <a:t>be </a:t>
            </a:r>
            <a:r>
              <a:rPr lang="en-US" sz="2000" spc="-10" dirty="0">
                <a:latin typeface="Caladea"/>
                <a:cs typeface="Caladea"/>
              </a:rPr>
              <a:t>analyzing areas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spc="-5" dirty="0">
                <a:latin typeface="Caladea"/>
                <a:cs typeface="Caladea"/>
              </a:rPr>
              <a:t>which countable </a:t>
            </a:r>
            <a:r>
              <a:rPr lang="en-US" sz="2000" spc="-10" dirty="0">
                <a:latin typeface="Caladea"/>
                <a:cs typeface="Caladea"/>
              </a:rPr>
              <a:t>number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spc="-15" dirty="0">
                <a:latin typeface="Caladea"/>
                <a:cs typeface="Caladea"/>
              </a:rPr>
              <a:t>venues  </a:t>
            </a:r>
            <a:r>
              <a:rPr lang="en-US" sz="2000" spc="-20" dirty="0">
                <a:latin typeface="Caladea"/>
                <a:cs typeface="Caladea"/>
              </a:rPr>
              <a:t>are</a:t>
            </a:r>
            <a:r>
              <a:rPr lang="en-US" sz="2000" spc="1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obtained.</a:t>
            </a:r>
            <a:endParaRPr lang="en-US" dirty="0">
              <a:latin typeface="Caladea"/>
              <a:cs typeface="Calade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10" dirty="0">
                <a:latin typeface="Caladea"/>
                <a:cs typeface="Caladea"/>
              </a:rPr>
              <a:t>Then </a:t>
            </a:r>
            <a:r>
              <a:rPr lang="en-US" sz="2000" spc="-5" dirty="0">
                <a:latin typeface="Caladea"/>
                <a:cs typeface="Caladea"/>
              </a:rPr>
              <a:t>they </a:t>
            </a:r>
            <a:r>
              <a:rPr lang="en-US" sz="2000" spc="-15" dirty="0">
                <a:latin typeface="Caladea"/>
                <a:cs typeface="Caladea"/>
              </a:rPr>
              <a:t>are </a:t>
            </a:r>
            <a:r>
              <a:rPr lang="en-US" sz="2000" spc="-10" dirty="0">
                <a:latin typeface="Caladea"/>
                <a:cs typeface="Caladea"/>
              </a:rPr>
              <a:t>clustered </a:t>
            </a:r>
            <a:r>
              <a:rPr lang="en-US" sz="2000" spc="-5" dirty="0">
                <a:latin typeface="Caladea"/>
                <a:cs typeface="Caladea"/>
              </a:rPr>
              <a:t>based on </a:t>
            </a:r>
            <a:r>
              <a:rPr lang="en-US" sz="2000" dirty="0">
                <a:latin typeface="Caladea"/>
                <a:cs typeface="Caladea"/>
              </a:rPr>
              <a:t>their </a:t>
            </a:r>
            <a:r>
              <a:rPr lang="en-US" sz="2000" spc="-10" dirty="0">
                <a:latin typeface="Caladea"/>
                <a:cs typeface="Caladea"/>
              </a:rPr>
              <a:t>venues using </a:t>
            </a:r>
            <a:r>
              <a:rPr lang="en-US" sz="2000" spc="-5" dirty="0">
                <a:latin typeface="Caladea"/>
                <a:cs typeface="Caladea"/>
              </a:rPr>
              <a:t>Data </a:t>
            </a:r>
            <a:r>
              <a:rPr lang="en-US" sz="2000" dirty="0">
                <a:latin typeface="Caladea"/>
                <a:cs typeface="Caladea"/>
              </a:rPr>
              <a:t>Science  </a:t>
            </a:r>
            <a:r>
              <a:rPr lang="en-US" sz="2000" spc="-20" dirty="0">
                <a:latin typeface="Caladea"/>
                <a:cs typeface="Caladea"/>
              </a:rPr>
              <a:t>Techniques. </a:t>
            </a:r>
            <a:r>
              <a:rPr lang="en-US" sz="2000" spc="-15" dirty="0">
                <a:latin typeface="Caladea"/>
                <a:cs typeface="Caladea"/>
              </a:rPr>
              <a:t>Here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b="1" spc="-10" dirty="0">
                <a:latin typeface="Caladea"/>
                <a:cs typeface="Caladea"/>
              </a:rPr>
              <a:t>k-means </a:t>
            </a:r>
            <a:r>
              <a:rPr lang="en-US" sz="2000" b="1" spc="-5" dirty="0">
                <a:latin typeface="Caladea"/>
                <a:cs typeface="Caladea"/>
              </a:rPr>
              <a:t>clustering algorithm </a:t>
            </a:r>
            <a:r>
              <a:rPr lang="en-US" sz="2000" spc="-5" dirty="0">
                <a:latin typeface="Caladea"/>
                <a:cs typeface="Caladea"/>
              </a:rPr>
              <a:t>is </a:t>
            </a:r>
            <a:r>
              <a:rPr lang="en-US" sz="2000" spc="-10" dirty="0">
                <a:latin typeface="Caladea"/>
                <a:cs typeface="Caladea"/>
              </a:rPr>
              <a:t>used </a:t>
            </a:r>
            <a:r>
              <a:rPr lang="en-US" sz="2000" spc="-30" dirty="0">
                <a:latin typeface="Caladea"/>
                <a:cs typeface="Caladea"/>
              </a:rPr>
              <a:t>to  </a:t>
            </a:r>
            <a:r>
              <a:rPr lang="en-US" sz="2000" spc="-15" dirty="0">
                <a:latin typeface="Caladea"/>
                <a:cs typeface="Caladea"/>
              </a:rPr>
              <a:t>achieve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task. The optimal </a:t>
            </a:r>
            <a:r>
              <a:rPr lang="en-US" sz="2000" spc="-10" dirty="0">
                <a:latin typeface="Caladea"/>
                <a:cs typeface="Caladea"/>
              </a:rPr>
              <a:t>number </a:t>
            </a:r>
            <a:r>
              <a:rPr lang="en-US" sz="2000" spc="-5" dirty="0">
                <a:latin typeface="Caladea"/>
                <a:cs typeface="Caladea"/>
              </a:rPr>
              <a:t>of clusters can be obtained  </a:t>
            </a:r>
            <a:r>
              <a:rPr lang="en-US" sz="2000" spc="-10" dirty="0">
                <a:latin typeface="Caladea"/>
                <a:cs typeface="Caladea"/>
              </a:rPr>
              <a:t>using </a:t>
            </a:r>
            <a:r>
              <a:rPr lang="en-US" sz="2000" b="1" spc="-10" dirty="0">
                <a:latin typeface="Caladea"/>
                <a:cs typeface="Caladea"/>
              </a:rPr>
              <a:t>silhouette </a:t>
            </a:r>
            <a:r>
              <a:rPr lang="en-US" sz="2000" b="1" spc="-15" dirty="0">
                <a:latin typeface="Caladea"/>
                <a:cs typeface="Caladea"/>
              </a:rPr>
              <a:t>score</a:t>
            </a:r>
            <a:r>
              <a:rPr lang="en-US" sz="2000" b="1" spc="3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metrics.</a:t>
            </a:r>
            <a:endParaRPr lang="en-US" dirty="0">
              <a:latin typeface="Caladea"/>
              <a:cs typeface="Calade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b="1" spc="-25" dirty="0">
                <a:latin typeface="Caladea"/>
                <a:cs typeface="Caladea"/>
              </a:rPr>
              <a:t>Folium </a:t>
            </a:r>
            <a:r>
              <a:rPr lang="en-US" sz="2000" b="1" spc="-5" dirty="0">
                <a:latin typeface="Caladea"/>
                <a:cs typeface="Caladea"/>
              </a:rPr>
              <a:t>visualization </a:t>
            </a:r>
            <a:r>
              <a:rPr lang="en-US" sz="2000" b="1" spc="-15" dirty="0">
                <a:latin typeface="Caladea"/>
                <a:cs typeface="Caladea"/>
              </a:rPr>
              <a:t>library </a:t>
            </a:r>
            <a:r>
              <a:rPr lang="en-US" sz="2000" dirty="0">
                <a:latin typeface="Caladea"/>
                <a:cs typeface="Caladea"/>
              </a:rPr>
              <a:t>can be used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dirty="0">
                <a:latin typeface="Caladea"/>
                <a:cs typeface="Caladea"/>
              </a:rPr>
              <a:t>visualize </a:t>
            </a:r>
            <a:r>
              <a:rPr lang="en-US" sz="2000" spc="-5" dirty="0">
                <a:latin typeface="Caladea"/>
                <a:cs typeface="Caladea"/>
              </a:rPr>
              <a:t>the clusters  superimposed on the map of Chennai </a:t>
            </a:r>
            <a:r>
              <a:rPr lang="en-US" sz="2000" spc="-40" dirty="0">
                <a:latin typeface="Caladea"/>
                <a:cs typeface="Caladea"/>
              </a:rPr>
              <a:t>city. </a:t>
            </a:r>
            <a:r>
              <a:rPr lang="en-US" sz="2000" spc="-5" dirty="0">
                <a:latin typeface="Caladea"/>
                <a:cs typeface="Caladea"/>
              </a:rPr>
              <a:t>These clusters can </a:t>
            </a:r>
            <a:r>
              <a:rPr lang="en-US" sz="2000" spc="-10" dirty="0">
                <a:latin typeface="Caladea"/>
                <a:cs typeface="Caladea"/>
              </a:rPr>
              <a:t>be  analyzed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help small </a:t>
            </a:r>
            <a:r>
              <a:rPr lang="en-US" sz="2000" dirty="0">
                <a:latin typeface="Caladea"/>
                <a:cs typeface="Caladea"/>
              </a:rPr>
              <a:t>scale </a:t>
            </a:r>
            <a:r>
              <a:rPr lang="en-US" sz="2000" spc="-5" dirty="0">
                <a:latin typeface="Caladea"/>
                <a:cs typeface="Caladea"/>
              </a:rPr>
              <a:t>business owners </a:t>
            </a:r>
            <a:r>
              <a:rPr lang="en-US" sz="2000" dirty="0">
                <a:latin typeface="Caladea"/>
                <a:cs typeface="Caladea"/>
              </a:rPr>
              <a:t>select </a:t>
            </a:r>
            <a:r>
              <a:rPr lang="en-US" sz="2000" spc="-5" dirty="0">
                <a:latin typeface="Caladea"/>
                <a:cs typeface="Caladea"/>
              </a:rPr>
              <a:t>a suitable  </a:t>
            </a:r>
            <a:r>
              <a:rPr lang="en-US" sz="2000" spc="-10" dirty="0">
                <a:latin typeface="Caladea"/>
                <a:cs typeface="Caladea"/>
              </a:rPr>
              <a:t>location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dirty="0">
                <a:latin typeface="Caladea"/>
                <a:cs typeface="Caladea"/>
              </a:rPr>
              <a:t>their </a:t>
            </a:r>
            <a:r>
              <a:rPr lang="en-US" sz="2000" spc="-5" dirty="0">
                <a:latin typeface="Caladea"/>
                <a:cs typeface="Caladea"/>
              </a:rPr>
              <a:t>need </a:t>
            </a:r>
            <a:r>
              <a:rPr lang="en-US" sz="2000" dirty="0">
                <a:latin typeface="Caladea"/>
                <a:cs typeface="Caladea"/>
              </a:rPr>
              <a:t>such </a:t>
            </a:r>
            <a:r>
              <a:rPr lang="en-US" sz="2000" spc="-5" dirty="0">
                <a:latin typeface="Caladea"/>
                <a:cs typeface="Caladea"/>
              </a:rPr>
              <a:t>as Hotels, </a:t>
            </a:r>
            <a:r>
              <a:rPr lang="en-US" sz="2000" spc="-10" dirty="0">
                <a:latin typeface="Caladea"/>
                <a:cs typeface="Caladea"/>
              </a:rPr>
              <a:t>Shopping </a:t>
            </a:r>
            <a:r>
              <a:rPr lang="en-US" sz="2000" dirty="0">
                <a:latin typeface="Caladea"/>
                <a:cs typeface="Caladea"/>
              </a:rPr>
              <a:t>Malls, </a:t>
            </a:r>
            <a:r>
              <a:rPr lang="en-US" sz="2000" spc="-10" dirty="0">
                <a:latin typeface="Caladea"/>
                <a:cs typeface="Caladea"/>
              </a:rPr>
              <a:t>Restaurants or  </a:t>
            </a:r>
            <a:r>
              <a:rPr lang="en-US" sz="2000" spc="-25" dirty="0">
                <a:latin typeface="Caladea"/>
                <a:cs typeface="Caladea"/>
              </a:rPr>
              <a:t>even </a:t>
            </a:r>
            <a:r>
              <a:rPr lang="en-US" sz="2000" spc="-5" dirty="0">
                <a:latin typeface="Caladea"/>
                <a:cs typeface="Caladea"/>
              </a:rPr>
              <a:t>specifically Indian </a:t>
            </a:r>
            <a:r>
              <a:rPr lang="en-US" sz="2000" spc="-10" dirty="0">
                <a:latin typeface="Caladea"/>
                <a:cs typeface="Caladea"/>
              </a:rPr>
              <a:t>restaurants </a:t>
            </a:r>
            <a:r>
              <a:rPr lang="en-US" sz="2000" spc="-5" dirty="0">
                <a:latin typeface="Caladea"/>
                <a:cs typeface="Caladea"/>
              </a:rPr>
              <a:t>or </a:t>
            </a:r>
            <a:r>
              <a:rPr lang="en-US" sz="2000" spc="-10" dirty="0">
                <a:latin typeface="Caladea"/>
                <a:cs typeface="Caladea"/>
              </a:rPr>
              <a:t>Coffee</a:t>
            </a:r>
            <a:r>
              <a:rPr lang="en-US" sz="2000" spc="17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shops.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145" dirty="0">
                <a:latin typeface="Carlito"/>
                <a:cs typeface="Carlito"/>
              </a:rPr>
              <a:t>DATA</a:t>
            </a:r>
            <a:r>
              <a:rPr lang="en-IN" sz="4400" spc="-75" dirty="0">
                <a:latin typeface="Carlito"/>
                <a:cs typeface="Carlito"/>
              </a:rPr>
              <a:t> </a:t>
            </a:r>
            <a:r>
              <a:rPr lang="en-IN" sz="4400" spc="-10" dirty="0">
                <a:latin typeface="Carlito"/>
                <a:cs typeface="Carlito"/>
              </a:rPr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12053"/>
            <a:ext cx="10471212" cy="5406501"/>
          </a:xfrm>
        </p:spPr>
        <p:txBody>
          <a:bodyPr/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adea"/>
                <a:cs typeface="Caladea"/>
              </a:rPr>
              <a:t>Chennai </a:t>
            </a:r>
            <a:r>
              <a:rPr lang="en-US" sz="2000" dirty="0">
                <a:latin typeface="Caladea"/>
                <a:cs typeface="Caladea"/>
              </a:rPr>
              <a:t>has </a:t>
            </a:r>
            <a:r>
              <a:rPr lang="en-US" sz="2000" spc="-5" dirty="0">
                <a:latin typeface="Caladea"/>
                <a:cs typeface="Caladea"/>
              </a:rPr>
              <a:t>multiple neighborhoods. The chennaiiq.com  </a:t>
            </a:r>
            <a:r>
              <a:rPr lang="en-US" sz="2000" spc="-10" dirty="0">
                <a:latin typeface="Caladea"/>
                <a:cs typeface="Caladea"/>
              </a:rPr>
              <a:t>website </a:t>
            </a:r>
            <a:r>
              <a:rPr lang="en-US" sz="2000" spc="-5" dirty="0">
                <a:latin typeface="Caladea"/>
                <a:cs typeface="Caladea"/>
              </a:rPr>
              <a:t>has a </a:t>
            </a:r>
            <a:r>
              <a:rPr lang="en-US" sz="2000" dirty="0">
                <a:latin typeface="Caladea"/>
                <a:cs typeface="Caladea"/>
              </a:rPr>
              <a:t>dataset </a:t>
            </a:r>
            <a:r>
              <a:rPr lang="en-US" sz="2000" spc="-5" dirty="0">
                <a:latin typeface="Caladea"/>
                <a:cs typeface="Caladea"/>
              </a:rPr>
              <a:t>which has the list of locations in Chennai </a:t>
            </a:r>
            <a:r>
              <a:rPr lang="en-US" sz="2000" spc="-10" dirty="0">
                <a:latin typeface="Caladea"/>
                <a:cs typeface="Caladea"/>
              </a:rPr>
              <a:t>along  </a:t>
            </a:r>
            <a:r>
              <a:rPr lang="en-US" sz="2000" spc="-5" dirty="0">
                <a:latin typeface="Caladea"/>
                <a:cs typeface="Caladea"/>
              </a:rPr>
              <a:t>with </a:t>
            </a:r>
            <a:r>
              <a:rPr lang="en-US" sz="2000" spc="-10" dirty="0">
                <a:latin typeface="Caladea"/>
                <a:cs typeface="Caladea"/>
              </a:rPr>
              <a:t>their </a:t>
            </a:r>
            <a:r>
              <a:rPr lang="en-US" sz="2000" spc="-5" dirty="0">
                <a:latin typeface="Caladea"/>
                <a:cs typeface="Caladea"/>
              </a:rPr>
              <a:t>Latitude </a:t>
            </a:r>
            <a:r>
              <a:rPr lang="en-US" sz="2000" spc="-10" dirty="0">
                <a:latin typeface="Caladea"/>
                <a:cs typeface="Caladea"/>
              </a:rPr>
              <a:t>and </a:t>
            </a:r>
            <a:r>
              <a:rPr lang="en-US" sz="2000" spc="-5" dirty="0">
                <a:latin typeface="Caladea"/>
                <a:cs typeface="Caladea"/>
              </a:rPr>
              <a:t>Longitude. </a:t>
            </a:r>
            <a:r>
              <a:rPr lang="en-US" sz="2000" dirty="0">
                <a:latin typeface="Caladea"/>
                <a:cs typeface="Caladea"/>
              </a:rPr>
              <a:t>In </a:t>
            </a:r>
            <a:r>
              <a:rPr lang="en-US" sz="2000" spc="-10" dirty="0">
                <a:latin typeface="Caladea"/>
                <a:cs typeface="Caladea"/>
              </a:rPr>
              <a:t>order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obtain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15" dirty="0">
                <a:latin typeface="Caladea"/>
                <a:cs typeface="Caladea"/>
              </a:rPr>
              <a:t>venue </a:t>
            </a:r>
            <a:r>
              <a:rPr lang="en-US" sz="2000" spc="-5" dirty="0">
                <a:latin typeface="Caladea"/>
                <a:cs typeface="Caladea"/>
              </a:rPr>
              <a:t>details  in each </a:t>
            </a:r>
            <a:r>
              <a:rPr lang="en-US" sz="2000" spc="-10" dirty="0">
                <a:latin typeface="Caladea"/>
                <a:cs typeface="Caladea"/>
              </a:rPr>
              <a:t>neighborhood </a:t>
            </a:r>
            <a:r>
              <a:rPr lang="en-US" sz="2000" spc="-15" dirty="0">
                <a:latin typeface="Caladea"/>
                <a:cs typeface="Caladea"/>
              </a:rPr>
              <a:t>Foursquare </a:t>
            </a:r>
            <a:r>
              <a:rPr lang="en-US" sz="2000" spc="-10" dirty="0">
                <a:latin typeface="Caladea"/>
                <a:cs typeface="Caladea"/>
              </a:rPr>
              <a:t>API </a:t>
            </a:r>
            <a:r>
              <a:rPr lang="en-US" sz="2000" spc="-5" dirty="0">
                <a:latin typeface="Caladea"/>
                <a:cs typeface="Caladea"/>
              </a:rPr>
              <a:t>is</a:t>
            </a:r>
            <a:r>
              <a:rPr lang="en-US" sz="2000" spc="11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used.</a:t>
            </a:r>
            <a:endParaRPr lang="en-US" sz="2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800" dirty="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adea"/>
                <a:cs typeface="Caladea"/>
                <a:hlinkClick r:id="rId2"/>
              </a:rPr>
              <a:t>https://chennaiiq.com/chennai/latitude_longitude_areas.asp</a:t>
            </a:r>
            <a:endParaRPr lang="en-US" sz="2000" dirty="0">
              <a:latin typeface="Caladea"/>
              <a:cs typeface="Caladea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adea"/>
                <a:cs typeface="Caladea"/>
                <a:hlinkClick r:id="rId3"/>
              </a:rPr>
              <a:t>https://foursquare.com/</a:t>
            </a:r>
            <a:endParaRPr lang="en-US" sz="2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800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spc="-10" dirty="0">
                <a:latin typeface="Caladea"/>
                <a:cs typeface="Caladea"/>
              </a:rPr>
              <a:t>There </a:t>
            </a:r>
            <a:r>
              <a:rPr lang="en-US" sz="2000" dirty="0">
                <a:latin typeface="Caladea"/>
                <a:cs typeface="Caladea"/>
              </a:rPr>
              <a:t>is </a:t>
            </a:r>
            <a:r>
              <a:rPr lang="en-US" sz="2000" spc="-5" dirty="0">
                <a:latin typeface="Caladea"/>
                <a:cs typeface="Caladea"/>
              </a:rPr>
              <a:t>a total of </a:t>
            </a:r>
            <a:r>
              <a:rPr lang="en-US" sz="2000" spc="-10" dirty="0">
                <a:latin typeface="Caladea"/>
                <a:cs typeface="Caladea"/>
              </a:rPr>
              <a:t>105 </a:t>
            </a:r>
            <a:r>
              <a:rPr lang="en-US" sz="2000" spc="-5" dirty="0">
                <a:latin typeface="Caladea"/>
                <a:cs typeface="Caladea"/>
              </a:rPr>
              <a:t>neighborhoods. But the Latitude </a:t>
            </a:r>
            <a:r>
              <a:rPr lang="en-US" sz="2000" spc="-10" dirty="0">
                <a:latin typeface="Caladea"/>
                <a:cs typeface="Caladea"/>
              </a:rPr>
              <a:t>and  </a:t>
            </a:r>
            <a:r>
              <a:rPr lang="en-US" sz="2000" spc="-5" dirty="0">
                <a:latin typeface="Caladea"/>
                <a:cs typeface="Caladea"/>
              </a:rPr>
              <a:t>Longitude </a:t>
            </a:r>
            <a:r>
              <a:rPr lang="en-US" sz="2000" dirty="0">
                <a:latin typeface="Caladea"/>
                <a:cs typeface="Caladea"/>
              </a:rPr>
              <a:t>data </a:t>
            </a:r>
            <a:r>
              <a:rPr lang="en-US" sz="2000" spc="-5" dirty="0">
                <a:latin typeface="Caladea"/>
                <a:cs typeface="Caladea"/>
              </a:rPr>
              <a:t>obtained </a:t>
            </a:r>
            <a:r>
              <a:rPr lang="en-US" sz="2000" spc="-15" dirty="0">
                <a:latin typeface="Caladea"/>
                <a:cs typeface="Caladea"/>
              </a:rPr>
              <a:t>are </a:t>
            </a:r>
            <a:r>
              <a:rPr lang="en-US" sz="2000" spc="-5" dirty="0">
                <a:latin typeface="Caladea"/>
                <a:cs typeface="Caladea"/>
              </a:rPr>
              <a:t>in </a:t>
            </a:r>
            <a:r>
              <a:rPr lang="en-US" sz="2000" spc="-10" dirty="0">
                <a:latin typeface="Caladea"/>
                <a:cs typeface="Caladea"/>
              </a:rPr>
              <a:t>Degrees Minute Seconds format </a:t>
            </a:r>
            <a:r>
              <a:rPr lang="en-US" sz="2000" spc="-5" dirty="0">
                <a:latin typeface="Caladea"/>
                <a:cs typeface="Caladea"/>
              </a:rPr>
              <a:t>which  </a:t>
            </a:r>
            <a:r>
              <a:rPr lang="en-US" sz="2000" spc="-10" dirty="0">
                <a:latin typeface="Caladea"/>
                <a:cs typeface="Caladea"/>
              </a:rPr>
              <a:t>needs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dirty="0">
                <a:latin typeface="Caladea"/>
                <a:cs typeface="Caladea"/>
              </a:rPr>
              <a:t>be </a:t>
            </a:r>
            <a:r>
              <a:rPr lang="en-US" sz="2000" spc="-15" dirty="0">
                <a:latin typeface="Caladea"/>
                <a:cs typeface="Caladea"/>
              </a:rPr>
              <a:t>converted to </a:t>
            </a:r>
            <a:r>
              <a:rPr lang="en-US" sz="2000" spc="-5" dirty="0">
                <a:latin typeface="Caladea"/>
                <a:cs typeface="Caladea"/>
              </a:rPr>
              <a:t>Decimal </a:t>
            </a:r>
            <a:r>
              <a:rPr lang="en-US" sz="2000" spc="-10" dirty="0">
                <a:latin typeface="Caladea"/>
                <a:cs typeface="Caladea"/>
              </a:rPr>
              <a:t>Degrees Format. </a:t>
            </a:r>
          </a:p>
          <a:p>
            <a:pPr marL="355600" marR="508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adea"/>
                <a:cs typeface="Caladea"/>
              </a:rPr>
              <a:t>The details obtained  </a:t>
            </a:r>
            <a:r>
              <a:rPr lang="en-US" sz="2000" spc="-15" dirty="0">
                <a:latin typeface="Caladea"/>
                <a:cs typeface="Caladea"/>
              </a:rPr>
              <a:t>from Foursquare </a:t>
            </a:r>
            <a:r>
              <a:rPr lang="en-US" sz="2000" spc="-10" dirty="0">
                <a:latin typeface="Caladea"/>
                <a:cs typeface="Caladea"/>
              </a:rPr>
              <a:t>API are </a:t>
            </a:r>
            <a:r>
              <a:rPr lang="en-US" sz="2000" b="1" spc="-35" dirty="0">
                <a:latin typeface="Caladea"/>
                <a:cs typeface="Caladea"/>
              </a:rPr>
              <a:t>Venue, </a:t>
            </a:r>
            <a:r>
              <a:rPr lang="en-US" sz="2000" b="1" spc="-40" dirty="0">
                <a:latin typeface="Caladea"/>
                <a:cs typeface="Caladea"/>
              </a:rPr>
              <a:t>Venue </a:t>
            </a:r>
            <a:r>
              <a:rPr lang="en-US" sz="2000" b="1" spc="-5" dirty="0">
                <a:latin typeface="Caladea"/>
                <a:cs typeface="Caladea"/>
              </a:rPr>
              <a:t>Latitude, </a:t>
            </a:r>
            <a:r>
              <a:rPr lang="en-US" sz="2000" b="1" spc="-40" dirty="0">
                <a:latin typeface="Caladea"/>
                <a:cs typeface="Caladea"/>
              </a:rPr>
              <a:t>Venue </a:t>
            </a:r>
            <a:r>
              <a:rPr lang="en-US" sz="2000" b="1" spc="-5" dirty="0">
                <a:latin typeface="Caladea"/>
                <a:cs typeface="Caladea"/>
              </a:rPr>
              <a:t>Longitude  </a:t>
            </a:r>
            <a:r>
              <a:rPr lang="en-US" sz="2000" spc="-10" dirty="0">
                <a:latin typeface="Caladea"/>
                <a:cs typeface="Caladea"/>
              </a:rPr>
              <a:t>and </a:t>
            </a:r>
            <a:r>
              <a:rPr lang="en-US" sz="2000" b="1" spc="-40" dirty="0">
                <a:latin typeface="Caladea"/>
                <a:cs typeface="Caladea"/>
              </a:rPr>
              <a:t>Venue </a:t>
            </a:r>
            <a:r>
              <a:rPr lang="en-US" sz="2000" b="1" spc="-10" dirty="0">
                <a:latin typeface="Caladea"/>
                <a:cs typeface="Caladea"/>
              </a:rPr>
              <a:t>Category</a:t>
            </a:r>
            <a:r>
              <a:rPr lang="en-US" sz="2000" spc="-10" dirty="0">
                <a:latin typeface="Caladea"/>
                <a:cs typeface="Caladea"/>
              </a:rPr>
              <a:t>. </a:t>
            </a:r>
            <a:r>
              <a:rPr lang="en-US" sz="2000" spc="-5" dirty="0">
                <a:latin typeface="Caladea"/>
                <a:cs typeface="Caladea"/>
              </a:rPr>
              <a:t>A </a:t>
            </a:r>
            <a:r>
              <a:rPr lang="en-US" sz="2000" spc="-10" dirty="0">
                <a:latin typeface="Caladea"/>
                <a:cs typeface="Caladea"/>
              </a:rPr>
              <a:t>total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spc="-10" dirty="0">
                <a:latin typeface="Caladea"/>
                <a:cs typeface="Caladea"/>
              </a:rPr>
              <a:t>1130 </a:t>
            </a:r>
            <a:r>
              <a:rPr lang="en-US" sz="2000" spc="-15" dirty="0">
                <a:latin typeface="Caladea"/>
                <a:cs typeface="Caladea"/>
              </a:rPr>
              <a:t>venues </a:t>
            </a:r>
            <a:r>
              <a:rPr lang="en-US" sz="2000" spc="-5" dirty="0">
                <a:latin typeface="Caladea"/>
                <a:cs typeface="Caladea"/>
              </a:rPr>
              <a:t>data </a:t>
            </a:r>
            <a:r>
              <a:rPr lang="en-US" sz="2000" spc="-20" dirty="0">
                <a:latin typeface="Caladea"/>
                <a:cs typeface="Caladea"/>
              </a:rPr>
              <a:t>have </a:t>
            </a:r>
            <a:r>
              <a:rPr lang="en-US" sz="2000" spc="-5" dirty="0">
                <a:latin typeface="Caladea"/>
                <a:cs typeface="Caladea"/>
              </a:rPr>
              <a:t>been obtained  </a:t>
            </a:r>
            <a:r>
              <a:rPr lang="en-US" sz="2000" spc="-15" dirty="0">
                <a:latin typeface="Caladea"/>
                <a:cs typeface="Caladea"/>
              </a:rPr>
              <a:t>from</a:t>
            </a:r>
            <a:r>
              <a:rPr lang="en-US" sz="2000" dirty="0">
                <a:latin typeface="Caladea"/>
                <a:cs typeface="Caladea"/>
              </a:rPr>
              <a:t> </a:t>
            </a:r>
            <a:r>
              <a:rPr lang="en-US" sz="2000" spc="-15" dirty="0">
                <a:latin typeface="Caladea"/>
                <a:cs typeface="Caladea"/>
              </a:rPr>
              <a:t>Foursquare.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88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5" dirty="0">
                <a:latin typeface="Carlito"/>
                <a:cs typeface="Carlito"/>
              </a:rPr>
              <a:t>ME</a:t>
            </a:r>
            <a:r>
              <a:rPr lang="en-IN" sz="4400" spc="-10" dirty="0">
                <a:latin typeface="Carlito"/>
                <a:cs typeface="Carlito"/>
              </a:rPr>
              <a:t>T</a:t>
            </a:r>
            <a:r>
              <a:rPr lang="en-IN" sz="4400" dirty="0">
                <a:latin typeface="Carlito"/>
                <a:cs typeface="Carlito"/>
              </a:rPr>
              <a:t>HODO</a:t>
            </a:r>
            <a:r>
              <a:rPr lang="en-IN" sz="4400" spc="-55" dirty="0">
                <a:latin typeface="Carlito"/>
                <a:cs typeface="Carlito"/>
              </a:rPr>
              <a:t>L</a:t>
            </a:r>
            <a:r>
              <a:rPr lang="en-IN" sz="4400" spc="-5" dirty="0">
                <a:latin typeface="Carlito"/>
                <a:cs typeface="Carlito"/>
              </a:rPr>
              <a:t>O</a:t>
            </a:r>
            <a:r>
              <a:rPr lang="en-IN" sz="4400" spc="-45" dirty="0">
                <a:latin typeface="Carlito"/>
                <a:cs typeface="Carlito"/>
              </a:rPr>
              <a:t>G</a:t>
            </a:r>
            <a:r>
              <a:rPr lang="en-IN" sz="4400" dirty="0">
                <a:latin typeface="Carlito"/>
                <a:cs typeface="Carlito"/>
              </a:rPr>
              <a:t>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0428"/>
            <a:ext cx="10471212" cy="4580877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40" dirty="0">
                <a:latin typeface="Caladea"/>
                <a:cs typeface="Caladea"/>
              </a:rPr>
              <a:t>Now, </a:t>
            </a:r>
            <a:r>
              <a:rPr lang="en-US" sz="2000" spc="-15" dirty="0">
                <a:latin typeface="Caladea"/>
                <a:cs typeface="Caladea"/>
              </a:rPr>
              <a:t>we </a:t>
            </a:r>
            <a:r>
              <a:rPr lang="en-US" sz="2000" spc="-25" dirty="0">
                <a:latin typeface="Caladea"/>
                <a:cs typeface="Caladea"/>
              </a:rPr>
              <a:t>have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neighborhoods data of Chennai </a:t>
            </a:r>
            <a:r>
              <a:rPr lang="en-US" sz="2000" dirty="0">
                <a:latin typeface="Caladea"/>
                <a:cs typeface="Caladea"/>
              </a:rPr>
              <a:t>(</a:t>
            </a:r>
            <a:r>
              <a:rPr lang="en-US" sz="2000" b="1" dirty="0">
                <a:latin typeface="Caladea"/>
                <a:cs typeface="Caladea"/>
              </a:rPr>
              <a:t>105 </a:t>
            </a:r>
            <a:r>
              <a:rPr lang="en-US" sz="2000" b="1" spc="-5" dirty="0">
                <a:latin typeface="Caladea"/>
                <a:cs typeface="Caladea"/>
              </a:rPr>
              <a:t>neighborhoods</a:t>
            </a:r>
            <a:r>
              <a:rPr lang="en-US" sz="2000" spc="-5" dirty="0">
                <a:latin typeface="Caladea"/>
                <a:cs typeface="Caladea"/>
              </a:rPr>
              <a:t>).  </a:t>
            </a:r>
            <a:r>
              <a:rPr lang="en-US" sz="2000" spc="-60" dirty="0">
                <a:latin typeface="Caladea"/>
                <a:cs typeface="Caladea"/>
              </a:rPr>
              <a:t>We </a:t>
            </a:r>
            <a:r>
              <a:rPr lang="en-US" sz="2000" spc="-5" dirty="0">
                <a:latin typeface="Caladea"/>
                <a:cs typeface="Caladea"/>
              </a:rPr>
              <a:t>also </a:t>
            </a:r>
            <a:r>
              <a:rPr lang="en-US" sz="2000" spc="-25" dirty="0">
                <a:latin typeface="Caladea"/>
                <a:cs typeface="Caladea"/>
              </a:rPr>
              <a:t>have </a:t>
            </a:r>
            <a:r>
              <a:rPr lang="en-US" sz="2000" spc="-5" dirty="0">
                <a:latin typeface="Caladea"/>
                <a:cs typeface="Caladea"/>
              </a:rPr>
              <a:t>the most popular </a:t>
            </a:r>
            <a:r>
              <a:rPr lang="en-US" sz="2000" spc="-10" dirty="0">
                <a:latin typeface="Caladea"/>
                <a:cs typeface="Caladea"/>
              </a:rPr>
              <a:t>venues </a:t>
            </a:r>
            <a:r>
              <a:rPr lang="en-US" sz="2000" spc="-5" dirty="0">
                <a:latin typeface="Caladea"/>
                <a:cs typeface="Caladea"/>
              </a:rPr>
              <a:t>in each neighborhood obtained using  </a:t>
            </a:r>
            <a:r>
              <a:rPr lang="en-US" sz="2000" spc="-15" dirty="0">
                <a:latin typeface="Caladea"/>
                <a:cs typeface="Caladea"/>
              </a:rPr>
              <a:t>Foursquare </a:t>
            </a:r>
            <a:r>
              <a:rPr lang="en-US" sz="2000" spc="-5" dirty="0">
                <a:latin typeface="Caladea"/>
                <a:cs typeface="Caladea"/>
              </a:rPr>
              <a:t>API.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5" dirty="0">
                <a:latin typeface="Caladea"/>
                <a:cs typeface="Caladea"/>
              </a:rPr>
              <a:t>total of </a:t>
            </a:r>
            <a:r>
              <a:rPr lang="en-US" sz="2000" b="1" dirty="0">
                <a:latin typeface="Caladea"/>
                <a:cs typeface="Caladea"/>
              </a:rPr>
              <a:t>1130 </a:t>
            </a:r>
            <a:r>
              <a:rPr lang="en-US" sz="2000" b="1" spc="-15" dirty="0">
                <a:latin typeface="Caladea"/>
                <a:cs typeface="Caladea"/>
              </a:rPr>
              <a:t>venues </a:t>
            </a:r>
            <a:r>
              <a:rPr lang="en-US" sz="2000" spc="-25" dirty="0">
                <a:latin typeface="Caladea"/>
                <a:cs typeface="Caladea"/>
              </a:rPr>
              <a:t>have </a:t>
            </a:r>
            <a:r>
              <a:rPr lang="en-US" sz="2000" spc="-5" dirty="0">
                <a:latin typeface="Caladea"/>
                <a:cs typeface="Caladea"/>
              </a:rPr>
              <a:t>been </a:t>
            </a:r>
            <a:r>
              <a:rPr lang="en-US" sz="2000" dirty="0">
                <a:latin typeface="Caladea"/>
                <a:cs typeface="Caladea"/>
              </a:rPr>
              <a:t>obtained </a:t>
            </a:r>
            <a:r>
              <a:rPr lang="en-US" sz="2000" spc="-5" dirty="0">
                <a:latin typeface="Caladea"/>
                <a:cs typeface="Caladea"/>
              </a:rPr>
              <a:t>in the whole  </a:t>
            </a:r>
            <a:r>
              <a:rPr lang="en-US" sz="2000" dirty="0">
                <a:latin typeface="Caladea"/>
                <a:cs typeface="Caladea"/>
              </a:rPr>
              <a:t>city </a:t>
            </a:r>
            <a:r>
              <a:rPr lang="en-US" sz="2000" spc="-5" dirty="0">
                <a:latin typeface="Caladea"/>
                <a:cs typeface="Caladea"/>
              </a:rPr>
              <a:t>and </a:t>
            </a:r>
            <a:r>
              <a:rPr lang="en-US" sz="2000" b="1" spc="-5" dirty="0">
                <a:latin typeface="Caladea"/>
                <a:cs typeface="Caladea"/>
              </a:rPr>
              <a:t>145 </a:t>
            </a:r>
            <a:r>
              <a:rPr lang="en-US" sz="2000" b="1" dirty="0">
                <a:latin typeface="Caladea"/>
                <a:cs typeface="Caladea"/>
              </a:rPr>
              <a:t>unique </a:t>
            </a:r>
            <a:r>
              <a:rPr lang="en-US" sz="2000" b="1" spc="-5" dirty="0">
                <a:latin typeface="Caladea"/>
                <a:cs typeface="Caladea"/>
              </a:rPr>
              <a:t>categories</a:t>
            </a:r>
            <a:r>
              <a:rPr lang="en-US" sz="2000" spc="-5" dirty="0">
                <a:latin typeface="Caladea"/>
                <a:cs typeface="Caladea"/>
              </a:rPr>
              <a:t>. But </a:t>
            </a:r>
            <a:r>
              <a:rPr lang="en-US" sz="2000" dirty="0">
                <a:latin typeface="Caladea"/>
                <a:cs typeface="Caladea"/>
              </a:rPr>
              <a:t>as </a:t>
            </a:r>
            <a:r>
              <a:rPr lang="en-US" sz="2000" spc="-5" dirty="0">
                <a:latin typeface="Caladea"/>
                <a:cs typeface="Caladea"/>
              </a:rPr>
              <a:t>seen </a:t>
            </a:r>
            <a:r>
              <a:rPr lang="en-US" sz="2000" spc="-15" dirty="0">
                <a:latin typeface="Caladea"/>
                <a:cs typeface="Caladea"/>
              </a:rPr>
              <a:t>we </a:t>
            </a:r>
            <a:r>
              <a:rPr lang="en-US" sz="2000" spc="-20" dirty="0">
                <a:latin typeface="Caladea"/>
                <a:cs typeface="Caladea"/>
              </a:rPr>
              <a:t>have </a:t>
            </a:r>
            <a:r>
              <a:rPr lang="en-US" sz="2000" spc="-5" dirty="0">
                <a:latin typeface="Caladea"/>
                <a:cs typeface="Caladea"/>
              </a:rPr>
              <a:t>multiple  neighborhoods </a:t>
            </a:r>
            <a:r>
              <a:rPr lang="en-US" sz="2000" spc="-10" dirty="0">
                <a:latin typeface="Caladea"/>
                <a:cs typeface="Caladea"/>
              </a:rPr>
              <a:t>with </a:t>
            </a:r>
            <a:r>
              <a:rPr lang="en-US" sz="2000" spc="-5" dirty="0">
                <a:latin typeface="Caladea"/>
                <a:cs typeface="Caladea"/>
              </a:rPr>
              <a:t>less than 10 </a:t>
            </a:r>
            <a:r>
              <a:rPr lang="en-US" sz="2000" spc="-10" dirty="0">
                <a:latin typeface="Caladea"/>
                <a:cs typeface="Caladea"/>
              </a:rPr>
              <a:t>venues </a:t>
            </a:r>
            <a:r>
              <a:rPr lang="en-US" sz="2000" spc="-5" dirty="0">
                <a:latin typeface="Caladea"/>
                <a:cs typeface="Caladea"/>
              </a:rPr>
              <a:t>returned. In </a:t>
            </a:r>
            <a:r>
              <a:rPr lang="en-US" sz="2000" spc="-10" dirty="0">
                <a:latin typeface="Caladea"/>
                <a:cs typeface="Caladea"/>
              </a:rPr>
              <a:t>order to create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5" dirty="0">
                <a:latin typeface="Caladea"/>
                <a:cs typeface="Caladea"/>
              </a:rPr>
              <a:t>good  </a:t>
            </a:r>
            <a:r>
              <a:rPr lang="en-US" sz="2000" spc="-10" dirty="0">
                <a:latin typeface="Caladea"/>
                <a:cs typeface="Caladea"/>
              </a:rPr>
              <a:t>analysis</a:t>
            </a:r>
            <a:r>
              <a:rPr lang="en-US" sz="2000" spc="-3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let's</a:t>
            </a:r>
            <a:r>
              <a:rPr lang="en-US" sz="2000" spc="-10" dirty="0">
                <a:latin typeface="Caladea"/>
                <a:cs typeface="Caladea"/>
              </a:rPr>
              <a:t> </a:t>
            </a:r>
            <a:r>
              <a:rPr lang="en-US" sz="2000" dirty="0">
                <a:latin typeface="Caladea"/>
                <a:cs typeface="Caladea"/>
              </a:rPr>
              <a:t>consider</a:t>
            </a:r>
            <a:r>
              <a:rPr lang="en-US" sz="2000" spc="-10" dirty="0">
                <a:latin typeface="Caladea"/>
                <a:cs typeface="Caladea"/>
              </a:rPr>
              <a:t> only</a:t>
            </a:r>
            <a:r>
              <a:rPr lang="en-US" sz="2000" spc="-2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the</a:t>
            </a:r>
            <a:r>
              <a:rPr lang="en-US" sz="2000" spc="-15" dirty="0">
                <a:latin typeface="Caladea"/>
                <a:cs typeface="Caladea"/>
              </a:rPr>
              <a:t> </a:t>
            </a:r>
            <a:r>
              <a:rPr lang="en-US" sz="2000" b="1" i="1" spc="90" dirty="0">
                <a:latin typeface="Times New Roman"/>
                <a:cs typeface="Times New Roman"/>
              </a:rPr>
              <a:t>neighborhoods</a:t>
            </a:r>
            <a:r>
              <a:rPr lang="en-US" sz="2000" b="1" i="1" spc="-95" dirty="0">
                <a:latin typeface="Times New Roman"/>
                <a:cs typeface="Times New Roman"/>
              </a:rPr>
              <a:t> </a:t>
            </a:r>
            <a:r>
              <a:rPr lang="en-US" sz="2000" b="1" i="1" spc="120" dirty="0">
                <a:latin typeface="Times New Roman"/>
                <a:cs typeface="Times New Roman"/>
              </a:rPr>
              <a:t>with</a:t>
            </a:r>
            <a:r>
              <a:rPr lang="en-US" sz="2000" b="1" i="1" spc="-70" dirty="0">
                <a:latin typeface="Times New Roman"/>
                <a:cs typeface="Times New Roman"/>
              </a:rPr>
              <a:t> </a:t>
            </a:r>
            <a:r>
              <a:rPr lang="en-US" sz="2000" b="1" i="1" spc="114" dirty="0">
                <a:latin typeface="Times New Roman"/>
                <a:cs typeface="Times New Roman"/>
              </a:rPr>
              <a:t>more</a:t>
            </a:r>
            <a:r>
              <a:rPr lang="en-US" sz="2000" b="1" i="1" spc="-55" dirty="0">
                <a:latin typeface="Times New Roman"/>
                <a:cs typeface="Times New Roman"/>
              </a:rPr>
              <a:t> </a:t>
            </a:r>
            <a:r>
              <a:rPr lang="en-US" sz="2000" b="1" i="1" spc="105" dirty="0">
                <a:latin typeface="Times New Roman"/>
                <a:cs typeface="Times New Roman"/>
              </a:rPr>
              <a:t>than</a:t>
            </a:r>
            <a:r>
              <a:rPr lang="en-US" sz="2000" b="1" i="1" spc="-85" dirty="0">
                <a:latin typeface="Times New Roman"/>
                <a:cs typeface="Times New Roman"/>
              </a:rPr>
              <a:t> </a:t>
            </a:r>
            <a:r>
              <a:rPr lang="en-US" sz="2000" b="1" i="1" spc="145" dirty="0">
                <a:latin typeface="Times New Roman"/>
                <a:cs typeface="Times New Roman"/>
              </a:rPr>
              <a:t>10</a:t>
            </a:r>
            <a:r>
              <a:rPr lang="en-US" sz="2000" b="1" i="1" spc="-65" dirty="0">
                <a:latin typeface="Times New Roman"/>
                <a:cs typeface="Times New Roman"/>
              </a:rPr>
              <a:t> </a:t>
            </a:r>
            <a:r>
              <a:rPr lang="en-US" sz="2000" b="1" i="1" spc="75" dirty="0">
                <a:latin typeface="Times New Roman"/>
                <a:cs typeface="Times New Roman"/>
              </a:rPr>
              <a:t>venues</a:t>
            </a:r>
            <a:r>
              <a:rPr lang="en-US" sz="2000" spc="75" dirty="0">
                <a:latin typeface="Caladea"/>
                <a:cs typeface="Caladea"/>
              </a:rPr>
              <a:t>.</a:t>
            </a:r>
            <a:endParaRPr lang="en-US" sz="2000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4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60" dirty="0">
                <a:latin typeface="Caladea"/>
                <a:cs typeface="Caladea"/>
              </a:rPr>
              <a:t>We </a:t>
            </a:r>
            <a:r>
              <a:rPr lang="en-US" sz="2000" dirty="0">
                <a:latin typeface="Caladea"/>
                <a:cs typeface="Caladea"/>
              </a:rPr>
              <a:t>can </a:t>
            </a:r>
            <a:r>
              <a:rPr lang="en-US" sz="2000" spc="-10" dirty="0">
                <a:latin typeface="Caladea"/>
                <a:cs typeface="Caladea"/>
              </a:rPr>
              <a:t>perform </a:t>
            </a:r>
            <a:r>
              <a:rPr lang="en-US" sz="2000" spc="-5" dirty="0">
                <a:latin typeface="Caladea"/>
                <a:cs typeface="Caladea"/>
              </a:rPr>
              <a:t>one hot </a:t>
            </a:r>
            <a:r>
              <a:rPr lang="en-US" sz="2000" spc="-10" dirty="0">
                <a:latin typeface="Caladea"/>
                <a:cs typeface="Caladea"/>
              </a:rPr>
              <a:t>encoding </a:t>
            </a:r>
            <a:r>
              <a:rPr lang="en-US" sz="2000" dirty="0">
                <a:latin typeface="Caladea"/>
                <a:cs typeface="Caladea"/>
              </a:rPr>
              <a:t>on </a:t>
            </a:r>
            <a:r>
              <a:rPr lang="en-US" sz="2000" spc="-5" dirty="0">
                <a:latin typeface="Caladea"/>
                <a:cs typeface="Caladea"/>
              </a:rPr>
              <a:t>the obtained </a:t>
            </a:r>
            <a:r>
              <a:rPr lang="en-US" sz="2000" spc="-10" dirty="0">
                <a:latin typeface="Caladea"/>
                <a:cs typeface="Caladea"/>
              </a:rPr>
              <a:t>data </a:t>
            </a:r>
            <a:r>
              <a:rPr lang="en-US" sz="2000" dirty="0">
                <a:latin typeface="Caladea"/>
                <a:cs typeface="Caladea"/>
              </a:rPr>
              <a:t>set </a:t>
            </a:r>
            <a:r>
              <a:rPr lang="en-US" sz="2000" spc="-5" dirty="0">
                <a:latin typeface="Caladea"/>
                <a:cs typeface="Caladea"/>
              </a:rPr>
              <a:t>and use it find 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b="1" dirty="0">
                <a:latin typeface="Caladea"/>
                <a:cs typeface="Caladea"/>
              </a:rPr>
              <a:t>10 </a:t>
            </a:r>
            <a:r>
              <a:rPr lang="en-US" sz="2000" b="1" spc="-5" dirty="0">
                <a:latin typeface="Caladea"/>
                <a:cs typeface="Caladea"/>
              </a:rPr>
              <a:t>most </a:t>
            </a:r>
            <a:r>
              <a:rPr lang="en-US" sz="2000" b="1" spc="-10" dirty="0">
                <a:latin typeface="Caladea"/>
                <a:cs typeface="Caladea"/>
              </a:rPr>
              <a:t>common </a:t>
            </a:r>
            <a:r>
              <a:rPr lang="en-US" sz="2000" b="1" spc="-15" dirty="0">
                <a:latin typeface="Caladea"/>
                <a:cs typeface="Caladea"/>
              </a:rPr>
              <a:t>venue </a:t>
            </a:r>
            <a:r>
              <a:rPr lang="en-US" sz="2000" b="1" spc="-10" dirty="0">
                <a:latin typeface="Caladea"/>
                <a:cs typeface="Caladea"/>
              </a:rPr>
              <a:t>category </a:t>
            </a:r>
            <a:r>
              <a:rPr lang="en-US" sz="2000" spc="-5" dirty="0">
                <a:latin typeface="Caladea"/>
                <a:cs typeface="Caladea"/>
              </a:rPr>
              <a:t>in each neighborhood.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84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dirty="0">
                <a:latin typeface="Caladea"/>
                <a:cs typeface="Caladea"/>
              </a:rPr>
              <a:t>Then  </a:t>
            </a:r>
            <a:r>
              <a:rPr lang="en-US" sz="2000" spc="-5" dirty="0">
                <a:latin typeface="Caladea"/>
                <a:cs typeface="Caladea"/>
              </a:rPr>
              <a:t>clustering can be </a:t>
            </a:r>
            <a:r>
              <a:rPr lang="en-US" sz="2000" spc="-10" dirty="0">
                <a:latin typeface="Caladea"/>
                <a:cs typeface="Caladea"/>
              </a:rPr>
              <a:t>performed </a:t>
            </a:r>
            <a:r>
              <a:rPr lang="en-US" sz="2000" dirty="0">
                <a:latin typeface="Caladea"/>
                <a:cs typeface="Caladea"/>
              </a:rPr>
              <a:t>on the dataset. </a:t>
            </a:r>
            <a:r>
              <a:rPr lang="en-US" sz="2000" spc="-10" dirty="0">
                <a:latin typeface="Caladea"/>
                <a:cs typeface="Caladea"/>
              </a:rPr>
              <a:t>Here </a:t>
            </a:r>
            <a:r>
              <a:rPr lang="en-US" sz="2000" b="1" dirty="0">
                <a:latin typeface="Caladea"/>
                <a:cs typeface="Caladea"/>
              </a:rPr>
              <a:t>K - </a:t>
            </a:r>
            <a:r>
              <a:rPr lang="en-US" sz="2000" b="1" spc="-10" dirty="0">
                <a:latin typeface="Caladea"/>
                <a:cs typeface="Caladea"/>
              </a:rPr>
              <a:t>Nearest  </a:t>
            </a:r>
            <a:r>
              <a:rPr lang="en-US" sz="2000" b="1" spc="-5" dirty="0">
                <a:latin typeface="Caladea"/>
                <a:cs typeface="Caladea"/>
              </a:rPr>
              <a:t>Neighbor </a:t>
            </a:r>
            <a:r>
              <a:rPr lang="en-US" sz="2000" spc="-10" dirty="0">
                <a:latin typeface="Caladea"/>
                <a:cs typeface="Caladea"/>
              </a:rPr>
              <a:t>clustering technique </a:t>
            </a:r>
            <a:r>
              <a:rPr lang="en-US" sz="2000" spc="-20" dirty="0">
                <a:latin typeface="Caladea"/>
                <a:cs typeface="Caladea"/>
              </a:rPr>
              <a:t>have </a:t>
            </a:r>
            <a:r>
              <a:rPr lang="en-US" sz="2000" spc="-5" dirty="0">
                <a:latin typeface="Caladea"/>
                <a:cs typeface="Caladea"/>
              </a:rPr>
              <a:t>been used. </a:t>
            </a:r>
            <a:r>
              <a:rPr lang="en-US" sz="2000" spc="-85" dirty="0">
                <a:latin typeface="Caladea"/>
                <a:cs typeface="Caladea"/>
              </a:rPr>
              <a:t>To </a:t>
            </a:r>
            <a:r>
              <a:rPr lang="en-US" sz="2000" spc="-10" dirty="0">
                <a:latin typeface="Caladea"/>
                <a:cs typeface="Caladea"/>
              </a:rPr>
              <a:t>find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optimal number  </a:t>
            </a:r>
            <a:r>
              <a:rPr lang="en-US" sz="2000" dirty="0">
                <a:latin typeface="Caladea"/>
                <a:cs typeface="Caladea"/>
              </a:rPr>
              <a:t>of clusters </a:t>
            </a:r>
            <a:r>
              <a:rPr lang="en-US" sz="2000" b="1" spc="-5" dirty="0">
                <a:latin typeface="Caladea"/>
                <a:cs typeface="Caladea"/>
              </a:rPr>
              <a:t>silhouette </a:t>
            </a:r>
            <a:r>
              <a:rPr lang="en-US" sz="2000" b="1" spc="-10" dirty="0">
                <a:latin typeface="Caladea"/>
                <a:cs typeface="Caladea"/>
              </a:rPr>
              <a:t>score </a:t>
            </a:r>
            <a:r>
              <a:rPr lang="en-US" sz="2000" spc="-5" dirty="0">
                <a:latin typeface="Caladea"/>
                <a:cs typeface="Caladea"/>
              </a:rPr>
              <a:t>metric technique is</a:t>
            </a:r>
            <a:r>
              <a:rPr lang="en-US" sz="2000" spc="-14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used.</a:t>
            </a:r>
            <a:endParaRPr lang="en-US" sz="2000" dirty="0">
              <a:latin typeface="Caladea"/>
              <a:cs typeface="Calade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clusters obtained can be </a:t>
            </a:r>
            <a:r>
              <a:rPr lang="en-US" sz="2000" spc="-10" dirty="0">
                <a:latin typeface="Caladea"/>
                <a:cs typeface="Caladea"/>
              </a:rPr>
              <a:t>analyzed to </a:t>
            </a:r>
            <a:r>
              <a:rPr lang="en-US" sz="2000" spc="-5" dirty="0">
                <a:latin typeface="Caladea"/>
                <a:cs typeface="Caladea"/>
              </a:rPr>
              <a:t>find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major </a:t>
            </a:r>
            <a:r>
              <a:rPr lang="en-US" sz="2000" dirty="0">
                <a:latin typeface="Caladea"/>
                <a:cs typeface="Caladea"/>
              </a:rPr>
              <a:t>type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spc="-15" dirty="0">
                <a:latin typeface="Caladea"/>
                <a:cs typeface="Caladea"/>
              </a:rPr>
              <a:t>venue  </a:t>
            </a:r>
            <a:r>
              <a:rPr lang="en-US" sz="2000" spc="-5" dirty="0">
                <a:latin typeface="Caladea"/>
                <a:cs typeface="Caladea"/>
              </a:rPr>
              <a:t>categories in </a:t>
            </a:r>
            <a:r>
              <a:rPr lang="en-US" sz="2000" dirty="0">
                <a:latin typeface="Caladea"/>
                <a:cs typeface="Caladea"/>
              </a:rPr>
              <a:t>each </a:t>
            </a:r>
            <a:r>
              <a:rPr lang="en-US" sz="2000" spc="-30" dirty="0">
                <a:latin typeface="Caladea"/>
                <a:cs typeface="Caladea"/>
              </a:rPr>
              <a:t>cluster. </a:t>
            </a:r>
            <a:r>
              <a:rPr lang="en-US" sz="2000" spc="-5" dirty="0">
                <a:latin typeface="Caladea"/>
                <a:cs typeface="Caladea"/>
              </a:rPr>
              <a:t>This data </a:t>
            </a:r>
            <a:r>
              <a:rPr lang="en-US" sz="2000" dirty="0">
                <a:latin typeface="Caladea"/>
                <a:cs typeface="Caladea"/>
              </a:rPr>
              <a:t>can </a:t>
            </a:r>
            <a:r>
              <a:rPr lang="en-US" sz="2000" spc="-5" dirty="0">
                <a:latin typeface="Caladea"/>
                <a:cs typeface="Caladea"/>
              </a:rPr>
              <a:t>be used </a:t>
            </a:r>
            <a:r>
              <a:rPr lang="en-US" sz="2000" spc="-10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suggest business people,  </a:t>
            </a:r>
            <a:r>
              <a:rPr lang="en-US" sz="2000" dirty="0">
                <a:latin typeface="Caladea"/>
                <a:cs typeface="Caladea"/>
              </a:rPr>
              <a:t>suitable locations </a:t>
            </a:r>
            <a:r>
              <a:rPr lang="en-US" sz="2000" spc="-5" dirty="0">
                <a:latin typeface="Caladea"/>
                <a:cs typeface="Caladea"/>
              </a:rPr>
              <a:t>based </a:t>
            </a:r>
            <a:r>
              <a:rPr lang="en-US" sz="2000" dirty="0">
                <a:latin typeface="Caladea"/>
                <a:cs typeface="Caladea"/>
              </a:rPr>
              <a:t>on the</a:t>
            </a:r>
            <a:r>
              <a:rPr lang="en-US" sz="2000" spc="-100" dirty="0">
                <a:latin typeface="Caladea"/>
                <a:cs typeface="Caladea"/>
              </a:rPr>
              <a:t> </a:t>
            </a:r>
            <a:r>
              <a:rPr lang="en-US" sz="2000" spc="-20" dirty="0">
                <a:latin typeface="Caladea"/>
                <a:cs typeface="Caladea"/>
              </a:rPr>
              <a:t>category.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44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Carlito"/>
                <a:cs typeface="Carlito"/>
              </a:rPr>
              <a:t>ANA</a:t>
            </a:r>
            <a:r>
              <a:rPr lang="en-IN" sz="4400" spc="-270" dirty="0">
                <a:latin typeface="Carlito"/>
                <a:cs typeface="Carlito"/>
              </a:rPr>
              <a:t>L</a:t>
            </a:r>
            <a:r>
              <a:rPr lang="en-IN" sz="4400" spc="-45" dirty="0">
                <a:latin typeface="Carlito"/>
                <a:cs typeface="Carlito"/>
              </a:rPr>
              <a:t>Y</a:t>
            </a:r>
            <a:r>
              <a:rPr lang="en-IN" sz="4400" dirty="0">
                <a:latin typeface="Carlito"/>
                <a:cs typeface="Carlito"/>
              </a:rPr>
              <a:t>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672"/>
            <a:ext cx="10471212" cy="15003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Caladea"/>
                <a:cs typeface="Caladea"/>
              </a:rPr>
              <a:t>Looking </a:t>
            </a:r>
            <a:r>
              <a:rPr lang="en-US" sz="2000" spc="-10" dirty="0">
                <a:latin typeface="Caladea"/>
                <a:cs typeface="Caladea"/>
              </a:rPr>
              <a:t>into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dirty="0">
                <a:latin typeface="Caladea"/>
                <a:cs typeface="Caladea"/>
              </a:rPr>
              <a:t>dataset </a:t>
            </a:r>
            <a:r>
              <a:rPr lang="en-US" sz="2000" spc="-15" dirty="0">
                <a:latin typeface="Caladea"/>
                <a:cs typeface="Caladea"/>
              </a:rPr>
              <a:t>we </a:t>
            </a:r>
            <a:r>
              <a:rPr lang="en-US" sz="2000" spc="-10" dirty="0">
                <a:latin typeface="Caladea"/>
                <a:cs typeface="Caladea"/>
              </a:rPr>
              <a:t>found </a:t>
            </a:r>
            <a:r>
              <a:rPr lang="en-US" sz="2000" spc="-5" dirty="0">
                <a:latin typeface="Caladea"/>
                <a:cs typeface="Caladea"/>
              </a:rPr>
              <a:t>that </a:t>
            </a:r>
            <a:r>
              <a:rPr lang="en-US" sz="2000" spc="-15" dirty="0">
                <a:latin typeface="Caladea"/>
                <a:cs typeface="Caladea"/>
              </a:rPr>
              <a:t>there were </a:t>
            </a:r>
            <a:r>
              <a:rPr lang="en-US" sz="2000" spc="-20" dirty="0">
                <a:latin typeface="Caladea"/>
                <a:cs typeface="Caladea"/>
              </a:rPr>
              <a:t>many </a:t>
            </a:r>
            <a:r>
              <a:rPr lang="en-US" sz="2000" spc="-5" dirty="0">
                <a:latin typeface="Caladea"/>
                <a:cs typeface="Caladea"/>
              </a:rPr>
              <a:t>neighborhoods with  less </a:t>
            </a:r>
            <a:r>
              <a:rPr lang="en-US" sz="2000" dirty="0">
                <a:latin typeface="Caladea"/>
                <a:cs typeface="Caladea"/>
              </a:rPr>
              <a:t>than </a:t>
            </a:r>
            <a:r>
              <a:rPr lang="en-US" sz="2000" spc="-5" dirty="0">
                <a:latin typeface="Caladea"/>
                <a:cs typeface="Caladea"/>
              </a:rPr>
              <a:t>10 </a:t>
            </a:r>
            <a:r>
              <a:rPr lang="en-US" sz="2000" spc="-10" dirty="0">
                <a:latin typeface="Caladea"/>
                <a:cs typeface="Caladea"/>
              </a:rPr>
              <a:t>venues </a:t>
            </a:r>
            <a:r>
              <a:rPr lang="en-US" sz="2000" spc="-5" dirty="0">
                <a:latin typeface="Caladea"/>
                <a:cs typeface="Caladea"/>
              </a:rPr>
              <a:t>which </a:t>
            </a:r>
            <a:r>
              <a:rPr lang="en-US" sz="2000" dirty="0">
                <a:latin typeface="Caladea"/>
                <a:cs typeface="Caladea"/>
              </a:rPr>
              <a:t>can </a:t>
            </a:r>
            <a:r>
              <a:rPr lang="en-US" sz="2000" spc="-5" dirty="0">
                <a:latin typeface="Caladea"/>
                <a:cs typeface="Caladea"/>
              </a:rPr>
              <a:t>be </a:t>
            </a:r>
            <a:r>
              <a:rPr lang="en-US" sz="2000" spc="-20" dirty="0">
                <a:latin typeface="Caladea"/>
                <a:cs typeface="Caladea"/>
              </a:rPr>
              <a:t>remove </a:t>
            </a:r>
            <a:r>
              <a:rPr lang="en-US" sz="2000" spc="-15" dirty="0">
                <a:latin typeface="Caladea"/>
                <a:cs typeface="Caladea"/>
              </a:rPr>
              <a:t>before </a:t>
            </a:r>
            <a:r>
              <a:rPr lang="en-US" sz="2000" spc="-10" dirty="0">
                <a:latin typeface="Caladea"/>
                <a:cs typeface="Caladea"/>
              </a:rPr>
              <a:t>performing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spc="-15" dirty="0">
                <a:latin typeface="Caladea"/>
                <a:cs typeface="Caladea"/>
              </a:rPr>
              <a:t>analysis </a:t>
            </a:r>
            <a:r>
              <a:rPr lang="en-US" sz="2000" spc="-20" dirty="0">
                <a:latin typeface="Caladea"/>
                <a:cs typeface="Caladea"/>
              </a:rPr>
              <a:t>to  </a:t>
            </a:r>
            <a:r>
              <a:rPr lang="en-US" sz="2000" spc="-5" dirty="0">
                <a:latin typeface="Caladea"/>
                <a:cs typeface="Caladea"/>
              </a:rPr>
              <a:t>obtain better results.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following </a:t>
            </a:r>
            <a:r>
              <a:rPr lang="en-US" sz="2000" spc="-5" dirty="0">
                <a:latin typeface="Caladea"/>
                <a:cs typeface="Caladea"/>
              </a:rPr>
              <a:t>plot shows </a:t>
            </a:r>
            <a:r>
              <a:rPr lang="en-US" sz="2000" spc="-15" dirty="0">
                <a:latin typeface="Caladea"/>
                <a:cs typeface="Caladea"/>
              </a:rPr>
              <a:t>only </a:t>
            </a:r>
            <a:r>
              <a:rPr lang="en-US" sz="2000" spc="-5" dirty="0">
                <a:latin typeface="Caladea"/>
                <a:cs typeface="Caladea"/>
              </a:rPr>
              <a:t>the neighborhoods </a:t>
            </a:r>
            <a:r>
              <a:rPr lang="en-US" sz="2000" spc="-10" dirty="0">
                <a:latin typeface="Caladea"/>
                <a:cs typeface="Caladea"/>
              </a:rPr>
              <a:t>from  which </a:t>
            </a:r>
            <a:r>
              <a:rPr lang="en-US" sz="2000" spc="-5" dirty="0">
                <a:latin typeface="Caladea"/>
                <a:cs typeface="Caladea"/>
              </a:rPr>
              <a:t>10 </a:t>
            </a:r>
            <a:r>
              <a:rPr lang="en-US" sz="2000" dirty="0">
                <a:latin typeface="Caladea"/>
                <a:cs typeface="Caladea"/>
              </a:rPr>
              <a:t>or </a:t>
            </a:r>
            <a:r>
              <a:rPr lang="en-US" sz="2000" spc="-10" dirty="0">
                <a:latin typeface="Caladea"/>
                <a:cs typeface="Caladea"/>
              </a:rPr>
              <a:t>more </a:t>
            </a:r>
            <a:r>
              <a:rPr lang="en-US" sz="2000" spc="-5" dirty="0">
                <a:latin typeface="Caladea"/>
                <a:cs typeface="Caladea"/>
              </a:rPr>
              <a:t>than 10 </a:t>
            </a:r>
            <a:r>
              <a:rPr lang="en-US" sz="2000" spc="-10" dirty="0">
                <a:latin typeface="Caladea"/>
                <a:cs typeface="Caladea"/>
              </a:rPr>
              <a:t>venues </a:t>
            </a:r>
            <a:r>
              <a:rPr lang="en-US" sz="2000" spc="-20" dirty="0">
                <a:latin typeface="Caladea"/>
                <a:cs typeface="Caladea"/>
              </a:rPr>
              <a:t>were </a:t>
            </a:r>
            <a:r>
              <a:rPr lang="en-US" sz="2000" spc="-5" dirty="0">
                <a:latin typeface="Caladea"/>
                <a:cs typeface="Caladea"/>
              </a:rPr>
              <a:t>obtained.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resultant </a:t>
            </a:r>
            <a:r>
              <a:rPr lang="en-US" sz="2000" spc="-5" dirty="0">
                <a:latin typeface="Caladea"/>
                <a:cs typeface="Caladea"/>
              </a:rPr>
              <a:t>dataset consists  </a:t>
            </a:r>
            <a:r>
              <a:rPr lang="en-US" sz="2000" dirty="0">
                <a:latin typeface="Caladea"/>
                <a:cs typeface="Caladea"/>
              </a:rPr>
              <a:t>of </a:t>
            </a:r>
            <a:r>
              <a:rPr lang="en-US" sz="2000" b="1" dirty="0">
                <a:latin typeface="Caladea"/>
                <a:cs typeface="Caladea"/>
              </a:rPr>
              <a:t>37</a:t>
            </a:r>
            <a:r>
              <a:rPr lang="en-US" sz="2000" b="1" spc="-25" dirty="0">
                <a:latin typeface="Caladea"/>
                <a:cs typeface="Caladea"/>
              </a:rPr>
              <a:t> </a:t>
            </a:r>
            <a:r>
              <a:rPr lang="en-US" sz="2000" b="1" spc="-5" dirty="0">
                <a:latin typeface="Caladea"/>
                <a:cs typeface="Caladea"/>
              </a:rPr>
              <a:t>neighborhoods</a:t>
            </a:r>
            <a:r>
              <a:rPr lang="en-US" sz="2000" spc="-5" dirty="0">
                <a:latin typeface="Caladea"/>
                <a:cs typeface="Caladea"/>
              </a:rPr>
              <a:t>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EB684E0-BCE8-4C7A-B9B2-F15E566CBE8F}"/>
              </a:ext>
            </a:extLst>
          </p:cNvPr>
          <p:cNvSpPr/>
          <p:nvPr/>
        </p:nvSpPr>
        <p:spPr>
          <a:xfrm>
            <a:off x="2683496" y="2936497"/>
            <a:ext cx="7528559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49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Carlito"/>
                <a:cs typeface="Carlito"/>
              </a:rPr>
              <a:t>ANA</a:t>
            </a:r>
            <a:r>
              <a:rPr lang="en-IN" sz="4400" spc="-270" dirty="0">
                <a:latin typeface="Carlito"/>
                <a:cs typeface="Carlito"/>
              </a:rPr>
              <a:t>L</a:t>
            </a:r>
            <a:r>
              <a:rPr lang="en-IN" sz="4400" spc="-45" dirty="0">
                <a:latin typeface="Carlito"/>
                <a:cs typeface="Carlito"/>
              </a:rPr>
              <a:t>Y</a:t>
            </a:r>
            <a:r>
              <a:rPr lang="en-IN" sz="4400" dirty="0">
                <a:latin typeface="Carlito"/>
                <a:cs typeface="Carlito"/>
              </a:rPr>
              <a:t>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448"/>
            <a:ext cx="10471212" cy="4003831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b="1" spc="-10" dirty="0">
                <a:latin typeface="Caladea"/>
                <a:cs typeface="Caladea"/>
              </a:rPr>
              <a:t>One </a:t>
            </a:r>
            <a:r>
              <a:rPr lang="en-US" sz="2000" b="1" spc="-5" dirty="0">
                <a:latin typeface="Caladea"/>
                <a:cs typeface="Caladea"/>
              </a:rPr>
              <a:t>hot </a:t>
            </a:r>
            <a:r>
              <a:rPr lang="en-US" sz="2000" b="1" spc="-10" dirty="0">
                <a:latin typeface="Caladea"/>
                <a:cs typeface="Caladea"/>
              </a:rPr>
              <a:t>encoding </a:t>
            </a:r>
            <a:r>
              <a:rPr lang="en-US" sz="2000" spc="-5" dirty="0">
                <a:latin typeface="Caladea"/>
                <a:cs typeface="Caladea"/>
              </a:rPr>
              <a:t>is </a:t>
            </a:r>
            <a:r>
              <a:rPr lang="en-US" sz="2000" spc="-10" dirty="0">
                <a:latin typeface="Caladea"/>
                <a:cs typeface="Caladea"/>
              </a:rPr>
              <a:t>performed </a:t>
            </a:r>
            <a:r>
              <a:rPr lang="en-US" sz="2000" spc="-5" dirty="0">
                <a:latin typeface="Caladea"/>
                <a:cs typeface="Caladea"/>
              </a:rPr>
              <a:t>on </a:t>
            </a:r>
            <a:r>
              <a:rPr lang="en-US" sz="2000" spc="-10" dirty="0">
                <a:latin typeface="Caladea"/>
                <a:cs typeface="Caladea"/>
              </a:rPr>
              <a:t>the filtered </a:t>
            </a:r>
            <a:r>
              <a:rPr lang="en-US" sz="2000" dirty="0">
                <a:latin typeface="Caladea"/>
                <a:cs typeface="Caladea"/>
              </a:rPr>
              <a:t>data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obtain the  </a:t>
            </a:r>
            <a:r>
              <a:rPr lang="en-US" sz="2000" spc="-15" dirty="0">
                <a:latin typeface="Caladea"/>
                <a:cs typeface="Caladea"/>
              </a:rPr>
              <a:t>venue </a:t>
            </a:r>
            <a:r>
              <a:rPr lang="en-US" sz="2000" spc="-5" dirty="0">
                <a:latin typeface="Caladea"/>
                <a:cs typeface="Caladea"/>
              </a:rPr>
              <a:t>categories in each neighborhood. Then </a:t>
            </a:r>
            <a:r>
              <a:rPr lang="en-US" sz="2000" spc="-10" dirty="0">
                <a:latin typeface="Caladea"/>
                <a:cs typeface="Caladea"/>
              </a:rPr>
              <a:t>group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dirty="0">
                <a:latin typeface="Caladea"/>
                <a:cs typeface="Caladea"/>
              </a:rPr>
              <a:t>data </a:t>
            </a:r>
            <a:r>
              <a:rPr lang="en-US" sz="2000" spc="-45" dirty="0">
                <a:latin typeface="Caladea"/>
                <a:cs typeface="Caladea"/>
              </a:rPr>
              <a:t>by  </a:t>
            </a:r>
            <a:r>
              <a:rPr lang="en-US" sz="2000" spc="-10" dirty="0">
                <a:latin typeface="Caladea"/>
                <a:cs typeface="Caladea"/>
              </a:rPr>
              <a:t>neighborhood and </a:t>
            </a:r>
            <a:r>
              <a:rPr lang="en-US" sz="2000" spc="-15" dirty="0">
                <a:latin typeface="Caladea"/>
                <a:cs typeface="Caladea"/>
              </a:rPr>
              <a:t>take </a:t>
            </a:r>
            <a:r>
              <a:rPr lang="en-US" sz="2000" spc="-10" dirty="0">
                <a:latin typeface="Caladea"/>
                <a:cs typeface="Caladea"/>
              </a:rPr>
              <a:t>the mean </a:t>
            </a:r>
            <a:r>
              <a:rPr lang="en-US" sz="2000" spc="-15" dirty="0">
                <a:latin typeface="Caladea"/>
                <a:cs typeface="Caladea"/>
              </a:rPr>
              <a:t>value </a:t>
            </a:r>
            <a:r>
              <a:rPr lang="en-US" sz="2000" dirty="0">
                <a:latin typeface="Caladea"/>
                <a:cs typeface="Caladea"/>
              </a:rPr>
              <a:t>of </a:t>
            </a:r>
            <a:r>
              <a:rPr lang="en-US" sz="2000" spc="-10" dirty="0">
                <a:latin typeface="Caladea"/>
                <a:cs typeface="Caladea"/>
              </a:rPr>
              <a:t>the frequency of  occurrence </a:t>
            </a:r>
            <a:r>
              <a:rPr lang="en-US" sz="2000" spc="-5" dirty="0">
                <a:latin typeface="Caladea"/>
                <a:cs typeface="Caladea"/>
              </a:rPr>
              <a:t>of each</a:t>
            </a:r>
            <a:r>
              <a:rPr lang="en-US" sz="2000" spc="60" dirty="0">
                <a:latin typeface="Caladea"/>
                <a:cs typeface="Caladea"/>
              </a:rPr>
              <a:t> </a:t>
            </a:r>
            <a:r>
              <a:rPr lang="en-US" sz="2000" spc="-30" dirty="0">
                <a:latin typeface="Caladea"/>
                <a:cs typeface="Caladea"/>
              </a:rPr>
              <a:t>category.</a:t>
            </a:r>
            <a:endParaRPr lang="en-US" sz="2000" dirty="0">
              <a:latin typeface="Caladea"/>
              <a:cs typeface="Calade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This is used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obtain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top 10 most </a:t>
            </a:r>
            <a:r>
              <a:rPr lang="en-US" sz="2000" spc="-5" dirty="0">
                <a:latin typeface="Caladea"/>
                <a:cs typeface="Caladea"/>
              </a:rPr>
              <a:t>common </a:t>
            </a:r>
            <a:r>
              <a:rPr lang="en-US" sz="2000" spc="-15" dirty="0">
                <a:latin typeface="Caladea"/>
                <a:cs typeface="Caladea"/>
              </a:rPr>
              <a:t>venues </a:t>
            </a:r>
            <a:r>
              <a:rPr lang="en-US" sz="2000" dirty="0">
                <a:latin typeface="Caladea"/>
                <a:cs typeface="Caladea"/>
              </a:rPr>
              <a:t>in </a:t>
            </a:r>
            <a:r>
              <a:rPr lang="en-US" sz="2000" spc="-5" dirty="0">
                <a:latin typeface="Caladea"/>
                <a:cs typeface="Caladea"/>
              </a:rPr>
              <a:t>each  </a:t>
            </a:r>
            <a:r>
              <a:rPr lang="en-US" sz="2000" spc="-10" dirty="0">
                <a:latin typeface="Caladea"/>
                <a:cs typeface="Caladea"/>
              </a:rPr>
              <a:t>neighborhood </a:t>
            </a:r>
            <a:r>
              <a:rPr lang="en-US" sz="2000" spc="-5" dirty="0">
                <a:latin typeface="Caladea"/>
                <a:cs typeface="Caladea"/>
              </a:rPr>
              <a:t>i.e. </a:t>
            </a:r>
            <a:r>
              <a:rPr lang="en-US" sz="2000" spc="-10" dirty="0">
                <a:latin typeface="Caladea"/>
                <a:cs typeface="Caladea"/>
              </a:rPr>
              <a:t>the 10 venues </a:t>
            </a:r>
            <a:r>
              <a:rPr lang="en-US" sz="2000" spc="-5" dirty="0">
                <a:latin typeface="Caladea"/>
                <a:cs typeface="Caladea"/>
              </a:rPr>
              <a:t>with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highest </a:t>
            </a:r>
            <a:r>
              <a:rPr lang="en-US" sz="2000" spc="-10" dirty="0">
                <a:latin typeface="Caladea"/>
                <a:cs typeface="Caladea"/>
              </a:rPr>
              <a:t>mean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spc="-10" dirty="0">
                <a:latin typeface="Caladea"/>
                <a:cs typeface="Caladea"/>
              </a:rPr>
              <a:t>frequency  </a:t>
            </a:r>
            <a:r>
              <a:rPr lang="en-US" sz="2000" spc="-5" dirty="0">
                <a:latin typeface="Caladea"/>
                <a:cs typeface="Caladea"/>
              </a:rPr>
              <a:t>of</a:t>
            </a:r>
            <a:r>
              <a:rPr lang="en-US" sz="2000" dirty="0">
                <a:latin typeface="Caladea"/>
                <a:cs typeface="Caladea"/>
              </a:rPr>
              <a:t> </a:t>
            </a:r>
            <a:r>
              <a:rPr lang="en-US" sz="2000" spc="-10" dirty="0">
                <a:latin typeface="Caladea"/>
                <a:cs typeface="Caladea"/>
              </a:rPr>
              <a:t>occurrence.</a:t>
            </a:r>
            <a:endParaRPr lang="en-US" sz="2000" dirty="0">
              <a:latin typeface="Caladea"/>
              <a:cs typeface="Calade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5" dirty="0">
                <a:latin typeface="Caladea"/>
                <a:cs typeface="Caladea"/>
              </a:rPr>
              <a:t>The resultant </a:t>
            </a:r>
            <a:r>
              <a:rPr lang="en-US" sz="2000" dirty="0">
                <a:latin typeface="Caladea"/>
                <a:cs typeface="Caladea"/>
              </a:rPr>
              <a:t>dataset </a:t>
            </a:r>
            <a:r>
              <a:rPr lang="en-US" sz="2000" spc="-5" dirty="0">
                <a:latin typeface="Caladea"/>
                <a:cs typeface="Caladea"/>
              </a:rPr>
              <a:t>can be used </a:t>
            </a:r>
            <a:r>
              <a:rPr lang="en-US" sz="2000" spc="-15" dirty="0">
                <a:latin typeface="Caladea"/>
                <a:cs typeface="Caladea"/>
              </a:rPr>
              <a:t>for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clustering algorithm. </a:t>
            </a:r>
            <a:r>
              <a:rPr lang="en-US" sz="2000" spc="-10" dirty="0">
                <a:latin typeface="Caladea"/>
                <a:cs typeface="Caladea"/>
              </a:rPr>
              <a:t>Here, 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b="1" spc="-10" dirty="0">
                <a:latin typeface="Caladea"/>
                <a:cs typeface="Caladea"/>
              </a:rPr>
              <a:t>K-Nearest </a:t>
            </a:r>
            <a:r>
              <a:rPr lang="en-US" sz="2000" b="1" spc="-5" dirty="0">
                <a:latin typeface="Caladea"/>
                <a:cs typeface="Caladea"/>
              </a:rPr>
              <a:t>Neighbor (KNN) </a:t>
            </a:r>
            <a:r>
              <a:rPr lang="en-US" sz="2000" b="1" spc="-10" dirty="0">
                <a:latin typeface="Caladea"/>
                <a:cs typeface="Caladea"/>
              </a:rPr>
              <a:t>clustering </a:t>
            </a:r>
            <a:r>
              <a:rPr lang="en-US" sz="2000" b="1" spc="-5" dirty="0">
                <a:latin typeface="Caladea"/>
                <a:cs typeface="Caladea"/>
              </a:rPr>
              <a:t>algorithm </a:t>
            </a:r>
            <a:r>
              <a:rPr lang="en-US" sz="2000" spc="-5" dirty="0">
                <a:latin typeface="Caladea"/>
                <a:cs typeface="Caladea"/>
              </a:rPr>
              <a:t>is used. It is  an unsupervised machine learning technique that clusters </a:t>
            </a:r>
            <a:r>
              <a:rPr lang="en-US" sz="2000" spc="-10" dirty="0">
                <a:latin typeface="Caladea"/>
                <a:cs typeface="Caladea"/>
              </a:rPr>
              <a:t>the </a:t>
            </a:r>
            <a:r>
              <a:rPr lang="en-US" sz="2000" spc="-20" dirty="0">
                <a:latin typeface="Caladea"/>
                <a:cs typeface="Caladea"/>
              </a:rPr>
              <a:t>given  </a:t>
            </a:r>
            <a:r>
              <a:rPr lang="en-US" sz="2000" spc="-5" dirty="0">
                <a:latin typeface="Caladea"/>
                <a:cs typeface="Caladea"/>
              </a:rPr>
              <a:t>data </a:t>
            </a:r>
            <a:r>
              <a:rPr lang="en-US" sz="2000" spc="-10" dirty="0">
                <a:latin typeface="Caladea"/>
                <a:cs typeface="Caladea"/>
              </a:rPr>
              <a:t>into </a:t>
            </a:r>
            <a:r>
              <a:rPr lang="en-US" sz="2000" spc="-5" dirty="0">
                <a:latin typeface="Caladea"/>
                <a:cs typeface="Caladea"/>
              </a:rPr>
              <a:t>K </a:t>
            </a:r>
            <a:r>
              <a:rPr lang="en-US" sz="2000" spc="-10" dirty="0">
                <a:latin typeface="Caladea"/>
                <a:cs typeface="Caladea"/>
              </a:rPr>
              <a:t>number </a:t>
            </a:r>
            <a:r>
              <a:rPr lang="en-US" sz="2000" spc="-5" dirty="0">
                <a:latin typeface="Caladea"/>
                <a:cs typeface="Caladea"/>
              </a:rPr>
              <a:t>of</a:t>
            </a:r>
            <a:r>
              <a:rPr lang="en-US" sz="2000" spc="7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clusters.</a:t>
            </a:r>
            <a:endParaRPr lang="en-US" sz="2000" dirty="0">
              <a:latin typeface="Caladea"/>
              <a:cs typeface="Caladea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n-US" sz="2000" spc="-35" dirty="0">
                <a:latin typeface="Caladea"/>
                <a:cs typeface="Caladea"/>
              </a:rPr>
              <a:t>For</a:t>
            </a:r>
            <a:r>
              <a:rPr lang="en-US" sz="2000" spc="25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optimal</a:t>
            </a:r>
            <a:r>
              <a:rPr lang="en-US" sz="2000" spc="27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result</a:t>
            </a:r>
            <a:r>
              <a:rPr lang="en-US" sz="2000" spc="260" dirty="0">
                <a:latin typeface="Caladea"/>
                <a:cs typeface="Caladea"/>
              </a:rPr>
              <a:t> </a:t>
            </a:r>
            <a:r>
              <a:rPr lang="en-US" sz="2000" spc="-15" dirty="0">
                <a:latin typeface="Caladea"/>
                <a:cs typeface="Caladea"/>
              </a:rPr>
              <a:t>we</a:t>
            </a:r>
            <a:r>
              <a:rPr lang="en-US" sz="2000" spc="254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need</a:t>
            </a:r>
            <a:r>
              <a:rPr lang="en-US" sz="2000" spc="275" dirty="0">
                <a:latin typeface="Caladea"/>
                <a:cs typeface="Caladea"/>
              </a:rPr>
              <a:t> </a:t>
            </a:r>
            <a:r>
              <a:rPr lang="en-US" sz="2000" spc="-15" dirty="0">
                <a:latin typeface="Caladea"/>
                <a:cs typeface="Caladea"/>
              </a:rPr>
              <a:t>to</a:t>
            </a:r>
            <a:r>
              <a:rPr lang="en-US" sz="2000" spc="254" dirty="0">
                <a:latin typeface="Caladea"/>
                <a:cs typeface="Caladea"/>
              </a:rPr>
              <a:t> </a:t>
            </a:r>
            <a:r>
              <a:rPr lang="en-US" sz="2000" dirty="0">
                <a:latin typeface="Caladea"/>
                <a:cs typeface="Caladea"/>
              </a:rPr>
              <a:t>select</a:t>
            </a:r>
            <a:r>
              <a:rPr lang="en-US" sz="2000" spc="275" dirty="0">
                <a:latin typeface="Caladea"/>
                <a:cs typeface="Caladea"/>
              </a:rPr>
              <a:t> </a:t>
            </a:r>
            <a:r>
              <a:rPr lang="en-US" sz="2000" spc="-10" dirty="0">
                <a:latin typeface="Caladea"/>
                <a:cs typeface="Caladea"/>
              </a:rPr>
              <a:t>the</a:t>
            </a:r>
            <a:r>
              <a:rPr lang="en-US" sz="2000" spc="26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best</a:t>
            </a:r>
            <a:r>
              <a:rPr lang="en-US" sz="2000" spc="275" dirty="0">
                <a:latin typeface="Caladea"/>
                <a:cs typeface="Caladea"/>
              </a:rPr>
              <a:t> </a:t>
            </a:r>
            <a:r>
              <a:rPr lang="en-US" sz="2000" spc="-10" dirty="0">
                <a:latin typeface="Caladea"/>
                <a:cs typeface="Caladea"/>
              </a:rPr>
              <a:t>value</a:t>
            </a:r>
            <a:r>
              <a:rPr lang="en-US" sz="2000" spc="260" dirty="0">
                <a:latin typeface="Caladea"/>
                <a:cs typeface="Caladea"/>
              </a:rPr>
              <a:t> </a:t>
            </a:r>
            <a:r>
              <a:rPr lang="en-US" sz="2000" spc="-15" dirty="0">
                <a:latin typeface="Caladea"/>
                <a:cs typeface="Caladea"/>
              </a:rPr>
              <a:t>for</a:t>
            </a:r>
            <a:r>
              <a:rPr lang="en-US" sz="2000" spc="26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K.</a:t>
            </a:r>
            <a:r>
              <a:rPr lang="en-US" sz="2000" spc="265" dirty="0">
                <a:latin typeface="Caladea"/>
                <a:cs typeface="Caladea"/>
              </a:rPr>
              <a:t> </a:t>
            </a:r>
            <a:r>
              <a:rPr lang="en-US" sz="2000" spc="-10" dirty="0">
                <a:latin typeface="Caladea"/>
                <a:cs typeface="Caladea"/>
              </a:rPr>
              <a:t>Here,</a:t>
            </a:r>
            <a:r>
              <a:rPr lang="en-US" sz="2000" spc="265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the</a:t>
            </a:r>
            <a:endParaRPr lang="en-US" sz="2000" dirty="0">
              <a:latin typeface="Caladea"/>
              <a:cs typeface="Caladea"/>
            </a:endParaRPr>
          </a:p>
          <a:p>
            <a:pPr marL="3556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spc="-10" dirty="0">
                <a:latin typeface="Caladea"/>
                <a:cs typeface="Caladea"/>
              </a:rPr>
              <a:t>silhouette </a:t>
            </a:r>
            <a:r>
              <a:rPr lang="en-US" sz="2000" b="1" spc="-15" dirty="0">
                <a:latin typeface="Caladea"/>
                <a:cs typeface="Caladea"/>
              </a:rPr>
              <a:t>score </a:t>
            </a:r>
            <a:r>
              <a:rPr lang="en-US" sz="2000" spc="-5" dirty="0">
                <a:latin typeface="Caladea"/>
                <a:cs typeface="Caladea"/>
              </a:rPr>
              <a:t>is used </a:t>
            </a:r>
            <a:r>
              <a:rPr lang="en-US" sz="2000" spc="-15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find the best </a:t>
            </a:r>
            <a:r>
              <a:rPr lang="en-US" sz="2000" spc="-15" dirty="0">
                <a:latin typeface="Caladea"/>
                <a:cs typeface="Caladea"/>
              </a:rPr>
              <a:t>value for</a:t>
            </a:r>
            <a:r>
              <a:rPr lang="en-US" sz="2000" spc="190" dirty="0">
                <a:latin typeface="Caladea"/>
                <a:cs typeface="Caladea"/>
              </a:rPr>
              <a:t> </a:t>
            </a:r>
            <a:r>
              <a:rPr lang="en-US" sz="2000" spc="-5" dirty="0">
                <a:latin typeface="Caladea"/>
                <a:cs typeface="Caladea"/>
              </a:rPr>
              <a:t>K.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61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latin typeface="Carlito"/>
                <a:cs typeface="Carlito"/>
              </a:rPr>
              <a:t>ANA</a:t>
            </a:r>
            <a:r>
              <a:rPr lang="en-IN" sz="4400" spc="-270" dirty="0">
                <a:latin typeface="Carlito"/>
                <a:cs typeface="Carlito"/>
              </a:rPr>
              <a:t>L</a:t>
            </a:r>
            <a:r>
              <a:rPr lang="en-IN" sz="4400" spc="-45" dirty="0">
                <a:latin typeface="Carlito"/>
                <a:cs typeface="Carlito"/>
              </a:rPr>
              <a:t>Y</a:t>
            </a:r>
            <a:r>
              <a:rPr lang="en-IN" sz="4400" dirty="0">
                <a:latin typeface="Carlito"/>
                <a:cs typeface="Carlito"/>
              </a:rPr>
              <a:t>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39219"/>
            <a:ext cx="10471212" cy="1757780"/>
          </a:xfrm>
        </p:spPr>
        <p:txBody>
          <a:bodyPr/>
          <a:lstStyle/>
          <a:p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15" dirty="0">
                <a:latin typeface="Caladea"/>
                <a:cs typeface="Caladea"/>
              </a:rPr>
              <a:t>range </a:t>
            </a:r>
            <a:r>
              <a:rPr lang="en-US" sz="2000" spc="-5" dirty="0">
                <a:latin typeface="Caladea"/>
                <a:cs typeface="Caladea"/>
              </a:rPr>
              <a:t>of </a:t>
            </a:r>
            <a:r>
              <a:rPr lang="en-US" sz="2000" spc="-15" dirty="0">
                <a:latin typeface="Caladea"/>
                <a:cs typeface="Caladea"/>
              </a:rPr>
              <a:t>values from </a:t>
            </a:r>
            <a:r>
              <a:rPr lang="en-US" sz="2000" dirty="0">
                <a:latin typeface="Caladea"/>
                <a:cs typeface="Caladea"/>
              </a:rPr>
              <a:t>2 </a:t>
            </a:r>
            <a:r>
              <a:rPr lang="en-US" sz="2000" spc="-10" dirty="0">
                <a:latin typeface="Caladea"/>
                <a:cs typeface="Caladea"/>
              </a:rPr>
              <a:t>to </a:t>
            </a:r>
            <a:r>
              <a:rPr lang="en-US" sz="2000" spc="-5" dirty="0">
                <a:latin typeface="Caladea"/>
                <a:cs typeface="Caladea"/>
              </a:rPr>
              <a:t>10 </a:t>
            </a:r>
            <a:r>
              <a:rPr lang="en-US" sz="2000" spc="-15" dirty="0">
                <a:latin typeface="Caladea"/>
                <a:cs typeface="Caladea"/>
              </a:rPr>
              <a:t>was </a:t>
            </a:r>
            <a:r>
              <a:rPr lang="en-US" sz="2000" spc="-5" dirty="0">
                <a:latin typeface="Caladea"/>
                <a:cs typeface="Caladea"/>
              </a:rPr>
              <a:t>considered, KNN clustering </a:t>
            </a:r>
            <a:r>
              <a:rPr lang="en-US" sz="2000" spc="-20" dirty="0">
                <a:latin typeface="Caladea"/>
                <a:cs typeface="Caladea"/>
              </a:rPr>
              <a:t>was </a:t>
            </a:r>
            <a:r>
              <a:rPr lang="en-US" sz="2000" spc="-10" dirty="0">
                <a:latin typeface="Caladea"/>
                <a:cs typeface="Caladea"/>
              </a:rPr>
              <a:t>performed  </a:t>
            </a:r>
            <a:r>
              <a:rPr lang="en-US" sz="2000" dirty="0">
                <a:latin typeface="Caladea"/>
                <a:cs typeface="Caladea"/>
              </a:rPr>
              <a:t>on </a:t>
            </a:r>
            <a:r>
              <a:rPr lang="en-US" sz="2000" spc="-5" dirty="0">
                <a:latin typeface="Caladea"/>
                <a:cs typeface="Caladea"/>
              </a:rPr>
              <a:t>the dataset and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silhouette score </a:t>
            </a:r>
            <a:r>
              <a:rPr lang="en-US" sz="2000" spc="-15" dirty="0">
                <a:latin typeface="Caladea"/>
                <a:cs typeface="Caladea"/>
              </a:rPr>
              <a:t>was </a:t>
            </a:r>
            <a:r>
              <a:rPr lang="en-US" sz="2000" spc="-5" dirty="0">
                <a:latin typeface="Caladea"/>
                <a:cs typeface="Caladea"/>
              </a:rPr>
              <a:t>calculated </a:t>
            </a:r>
            <a:r>
              <a:rPr lang="en-US" sz="2000" dirty="0">
                <a:latin typeface="Caladea"/>
                <a:cs typeface="Caladea"/>
              </a:rPr>
              <a:t>and </a:t>
            </a:r>
            <a:r>
              <a:rPr lang="en-US" sz="2000" spc="-5" dirty="0">
                <a:latin typeface="Caladea"/>
                <a:cs typeface="Caladea"/>
              </a:rPr>
              <a:t>plotted on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spc="-10" dirty="0">
                <a:latin typeface="Caladea"/>
                <a:cs typeface="Caladea"/>
              </a:rPr>
              <a:t>line  </a:t>
            </a:r>
            <a:r>
              <a:rPr lang="en-US" sz="2000" dirty="0">
                <a:latin typeface="Caladea"/>
                <a:cs typeface="Caladea"/>
              </a:rPr>
              <a:t>plot. </a:t>
            </a:r>
            <a:r>
              <a:rPr lang="en-US" sz="2000" spc="-20" dirty="0">
                <a:latin typeface="Caladea"/>
                <a:cs typeface="Caladea"/>
              </a:rPr>
              <a:t>From </a:t>
            </a:r>
            <a:r>
              <a:rPr lang="en-US" sz="2000" spc="-5" dirty="0">
                <a:latin typeface="Caladea"/>
                <a:cs typeface="Caladea"/>
              </a:rPr>
              <a:t>the plot </a:t>
            </a:r>
            <a:r>
              <a:rPr lang="en-US" sz="2000" spc="-15" dirty="0">
                <a:latin typeface="Caladea"/>
                <a:cs typeface="Caladea"/>
              </a:rPr>
              <a:t>we </a:t>
            </a:r>
            <a:r>
              <a:rPr lang="en-US" sz="2000" spc="-5" dirty="0">
                <a:latin typeface="Caladea"/>
                <a:cs typeface="Caladea"/>
              </a:rPr>
              <a:t>can see that </a:t>
            </a:r>
            <a:r>
              <a:rPr lang="en-US" sz="2000" dirty="0">
                <a:latin typeface="Caladea"/>
                <a:cs typeface="Caladea"/>
              </a:rPr>
              <a:t>a </a:t>
            </a:r>
            <a:r>
              <a:rPr lang="en-US" sz="2000" b="1" dirty="0">
                <a:latin typeface="Caladea"/>
                <a:cs typeface="Caladea"/>
              </a:rPr>
              <a:t>K </a:t>
            </a:r>
            <a:r>
              <a:rPr lang="en-US" sz="2000" b="1" spc="-15" dirty="0">
                <a:latin typeface="Caladea"/>
                <a:cs typeface="Caladea"/>
              </a:rPr>
              <a:t>value </a:t>
            </a:r>
            <a:r>
              <a:rPr lang="en-US" sz="2000" b="1" spc="-5" dirty="0">
                <a:latin typeface="Caladea"/>
                <a:cs typeface="Caladea"/>
              </a:rPr>
              <a:t>of </a:t>
            </a:r>
            <a:r>
              <a:rPr lang="en-US" sz="2000" b="1" dirty="0">
                <a:latin typeface="Caladea"/>
                <a:cs typeface="Caladea"/>
              </a:rPr>
              <a:t>8 </a:t>
            </a:r>
            <a:r>
              <a:rPr lang="en-US" sz="2000" spc="-15" dirty="0">
                <a:latin typeface="Caladea"/>
                <a:cs typeface="Caladea"/>
              </a:rPr>
              <a:t>provides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best </a:t>
            </a:r>
            <a:r>
              <a:rPr lang="en-US" sz="2000" spc="-10" dirty="0">
                <a:latin typeface="Caladea"/>
                <a:cs typeface="Caladea"/>
              </a:rPr>
              <a:t>score. </a:t>
            </a:r>
          </a:p>
          <a:p>
            <a:r>
              <a:rPr lang="en-US" sz="2000" spc="-5" dirty="0">
                <a:latin typeface="Caladea"/>
                <a:cs typeface="Caladea"/>
              </a:rPr>
              <a:t>This  </a:t>
            </a:r>
            <a:r>
              <a:rPr lang="en-US" sz="2000" dirty="0">
                <a:latin typeface="Caladea"/>
                <a:cs typeface="Caladea"/>
              </a:rPr>
              <a:t>K </a:t>
            </a:r>
            <a:r>
              <a:rPr lang="en-US" sz="2000" spc="-15" dirty="0">
                <a:latin typeface="Caladea"/>
                <a:cs typeface="Caladea"/>
              </a:rPr>
              <a:t>value </a:t>
            </a:r>
            <a:r>
              <a:rPr lang="en-US" sz="2000" spc="-5" dirty="0">
                <a:latin typeface="Caladea"/>
                <a:cs typeface="Caladea"/>
              </a:rPr>
              <a:t>is used </a:t>
            </a:r>
            <a:r>
              <a:rPr lang="en-US" sz="2000" spc="-10" dirty="0">
                <a:latin typeface="Caladea"/>
                <a:cs typeface="Caladea"/>
              </a:rPr>
              <a:t>for </a:t>
            </a:r>
            <a:r>
              <a:rPr lang="en-US" sz="2000" spc="-5" dirty="0">
                <a:latin typeface="Caladea"/>
                <a:cs typeface="Caladea"/>
              </a:rPr>
              <a:t>the </a:t>
            </a:r>
            <a:r>
              <a:rPr lang="en-US" sz="2000" spc="-10" dirty="0">
                <a:latin typeface="Caladea"/>
                <a:cs typeface="Caladea"/>
              </a:rPr>
              <a:t>K-Means </a:t>
            </a:r>
            <a:r>
              <a:rPr lang="en-US" sz="2000" spc="-5" dirty="0">
                <a:latin typeface="Caladea"/>
                <a:cs typeface="Caladea"/>
              </a:rPr>
              <a:t>Clustering </a:t>
            </a:r>
            <a:r>
              <a:rPr lang="en-US" sz="2000" spc="-20" dirty="0">
                <a:latin typeface="Caladea"/>
                <a:cs typeface="Caladea"/>
              </a:rPr>
              <a:t>Technique.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K-Means labels  obtained </a:t>
            </a:r>
            <a:r>
              <a:rPr lang="en-US" sz="2000" spc="-20" dirty="0">
                <a:latin typeface="Caladea"/>
                <a:cs typeface="Caladea"/>
              </a:rPr>
              <a:t>were </a:t>
            </a:r>
            <a:r>
              <a:rPr lang="en-US" sz="2000" dirty="0">
                <a:latin typeface="Caladea"/>
                <a:cs typeface="Caladea"/>
              </a:rPr>
              <a:t>included </a:t>
            </a:r>
            <a:r>
              <a:rPr lang="en-US" sz="2000" spc="-5" dirty="0">
                <a:latin typeface="Caladea"/>
                <a:cs typeface="Caladea"/>
              </a:rPr>
              <a:t>in </a:t>
            </a:r>
            <a:r>
              <a:rPr lang="en-US" sz="2000" dirty="0">
                <a:latin typeface="Caladea"/>
                <a:cs typeface="Caladea"/>
              </a:rPr>
              <a:t>the </a:t>
            </a:r>
            <a:r>
              <a:rPr lang="en-US" sz="2000" spc="-5" dirty="0">
                <a:latin typeface="Caladea"/>
                <a:cs typeface="Caladea"/>
              </a:rPr>
              <a:t>top neighborhoods dataset </a:t>
            </a:r>
            <a:r>
              <a:rPr lang="en-US" sz="2000" spc="-15" dirty="0">
                <a:latin typeface="Caladea"/>
                <a:cs typeface="Caladea"/>
              </a:rPr>
              <a:t>for examining </a:t>
            </a:r>
            <a:r>
              <a:rPr lang="en-US" sz="2000" spc="-5" dirty="0">
                <a:latin typeface="Caladea"/>
                <a:cs typeface="Caladea"/>
              </a:rPr>
              <a:t>the  characteristics </a:t>
            </a:r>
            <a:r>
              <a:rPr lang="en-US" sz="2000" dirty="0">
                <a:latin typeface="Caladea"/>
                <a:cs typeface="Caladea"/>
              </a:rPr>
              <a:t>of each</a:t>
            </a:r>
            <a:r>
              <a:rPr lang="en-US" sz="2000" spc="-70" dirty="0">
                <a:latin typeface="Caladea"/>
                <a:cs typeface="Caladea"/>
              </a:rPr>
              <a:t> </a:t>
            </a:r>
            <a:r>
              <a:rPr lang="en-US" sz="2000" spc="-25" dirty="0">
                <a:latin typeface="Caladea"/>
                <a:cs typeface="Caladea"/>
              </a:rPr>
              <a:t>cluster.</a:t>
            </a:r>
            <a:endParaRPr lang="en-US" sz="2000" dirty="0">
              <a:latin typeface="Caladea"/>
              <a:cs typeface="Caladea"/>
            </a:endParaRP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3F4C47B-5B2C-4758-A0D0-2E2D8756A487}"/>
              </a:ext>
            </a:extLst>
          </p:cNvPr>
          <p:cNvSpPr/>
          <p:nvPr/>
        </p:nvSpPr>
        <p:spPr>
          <a:xfrm>
            <a:off x="2223857" y="2997531"/>
            <a:ext cx="8229600" cy="3713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16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F7B-98D4-491F-9AA4-43EEC5B2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1815"/>
            <a:ext cx="9601200" cy="5748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-45" dirty="0">
                <a:latin typeface="Carlito"/>
                <a:cs typeface="Carlito"/>
              </a:rPr>
              <a:t>RESULTS </a:t>
            </a:r>
            <a:r>
              <a:rPr lang="en-IN" sz="4400" dirty="0">
                <a:latin typeface="Carlito"/>
                <a:cs typeface="Carlito"/>
              </a:rPr>
              <a:t>AND</a:t>
            </a:r>
            <a:r>
              <a:rPr lang="en-IN" sz="4400" spc="5" dirty="0">
                <a:latin typeface="Carlito"/>
                <a:cs typeface="Carlito"/>
              </a:rPr>
              <a:t> </a:t>
            </a:r>
            <a:r>
              <a:rPr lang="en-IN" sz="4400" spc="-5" dirty="0">
                <a:latin typeface="Carlito"/>
                <a:cs typeface="Carlito"/>
              </a:rPr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ED74-22AD-42EE-91AB-D0390C95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2774"/>
            <a:ext cx="10471212" cy="1358282"/>
          </a:xfrm>
        </p:spPr>
        <p:txBody>
          <a:bodyPr/>
          <a:lstStyle/>
          <a:p>
            <a:pPr marR="508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pc="-5" dirty="0"/>
              <a:t>Using the clusters and </a:t>
            </a:r>
            <a:r>
              <a:rPr lang="en-US" dirty="0"/>
              <a:t>the </a:t>
            </a:r>
            <a:r>
              <a:rPr lang="en-US" spc="-10" dirty="0"/>
              <a:t>top </a:t>
            </a:r>
            <a:r>
              <a:rPr lang="en-US" spc="-15" dirty="0"/>
              <a:t>venue </a:t>
            </a:r>
            <a:r>
              <a:rPr lang="en-US" spc="-5" dirty="0"/>
              <a:t>categories let’s </a:t>
            </a:r>
            <a:r>
              <a:rPr lang="en-US" dirty="0"/>
              <a:t>visualize </a:t>
            </a:r>
            <a:r>
              <a:rPr lang="en-US" spc="-5" dirty="0"/>
              <a:t>the </a:t>
            </a:r>
            <a:r>
              <a:rPr lang="en-US" spc="-10" dirty="0"/>
              <a:t>top </a:t>
            </a:r>
            <a:r>
              <a:rPr lang="en-US" spc="-5" dirty="0"/>
              <a:t>5  </a:t>
            </a:r>
            <a:r>
              <a:rPr lang="en-US" spc="-15" dirty="0"/>
              <a:t>venue </a:t>
            </a:r>
            <a:r>
              <a:rPr lang="en-US" spc="-10" dirty="0"/>
              <a:t>category </a:t>
            </a:r>
            <a:r>
              <a:rPr lang="en-US" spc="-5" dirty="0"/>
              <a:t>in each Cluster </a:t>
            </a:r>
            <a:r>
              <a:rPr lang="en-US" spc="-15" dirty="0"/>
              <a:t>for</a:t>
            </a:r>
            <a:r>
              <a:rPr lang="en-US" spc="140" dirty="0"/>
              <a:t> </a:t>
            </a:r>
            <a:r>
              <a:rPr lang="en-US" spc="-5" dirty="0"/>
              <a:t>comparison.</a:t>
            </a:r>
            <a:endParaRPr lang="en-US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u="heavy" spc="-5" dirty="0">
                <a:uFill>
                  <a:solidFill>
                    <a:srgbClr val="000000"/>
                  </a:solidFill>
                </a:uFill>
              </a:rPr>
              <a:t>Clusters 1 </a:t>
            </a:r>
            <a:r>
              <a:rPr lang="en-US" u="heavy" spc="-15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lang="en-US" u="heavy" spc="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u="heavy" spc="-5" dirty="0">
                <a:uFill>
                  <a:solidFill>
                    <a:srgbClr val="000000"/>
                  </a:solidFill>
                </a:uFill>
              </a:rPr>
              <a:t>4</a:t>
            </a:r>
            <a:r>
              <a:rPr lang="en-US" spc="-5" dirty="0"/>
              <a:t>: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003F21F-641F-4D25-A2D2-320F523E3BA5}"/>
              </a:ext>
            </a:extLst>
          </p:cNvPr>
          <p:cNvSpPr/>
          <p:nvPr/>
        </p:nvSpPr>
        <p:spPr>
          <a:xfrm>
            <a:off x="2238433" y="2867930"/>
            <a:ext cx="8619744" cy="3541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39447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1387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Caladea</vt:lpstr>
      <vt:lpstr>Carlito</vt:lpstr>
      <vt:lpstr>Franklin Gothic Book</vt:lpstr>
      <vt:lpstr>Times New Roman</vt:lpstr>
      <vt:lpstr>Wingdings</vt:lpstr>
      <vt:lpstr>Crop</vt:lpstr>
      <vt:lpstr>The Battle of Neighborhoods – CAPSTONE Project</vt:lpstr>
      <vt:lpstr>INTRODUCTION: BUSINESS PROBLEM</vt:lpstr>
      <vt:lpstr>INTRODUCTION: BUSINESS PROBLEM</vt:lpstr>
      <vt:lpstr>DATA REQUIREMENTS</vt:lpstr>
      <vt:lpstr>METHODOLOGY</vt:lpstr>
      <vt:lpstr>ANALYSIS</vt:lpstr>
      <vt:lpstr>ANALYSIS</vt:lpstr>
      <vt:lpstr>ANALYSIS</vt:lpstr>
      <vt:lpstr>RESULTS AND DISCUSSION</vt:lpstr>
      <vt:lpstr>RESULTS AND DISCUSSION</vt:lpstr>
      <vt:lpstr>RESULTS AND DISCUSSION</vt:lpstr>
      <vt:lpstr>RESULTS AND DISCUSSION</vt:lpstr>
      <vt:lpstr>RESULTS AND DISCUSSION</vt:lpstr>
      <vt:lpstr>DRAWBACKS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– CAPSTONE Project</dc:title>
  <dc:creator>keshav sharma</dc:creator>
  <cp:lastModifiedBy>keshav sharma</cp:lastModifiedBy>
  <cp:revision>18</cp:revision>
  <dcterms:created xsi:type="dcterms:W3CDTF">2021-04-29T04:55:12Z</dcterms:created>
  <dcterms:modified xsi:type="dcterms:W3CDTF">2021-04-29T05:21:18Z</dcterms:modified>
</cp:coreProperties>
</file>