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30" r:id="rId2"/>
    <p:sldId id="437" r:id="rId3"/>
    <p:sldId id="501" r:id="rId4"/>
    <p:sldId id="399" r:id="rId5"/>
    <p:sldId id="502" r:id="rId6"/>
    <p:sldId id="439" r:id="rId7"/>
    <p:sldId id="504" r:id="rId8"/>
    <p:sldId id="505" r:id="rId9"/>
    <p:sldId id="506" r:id="rId10"/>
    <p:sldId id="503" r:id="rId11"/>
    <p:sldId id="507" r:id="rId12"/>
    <p:sldId id="441" r:id="rId13"/>
    <p:sldId id="508" r:id="rId14"/>
    <p:sldId id="509" r:id="rId15"/>
    <p:sldId id="511" r:id="rId16"/>
    <p:sldId id="512" r:id="rId17"/>
    <p:sldId id="510" r:id="rId18"/>
    <p:sldId id="453" r:id="rId19"/>
    <p:sldId id="514" r:id="rId20"/>
    <p:sldId id="513" r:id="rId21"/>
    <p:sldId id="515" r:id="rId22"/>
    <p:sldId id="516" r:id="rId23"/>
    <p:sldId id="517" r:id="rId24"/>
    <p:sldId id="518" r:id="rId25"/>
  </p:sldIdLst>
  <p:sldSz cx="12192000" cy="6858000"/>
  <p:notesSz cx="6797675" cy="9926638"/>
  <p:custDataLst>
    <p:tags r:id="rId27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61F24"/>
    <a:srgbClr val="FFC2C2"/>
    <a:srgbClr val="4F83BD"/>
    <a:srgbClr val="989898"/>
    <a:srgbClr val="FFFFFF"/>
    <a:srgbClr val="00B0F0"/>
    <a:srgbClr val="0070C0"/>
    <a:srgbClr val="104C3E"/>
    <a:srgbClr val="5C5C5C"/>
    <a:srgbClr val="FAEEC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56" autoAdjust="0"/>
    <p:restoredTop sz="96595" autoAdjust="0"/>
  </p:normalViewPr>
  <p:slideViewPr>
    <p:cSldViewPr snapToGrid="0">
      <p:cViewPr>
        <p:scale>
          <a:sx n="60" d="100"/>
          <a:sy n="60" d="100"/>
        </p:scale>
        <p:origin x="-1062" y="-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4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237C-580B-4BC2-A821-F58FBE6CE06E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65AA0-97DF-4616-AA49-6E5F4D3FBF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141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btfpLayoutConfig" hidden="1"/>
          <p:cNvSpPr txBox="1"/>
          <p:nvPr userDrawn="1"/>
        </p:nvSpPr>
        <p:spPr bwMode="gray">
          <a:xfrm>
            <a:off x="12700" y="12700"/>
            <a:ext cx="43177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 smtClean="0">
                <a:solidFill>
                  <a:srgbClr val="FFFFFF">
                    <a:alpha val="0"/>
                  </a:srgbClr>
                </a:solidFill>
              </a:rPr>
              <a:t>overall_0_132225818430298324 columns_1_132225818430298324 </a:t>
            </a:r>
            <a:endParaRPr lang="en-US" sz="100" dirty="0" err="1" smtClean="0">
              <a:solidFill>
                <a:srgbClr val="FFFFFF">
                  <a:alpha val="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204606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08" userDrawn="1">
          <p15:clr>
            <a:srgbClr val="CCCCCC"/>
          </p15:clr>
        </p15:guide>
        <p15:guide id="2" pos="7472" userDrawn="1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208" userDrawn="1">
          <p15:clr>
            <a:srgbClr val="CCCCCC"/>
          </p15:clr>
        </p15:guide>
        <p15:guide id="2" pos="7472" userDrawn="1">
          <p15:clr>
            <a:srgbClr val="CCCCC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tfpLayoutConfig" hidden="1"/>
          <p:cNvSpPr txBox="1"/>
          <p:nvPr userDrawn="1"/>
        </p:nvSpPr>
        <p:spPr bwMode="gray">
          <a:xfrm>
            <a:off x="12700" y="12700"/>
            <a:ext cx="43177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 smtClean="0">
                <a:solidFill>
                  <a:srgbClr val="FFFFFF">
                    <a:alpha val="0"/>
                  </a:srgbClr>
                </a:solidFill>
              </a:rPr>
              <a:t>overall_0_132225817961514341 columns_1_132225817961514341 </a:t>
            </a:r>
            <a:endParaRPr lang="en-US" sz="100" dirty="0" err="1" smtClean="0">
              <a:solidFill>
                <a:srgbClr val="FFFFFF">
                  <a:alpha val="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732351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3453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tfpLayoutConfig" hidden="1"/>
          <p:cNvSpPr txBox="1"/>
          <p:nvPr userDrawn="1"/>
        </p:nvSpPr>
        <p:spPr bwMode="gray">
          <a:xfrm>
            <a:off x="12700" y="12700"/>
            <a:ext cx="43177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 smtClean="0">
                <a:solidFill>
                  <a:srgbClr val="FFFFFF">
                    <a:alpha val="0"/>
                  </a:srgbClr>
                </a:solidFill>
              </a:rPr>
              <a:t>overall_0_132364976894211211 columns_1_132364976894211211 </a:t>
            </a:r>
            <a:endParaRPr lang="en-US" sz="100" dirty="0" err="1" smtClean="0">
              <a:solidFill>
                <a:srgbClr val="FFFFFF">
                  <a:alpha val="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344423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08" userDrawn="1">
          <p15:clr>
            <a:srgbClr val="CCCCCC"/>
          </p15:clr>
        </p15:guide>
        <p15:guide id="2" pos="7472" userDrawn="1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 smtClean="0">
                <a:solidFill>
                  <a:schemeClr val="bg1">
                    <a:alpha val="0"/>
                  </a:schemeClr>
                </a:solidFill>
              </a:rPr>
              <a:t>&lt;btfp&gt;</a:t>
            </a:r>
          </a:p>
          <a:p>
            <a:pPr marL="0" indent="0">
              <a:buNone/>
            </a:pPr>
            <a:r>
              <a:rPr lang="en-US" sz="100" smtClean="0">
                <a:solidFill>
                  <a:schemeClr val="bg1">
                    <a:alpha val="0"/>
                  </a:schemeClr>
                </a:solidFill>
              </a:rPr>
              <a:t>  &lt;template version="2.3.3" type="branded" pageSize="widescreen" /&gt;</a:t>
            </a:r>
          </a:p>
          <a:p>
            <a:pPr marL="0" indent="0">
              <a:buNone/>
            </a:pPr>
            <a:r>
              <a:rPr lang="en-US" sz="100" smtClean="0">
                <a:solidFill>
                  <a:schemeClr val="bg1">
                    <a:alpha val="0"/>
                  </a:schemeClr>
                </a:solidFill>
              </a:rPr>
              <a:t>  &lt;!--BTFPCONFIGURATION:3C627466703E0D0A20203C74656D706C6174652076657273696F6E3D22322E332E342220747970653D226272616E64656422207061676553697A653D227769646573637265656E22202F3E0D0A3C2F627466703E--&gt;</a:t>
            </a:r>
          </a:p>
          <a:p>
            <a:pPr marL="0" indent="0">
              <a:buNone/>
            </a:pPr>
            <a:r>
              <a:rPr lang="en-US" sz="100" smtClean="0">
                <a:solidFill>
                  <a:schemeClr val="bg1">
                    <a:alpha val="0"/>
                  </a:schemeClr>
                </a:solidFill>
              </a:rPr>
              <a:t>&lt;/btfp&gt;</a:t>
            </a:r>
            <a:endParaRPr lang="en-US" sz="100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 smtClean="0">
                <a:solidFill>
                  <a:srgbClr val="FFFFFF"/>
                </a:solidFill>
              </a:rPr>
              <a:t>Class 5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 smtClean="0">
                <a:solidFill>
                  <a:srgbClr val="FFFFFF"/>
                </a:solidFill>
              </a:rPr>
              <a:t>NDL</a:t>
            </a:r>
            <a:endParaRPr lang="en-US" sz="600" dirty="0">
              <a:solidFill>
                <a:srgbClr val="FFFFFF"/>
              </a:solidFill>
            </a:endParaRPr>
          </a:p>
        </p:txBody>
      </p:sp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rgbClr val="0070C0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550" userDrawn="1">
          <p15:clr>
            <a:srgbClr val="D1D1D1"/>
          </p15:clr>
        </p15:guide>
        <p15:guide id="2" pos="211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7469" userDrawn="1">
          <p15:clr>
            <a:srgbClr val="D1D1D1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9378" y="2411653"/>
            <a:ext cx="11522075" cy="900112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EC1924"/>
                </a:solidFill>
              </a:rPr>
              <a:t>Python</a:t>
            </a:r>
            <a:br>
              <a:rPr lang="en-US" sz="4800" dirty="0" smtClean="0">
                <a:solidFill>
                  <a:srgbClr val="EC1924"/>
                </a:solidFill>
              </a:rPr>
            </a:br>
            <a:r>
              <a:rPr lang="en-US" sz="4800" dirty="0" smtClean="0">
                <a:solidFill>
                  <a:srgbClr val="EC1924"/>
                </a:solidFill>
              </a:rPr>
              <a:t>Case Study 2</a:t>
            </a:r>
            <a:br>
              <a:rPr lang="en-US" sz="4800" dirty="0" smtClean="0">
                <a:solidFill>
                  <a:srgbClr val="EC1924"/>
                </a:solidFill>
              </a:rPr>
            </a:br>
            <a:r>
              <a:rPr lang="en-US" sz="4800" dirty="0" smtClean="0">
                <a:solidFill>
                  <a:srgbClr val="EC1924"/>
                </a:solidFill>
              </a:rPr>
              <a:t>Spam Detector</a:t>
            </a:r>
            <a:endParaRPr lang="en-US" sz="4800" dirty="0">
              <a:solidFill>
                <a:srgbClr val="EC1924"/>
              </a:solidFill>
            </a:endParaRPr>
          </a:p>
        </p:txBody>
      </p:sp>
      <p:sp>
        <p:nvSpPr>
          <p:cNvPr id="5" name="btfpLayoutConfig" hidden="1"/>
          <p:cNvSpPr txBox="1"/>
          <p:nvPr/>
        </p:nvSpPr>
        <p:spPr bwMode="gray">
          <a:xfrm>
            <a:off x="12700" y="12700"/>
            <a:ext cx="43177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 dirty="0" smtClean="0">
                <a:solidFill>
                  <a:srgbClr val="FFFFFF">
                    <a:alpha val="0"/>
                  </a:srgbClr>
                </a:solidFill>
              </a:rPr>
              <a:t>overall_0_132225817714872234 columns_1_132225817714872234 </a:t>
            </a:r>
          </a:p>
        </p:txBody>
      </p:sp>
      <p:pic>
        <p:nvPicPr>
          <p:cNvPr id="2" name="Picture 2" descr="Python for data science : Part 1. Python has numerous applications — web… |  by Rohan Joseph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683" y="3903210"/>
            <a:ext cx="5724525" cy="19335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4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57604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 dirty="0" smtClean="0">
                <a:solidFill>
                  <a:srgbClr val="FFFFFF">
                    <a:alpha val="0"/>
                  </a:srgbClr>
                </a:solidFill>
              </a:rPr>
              <a:t>overall_0_132335268282037724 columns_1_132225817802942803 2_1_132335268182249538 </a:t>
            </a: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34963" y="525951"/>
            <a:ext cx="1152207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IN" sz="2000" b="1" spc="-5" dirty="0" smtClean="0">
                <a:solidFill>
                  <a:srgbClr val="C00000"/>
                </a:solidFill>
              </a:rPr>
              <a:t>Step 2: Import Libraries </a:t>
            </a:r>
            <a:endParaRPr sz="2200" b="1" dirty="0"/>
          </a:p>
        </p:txBody>
      </p:sp>
      <p:sp>
        <p:nvSpPr>
          <p:cNvPr id="2" name="btfpBulletedList509684"/>
          <p:cNvSpPr txBox="1"/>
          <p:nvPr>
            <p:custDataLst>
              <p:tags r:id="rId1"/>
            </p:custDataLst>
          </p:nvPr>
        </p:nvSpPr>
        <p:spPr bwMode="gray">
          <a:xfrm>
            <a:off x="325438" y="1268413"/>
            <a:ext cx="11531600" cy="965255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spcBef>
                <a:spcPts val="0"/>
              </a:spcBef>
              <a:tabLst>
                <a:tab pos="233679" algn="l"/>
              </a:tabLst>
            </a:pPr>
            <a:endParaRPr lang="en-US" dirty="0" smtClean="0">
              <a:cs typeface="Arial"/>
            </a:endParaRPr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382588" y="1192213"/>
            <a:ext cx="11488846" cy="1605865"/>
          </a:xfrm>
          <a:prstGeom prst="rect">
            <a:avLst/>
          </a:prstGeom>
          <a:noFill/>
        </p:spPr>
        <p:txBody>
          <a:bodyPr wrap="square" lIns="33167" tIns="33167" rIns="33167" bIns="33167" rtlCol="0">
            <a:spAutoFit/>
          </a:bodyPr>
          <a:lstStyle/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AU" sz="1400" b="1" dirty="0" smtClean="0"/>
              <a:t>Import Libraries</a:t>
            </a:r>
          </a:p>
          <a:p>
            <a:pPr lvl="1">
              <a:spcBef>
                <a:spcPts val="900"/>
              </a:spcBef>
              <a:buSzPct val="100000"/>
            </a:pPr>
            <a:r>
              <a:rPr lang="en-AU" dirty="0" smtClean="0">
                <a:solidFill>
                  <a:srgbClr val="0070C0"/>
                </a:solidFill>
              </a:rPr>
              <a:t>Pandas</a:t>
            </a:r>
            <a:r>
              <a:rPr lang="en-AU" dirty="0" smtClean="0"/>
              <a:t> (Used for Table/Data Frame Manipulations)</a:t>
            </a:r>
          </a:p>
          <a:p>
            <a:pPr lvl="1">
              <a:spcBef>
                <a:spcPts val="900"/>
              </a:spcBef>
              <a:buSzPct val="100000"/>
            </a:pPr>
            <a:r>
              <a:rPr lang="en-AU" dirty="0" err="1" smtClean="0">
                <a:solidFill>
                  <a:srgbClr val="0070C0"/>
                </a:solidFill>
              </a:rPr>
              <a:t>Numpy</a:t>
            </a:r>
            <a:r>
              <a:rPr lang="en-AU" dirty="0" smtClean="0"/>
              <a:t> (Used for Numerical Analysis)</a:t>
            </a:r>
          </a:p>
          <a:p>
            <a:pPr lvl="1">
              <a:spcBef>
                <a:spcPts val="900"/>
              </a:spcBef>
              <a:buSzPct val="100000"/>
            </a:pPr>
            <a:r>
              <a:rPr lang="en-AU" dirty="0" err="1" smtClean="0">
                <a:solidFill>
                  <a:srgbClr val="0070C0"/>
                </a:solidFill>
              </a:rPr>
              <a:t>Matlplotlib.pyplot</a:t>
            </a:r>
            <a:r>
              <a:rPr lang="en-AU" dirty="0" smtClean="0">
                <a:solidFill>
                  <a:srgbClr val="0070C0"/>
                </a:solidFill>
              </a:rPr>
              <a:t> </a:t>
            </a:r>
            <a:r>
              <a:rPr lang="en-AU" dirty="0" smtClean="0"/>
              <a:t>(Used for Basic Visualization)</a:t>
            </a:r>
          </a:p>
          <a:p>
            <a:pPr lvl="1">
              <a:spcBef>
                <a:spcPts val="900"/>
              </a:spcBef>
              <a:buSzPct val="100000"/>
            </a:pPr>
            <a:r>
              <a:rPr lang="en-AU" dirty="0" smtClean="0">
                <a:solidFill>
                  <a:srgbClr val="0070C0"/>
                </a:solidFill>
              </a:rPr>
              <a:t>Seaborn</a:t>
            </a:r>
            <a:r>
              <a:rPr lang="en-AU" dirty="0" smtClean="0"/>
              <a:t> (Used for Advanced Visualization)</a:t>
            </a:r>
          </a:p>
        </p:txBody>
      </p:sp>
      <p:sp>
        <p:nvSpPr>
          <p:cNvPr id="5" name="Rectangle 4"/>
          <p:cNvSpPr/>
          <p:nvPr/>
        </p:nvSpPr>
        <p:spPr>
          <a:xfrm>
            <a:off x="382588" y="3963624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pandas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np</a:t>
            </a:r>
          </a:p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seaborn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sns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3"/>
            </p:custDataLst>
          </p:nvPr>
        </p:nvSpPr>
        <p:spPr>
          <a:xfrm>
            <a:off x="382588" y="3644468"/>
            <a:ext cx="850468" cy="282425"/>
          </a:xfrm>
          <a:prstGeom prst="rect">
            <a:avLst/>
          </a:prstGeom>
          <a:noFill/>
        </p:spPr>
        <p:txBody>
          <a:bodyPr wrap="square" lIns="33167" tIns="33167" rIns="33167" bIns="33167" rtlCol="0">
            <a:spAutoFit/>
          </a:bodyPr>
          <a:lstStyle/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AU" sz="1400" b="1" u="sng" dirty="0" smtClean="0"/>
              <a:t>Code:</a:t>
            </a:r>
          </a:p>
        </p:txBody>
      </p:sp>
      <p:sp>
        <p:nvSpPr>
          <p:cNvPr id="7" name="AutoShape 2" descr="Impor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4" descr="Import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8485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57604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 dirty="0" smtClean="0">
                <a:solidFill>
                  <a:srgbClr val="FFFFFF">
                    <a:alpha val="0"/>
                  </a:srgbClr>
                </a:solidFill>
              </a:rPr>
              <a:t>overall_0_132335268282037724 columns_1_132225817802942803 2_1_132335268182249538 </a:t>
            </a: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34963" y="525951"/>
            <a:ext cx="1152207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b="1" spc="-5" dirty="0" smtClean="0">
                <a:solidFill>
                  <a:srgbClr val="000000"/>
                </a:solidFill>
              </a:rPr>
              <a:t>Agenda</a:t>
            </a:r>
            <a:endParaRPr sz="2200" b="1" dirty="0"/>
          </a:p>
        </p:txBody>
      </p:sp>
      <p:pic>
        <p:nvPicPr>
          <p:cNvPr id="1026" name="Picture 2" descr="Image result for TRAINING IC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00" t="561" r="-300" b="7712"/>
          <a:stretch/>
        </p:blipFill>
        <p:spPr bwMode="auto">
          <a:xfrm>
            <a:off x="7999667" y="2979609"/>
            <a:ext cx="3905250" cy="35069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tfpBulletedList509684"/>
          <p:cNvSpPr txBox="1"/>
          <p:nvPr>
            <p:custDataLst>
              <p:tags r:id="rId1"/>
            </p:custDataLst>
          </p:nvPr>
        </p:nvSpPr>
        <p:spPr bwMode="gray">
          <a:xfrm>
            <a:off x="325438" y="1268413"/>
            <a:ext cx="11531600" cy="965255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spcBef>
                <a:spcPts val="0"/>
              </a:spcBef>
              <a:tabLst>
                <a:tab pos="233679" algn="l"/>
              </a:tabLst>
            </a:pPr>
            <a:endParaRPr lang="en-US" dirty="0" smtClean="0">
              <a:cs typeface="Arial"/>
            </a:endParaRPr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382588" y="1192213"/>
            <a:ext cx="7961313" cy="5522321"/>
          </a:xfrm>
          <a:prstGeom prst="rect">
            <a:avLst/>
          </a:prstGeom>
          <a:noFill/>
        </p:spPr>
        <p:txBody>
          <a:bodyPr wrap="square" lIns="33167" tIns="33167" rIns="33167" bIns="33167" rtlCol="0">
            <a:spAutoFit/>
          </a:bodyPr>
          <a:lstStyle/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IN" sz="2400" spc="-5" dirty="0" smtClean="0">
                <a:solidFill>
                  <a:srgbClr val="000000"/>
                </a:solidFill>
              </a:rPr>
              <a:t>Step 1: Creation of training dataset</a:t>
            </a:r>
            <a:endParaRPr lang="en-US" sz="2400" spc="-5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 smtClean="0"/>
              <a:t>Step </a:t>
            </a:r>
            <a:r>
              <a:rPr lang="en-US" sz="2400" spc="-5" dirty="0"/>
              <a:t>2</a:t>
            </a:r>
            <a:r>
              <a:rPr lang="en-US" sz="2400" spc="-5" dirty="0" smtClean="0"/>
              <a:t>: Import Libraries</a:t>
            </a: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b="1" spc="-5" dirty="0">
                <a:solidFill>
                  <a:srgbClr val="C00000"/>
                </a:solidFill>
              </a:rPr>
              <a:t>Step </a:t>
            </a:r>
            <a:r>
              <a:rPr lang="en-US" sz="2400" b="1" spc="-5" dirty="0" smtClean="0">
                <a:solidFill>
                  <a:srgbClr val="C00000"/>
                </a:solidFill>
              </a:rPr>
              <a:t>3: </a:t>
            </a:r>
            <a:r>
              <a:rPr lang="en-US" sz="2400" b="1" spc="-5" dirty="0">
                <a:solidFill>
                  <a:srgbClr val="C00000"/>
                </a:solidFill>
              </a:rPr>
              <a:t>Import Dataset</a:t>
            </a:r>
            <a:r>
              <a:rPr lang="en-US" sz="2400" b="1" spc="-5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 smtClean="0"/>
              <a:t>Step 4: Basic EDA</a:t>
            </a: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>
                <a:solidFill>
                  <a:srgbClr val="000000"/>
                </a:solidFill>
              </a:rPr>
              <a:t>Step </a:t>
            </a:r>
            <a:r>
              <a:rPr lang="en-US" sz="2400" spc="-5" dirty="0" smtClean="0">
                <a:solidFill>
                  <a:srgbClr val="000000"/>
                </a:solidFill>
              </a:rPr>
              <a:t>5: Visualize Dataset</a:t>
            </a: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>
                <a:solidFill>
                  <a:srgbClr val="000000"/>
                </a:solidFill>
              </a:rPr>
              <a:t>Step </a:t>
            </a:r>
            <a:r>
              <a:rPr lang="en-US" sz="2400" spc="-5" dirty="0" smtClean="0">
                <a:solidFill>
                  <a:srgbClr val="000000"/>
                </a:solidFill>
              </a:rPr>
              <a:t>6: Data cleaning</a:t>
            </a:r>
          </a:p>
          <a:p>
            <a:pPr marL="812800" lvl="2" indent="-457200">
              <a:spcBef>
                <a:spcPts val="900"/>
              </a:spcBef>
              <a:buSzPct val="100000"/>
              <a:buFont typeface="+mj-lt"/>
              <a:buAutoNum type="arabicPeriod"/>
            </a:pPr>
            <a:r>
              <a:rPr lang="en-IN" sz="2200" spc="-5" dirty="0" smtClean="0">
                <a:solidFill>
                  <a:srgbClr val="000000"/>
                </a:solidFill>
              </a:rPr>
              <a:t>Remove Punctuation </a:t>
            </a:r>
          </a:p>
          <a:p>
            <a:pPr marL="812800" lvl="2" indent="-457200">
              <a:spcBef>
                <a:spcPts val="900"/>
              </a:spcBef>
              <a:buSzPct val="100000"/>
              <a:buFont typeface="+mj-lt"/>
              <a:buAutoNum type="arabicPeriod"/>
            </a:pPr>
            <a:r>
              <a:rPr lang="en-IN" sz="2200" spc="-5" dirty="0" smtClean="0">
                <a:solidFill>
                  <a:srgbClr val="000000"/>
                </a:solidFill>
              </a:rPr>
              <a:t>Remove </a:t>
            </a:r>
            <a:r>
              <a:rPr lang="en-IN" sz="2200" spc="-5" dirty="0" err="1" smtClean="0">
                <a:solidFill>
                  <a:srgbClr val="000000"/>
                </a:solidFill>
              </a:rPr>
              <a:t>Stopwords</a:t>
            </a:r>
            <a:endParaRPr lang="en-IN" sz="2200" spc="-5" dirty="0" smtClean="0">
              <a:solidFill>
                <a:srgbClr val="000000"/>
              </a:solidFill>
            </a:endParaRPr>
          </a:p>
          <a:p>
            <a:pPr marL="812800" lvl="2" indent="-457200">
              <a:spcBef>
                <a:spcPts val="900"/>
              </a:spcBef>
              <a:buSzPct val="100000"/>
              <a:buFont typeface="+mj-lt"/>
              <a:buAutoNum type="arabicPeriod"/>
            </a:pPr>
            <a:r>
              <a:rPr lang="en-IN" sz="2200" spc="-5" dirty="0" smtClean="0">
                <a:solidFill>
                  <a:srgbClr val="000000"/>
                </a:solidFill>
              </a:rPr>
              <a:t>Count </a:t>
            </a:r>
            <a:r>
              <a:rPr lang="en-IN" sz="2200" spc="-5" dirty="0" err="1" smtClean="0">
                <a:solidFill>
                  <a:srgbClr val="000000"/>
                </a:solidFill>
              </a:rPr>
              <a:t>vectorizer</a:t>
            </a:r>
            <a:endParaRPr lang="en-US" sz="2200" spc="-5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 smtClean="0">
                <a:solidFill>
                  <a:srgbClr val="000000"/>
                </a:solidFill>
              </a:rPr>
              <a:t>Step 7: Modelling</a:t>
            </a: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 smtClean="0">
                <a:solidFill>
                  <a:srgbClr val="000000"/>
                </a:solidFill>
              </a:rPr>
              <a:t>Step 8: Evaluate Performance</a:t>
            </a:r>
            <a:endParaRPr lang="en-AU" sz="2400" dirty="0" smtClean="0"/>
          </a:p>
          <a:p>
            <a:pPr marL="0" indent="0">
              <a:spcBef>
                <a:spcPts val="900"/>
              </a:spcBef>
              <a:buSzPct val="100000"/>
              <a:buNone/>
            </a:pPr>
            <a:endParaRPr lang="en-AU" sz="1400" b="1" dirty="0"/>
          </a:p>
        </p:txBody>
      </p:sp>
    </p:spTree>
    <p:extLst>
      <p:ext uri="{BB962C8B-B14F-4D97-AF65-F5344CB8AC3E}">
        <p14:creationId xmlns="" xmlns:p14="http://schemas.microsoft.com/office/powerpoint/2010/main" val="173536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57604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 smtClean="0">
                <a:solidFill>
                  <a:srgbClr val="FFFFFF">
                    <a:alpha val="0"/>
                  </a:srgbClr>
                </a:solidFill>
              </a:rPr>
              <a:t>overall_0_132335268282037724 columns_1_132225817802942803 2_1_132335268182249538 </a:t>
            </a:r>
            <a:endParaRPr lang="en-US" sz="100" dirty="0" err="1" smtClean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34963" y="525951"/>
            <a:ext cx="1152207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b="1" spc="-5" dirty="0" smtClean="0">
                <a:solidFill>
                  <a:srgbClr val="000000"/>
                </a:solidFill>
              </a:rPr>
              <a:t>Step 3: Import Dataset</a:t>
            </a:r>
            <a:endParaRPr sz="2200" b="1" dirty="0"/>
          </a:p>
        </p:txBody>
      </p:sp>
      <p:sp>
        <p:nvSpPr>
          <p:cNvPr id="2" name="btfpBulletedList509684"/>
          <p:cNvSpPr txBox="1"/>
          <p:nvPr>
            <p:custDataLst>
              <p:tags r:id="rId1"/>
            </p:custDataLst>
          </p:nvPr>
        </p:nvSpPr>
        <p:spPr bwMode="gray">
          <a:xfrm>
            <a:off x="325438" y="1268413"/>
            <a:ext cx="11531600" cy="965255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spcBef>
                <a:spcPts val="0"/>
              </a:spcBef>
              <a:tabLst>
                <a:tab pos="233679" algn="l"/>
              </a:tabLst>
            </a:pPr>
            <a:endParaRPr lang="en-US" dirty="0" smtClean="0">
              <a:cs typeface="Arial"/>
            </a:endParaRPr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382588" y="1192213"/>
            <a:ext cx="10382394" cy="2282973"/>
          </a:xfrm>
          <a:prstGeom prst="rect">
            <a:avLst/>
          </a:prstGeom>
          <a:noFill/>
        </p:spPr>
        <p:txBody>
          <a:bodyPr wrap="square" lIns="33167" tIns="33167" rIns="33167" bIns="33167" rtlCol="0">
            <a:spAutoFit/>
          </a:bodyPr>
          <a:lstStyle/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AU" sz="1400" b="1" u="sng" dirty="0" smtClean="0"/>
              <a:t>Import Dataset (without encoding)</a:t>
            </a:r>
          </a:p>
          <a:p>
            <a:pPr>
              <a:buNone/>
            </a:pPr>
            <a:r>
              <a:rPr lang="en-US" dirty="0" err="1" smtClean="0"/>
              <a:t>spam_df</a:t>
            </a:r>
            <a:r>
              <a:rPr lang="en-US" dirty="0" smtClean="0"/>
              <a:t> = </a:t>
            </a:r>
            <a:r>
              <a:rPr lang="en-US" dirty="0" err="1" smtClean="0"/>
              <a:t>pd.read_csv</a:t>
            </a:r>
            <a:r>
              <a:rPr lang="en-US" dirty="0" smtClean="0"/>
              <a:t>("emails.csv")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AutoShape 2" descr="Impor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4" descr="Import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418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57604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 dirty="0" smtClean="0">
                <a:solidFill>
                  <a:srgbClr val="FFFFFF">
                    <a:alpha val="0"/>
                  </a:srgbClr>
                </a:solidFill>
              </a:rPr>
              <a:t>overall_0_132335268282037724 columns_1_132225817802942803 2_1_132335268182249538 </a:t>
            </a: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34963" y="525951"/>
            <a:ext cx="1152207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b="1" spc="-5" dirty="0" smtClean="0">
                <a:solidFill>
                  <a:srgbClr val="000000"/>
                </a:solidFill>
              </a:rPr>
              <a:t>Agenda</a:t>
            </a:r>
            <a:endParaRPr sz="2200" b="1" dirty="0"/>
          </a:p>
        </p:txBody>
      </p:sp>
      <p:pic>
        <p:nvPicPr>
          <p:cNvPr id="1026" name="Picture 2" descr="Image result for TRAINING IC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00" t="561" r="-300" b="7712"/>
          <a:stretch/>
        </p:blipFill>
        <p:spPr bwMode="auto">
          <a:xfrm>
            <a:off x="7999667" y="2979609"/>
            <a:ext cx="3905250" cy="35069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tfpBulletedList509684"/>
          <p:cNvSpPr txBox="1"/>
          <p:nvPr>
            <p:custDataLst>
              <p:tags r:id="rId1"/>
            </p:custDataLst>
          </p:nvPr>
        </p:nvSpPr>
        <p:spPr bwMode="gray">
          <a:xfrm>
            <a:off x="325438" y="1268413"/>
            <a:ext cx="11531600" cy="965255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spcBef>
                <a:spcPts val="0"/>
              </a:spcBef>
              <a:tabLst>
                <a:tab pos="233679" algn="l"/>
              </a:tabLst>
            </a:pPr>
            <a:endParaRPr lang="en-US" dirty="0" smtClean="0">
              <a:cs typeface="Arial"/>
            </a:endParaRPr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382588" y="1192213"/>
            <a:ext cx="7961313" cy="5522321"/>
          </a:xfrm>
          <a:prstGeom prst="rect">
            <a:avLst/>
          </a:prstGeom>
          <a:noFill/>
        </p:spPr>
        <p:txBody>
          <a:bodyPr wrap="square" lIns="33167" tIns="33167" rIns="33167" bIns="33167" rtlCol="0">
            <a:spAutoFit/>
          </a:bodyPr>
          <a:lstStyle/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IN" sz="2400" spc="-5" dirty="0" smtClean="0">
                <a:solidFill>
                  <a:srgbClr val="000000"/>
                </a:solidFill>
              </a:rPr>
              <a:t>Step 1: Creation of training dataset</a:t>
            </a:r>
            <a:endParaRPr lang="en-US" sz="2400" spc="-5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 smtClean="0"/>
              <a:t>Step </a:t>
            </a:r>
            <a:r>
              <a:rPr lang="en-US" sz="2400" spc="-5" dirty="0"/>
              <a:t>2</a:t>
            </a:r>
            <a:r>
              <a:rPr lang="en-US" sz="2400" spc="-5" dirty="0" smtClean="0"/>
              <a:t>: Import Libraries</a:t>
            </a: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/>
              <a:t>Step </a:t>
            </a:r>
            <a:r>
              <a:rPr lang="en-US" sz="2400" spc="-5" dirty="0" smtClean="0"/>
              <a:t>3: </a:t>
            </a:r>
            <a:r>
              <a:rPr lang="en-US" sz="2400" spc="-5" dirty="0"/>
              <a:t>Import Dataset</a:t>
            </a:r>
            <a:r>
              <a:rPr lang="en-US" sz="2400" spc="-5" dirty="0" smtClean="0"/>
              <a:t> </a:t>
            </a: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b="1" spc="-5" dirty="0" smtClean="0">
                <a:solidFill>
                  <a:srgbClr val="C00000"/>
                </a:solidFill>
              </a:rPr>
              <a:t>Step 4: Basic EDA</a:t>
            </a: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>
                <a:solidFill>
                  <a:srgbClr val="000000"/>
                </a:solidFill>
              </a:rPr>
              <a:t>Step </a:t>
            </a:r>
            <a:r>
              <a:rPr lang="en-US" sz="2400" spc="-5" dirty="0" smtClean="0">
                <a:solidFill>
                  <a:srgbClr val="000000"/>
                </a:solidFill>
              </a:rPr>
              <a:t>5: Visualize Dataset</a:t>
            </a: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>
                <a:solidFill>
                  <a:srgbClr val="000000"/>
                </a:solidFill>
              </a:rPr>
              <a:t>Step </a:t>
            </a:r>
            <a:r>
              <a:rPr lang="en-US" sz="2400" spc="-5" dirty="0" smtClean="0">
                <a:solidFill>
                  <a:srgbClr val="000000"/>
                </a:solidFill>
              </a:rPr>
              <a:t>6: Data cleaning</a:t>
            </a:r>
          </a:p>
          <a:p>
            <a:pPr marL="812800" lvl="2" indent="-457200">
              <a:spcBef>
                <a:spcPts val="900"/>
              </a:spcBef>
              <a:buSzPct val="100000"/>
              <a:buFont typeface="+mj-lt"/>
              <a:buAutoNum type="arabicPeriod"/>
            </a:pPr>
            <a:r>
              <a:rPr lang="en-IN" sz="2200" spc="-5" dirty="0" smtClean="0">
                <a:solidFill>
                  <a:srgbClr val="000000"/>
                </a:solidFill>
              </a:rPr>
              <a:t>Remove Punctuation </a:t>
            </a:r>
          </a:p>
          <a:p>
            <a:pPr marL="812800" lvl="2" indent="-457200">
              <a:spcBef>
                <a:spcPts val="900"/>
              </a:spcBef>
              <a:buSzPct val="100000"/>
              <a:buFont typeface="+mj-lt"/>
              <a:buAutoNum type="arabicPeriod"/>
            </a:pPr>
            <a:r>
              <a:rPr lang="en-IN" sz="2200" spc="-5" dirty="0" smtClean="0">
                <a:solidFill>
                  <a:srgbClr val="000000"/>
                </a:solidFill>
              </a:rPr>
              <a:t>Remove </a:t>
            </a:r>
            <a:r>
              <a:rPr lang="en-IN" sz="2200" spc="-5" dirty="0" err="1" smtClean="0">
                <a:solidFill>
                  <a:srgbClr val="000000"/>
                </a:solidFill>
              </a:rPr>
              <a:t>Stopwords</a:t>
            </a:r>
            <a:endParaRPr lang="en-IN" sz="2200" spc="-5" dirty="0" smtClean="0">
              <a:solidFill>
                <a:srgbClr val="000000"/>
              </a:solidFill>
            </a:endParaRPr>
          </a:p>
          <a:p>
            <a:pPr marL="812800" lvl="2" indent="-457200">
              <a:spcBef>
                <a:spcPts val="900"/>
              </a:spcBef>
              <a:buSzPct val="100000"/>
              <a:buFont typeface="+mj-lt"/>
              <a:buAutoNum type="arabicPeriod"/>
            </a:pPr>
            <a:r>
              <a:rPr lang="en-IN" sz="2200" spc="-5" dirty="0" smtClean="0">
                <a:solidFill>
                  <a:srgbClr val="000000"/>
                </a:solidFill>
              </a:rPr>
              <a:t>Count </a:t>
            </a:r>
            <a:r>
              <a:rPr lang="en-IN" sz="2200" spc="-5" dirty="0" err="1" smtClean="0">
                <a:solidFill>
                  <a:srgbClr val="000000"/>
                </a:solidFill>
              </a:rPr>
              <a:t>vectorizer</a:t>
            </a:r>
            <a:endParaRPr lang="en-US" sz="2200" spc="-5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 smtClean="0">
                <a:solidFill>
                  <a:srgbClr val="000000"/>
                </a:solidFill>
              </a:rPr>
              <a:t>Step 7: Modelling</a:t>
            </a: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 smtClean="0">
                <a:solidFill>
                  <a:srgbClr val="000000"/>
                </a:solidFill>
              </a:rPr>
              <a:t>Step 8: Evaluate Performance</a:t>
            </a:r>
            <a:endParaRPr lang="en-AU" sz="2400" dirty="0" smtClean="0"/>
          </a:p>
          <a:p>
            <a:pPr marL="0" indent="0">
              <a:spcBef>
                <a:spcPts val="900"/>
              </a:spcBef>
              <a:buSzPct val="100000"/>
              <a:buNone/>
            </a:pPr>
            <a:endParaRPr lang="en-AU" sz="1400" b="1" dirty="0"/>
          </a:p>
        </p:txBody>
      </p:sp>
    </p:spTree>
    <p:extLst>
      <p:ext uri="{BB962C8B-B14F-4D97-AF65-F5344CB8AC3E}">
        <p14:creationId xmlns="" xmlns:p14="http://schemas.microsoft.com/office/powerpoint/2010/main" val="173536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57604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 smtClean="0">
                <a:solidFill>
                  <a:srgbClr val="FFFFFF">
                    <a:alpha val="0"/>
                  </a:srgbClr>
                </a:solidFill>
              </a:rPr>
              <a:t>overall_0_132335268282037724 columns_1_132225817802942803 2_1_132335268182249538 </a:t>
            </a:r>
            <a:endParaRPr lang="en-US" sz="100" dirty="0" err="1" smtClean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34963" y="525951"/>
            <a:ext cx="1152207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b="1" spc="-5" dirty="0" smtClean="0">
                <a:solidFill>
                  <a:srgbClr val="000000"/>
                </a:solidFill>
              </a:rPr>
              <a:t>Step 4: Basic EDA</a:t>
            </a:r>
            <a:endParaRPr sz="2200" b="1" dirty="0"/>
          </a:p>
        </p:txBody>
      </p:sp>
      <p:sp>
        <p:nvSpPr>
          <p:cNvPr id="2" name="btfpBulletedList509684"/>
          <p:cNvSpPr txBox="1"/>
          <p:nvPr>
            <p:custDataLst>
              <p:tags r:id="rId1"/>
            </p:custDataLst>
          </p:nvPr>
        </p:nvSpPr>
        <p:spPr bwMode="gray">
          <a:xfrm>
            <a:off x="325438" y="1268413"/>
            <a:ext cx="11531600" cy="965255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spcBef>
                <a:spcPts val="0"/>
              </a:spcBef>
              <a:tabLst>
                <a:tab pos="233679" algn="l"/>
              </a:tabLst>
            </a:pPr>
            <a:endParaRPr lang="en-US" dirty="0" smtClean="0">
              <a:cs typeface="Arial"/>
            </a:endParaRPr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382588" y="1192213"/>
            <a:ext cx="10382394" cy="3914189"/>
          </a:xfrm>
          <a:prstGeom prst="rect">
            <a:avLst/>
          </a:prstGeom>
          <a:noFill/>
        </p:spPr>
        <p:txBody>
          <a:bodyPr wrap="square" lIns="33167" tIns="33167" rIns="33167" bIns="33167" rtlCol="0">
            <a:sp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 err="1" smtClean="0"/>
              <a:t>spam_df.head</a:t>
            </a:r>
            <a:r>
              <a:rPr lang="en-US" dirty="0" smtClean="0"/>
              <a:t>(10): </a:t>
            </a:r>
            <a:r>
              <a:rPr lang="en-US" b="1" dirty="0" smtClean="0"/>
              <a:t>View top 10 rows</a:t>
            </a:r>
          </a:p>
          <a:p>
            <a:pPr>
              <a:buNone/>
            </a:pPr>
            <a:r>
              <a:rPr lang="en-US" dirty="0" err="1" smtClean="0"/>
              <a:t>spam_df.tail</a:t>
            </a:r>
            <a:r>
              <a:rPr lang="en-US" dirty="0" smtClean="0"/>
              <a:t>(10): </a:t>
            </a:r>
            <a:r>
              <a:rPr lang="en-US" b="1" dirty="0" smtClean="0"/>
              <a:t>View bottom 10 rows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b="1" dirty="0" smtClean="0"/>
              <a:t>To get summary of the data</a:t>
            </a:r>
            <a:endParaRPr lang="en-US" b="1" dirty="0" smtClean="0"/>
          </a:p>
          <a:p>
            <a:r>
              <a:rPr lang="en-US" dirty="0" err="1" smtClean="0"/>
              <a:t>spam_df.describe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spam_df.info()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Inference is there is </a:t>
            </a:r>
            <a:r>
              <a:rPr lang="en-IN" b="1" dirty="0" smtClean="0"/>
              <a:t>no null values</a:t>
            </a:r>
            <a:endParaRPr lang="en-US" b="1" dirty="0"/>
          </a:p>
        </p:txBody>
      </p:sp>
      <p:sp>
        <p:nvSpPr>
          <p:cNvPr id="7" name="AutoShape 2" descr="Impor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4" descr="Import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418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57604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 smtClean="0">
                <a:solidFill>
                  <a:srgbClr val="FFFFFF">
                    <a:alpha val="0"/>
                  </a:srgbClr>
                </a:solidFill>
              </a:rPr>
              <a:t>overall_0_132335268282037724 columns_1_132225817802942803 2_1_132335268182249538 </a:t>
            </a:r>
            <a:endParaRPr lang="en-US" sz="100" dirty="0" err="1" smtClean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34963" y="525951"/>
            <a:ext cx="1152207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b="1" spc="-5" dirty="0" smtClean="0">
                <a:solidFill>
                  <a:srgbClr val="000000"/>
                </a:solidFill>
              </a:rPr>
              <a:t>Step 4: Basic EDA</a:t>
            </a:r>
            <a:endParaRPr sz="2200" b="1" dirty="0"/>
          </a:p>
        </p:txBody>
      </p:sp>
      <p:sp>
        <p:nvSpPr>
          <p:cNvPr id="2" name="btfpBulletedList509684"/>
          <p:cNvSpPr txBox="1"/>
          <p:nvPr>
            <p:custDataLst>
              <p:tags r:id="rId1"/>
            </p:custDataLst>
          </p:nvPr>
        </p:nvSpPr>
        <p:spPr bwMode="gray">
          <a:xfrm>
            <a:off x="325438" y="1268413"/>
            <a:ext cx="11531600" cy="965255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spcBef>
                <a:spcPts val="0"/>
              </a:spcBef>
              <a:tabLst>
                <a:tab pos="233679" algn="l"/>
              </a:tabLst>
            </a:pPr>
            <a:endParaRPr lang="en-US" dirty="0" smtClean="0">
              <a:cs typeface="Arial"/>
            </a:endParaRPr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382588" y="1192213"/>
            <a:ext cx="10382394" cy="3914189"/>
          </a:xfrm>
          <a:prstGeom prst="rect">
            <a:avLst/>
          </a:prstGeom>
          <a:noFill/>
        </p:spPr>
        <p:txBody>
          <a:bodyPr wrap="square" lIns="33167" tIns="33167" rIns="33167" bIns="33167" rtlCol="0">
            <a:sp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View legitimate data (i.e. ham data)</a:t>
            </a:r>
          </a:p>
          <a:p>
            <a:r>
              <a:rPr lang="en-US" dirty="0" smtClean="0"/>
              <a:t>ham = </a:t>
            </a:r>
            <a:r>
              <a:rPr lang="en-US" dirty="0" err="1" smtClean="0"/>
              <a:t>spam_df</a:t>
            </a:r>
            <a:r>
              <a:rPr lang="en-US" dirty="0" smtClean="0"/>
              <a:t>[</a:t>
            </a:r>
            <a:r>
              <a:rPr lang="en-US" dirty="0" err="1" smtClean="0"/>
              <a:t>spam_df</a:t>
            </a:r>
            <a:r>
              <a:rPr lang="en-US" dirty="0" smtClean="0"/>
              <a:t>['spam']==0]</a:t>
            </a:r>
          </a:p>
          <a:p>
            <a:pPr>
              <a:buNone/>
            </a:pPr>
            <a:r>
              <a:rPr lang="en-IN" dirty="0" smtClean="0"/>
              <a:t>We have ~4300 ham rows in the dataset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View spam data (i.e. spam data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spam = </a:t>
            </a:r>
            <a:r>
              <a:rPr lang="en-US" dirty="0" err="1" smtClean="0"/>
              <a:t>spam_df</a:t>
            </a:r>
            <a:r>
              <a:rPr lang="en-US" dirty="0" smtClean="0"/>
              <a:t>[</a:t>
            </a:r>
            <a:r>
              <a:rPr lang="en-US" dirty="0" err="1" smtClean="0"/>
              <a:t>spam_df</a:t>
            </a:r>
            <a:r>
              <a:rPr lang="en-US" dirty="0" smtClean="0"/>
              <a:t>['spam']==1]</a:t>
            </a:r>
          </a:p>
          <a:p>
            <a:r>
              <a:rPr lang="en-IN" dirty="0" smtClean="0"/>
              <a:t>spam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We have ~1400 ham rows in the dataset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7" name="AutoShape 2" descr="Impor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4" descr="Import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41431" y="5072758"/>
            <a:ext cx="324800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spam_df</a:t>
            </a:r>
            <a:r>
              <a:rPr lang="en-US" dirty="0" smtClean="0"/>
              <a:t>['spam'].</a:t>
            </a:r>
            <a:r>
              <a:rPr lang="en-US" dirty="0" err="1" smtClean="0"/>
              <a:t>value_counts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0682" y="4930867"/>
            <a:ext cx="26944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View distribution of data </a:t>
            </a: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7418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57604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 smtClean="0">
                <a:solidFill>
                  <a:srgbClr val="FFFFFF">
                    <a:alpha val="0"/>
                  </a:srgbClr>
                </a:solidFill>
              </a:rPr>
              <a:t>overall_0_132335268282037724 columns_1_132225817802942803 2_1_132335268182249538 </a:t>
            </a:r>
            <a:endParaRPr lang="en-US" sz="100" dirty="0" err="1" smtClean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34963" y="525951"/>
            <a:ext cx="1152207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b="1" spc="-5" dirty="0" smtClean="0">
                <a:solidFill>
                  <a:srgbClr val="000000"/>
                </a:solidFill>
              </a:rPr>
              <a:t>Step 4: Basic EDA</a:t>
            </a:r>
            <a:endParaRPr sz="2200" b="1" dirty="0"/>
          </a:p>
        </p:txBody>
      </p:sp>
      <p:sp>
        <p:nvSpPr>
          <p:cNvPr id="2" name="btfpBulletedList509684"/>
          <p:cNvSpPr txBox="1"/>
          <p:nvPr>
            <p:custDataLst>
              <p:tags r:id="rId1"/>
            </p:custDataLst>
          </p:nvPr>
        </p:nvSpPr>
        <p:spPr bwMode="gray">
          <a:xfrm>
            <a:off x="325438" y="1268413"/>
            <a:ext cx="11531600" cy="965255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spcBef>
                <a:spcPts val="0"/>
              </a:spcBef>
              <a:tabLst>
                <a:tab pos="233679" algn="l"/>
              </a:tabLst>
            </a:pPr>
            <a:endParaRPr lang="en-US" dirty="0" smtClean="0">
              <a:cs typeface="Arial"/>
            </a:endParaRPr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382588" y="1192213"/>
            <a:ext cx="10382394" cy="3113970"/>
          </a:xfrm>
          <a:prstGeom prst="rect">
            <a:avLst/>
          </a:prstGeom>
          <a:noFill/>
        </p:spPr>
        <p:txBody>
          <a:bodyPr wrap="square" lIns="33167" tIns="33167" rIns="33167" bIns="33167" rtlCol="0">
            <a:sp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Print spam percentage (Exercise)</a:t>
            </a:r>
          </a:p>
          <a:p>
            <a:pPr>
              <a:buNone/>
            </a:pP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Print ham percentage (Exercise)</a:t>
            </a: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7" name="AutoShape 2" descr="Impor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4" descr="Import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418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57604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 dirty="0" smtClean="0">
                <a:solidFill>
                  <a:srgbClr val="FFFFFF">
                    <a:alpha val="0"/>
                  </a:srgbClr>
                </a:solidFill>
              </a:rPr>
              <a:t>overall_0_132335268282037724 columns_1_132225817802942803 2_1_132335268182249538 </a:t>
            </a: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34963" y="525951"/>
            <a:ext cx="1152207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b="1" spc="-5" dirty="0" smtClean="0">
                <a:solidFill>
                  <a:srgbClr val="000000"/>
                </a:solidFill>
              </a:rPr>
              <a:t>Agenda</a:t>
            </a:r>
            <a:endParaRPr sz="2200" b="1" dirty="0"/>
          </a:p>
        </p:txBody>
      </p:sp>
      <p:pic>
        <p:nvPicPr>
          <p:cNvPr id="1026" name="Picture 2" descr="Image result for TRAINING IC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00" t="561" r="-300" b="7712"/>
          <a:stretch/>
        </p:blipFill>
        <p:spPr bwMode="auto">
          <a:xfrm>
            <a:off x="7999667" y="2979609"/>
            <a:ext cx="3905250" cy="35069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tfpBulletedList509684"/>
          <p:cNvSpPr txBox="1"/>
          <p:nvPr>
            <p:custDataLst>
              <p:tags r:id="rId1"/>
            </p:custDataLst>
          </p:nvPr>
        </p:nvSpPr>
        <p:spPr bwMode="gray">
          <a:xfrm>
            <a:off x="325438" y="1268413"/>
            <a:ext cx="11531600" cy="965255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spcBef>
                <a:spcPts val="0"/>
              </a:spcBef>
              <a:tabLst>
                <a:tab pos="233679" algn="l"/>
              </a:tabLst>
            </a:pPr>
            <a:endParaRPr lang="en-US" dirty="0" smtClean="0">
              <a:cs typeface="Arial"/>
            </a:endParaRPr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382588" y="1192213"/>
            <a:ext cx="7961313" cy="5522321"/>
          </a:xfrm>
          <a:prstGeom prst="rect">
            <a:avLst/>
          </a:prstGeom>
          <a:noFill/>
        </p:spPr>
        <p:txBody>
          <a:bodyPr wrap="square" lIns="33167" tIns="33167" rIns="33167" bIns="33167" rtlCol="0">
            <a:spAutoFit/>
          </a:bodyPr>
          <a:lstStyle/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IN" sz="2400" spc="-5" dirty="0" smtClean="0">
                <a:solidFill>
                  <a:srgbClr val="000000"/>
                </a:solidFill>
              </a:rPr>
              <a:t>Step 1: Creation of training dataset</a:t>
            </a:r>
            <a:endParaRPr lang="en-US" sz="2400" spc="-5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 smtClean="0"/>
              <a:t>Step </a:t>
            </a:r>
            <a:r>
              <a:rPr lang="en-US" sz="2400" spc="-5" dirty="0"/>
              <a:t>2</a:t>
            </a:r>
            <a:r>
              <a:rPr lang="en-US" sz="2400" spc="-5" dirty="0" smtClean="0"/>
              <a:t>: Import Libraries</a:t>
            </a: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/>
              <a:t>Step </a:t>
            </a:r>
            <a:r>
              <a:rPr lang="en-US" sz="2400" spc="-5" dirty="0" smtClean="0"/>
              <a:t>3: </a:t>
            </a:r>
            <a:r>
              <a:rPr lang="en-US" sz="2400" spc="-5" dirty="0"/>
              <a:t>Import Dataset</a:t>
            </a:r>
            <a:r>
              <a:rPr lang="en-US" sz="2400" spc="-5" dirty="0" smtClean="0"/>
              <a:t> </a:t>
            </a: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 smtClean="0"/>
              <a:t>Step 4: Basic EDA</a:t>
            </a: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b="1" spc="-5" dirty="0">
                <a:solidFill>
                  <a:srgbClr val="C00000"/>
                </a:solidFill>
              </a:rPr>
              <a:t>Step </a:t>
            </a:r>
            <a:r>
              <a:rPr lang="en-US" sz="2400" b="1" spc="-5" dirty="0" smtClean="0">
                <a:solidFill>
                  <a:srgbClr val="C00000"/>
                </a:solidFill>
              </a:rPr>
              <a:t>5: Visualize Dataset</a:t>
            </a: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>
                <a:solidFill>
                  <a:srgbClr val="000000"/>
                </a:solidFill>
              </a:rPr>
              <a:t>Step </a:t>
            </a:r>
            <a:r>
              <a:rPr lang="en-US" sz="2400" spc="-5" dirty="0" smtClean="0">
                <a:solidFill>
                  <a:srgbClr val="000000"/>
                </a:solidFill>
              </a:rPr>
              <a:t>6: Data cleaning</a:t>
            </a:r>
          </a:p>
          <a:p>
            <a:pPr marL="812800" lvl="2" indent="-457200">
              <a:spcBef>
                <a:spcPts val="900"/>
              </a:spcBef>
              <a:buSzPct val="100000"/>
              <a:buFont typeface="+mj-lt"/>
              <a:buAutoNum type="arabicPeriod"/>
            </a:pPr>
            <a:r>
              <a:rPr lang="en-IN" sz="2200" spc="-5" dirty="0" smtClean="0">
                <a:solidFill>
                  <a:srgbClr val="000000"/>
                </a:solidFill>
              </a:rPr>
              <a:t>Remove Punctuation </a:t>
            </a:r>
          </a:p>
          <a:p>
            <a:pPr marL="812800" lvl="2" indent="-457200">
              <a:spcBef>
                <a:spcPts val="900"/>
              </a:spcBef>
              <a:buSzPct val="100000"/>
              <a:buFont typeface="+mj-lt"/>
              <a:buAutoNum type="arabicPeriod"/>
            </a:pPr>
            <a:r>
              <a:rPr lang="en-IN" sz="2200" spc="-5" dirty="0" smtClean="0">
                <a:solidFill>
                  <a:srgbClr val="000000"/>
                </a:solidFill>
              </a:rPr>
              <a:t>Remove </a:t>
            </a:r>
            <a:r>
              <a:rPr lang="en-IN" sz="2200" spc="-5" dirty="0" err="1" smtClean="0">
                <a:solidFill>
                  <a:srgbClr val="000000"/>
                </a:solidFill>
              </a:rPr>
              <a:t>Stopwords</a:t>
            </a:r>
            <a:endParaRPr lang="en-IN" sz="2200" spc="-5" dirty="0" smtClean="0">
              <a:solidFill>
                <a:srgbClr val="000000"/>
              </a:solidFill>
            </a:endParaRPr>
          </a:p>
          <a:p>
            <a:pPr marL="812800" lvl="2" indent="-457200">
              <a:spcBef>
                <a:spcPts val="900"/>
              </a:spcBef>
              <a:buSzPct val="100000"/>
              <a:buFont typeface="+mj-lt"/>
              <a:buAutoNum type="arabicPeriod"/>
            </a:pPr>
            <a:r>
              <a:rPr lang="en-IN" sz="2200" spc="-5" dirty="0" smtClean="0">
                <a:solidFill>
                  <a:srgbClr val="000000"/>
                </a:solidFill>
              </a:rPr>
              <a:t>Count </a:t>
            </a:r>
            <a:r>
              <a:rPr lang="en-IN" sz="2200" spc="-5" dirty="0" err="1" smtClean="0">
                <a:solidFill>
                  <a:srgbClr val="000000"/>
                </a:solidFill>
              </a:rPr>
              <a:t>vectorizer</a:t>
            </a:r>
            <a:endParaRPr lang="en-US" sz="2200" spc="-5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 smtClean="0">
                <a:solidFill>
                  <a:srgbClr val="000000"/>
                </a:solidFill>
              </a:rPr>
              <a:t>Step 7: Modelling</a:t>
            </a: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 smtClean="0">
                <a:solidFill>
                  <a:srgbClr val="000000"/>
                </a:solidFill>
              </a:rPr>
              <a:t>Step 8: Evaluate Performance</a:t>
            </a:r>
            <a:endParaRPr lang="en-AU" sz="2400" dirty="0" smtClean="0"/>
          </a:p>
          <a:p>
            <a:pPr marL="0" indent="0">
              <a:spcBef>
                <a:spcPts val="900"/>
              </a:spcBef>
              <a:buSzPct val="100000"/>
              <a:buNone/>
            </a:pPr>
            <a:endParaRPr lang="en-AU" sz="1400" b="1" dirty="0"/>
          </a:p>
        </p:txBody>
      </p:sp>
    </p:spTree>
    <p:extLst>
      <p:ext uri="{BB962C8B-B14F-4D97-AF65-F5344CB8AC3E}">
        <p14:creationId xmlns="" xmlns:p14="http://schemas.microsoft.com/office/powerpoint/2010/main" val="173536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57604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 smtClean="0">
                <a:solidFill>
                  <a:srgbClr val="FFFFFF">
                    <a:alpha val="0"/>
                  </a:srgbClr>
                </a:solidFill>
              </a:rPr>
              <a:t>overall_0_132335268282037724 columns_1_132225817802942803 2_1_132335268182249538 </a:t>
            </a:r>
            <a:endParaRPr lang="en-US" sz="100" dirty="0" err="1" smtClean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34963" y="525951"/>
            <a:ext cx="1152207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b="1" spc="-5" dirty="0" smtClean="0">
                <a:solidFill>
                  <a:srgbClr val="000000"/>
                </a:solidFill>
              </a:rPr>
              <a:t>Step 5: Visualization (Spam </a:t>
            </a:r>
            <a:r>
              <a:rPr lang="en-US" sz="2200" b="1" spc="-5" dirty="0" err="1" smtClean="0">
                <a:solidFill>
                  <a:srgbClr val="000000"/>
                </a:solidFill>
              </a:rPr>
              <a:t>vs</a:t>
            </a:r>
            <a:r>
              <a:rPr lang="en-US" sz="2200" b="1" spc="-5" dirty="0" smtClean="0">
                <a:solidFill>
                  <a:srgbClr val="000000"/>
                </a:solidFill>
              </a:rPr>
              <a:t> ham)</a:t>
            </a:r>
            <a:endParaRPr sz="2200" b="1" dirty="0"/>
          </a:p>
        </p:txBody>
      </p:sp>
      <p:sp>
        <p:nvSpPr>
          <p:cNvPr id="7" name="AutoShape 2" descr="Impor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4" descr="Import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btfpRunningAgenda1LevelTextLeft567922"/>
          <p:cNvSpPr txBox="1"/>
          <p:nvPr/>
        </p:nvSpPr>
        <p:spPr bwMode="gray">
          <a:xfrm>
            <a:off x="0" y="944429"/>
            <a:ext cx="3373360" cy="257442"/>
          </a:xfrm>
          <a:prstGeom prst="rect">
            <a:avLst/>
          </a:prstGeom>
          <a:noFill/>
        </p:spPr>
        <p:txBody>
          <a:bodyPr vert="horz" wrap="none" lIns="360363" tIns="36036" rIns="360363" bIns="36036" rtlCol="0" anchor="t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cap="all" spc="450" dirty="0" smtClean="0">
                <a:solidFill>
                  <a:srgbClr val="FFFFFF"/>
                </a:solidFill>
              </a:rPr>
              <a:t>BIVARIATE 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4963" y="1837281"/>
            <a:ext cx="47227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sns.countplot</a:t>
            </a:r>
            <a:r>
              <a:rPr lang="en-US" dirty="0" smtClean="0"/>
              <a:t>(</a:t>
            </a:r>
            <a:r>
              <a:rPr lang="en-US" dirty="0" err="1" smtClean="0"/>
              <a:t>spam_df</a:t>
            </a:r>
            <a:r>
              <a:rPr lang="en-US" dirty="0" smtClean="0"/>
              <a:t>['spam'], label = "Count") 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0375" y="129151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IN" sz="1800" b="1" u="sng" dirty="0" smtClean="0"/>
              <a:t>Bar chart</a:t>
            </a:r>
            <a:endParaRPr lang="en-IN" sz="1800" b="1" u="sng" dirty="0"/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583" y="2247079"/>
            <a:ext cx="7252031" cy="4232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384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57604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 dirty="0" smtClean="0">
                <a:solidFill>
                  <a:srgbClr val="FFFFFF">
                    <a:alpha val="0"/>
                  </a:srgbClr>
                </a:solidFill>
              </a:rPr>
              <a:t>overall_0_132335268282037724 columns_1_132225817802942803 2_1_132335268182249538 </a:t>
            </a: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34963" y="525951"/>
            <a:ext cx="1152207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b="1" spc="-5" dirty="0" smtClean="0">
                <a:solidFill>
                  <a:srgbClr val="000000"/>
                </a:solidFill>
              </a:rPr>
              <a:t>Agenda</a:t>
            </a:r>
            <a:endParaRPr sz="2200" b="1" dirty="0"/>
          </a:p>
        </p:txBody>
      </p:sp>
      <p:pic>
        <p:nvPicPr>
          <p:cNvPr id="1026" name="Picture 2" descr="Image result for TRAINING IC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00" t="561" r="-300" b="7712"/>
          <a:stretch/>
        </p:blipFill>
        <p:spPr bwMode="auto">
          <a:xfrm>
            <a:off x="7999667" y="2979609"/>
            <a:ext cx="3905250" cy="35069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tfpBulletedList509684"/>
          <p:cNvSpPr txBox="1"/>
          <p:nvPr>
            <p:custDataLst>
              <p:tags r:id="rId1"/>
            </p:custDataLst>
          </p:nvPr>
        </p:nvSpPr>
        <p:spPr bwMode="gray">
          <a:xfrm>
            <a:off x="325438" y="1268413"/>
            <a:ext cx="11531600" cy="965255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spcBef>
                <a:spcPts val="0"/>
              </a:spcBef>
              <a:tabLst>
                <a:tab pos="233679" algn="l"/>
              </a:tabLst>
            </a:pPr>
            <a:endParaRPr lang="en-US" dirty="0" smtClean="0">
              <a:cs typeface="Arial"/>
            </a:endParaRPr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382588" y="1192213"/>
            <a:ext cx="7961313" cy="5522321"/>
          </a:xfrm>
          <a:prstGeom prst="rect">
            <a:avLst/>
          </a:prstGeom>
          <a:noFill/>
        </p:spPr>
        <p:txBody>
          <a:bodyPr wrap="square" lIns="33167" tIns="33167" rIns="33167" bIns="33167" rtlCol="0">
            <a:spAutoFit/>
          </a:bodyPr>
          <a:lstStyle/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IN" sz="2400" spc="-5" dirty="0" smtClean="0">
                <a:solidFill>
                  <a:srgbClr val="000000"/>
                </a:solidFill>
              </a:rPr>
              <a:t>Step 1: Creation of training dataset</a:t>
            </a:r>
            <a:endParaRPr lang="en-US" sz="2400" spc="-5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 smtClean="0"/>
              <a:t>Step </a:t>
            </a:r>
            <a:r>
              <a:rPr lang="en-US" sz="2400" spc="-5" dirty="0"/>
              <a:t>2</a:t>
            </a:r>
            <a:r>
              <a:rPr lang="en-US" sz="2400" spc="-5" dirty="0" smtClean="0"/>
              <a:t>: Import Libraries</a:t>
            </a: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/>
              <a:t>Step </a:t>
            </a:r>
            <a:r>
              <a:rPr lang="en-US" sz="2400" spc="-5" dirty="0" smtClean="0"/>
              <a:t>3: </a:t>
            </a:r>
            <a:r>
              <a:rPr lang="en-US" sz="2400" spc="-5" dirty="0"/>
              <a:t>Import Dataset</a:t>
            </a:r>
            <a:r>
              <a:rPr lang="en-US" sz="2400" spc="-5" dirty="0" smtClean="0"/>
              <a:t> </a:t>
            </a: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 smtClean="0"/>
              <a:t>Step 4: Basic EDA</a:t>
            </a: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/>
              <a:t>Step </a:t>
            </a:r>
            <a:r>
              <a:rPr lang="en-US" sz="2400" spc="-5" dirty="0" smtClean="0"/>
              <a:t>5: Visualize Dataset</a:t>
            </a: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b="1" spc="-5" dirty="0">
                <a:solidFill>
                  <a:srgbClr val="C00000"/>
                </a:solidFill>
              </a:rPr>
              <a:t>Step </a:t>
            </a:r>
            <a:r>
              <a:rPr lang="en-US" sz="2400" b="1" spc="-5" dirty="0" smtClean="0">
                <a:solidFill>
                  <a:srgbClr val="C00000"/>
                </a:solidFill>
              </a:rPr>
              <a:t>6: Data cleaning</a:t>
            </a:r>
          </a:p>
          <a:p>
            <a:pPr marL="812800" lvl="2" indent="-457200">
              <a:spcBef>
                <a:spcPts val="900"/>
              </a:spcBef>
              <a:buSzPct val="100000"/>
              <a:buFont typeface="+mj-lt"/>
              <a:buAutoNum type="arabicPeriod"/>
            </a:pPr>
            <a:r>
              <a:rPr lang="en-IN" sz="2200" spc="-5" dirty="0" smtClean="0">
                <a:solidFill>
                  <a:srgbClr val="000000"/>
                </a:solidFill>
              </a:rPr>
              <a:t>Remove Punctuation </a:t>
            </a:r>
          </a:p>
          <a:p>
            <a:pPr marL="812800" lvl="2" indent="-457200">
              <a:spcBef>
                <a:spcPts val="900"/>
              </a:spcBef>
              <a:buSzPct val="100000"/>
              <a:buFont typeface="+mj-lt"/>
              <a:buAutoNum type="arabicPeriod"/>
            </a:pPr>
            <a:r>
              <a:rPr lang="en-IN" sz="2200" spc="-5" dirty="0" smtClean="0">
                <a:solidFill>
                  <a:srgbClr val="000000"/>
                </a:solidFill>
              </a:rPr>
              <a:t>Remove </a:t>
            </a:r>
            <a:r>
              <a:rPr lang="en-IN" sz="2200" spc="-5" dirty="0" err="1" smtClean="0">
                <a:solidFill>
                  <a:srgbClr val="000000"/>
                </a:solidFill>
              </a:rPr>
              <a:t>Stopwords</a:t>
            </a:r>
            <a:endParaRPr lang="en-IN" sz="2200" spc="-5" dirty="0" smtClean="0">
              <a:solidFill>
                <a:srgbClr val="000000"/>
              </a:solidFill>
            </a:endParaRPr>
          </a:p>
          <a:p>
            <a:pPr marL="812800" lvl="2" indent="-457200">
              <a:spcBef>
                <a:spcPts val="900"/>
              </a:spcBef>
              <a:buSzPct val="100000"/>
              <a:buFont typeface="+mj-lt"/>
              <a:buAutoNum type="arabicPeriod"/>
            </a:pPr>
            <a:r>
              <a:rPr lang="en-IN" sz="2200" spc="-5" dirty="0" smtClean="0">
                <a:solidFill>
                  <a:srgbClr val="000000"/>
                </a:solidFill>
              </a:rPr>
              <a:t>Count </a:t>
            </a:r>
            <a:r>
              <a:rPr lang="en-IN" sz="2200" spc="-5" dirty="0" err="1" smtClean="0">
                <a:solidFill>
                  <a:srgbClr val="000000"/>
                </a:solidFill>
              </a:rPr>
              <a:t>vectorizer</a:t>
            </a:r>
            <a:endParaRPr lang="en-US" sz="2200" spc="-5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 smtClean="0">
                <a:solidFill>
                  <a:srgbClr val="000000"/>
                </a:solidFill>
              </a:rPr>
              <a:t>Step 7: Modelling</a:t>
            </a: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 smtClean="0">
                <a:solidFill>
                  <a:srgbClr val="000000"/>
                </a:solidFill>
              </a:rPr>
              <a:t>Step 8: Evaluate Performance</a:t>
            </a:r>
            <a:endParaRPr lang="en-AU" sz="2400" dirty="0" smtClean="0"/>
          </a:p>
          <a:p>
            <a:pPr marL="0" indent="0">
              <a:spcBef>
                <a:spcPts val="900"/>
              </a:spcBef>
              <a:buSzPct val="100000"/>
              <a:buNone/>
            </a:pPr>
            <a:endParaRPr lang="en-AU" sz="1400" b="1" dirty="0"/>
          </a:p>
        </p:txBody>
      </p:sp>
    </p:spTree>
    <p:extLst>
      <p:ext uri="{BB962C8B-B14F-4D97-AF65-F5344CB8AC3E}">
        <p14:creationId xmlns="" xmlns:p14="http://schemas.microsoft.com/office/powerpoint/2010/main" val="173536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57604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 dirty="0" smtClean="0">
                <a:solidFill>
                  <a:srgbClr val="FFFFFF">
                    <a:alpha val="0"/>
                  </a:srgbClr>
                </a:solidFill>
              </a:rPr>
              <a:t>overall_0_132335268282037724 columns_1_132225817802942803 2_1_132335268182249538 </a:t>
            </a: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34963" y="525951"/>
            <a:ext cx="1152207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spc="-5" dirty="0" smtClean="0">
                <a:solidFill>
                  <a:srgbClr val="000000"/>
                </a:solidFill>
              </a:rPr>
              <a:t>Problem Statement	</a:t>
            </a:r>
            <a:endParaRPr sz="2200" dirty="0"/>
          </a:p>
        </p:txBody>
      </p:sp>
      <p:sp>
        <p:nvSpPr>
          <p:cNvPr id="2" name="btfpBulletedList509684"/>
          <p:cNvSpPr txBox="1"/>
          <p:nvPr>
            <p:custDataLst>
              <p:tags r:id="rId1"/>
            </p:custDataLst>
          </p:nvPr>
        </p:nvSpPr>
        <p:spPr bwMode="gray">
          <a:xfrm>
            <a:off x="325438" y="1268413"/>
            <a:ext cx="11531600" cy="965255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spcBef>
                <a:spcPts val="0"/>
              </a:spcBef>
              <a:tabLst>
                <a:tab pos="233679" algn="l"/>
              </a:tabLst>
            </a:pPr>
            <a:endParaRPr lang="en-US" dirty="0" smtClean="0">
              <a:cs typeface="Arial"/>
            </a:endParaRPr>
          </a:p>
        </p:txBody>
      </p:sp>
      <p:sp>
        <p:nvSpPr>
          <p:cNvPr id="7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25438" y="1048414"/>
            <a:ext cx="115775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dirty="0" smtClean="0">
                <a:ea typeface="Montserrat" charset="0"/>
                <a:cs typeface="Montserrat" charset="0"/>
              </a:rPr>
              <a:t>You are working in </a:t>
            </a:r>
            <a:r>
              <a:rPr lang="en-CA" dirty="0" smtClean="0">
                <a:solidFill>
                  <a:srgbClr val="C00000"/>
                </a:solidFill>
                <a:ea typeface="Montserrat" charset="0"/>
                <a:cs typeface="Montserrat" charset="0"/>
              </a:rPr>
              <a:t>a </a:t>
            </a:r>
            <a:r>
              <a:rPr lang="en-CA" b="1" dirty="0" smtClean="0">
                <a:solidFill>
                  <a:srgbClr val="C00000"/>
                </a:solidFill>
                <a:ea typeface="Montserrat" charset="0"/>
                <a:cs typeface="Montserrat" charset="0"/>
              </a:rPr>
              <a:t>data consulting</a:t>
            </a:r>
            <a:r>
              <a:rPr lang="en-CA" dirty="0" smtClean="0">
                <a:ea typeface="Montserrat" charset="0"/>
                <a:cs typeface="Montserrat" charset="0"/>
              </a:rPr>
              <a:t> company. Your client want you to build a </a:t>
            </a:r>
            <a:r>
              <a:rPr lang="en-CA" b="1" dirty="0" smtClean="0">
                <a:solidFill>
                  <a:srgbClr val="C00000"/>
                </a:solidFill>
                <a:ea typeface="Montserrat" charset="0"/>
                <a:cs typeface="Montserrat" charset="0"/>
              </a:rPr>
              <a:t>spam detector </a:t>
            </a:r>
            <a:r>
              <a:rPr lang="en-CA" dirty="0" smtClean="0">
                <a:ea typeface="Montserrat" charset="0"/>
                <a:cs typeface="Montserrat" charset="0"/>
              </a:rPr>
              <a:t>so that employees get only relevant messages/email and it </a:t>
            </a:r>
            <a:r>
              <a:rPr lang="en-CA" b="1" dirty="0" smtClean="0">
                <a:solidFill>
                  <a:srgbClr val="C00000"/>
                </a:solidFill>
                <a:ea typeface="Montserrat" charset="0"/>
                <a:cs typeface="Montserrat" charset="0"/>
              </a:rPr>
              <a:t>filters out all irrelevant/spam messages</a:t>
            </a:r>
          </a:p>
        </p:txBody>
      </p:sp>
      <p:pic>
        <p:nvPicPr>
          <p:cNvPr id="60418" name="Picture 2" descr="Spam Detection with Logistic Regression | by Natasha Sharma | Towards Data  Scie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4830" y="2270233"/>
            <a:ext cx="8763000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5107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57604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 smtClean="0">
                <a:solidFill>
                  <a:srgbClr val="FFFFFF">
                    <a:alpha val="0"/>
                  </a:srgbClr>
                </a:solidFill>
              </a:rPr>
              <a:t>overall_0_132335268282037724 columns_1_132225817802942803 2_1_132335268182249538 </a:t>
            </a:r>
            <a:endParaRPr lang="en-US" sz="100" dirty="0" err="1" smtClean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34963" y="525951"/>
            <a:ext cx="1152207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b="1" spc="-5" dirty="0" smtClean="0">
                <a:solidFill>
                  <a:srgbClr val="000000"/>
                </a:solidFill>
              </a:rPr>
              <a:t>Step 6: Data cleaning (Sample – for demo)</a:t>
            </a:r>
            <a:endParaRPr sz="2200" b="1" dirty="0"/>
          </a:p>
        </p:txBody>
      </p:sp>
      <p:sp>
        <p:nvSpPr>
          <p:cNvPr id="7" name="AutoShape 2" descr="Impor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4" descr="Import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btfpRunningAgenda1LevelTextLeft567922"/>
          <p:cNvSpPr txBox="1"/>
          <p:nvPr/>
        </p:nvSpPr>
        <p:spPr bwMode="gray">
          <a:xfrm>
            <a:off x="0" y="944429"/>
            <a:ext cx="3373360" cy="257442"/>
          </a:xfrm>
          <a:prstGeom prst="rect">
            <a:avLst/>
          </a:prstGeom>
          <a:noFill/>
        </p:spPr>
        <p:txBody>
          <a:bodyPr vert="horz" wrap="none" lIns="360363" tIns="36036" rIns="360363" bIns="36036" rtlCol="0" anchor="t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cap="all" spc="450" dirty="0" smtClean="0">
                <a:solidFill>
                  <a:srgbClr val="FFFFFF"/>
                </a:solidFill>
              </a:rPr>
              <a:t>BIVARIATE 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4963" y="1837281"/>
            <a:ext cx="1159953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import string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string.punctuation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!"#$%&amp;'()*+,-./:;&lt;=&gt;?@[\]^_`{|}~</a:t>
            </a:r>
          </a:p>
          <a:p>
            <a:pPr>
              <a:buNone/>
            </a:pPr>
            <a:endParaRPr lang="en-IN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Test = 'Hello Mr. </a:t>
            </a:r>
            <a:r>
              <a:rPr lang="en-US" dirty="0" err="1" smtClean="0">
                <a:solidFill>
                  <a:srgbClr val="C00000"/>
                </a:solidFill>
              </a:rPr>
              <a:t>Abhishek</a:t>
            </a:r>
            <a:r>
              <a:rPr lang="en-US" dirty="0" smtClean="0">
                <a:solidFill>
                  <a:srgbClr val="C00000"/>
                </a:solidFill>
              </a:rPr>
              <a:t>, I am so happy to be learning  AI now!!‘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460375" y="1291514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IN" sz="1800" b="1" u="sng" dirty="0" smtClean="0"/>
              <a:t>Remove Punctuation </a:t>
            </a:r>
            <a:endParaRPr lang="en-IN" sz="1800" b="1" u="sng" dirty="0"/>
          </a:p>
        </p:txBody>
      </p:sp>
    </p:spTree>
    <p:extLst>
      <p:ext uri="{BB962C8B-B14F-4D97-AF65-F5344CB8AC3E}">
        <p14:creationId xmlns="" xmlns:p14="http://schemas.microsoft.com/office/powerpoint/2010/main" val="37384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57604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 smtClean="0">
                <a:solidFill>
                  <a:srgbClr val="FFFFFF">
                    <a:alpha val="0"/>
                  </a:srgbClr>
                </a:solidFill>
              </a:rPr>
              <a:t>overall_0_132335268282037724 columns_1_132225817802942803 2_1_132335268182249538 </a:t>
            </a:r>
            <a:endParaRPr lang="en-US" sz="100" dirty="0" err="1" smtClean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34963" y="525951"/>
            <a:ext cx="1152207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b="1" spc="-5" dirty="0" smtClean="0">
                <a:solidFill>
                  <a:srgbClr val="000000"/>
                </a:solidFill>
              </a:rPr>
              <a:t>Step 6: Data cleaning (Sample – for demo)</a:t>
            </a:r>
            <a:endParaRPr sz="2200" b="1" dirty="0"/>
          </a:p>
        </p:txBody>
      </p:sp>
      <p:sp>
        <p:nvSpPr>
          <p:cNvPr id="7" name="AutoShape 2" descr="Impor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4" descr="Import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btfpRunningAgenda1LevelTextLeft567922"/>
          <p:cNvSpPr txBox="1"/>
          <p:nvPr/>
        </p:nvSpPr>
        <p:spPr bwMode="gray">
          <a:xfrm>
            <a:off x="0" y="944429"/>
            <a:ext cx="3373360" cy="257442"/>
          </a:xfrm>
          <a:prstGeom prst="rect">
            <a:avLst/>
          </a:prstGeom>
          <a:noFill/>
        </p:spPr>
        <p:txBody>
          <a:bodyPr vert="horz" wrap="none" lIns="360363" tIns="36036" rIns="360363" bIns="36036" rtlCol="0" anchor="t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cap="all" spc="450" dirty="0" smtClean="0">
                <a:solidFill>
                  <a:srgbClr val="FFFFFF"/>
                </a:solidFill>
              </a:rPr>
              <a:t>BIVARIATE 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4963" y="1837281"/>
            <a:ext cx="1159953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Test = 'Hello Mr. </a:t>
            </a:r>
            <a:r>
              <a:rPr lang="en-US" dirty="0" err="1" smtClean="0">
                <a:solidFill>
                  <a:srgbClr val="C00000"/>
                </a:solidFill>
              </a:rPr>
              <a:t>Abhishek</a:t>
            </a:r>
            <a:r>
              <a:rPr lang="en-US" dirty="0" smtClean="0">
                <a:solidFill>
                  <a:srgbClr val="C00000"/>
                </a:solidFill>
              </a:rPr>
              <a:t>, I am so happy to be learning  AI now!!‘</a:t>
            </a:r>
          </a:p>
          <a:p>
            <a:pPr>
              <a:buNone/>
            </a:pPr>
            <a:endParaRPr lang="en-IN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/>
              <a:t>Using list comprehension</a:t>
            </a:r>
            <a:endParaRPr lang="en-US" b="1" dirty="0" smtClean="0"/>
          </a:p>
          <a:p>
            <a:r>
              <a:rPr lang="en-US" dirty="0" err="1" smtClean="0">
                <a:solidFill>
                  <a:srgbClr val="C00000"/>
                </a:solidFill>
              </a:rPr>
              <a:t>Test_punc_removed</a:t>
            </a:r>
            <a:r>
              <a:rPr lang="en-US" dirty="0" smtClean="0">
                <a:solidFill>
                  <a:srgbClr val="C00000"/>
                </a:solidFill>
              </a:rPr>
              <a:t> = [char for char in Test if char not in </a:t>
            </a:r>
            <a:r>
              <a:rPr lang="en-US" dirty="0" err="1" smtClean="0">
                <a:solidFill>
                  <a:srgbClr val="C00000"/>
                </a:solidFill>
              </a:rPr>
              <a:t>string.punctuation</a:t>
            </a:r>
            <a:r>
              <a:rPr lang="en-US" dirty="0" smtClean="0">
                <a:solidFill>
                  <a:srgbClr val="C00000"/>
                </a:solidFill>
              </a:rPr>
              <a:t>]</a:t>
            </a:r>
          </a:p>
          <a:p>
            <a:pPr>
              <a:buNone/>
            </a:pPr>
            <a:r>
              <a:rPr lang="en-IN" b="1" dirty="0" smtClean="0"/>
              <a:t>Without List comprehension</a:t>
            </a:r>
            <a:endParaRPr lang="en-US" b="1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Test_punc_removed2 = []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for char in Test: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    if char not in </a:t>
            </a:r>
            <a:r>
              <a:rPr lang="en-US" dirty="0" err="1" smtClean="0">
                <a:solidFill>
                  <a:srgbClr val="C00000"/>
                </a:solidFill>
              </a:rPr>
              <a:t>string.punctuation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      Test_punc_removed2.append(char)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Test_punc_removed2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460375" y="1291514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IN" sz="1800" b="1" u="sng" dirty="0" smtClean="0"/>
              <a:t>Remove Punctuation </a:t>
            </a:r>
            <a:endParaRPr lang="en-IN" sz="1800" b="1" u="sng" dirty="0"/>
          </a:p>
        </p:txBody>
      </p:sp>
    </p:spTree>
    <p:extLst>
      <p:ext uri="{BB962C8B-B14F-4D97-AF65-F5344CB8AC3E}">
        <p14:creationId xmlns="" xmlns:p14="http://schemas.microsoft.com/office/powerpoint/2010/main" val="37384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57604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 smtClean="0">
                <a:solidFill>
                  <a:srgbClr val="FFFFFF">
                    <a:alpha val="0"/>
                  </a:srgbClr>
                </a:solidFill>
              </a:rPr>
              <a:t>overall_0_132335268282037724 columns_1_132225817802942803 2_1_132335268182249538 </a:t>
            </a:r>
            <a:endParaRPr lang="en-US" sz="100" dirty="0" err="1" smtClean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34963" y="525951"/>
            <a:ext cx="1152207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b="1" spc="-5" dirty="0" smtClean="0">
                <a:solidFill>
                  <a:srgbClr val="000000"/>
                </a:solidFill>
              </a:rPr>
              <a:t>Step 6: Data cleaning (Sample – for demo)</a:t>
            </a:r>
            <a:endParaRPr sz="2200" b="1" dirty="0"/>
          </a:p>
        </p:txBody>
      </p:sp>
      <p:sp>
        <p:nvSpPr>
          <p:cNvPr id="7" name="AutoShape 2" descr="Impor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4" descr="Import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btfpRunningAgenda1LevelTextLeft567922"/>
          <p:cNvSpPr txBox="1"/>
          <p:nvPr/>
        </p:nvSpPr>
        <p:spPr bwMode="gray">
          <a:xfrm>
            <a:off x="0" y="944429"/>
            <a:ext cx="3373360" cy="257442"/>
          </a:xfrm>
          <a:prstGeom prst="rect">
            <a:avLst/>
          </a:prstGeom>
          <a:noFill/>
        </p:spPr>
        <p:txBody>
          <a:bodyPr vert="horz" wrap="none" lIns="360363" tIns="36036" rIns="360363" bIns="36036" rtlCol="0" anchor="t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cap="all" spc="450" dirty="0" smtClean="0">
                <a:solidFill>
                  <a:srgbClr val="FFFFFF"/>
                </a:solidFill>
              </a:rPr>
              <a:t>BIVARIATE 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4963" y="1837281"/>
            <a:ext cx="1159953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import </a:t>
            </a:r>
            <a:r>
              <a:rPr lang="en-US" dirty="0" err="1" smtClean="0">
                <a:solidFill>
                  <a:srgbClr val="C00000"/>
                </a:solidFill>
              </a:rPr>
              <a:t>nltk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err="1" smtClean="0">
                <a:solidFill>
                  <a:srgbClr val="C00000"/>
                </a:solidFill>
              </a:rPr>
              <a:t>nltk.download</a:t>
            </a:r>
            <a:r>
              <a:rPr lang="en-US" dirty="0" smtClean="0">
                <a:solidFill>
                  <a:srgbClr val="C00000"/>
                </a:solidFill>
              </a:rPr>
              <a:t>('</a:t>
            </a:r>
            <a:r>
              <a:rPr lang="en-US" dirty="0" err="1" smtClean="0">
                <a:solidFill>
                  <a:srgbClr val="C00000"/>
                </a:solidFill>
              </a:rPr>
              <a:t>stopwords</a:t>
            </a:r>
            <a:r>
              <a:rPr lang="en-US" dirty="0" smtClean="0">
                <a:solidFill>
                  <a:srgbClr val="C00000"/>
                </a:solidFill>
              </a:rPr>
              <a:t>')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stopwords.words</a:t>
            </a:r>
            <a:r>
              <a:rPr lang="en-US" dirty="0" smtClean="0">
                <a:solidFill>
                  <a:srgbClr val="C00000"/>
                </a:solidFill>
              </a:rPr>
              <a:t>('</a:t>
            </a:r>
            <a:r>
              <a:rPr lang="en-US" dirty="0" err="1" smtClean="0">
                <a:solidFill>
                  <a:srgbClr val="C00000"/>
                </a:solidFill>
              </a:rPr>
              <a:t>english</a:t>
            </a:r>
            <a:r>
              <a:rPr lang="en-US" dirty="0" smtClean="0">
                <a:solidFill>
                  <a:srgbClr val="C00000"/>
                </a:solidFill>
              </a:rPr>
              <a:t>')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 smtClean="0"/>
              <a:t>['</a:t>
            </a:r>
            <a:r>
              <a:rPr lang="en-US" dirty="0" err="1" smtClean="0"/>
              <a:t>i</a:t>
            </a:r>
            <a:r>
              <a:rPr lang="en-US" dirty="0" smtClean="0"/>
              <a:t>', 'me', 'my', 'myself', 'we', 'our', 'ours', 'ourselves', 'you', "you're", "you've", "you'll", "you'd", 'your', 'yours', 'yourself', 'yourselves', 'he', 'him', 'his', 'himself', 'she', "she's", 'her', 'hers', 'herself', 'it', "it's", 'its', 'itself', 'they', 'them', 'their', 'theirs', 'themselves', 'what', 'which', 'who', 'whom', 'this', 'that', "that'll", 'these', 'those', 'am', 'is', 'are', 'was', 'were', 'be', 'been', 'being', 'have', 'has', 'had', 'having', 'do', 'does', 'did', 'doing', 'a', 'an', 'the', 'and', 'but', 'if', 'or', 'because', 'as', 'until', 'while', 'of', 'at', 'by', 'for', 'with', 'about', 'against', 'between', 'into', 'through', 'during', 'before', 'after', 'above', 'below', 'to', 'from', 'up', 'down', 'in', 'out', 'on', 'off', 'over', 'under', 'again',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0375" y="129151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IN" sz="1800" b="1" u="sng" dirty="0" smtClean="0"/>
              <a:t>Remove Stop words</a:t>
            </a:r>
            <a:endParaRPr lang="en-IN" sz="1800" b="1" u="sng" dirty="0"/>
          </a:p>
        </p:txBody>
      </p:sp>
    </p:spTree>
    <p:extLst>
      <p:ext uri="{BB962C8B-B14F-4D97-AF65-F5344CB8AC3E}">
        <p14:creationId xmlns="" xmlns:p14="http://schemas.microsoft.com/office/powerpoint/2010/main" val="37384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57604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 smtClean="0">
                <a:solidFill>
                  <a:srgbClr val="FFFFFF">
                    <a:alpha val="0"/>
                  </a:srgbClr>
                </a:solidFill>
              </a:rPr>
              <a:t>overall_0_132335268282037724 columns_1_132225817802942803 2_1_132335268182249538 </a:t>
            </a:r>
            <a:endParaRPr lang="en-US" sz="100" dirty="0" err="1" smtClean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34963" y="525951"/>
            <a:ext cx="1152207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b="1" spc="-5" dirty="0" smtClean="0">
                <a:solidFill>
                  <a:srgbClr val="000000"/>
                </a:solidFill>
              </a:rPr>
              <a:t>Step 6: Data cleaning (Sample – for demo)</a:t>
            </a:r>
            <a:endParaRPr sz="2200" b="1" dirty="0"/>
          </a:p>
        </p:txBody>
      </p:sp>
      <p:sp>
        <p:nvSpPr>
          <p:cNvPr id="7" name="AutoShape 2" descr="Impor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4" descr="Import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btfpRunningAgenda1LevelTextLeft567922"/>
          <p:cNvSpPr txBox="1"/>
          <p:nvPr/>
        </p:nvSpPr>
        <p:spPr bwMode="gray">
          <a:xfrm>
            <a:off x="0" y="944429"/>
            <a:ext cx="3373360" cy="257442"/>
          </a:xfrm>
          <a:prstGeom prst="rect">
            <a:avLst/>
          </a:prstGeom>
          <a:noFill/>
        </p:spPr>
        <p:txBody>
          <a:bodyPr vert="horz" wrap="none" lIns="360363" tIns="36036" rIns="360363" bIns="36036" rtlCol="0" anchor="t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cap="all" spc="450" dirty="0" smtClean="0">
                <a:solidFill>
                  <a:srgbClr val="FFFFFF"/>
                </a:solidFill>
              </a:rPr>
              <a:t>BIVARIATE 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4963" y="1837281"/>
            <a:ext cx="1159953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Test_punc_removed_join.split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 smtClean="0"/>
              <a:t>['Hello', '</a:t>
            </a:r>
            <a:r>
              <a:rPr lang="en-US" dirty="0" err="1" smtClean="0"/>
              <a:t>Mr</a:t>
            </a:r>
            <a:r>
              <a:rPr lang="en-US" dirty="0" smtClean="0"/>
              <a:t>', 'Future', 'I', 'am', 'so', 'happy', 'to', 'be', 'learning', 'AI', 'now']</a:t>
            </a:r>
          </a:p>
          <a:p>
            <a:pPr>
              <a:buNone/>
            </a:pPr>
            <a:endParaRPr lang="en-IN" dirty="0" smtClean="0"/>
          </a:p>
          <a:p>
            <a:r>
              <a:rPr lang="en-US" dirty="0" err="1" smtClean="0">
                <a:solidFill>
                  <a:srgbClr val="C00000"/>
                </a:solidFill>
              </a:rPr>
              <a:t>Test_punc_removed_join_clean</a:t>
            </a:r>
            <a:r>
              <a:rPr lang="en-US" dirty="0" smtClean="0">
                <a:solidFill>
                  <a:srgbClr val="C00000"/>
                </a:solidFill>
              </a:rPr>
              <a:t> = [word for word in </a:t>
            </a:r>
            <a:r>
              <a:rPr lang="en-US" dirty="0" err="1" smtClean="0">
                <a:solidFill>
                  <a:srgbClr val="C00000"/>
                </a:solidFill>
              </a:rPr>
              <a:t>Test_punc_removed_join.split</a:t>
            </a:r>
            <a:r>
              <a:rPr lang="en-US" dirty="0" smtClean="0">
                <a:solidFill>
                  <a:srgbClr val="C00000"/>
                </a:solidFill>
              </a:rPr>
              <a:t>() if </a:t>
            </a:r>
            <a:r>
              <a:rPr lang="en-US" dirty="0" err="1" smtClean="0">
                <a:solidFill>
                  <a:srgbClr val="C00000"/>
                </a:solidFill>
              </a:rPr>
              <a:t>word.lower</a:t>
            </a:r>
            <a:r>
              <a:rPr lang="en-US" dirty="0" smtClean="0">
                <a:solidFill>
                  <a:srgbClr val="C00000"/>
                </a:solidFill>
              </a:rPr>
              <a:t>() not in </a:t>
            </a:r>
            <a:r>
              <a:rPr lang="en-US" dirty="0" err="1" smtClean="0">
                <a:solidFill>
                  <a:srgbClr val="C00000"/>
                </a:solidFill>
              </a:rPr>
              <a:t>stopwords.words</a:t>
            </a:r>
            <a:r>
              <a:rPr lang="en-US" dirty="0" smtClean="0">
                <a:solidFill>
                  <a:srgbClr val="C00000"/>
                </a:solidFill>
              </a:rPr>
              <a:t>('</a:t>
            </a:r>
            <a:r>
              <a:rPr lang="en-US" dirty="0" err="1" smtClean="0">
                <a:solidFill>
                  <a:srgbClr val="C00000"/>
                </a:solidFill>
              </a:rPr>
              <a:t>english</a:t>
            </a:r>
            <a:r>
              <a:rPr lang="en-US" dirty="0" smtClean="0">
                <a:solidFill>
                  <a:srgbClr val="C00000"/>
                </a:solidFill>
              </a:rPr>
              <a:t>')]</a:t>
            </a:r>
          </a:p>
          <a:p>
            <a:endParaRPr lang="en-IN" dirty="0" smtClean="0">
              <a:solidFill>
                <a:srgbClr val="C00000"/>
              </a:solidFill>
            </a:endParaRPr>
          </a:p>
          <a:p>
            <a:r>
              <a:rPr lang="en-US" dirty="0" err="1" smtClean="0">
                <a:solidFill>
                  <a:srgbClr val="C00000"/>
                </a:solidFill>
              </a:rPr>
              <a:t>Test_punc_removed_join_clean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['Hello', '</a:t>
            </a:r>
            <a:r>
              <a:rPr lang="en-US" dirty="0" err="1" smtClean="0"/>
              <a:t>Mr</a:t>
            </a:r>
            <a:r>
              <a:rPr lang="en-US" dirty="0" smtClean="0"/>
              <a:t>', 'Future', 'happy', 'learning', 'AI']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460375" y="129151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IN" sz="1800" b="1" u="sng" dirty="0" smtClean="0"/>
              <a:t>Remove Stop words</a:t>
            </a:r>
            <a:endParaRPr lang="en-IN" sz="1800" b="1" u="sng" dirty="0"/>
          </a:p>
        </p:txBody>
      </p:sp>
    </p:spTree>
    <p:extLst>
      <p:ext uri="{BB962C8B-B14F-4D97-AF65-F5344CB8AC3E}">
        <p14:creationId xmlns="" xmlns:p14="http://schemas.microsoft.com/office/powerpoint/2010/main" val="37384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57604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 smtClean="0">
                <a:solidFill>
                  <a:srgbClr val="FFFFFF">
                    <a:alpha val="0"/>
                  </a:srgbClr>
                </a:solidFill>
              </a:rPr>
              <a:t>overall_0_132335268282037724 columns_1_132225817802942803 2_1_132335268182249538 </a:t>
            </a:r>
            <a:endParaRPr lang="en-US" sz="100" dirty="0" err="1" smtClean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34963" y="525951"/>
            <a:ext cx="1152207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b="1" spc="-5" dirty="0" smtClean="0">
                <a:solidFill>
                  <a:srgbClr val="000000"/>
                </a:solidFill>
              </a:rPr>
              <a:t>Step 6: Data cleaning (Sample – for demo)</a:t>
            </a:r>
            <a:endParaRPr sz="2200" b="1" dirty="0"/>
          </a:p>
        </p:txBody>
      </p:sp>
      <p:sp>
        <p:nvSpPr>
          <p:cNvPr id="7" name="AutoShape 2" descr="Impor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4" descr="Import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btfpRunningAgenda1LevelTextLeft567922"/>
          <p:cNvSpPr txBox="1"/>
          <p:nvPr/>
        </p:nvSpPr>
        <p:spPr bwMode="gray">
          <a:xfrm>
            <a:off x="0" y="944429"/>
            <a:ext cx="3373360" cy="257442"/>
          </a:xfrm>
          <a:prstGeom prst="rect">
            <a:avLst/>
          </a:prstGeom>
          <a:noFill/>
        </p:spPr>
        <p:txBody>
          <a:bodyPr vert="horz" wrap="none" lIns="360363" tIns="36036" rIns="360363" bIns="36036" rtlCol="0" anchor="t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cap="all" spc="450" dirty="0" smtClean="0">
                <a:solidFill>
                  <a:srgbClr val="FFFFFF"/>
                </a:solidFill>
              </a:rPr>
              <a:t>BIVARIATE 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4963" y="1837281"/>
            <a:ext cx="1159953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from </a:t>
            </a:r>
            <a:r>
              <a:rPr lang="en-US" dirty="0" err="1" smtClean="0">
                <a:solidFill>
                  <a:srgbClr val="C00000"/>
                </a:solidFill>
              </a:rPr>
              <a:t>sklearn.feature_extraction.text</a:t>
            </a:r>
            <a:r>
              <a:rPr lang="en-US" dirty="0" smtClean="0">
                <a:solidFill>
                  <a:srgbClr val="C00000"/>
                </a:solidFill>
              </a:rPr>
              <a:t> import </a:t>
            </a:r>
            <a:r>
              <a:rPr lang="en-US" dirty="0" err="1" smtClean="0">
                <a:solidFill>
                  <a:srgbClr val="C00000"/>
                </a:solidFill>
              </a:rPr>
              <a:t>CountVectorizer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err="1" smtClean="0">
                <a:solidFill>
                  <a:srgbClr val="C00000"/>
                </a:solidFill>
              </a:rPr>
              <a:t>sample_data</a:t>
            </a:r>
            <a:r>
              <a:rPr lang="en-US" dirty="0" smtClean="0">
                <a:solidFill>
                  <a:srgbClr val="C00000"/>
                </a:solidFill>
              </a:rPr>
              <a:t> = ['This is the first </a:t>
            </a:r>
            <a:r>
              <a:rPr lang="en-US" dirty="0" err="1" smtClean="0">
                <a:solidFill>
                  <a:srgbClr val="C00000"/>
                </a:solidFill>
              </a:rPr>
              <a:t>document.','This</a:t>
            </a:r>
            <a:r>
              <a:rPr lang="en-US" dirty="0" smtClean="0">
                <a:solidFill>
                  <a:srgbClr val="C00000"/>
                </a:solidFill>
              </a:rPr>
              <a:t> document is the second </a:t>
            </a:r>
            <a:r>
              <a:rPr lang="en-US" dirty="0" err="1" smtClean="0">
                <a:solidFill>
                  <a:srgbClr val="C00000"/>
                </a:solidFill>
              </a:rPr>
              <a:t>document.','And</a:t>
            </a:r>
            <a:r>
              <a:rPr lang="en-US" dirty="0" smtClean="0">
                <a:solidFill>
                  <a:srgbClr val="C00000"/>
                </a:solidFill>
              </a:rPr>
              <a:t> this is the third </a:t>
            </a:r>
            <a:r>
              <a:rPr lang="en-US" dirty="0" err="1" smtClean="0">
                <a:solidFill>
                  <a:srgbClr val="C00000"/>
                </a:solidFill>
              </a:rPr>
              <a:t>one.','Is</a:t>
            </a:r>
            <a:r>
              <a:rPr lang="en-US" dirty="0" smtClean="0">
                <a:solidFill>
                  <a:srgbClr val="C00000"/>
                </a:solidFill>
              </a:rPr>
              <a:t> this the first document?']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vectorizer</a:t>
            </a:r>
            <a:r>
              <a:rPr lang="en-US" dirty="0" smtClean="0">
                <a:solidFill>
                  <a:srgbClr val="C00000"/>
                </a:solidFill>
              </a:rPr>
              <a:t> = </a:t>
            </a:r>
            <a:r>
              <a:rPr lang="en-US" dirty="0" err="1" smtClean="0">
                <a:solidFill>
                  <a:srgbClr val="C00000"/>
                </a:solidFill>
              </a:rPr>
              <a:t>CountVectorizer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X = </a:t>
            </a:r>
            <a:r>
              <a:rPr lang="en-US" dirty="0" err="1" smtClean="0">
                <a:solidFill>
                  <a:srgbClr val="C00000"/>
                </a:solidFill>
              </a:rPr>
              <a:t>vectorizer.fit_transform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sample_data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IN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print(</a:t>
            </a:r>
            <a:r>
              <a:rPr lang="en-US" dirty="0" err="1" smtClean="0">
                <a:solidFill>
                  <a:srgbClr val="C00000"/>
                </a:solidFill>
              </a:rPr>
              <a:t>vectorizer.get_feature_names</a:t>
            </a:r>
            <a:r>
              <a:rPr lang="en-US" dirty="0" smtClean="0">
                <a:solidFill>
                  <a:srgbClr val="C00000"/>
                </a:solidFill>
              </a:rPr>
              <a:t>())</a:t>
            </a:r>
          </a:p>
          <a:p>
            <a:pPr>
              <a:buNone/>
            </a:pPr>
            <a:r>
              <a:rPr lang="en-US" dirty="0" smtClean="0"/>
              <a:t>['and', 'document', 'first', 'is', 'one', 'second', 'the', 'third', 'this']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print(</a:t>
            </a:r>
            <a:r>
              <a:rPr lang="en-US" dirty="0" err="1" smtClean="0">
                <a:solidFill>
                  <a:srgbClr val="C00000"/>
                </a:solidFill>
              </a:rPr>
              <a:t>X.toarray</a:t>
            </a:r>
            <a:r>
              <a:rPr lang="en-US" dirty="0" smtClean="0">
                <a:solidFill>
                  <a:srgbClr val="C00000"/>
                </a:solidFill>
              </a:rPr>
              <a:t>()) </a:t>
            </a:r>
          </a:p>
          <a:p>
            <a:r>
              <a:rPr lang="en-US" dirty="0" smtClean="0"/>
              <a:t>[[0 1 1 1 0 0 1 0 1] </a:t>
            </a:r>
          </a:p>
          <a:p>
            <a:r>
              <a:rPr lang="en-US" dirty="0" smtClean="0"/>
              <a:t>[0 2 0 1 0 1 1 0 1] </a:t>
            </a:r>
          </a:p>
          <a:p>
            <a:r>
              <a:rPr lang="en-US" dirty="0" smtClean="0"/>
              <a:t>[1 0 0 1 1 0 1 1 1] </a:t>
            </a:r>
          </a:p>
          <a:p>
            <a:r>
              <a:rPr lang="en-US" dirty="0" smtClean="0"/>
              <a:t>[0 1 1 1 0 0 1 0 1]]</a:t>
            </a:r>
            <a:endParaRPr lang="en-IN" dirty="0" smtClean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0375" y="1291514"/>
            <a:ext cx="2018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IN" sz="1800" b="1" u="sng" dirty="0" smtClean="0"/>
              <a:t>Count </a:t>
            </a:r>
            <a:r>
              <a:rPr lang="en-IN" sz="1800" b="1" u="sng" dirty="0" err="1" smtClean="0"/>
              <a:t>Vectorizer</a:t>
            </a:r>
            <a:endParaRPr lang="en-IN" sz="1800" b="1" u="sng" dirty="0"/>
          </a:p>
        </p:txBody>
      </p:sp>
    </p:spTree>
    <p:extLst>
      <p:ext uri="{BB962C8B-B14F-4D97-AF65-F5344CB8AC3E}">
        <p14:creationId xmlns="" xmlns:p14="http://schemas.microsoft.com/office/powerpoint/2010/main" val="37384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57604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 dirty="0" smtClean="0">
                <a:solidFill>
                  <a:srgbClr val="FFFFFF">
                    <a:alpha val="0"/>
                  </a:srgbClr>
                </a:solidFill>
              </a:rPr>
              <a:t>overall_0_132335268282037724 columns_1_132225817802942803 2_1_132335268182249538 </a:t>
            </a: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34963" y="525951"/>
            <a:ext cx="1152207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spc="-5" dirty="0" smtClean="0">
                <a:solidFill>
                  <a:srgbClr val="000000"/>
                </a:solidFill>
              </a:rPr>
              <a:t>Objective	</a:t>
            </a:r>
            <a:endParaRPr sz="2200" dirty="0"/>
          </a:p>
        </p:txBody>
      </p:sp>
      <p:sp>
        <p:nvSpPr>
          <p:cNvPr id="2" name="btfpBulletedList509684"/>
          <p:cNvSpPr txBox="1"/>
          <p:nvPr>
            <p:custDataLst>
              <p:tags r:id="rId1"/>
            </p:custDataLst>
          </p:nvPr>
        </p:nvSpPr>
        <p:spPr bwMode="gray">
          <a:xfrm>
            <a:off x="325438" y="1268413"/>
            <a:ext cx="11531600" cy="965255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spcBef>
                <a:spcPts val="0"/>
              </a:spcBef>
              <a:tabLst>
                <a:tab pos="233679" algn="l"/>
              </a:tabLst>
            </a:pPr>
            <a:endParaRPr lang="en-US" dirty="0" smtClean="0">
              <a:cs typeface="Arial"/>
            </a:endParaRPr>
          </a:p>
        </p:txBody>
      </p:sp>
      <p:sp>
        <p:nvSpPr>
          <p:cNvPr id="7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25438" y="1048414"/>
            <a:ext cx="1157752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SMS Spam Collection is a set of </a:t>
            </a:r>
            <a:r>
              <a:rPr lang="en-US" b="1" dirty="0" smtClean="0"/>
              <a:t>SMS tagged messages </a:t>
            </a:r>
            <a:r>
              <a:rPr lang="en-US" dirty="0" smtClean="0"/>
              <a:t>that have been collected for SMS Spam research. It contains </a:t>
            </a:r>
            <a:r>
              <a:rPr lang="en-US" b="1" dirty="0" smtClean="0"/>
              <a:t>one set of SMS messages in English of 5,574 messages</a:t>
            </a:r>
            <a:r>
              <a:rPr lang="en-US" dirty="0" smtClean="0"/>
              <a:t>, tagged according being ham (legitimate) or spam.</a:t>
            </a:r>
          </a:p>
          <a:p>
            <a:r>
              <a:rPr lang="en-IN" dirty="0" smtClean="0"/>
              <a:t>Your IT Team has already </a:t>
            </a:r>
            <a:r>
              <a:rPr lang="en-IN" b="1" dirty="0" smtClean="0"/>
              <a:t>scraped all the messages </a:t>
            </a:r>
            <a:r>
              <a:rPr lang="en-IN" dirty="0" smtClean="0"/>
              <a:t>in an excel file for you</a:t>
            </a:r>
            <a:endParaRPr lang="en-US" dirty="0" smtClean="0"/>
          </a:p>
          <a:p>
            <a:pPr lvl="1"/>
            <a:r>
              <a:rPr lang="en-US" dirty="0" smtClean="0"/>
              <a:t>The files contain one message per line. </a:t>
            </a:r>
          </a:p>
          <a:p>
            <a:pPr lvl="1"/>
            <a:r>
              <a:rPr lang="en-US" dirty="0" smtClean="0"/>
              <a:t>Each line is composed of different message </a:t>
            </a:r>
          </a:p>
          <a:p>
            <a:r>
              <a:rPr lang="en-IN" dirty="0" smtClean="0"/>
              <a:t>You need to develop a </a:t>
            </a:r>
            <a:r>
              <a:rPr lang="en-IN" b="1" dirty="0" smtClean="0"/>
              <a:t>spam detector </a:t>
            </a:r>
            <a:r>
              <a:rPr lang="en-IN" dirty="0" smtClean="0"/>
              <a:t>so that whenever a new message hits inbox. The model should be able to </a:t>
            </a:r>
            <a:r>
              <a:rPr lang="en-IN" dirty="0" err="1" smtClean="0"/>
              <a:t>guage</a:t>
            </a:r>
            <a:r>
              <a:rPr lang="en-IN" dirty="0" smtClean="0"/>
              <a:t> whether it is a spam or an ham message</a:t>
            </a:r>
            <a:endParaRPr lang="en-US" dirty="0" smtClean="0"/>
          </a:p>
        </p:txBody>
      </p:sp>
      <p:pic>
        <p:nvPicPr>
          <p:cNvPr id="8" name="Picture 2" descr="Spam Detection with Logistic Regression | by Natasha Sharma | Towards Data  Scie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3821" y="3237406"/>
            <a:ext cx="6695636" cy="29111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5107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57604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 dirty="0" smtClean="0">
                <a:solidFill>
                  <a:srgbClr val="FFFFFF">
                    <a:alpha val="0"/>
                  </a:srgbClr>
                </a:solidFill>
              </a:rPr>
              <a:t>overall_0_132335268282037724 columns_1_132225817802942803 2_1_132335268182249538 </a:t>
            </a: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34963" y="525951"/>
            <a:ext cx="1152207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b="1" spc="-5" dirty="0" smtClean="0">
                <a:solidFill>
                  <a:srgbClr val="000000"/>
                </a:solidFill>
              </a:rPr>
              <a:t>Agenda</a:t>
            </a:r>
            <a:endParaRPr sz="2200" b="1" dirty="0"/>
          </a:p>
        </p:txBody>
      </p:sp>
      <p:pic>
        <p:nvPicPr>
          <p:cNvPr id="1026" name="Picture 2" descr="Image result for TRAINING IC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00" t="561" r="-300" b="7712"/>
          <a:stretch/>
        </p:blipFill>
        <p:spPr bwMode="auto">
          <a:xfrm>
            <a:off x="7999667" y="2979609"/>
            <a:ext cx="3905250" cy="35069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tfpBulletedList509684"/>
          <p:cNvSpPr txBox="1"/>
          <p:nvPr>
            <p:custDataLst>
              <p:tags r:id="rId1"/>
            </p:custDataLst>
          </p:nvPr>
        </p:nvSpPr>
        <p:spPr bwMode="gray">
          <a:xfrm>
            <a:off x="325438" y="1268413"/>
            <a:ext cx="11531600" cy="965255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spcBef>
                <a:spcPts val="0"/>
              </a:spcBef>
              <a:tabLst>
                <a:tab pos="233679" algn="l"/>
              </a:tabLst>
            </a:pPr>
            <a:endParaRPr lang="en-US" dirty="0" smtClean="0">
              <a:cs typeface="Arial"/>
            </a:endParaRPr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382588" y="1192213"/>
            <a:ext cx="7961313" cy="5037573"/>
          </a:xfrm>
          <a:prstGeom prst="rect">
            <a:avLst/>
          </a:prstGeom>
          <a:noFill/>
        </p:spPr>
        <p:txBody>
          <a:bodyPr wrap="square" lIns="33167" tIns="33167" rIns="33167" bIns="33167" rtlCol="0">
            <a:spAutoFit/>
          </a:bodyPr>
          <a:lstStyle/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IN" sz="2400" spc="-5" dirty="0" smtClean="0">
                <a:solidFill>
                  <a:srgbClr val="000000"/>
                </a:solidFill>
              </a:rPr>
              <a:t>Step 1: Creation of training dataset</a:t>
            </a:r>
            <a:endParaRPr lang="en-US" sz="2400" spc="-5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 smtClean="0">
                <a:solidFill>
                  <a:srgbClr val="000000"/>
                </a:solidFill>
              </a:rPr>
              <a:t>Step </a:t>
            </a:r>
            <a:r>
              <a:rPr lang="en-US" sz="2400" spc="-5" dirty="0">
                <a:solidFill>
                  <a:srgbClr val="000000"/>
                </a:solidFill>
              </a:rPr>
              <a:t>2</a:t>
            </a:r>
            <a:r>
              <a:rPr lang="en-US" sz="2400" spc="-5" dirty="0" smtClean="0">
                <a:solidFill>
                  <a:srgbClr val="000000"/>
                </a:solidFill>
              </a:rPr>
              <a:t>: Import Libraries</a:t>
            </a: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>
                <a:solidFill>
                  <a:srgbClr val="000000"/>
                </a:solidFill>
              </a:rPr>
              <a:t>Step </a:t>
            </a:r>
            <a:r>
              <a:rPr lang="en-US" sz="2400" spc="-5" dirty="0" smtClean="0">
                <a:solidFill>
                  <a:srgbClr val="000000"/>
                </a:solidFill>
              </a:rPr>
              <a:t>3: </a:t>
            </a:r>
            <a:r>
              <a:rPr lang="en-US" sz="2400" spc="-5" dirty="0">
                <a:solidFill>
                  <a:srgbClr val="000000"/>
                </a:solidFill>
              </a:rPr>
              <a:t>Import Dataset</a:t>
            </a:r>
            <a:r>
              <a:rPr lang="en-US" sz="2400" spc="-5" dirty="0" smtClean="0">
                <a:solidFill>
                  <a:srgbClr val="000000"/>
                </a:solidFill>
              </a:rPr>
              <a:t> </a:t>
            </a: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>
                <a:solidFill>
                  <a:srgbClr val="000000"/>
                </a:solidFill>
              </a:rPr>
              <a:t>Step </a:t>
            </a:r>
            <a:r>
              <a:rPr lang="en-US" sz="2400" spc="-5" dirty="0" smtClean="0">
                <a:solidFill>
                  <a:srgbClr val="000000"/>
                </a:solidFill>
              </a:rPr>
              <a:t>4: Visualize Dataset</a:t>
            </a: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>
                <a:solidFill>
                  <a:srgbClr val="000000"/>
                </a:solidFill>
              </a:rPr>
              <a:t>Step </a:t>
            </a:r>
            <a:r>
              <a:rPr lang="en-US" sz="2400" spc="-5" dirty="0" smtClean="0">
                <a:solidFill>
                  <a:srgbClr val="000000"/>
                </a:solidFill>
              </a:rPr>
              <a:t>5: Data cleaning</a:t>
            </a:r>
          </a:p>
          <a:p>
            <a:pPr marL="812800" lvl="2" indent="-457200">
              <a:spcBef>
                <a:spcPts val="900"/>
              </a:spcBef>
              <a:buSzPct val="100000"/>
              <a:buFont typeface="+mj-lt"/>
              <a:buAutoNum type="arabicPeriod"/>
            </a:pPr>
            <a:r>
              <a:rPr lang="en-IN" sz="2200" spc="-5" dirty="0" smtClean="0">
                <a:solidFill>
                  <a:srgbClr val="000000"/>
                </a:solidFill>
              </a:rPr>
              <a:t>Remove Punctuation </a:t>
            </a:r>
          </a:p>
          <a:p>
            <a:pPr marL="812800" lvl="2" indent="-457200">
              <a:spcBef>
                <a:spcPts val="900"/>
              </a:spcBef>
              <a:buSzPct val="100000"/>
              <a:buFont typeface="+mj-lt"/>
              <a:buAutoNum type="arabicPeriod"/>
            </a:pPr>
            <a:r>
              <a:rPr lang="en-IN" sz="2200" spc="-5" dirty="0" smtClean="0">
                <a:solidFill>
                  <a:srgbClr val="000000"/>
                </a:solidFill>
              </a:rPr>
              <a:t>Remove </a:t>
            </a:r>
            <a:r>
              <a:rPr lang="en-IN" sz="2200" spc="-5" dirty="0" err="1" smtClean="0">
                <a:solidFill>
                  <a:srgbClr val="000000"/>
                </a:solidFill>
              </a:rPr>
              <a:t>Stopwords</a:t>
            </a:r>
            <a:endParaRPr lang="en-IN" sz="2200" spc="-5" dirty="0" smtClean="0">
              <a:solidFill>
                <a:srgbClr val="000000"/>
              </a:solidFill>
            </a:endParaRPr>
          </a:p>
          <a:p>
            <a:pPr marL="812800" lvl="2" indent="-457200">
              <a:spcBef>
                <a:spcPts val="900"/>
              </a:spcBef>
              <a:buSzPct val="100000"/>
              <a:buFont typeface="+mj-lt"/>
              <a:buAutoNum type="arabicPeriod"/>
            </a:pPr>
            <a:r>
              <a:rPr lang="en-IN" sz="2200" spc="-5" dirty="0" smtClean="0">
                <a:solidFill>
                  <a:srgbClr val="000000"/>
                </a:solidFill>
              </a:rPr>
              <a:t>Count </a:t>
            </a:r>
            <a:r>
              <a:rPr lang="en-IN" sz="2200" spc="-5" dirty="0" err="1" smtClean="0">
                <a:solidFill>
                  <a:srgbClr val="000000"/>
                </a:solidFill>
              </a:rPr>
              <a:t>vectorizer</a:t>
            </a:r>
            <a:endParaRPr lang="en-US" sz="2200" spc="-5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 smtClean="0">
                <a:solidFill>
                  <a:srgbClr val="000000"/>
                </a:solidFill>
              </a:rPr>
              <a:t>Step 6: Modelling</a:t>
            </a: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 smtClean="0">
                <a:solidFill>
                  <a:srgbClr val="000000"/>
                </a:solidFill>
              </a:rPr>
              <a:t>Step 7: Evaluate Performance</a:t>
            </a:r>
            <a:endParaRPr lang="en-AU" sz="2400" dirty="0" smtClean="0"/>
          </a:p>
          <a:p>
            <a:pPr marL="0" indent="0">
              <a:spcBef>
                <a:spcPts val="900"/>
              </a:spcBef>
              <a:buSzPct val="100000"/>
              <a:buNone/>
            </a:pPr>
            <a:endParaRPr lang="en-AU" sz="1400" b="1" dirty="0"/>
          </a:p>
        </p:txBody>
      </p:sp>
    </p:spTree>
    <p:extLst>
      <p:ext uri="{BB962C8B-B14F-4D97-AF65-F5344CB8AC3E}">
        <p14:creationId xmlns="" xmlns:p14="http://schemas.microsoft.com/office/powerpoint/2010/main" val="173536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57604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 dirty="0" smtClean="0">
                <a:solidFill>
                  <a:srgbClr val="FFFFFF">
                    <a:alpha val="0"/>
                  </a:srgbClr>
                </a:solidFill>
              </a:rPr>
              <a:t>overall_0_132335268282037724 columns_1_132225817802942803 2_1_132335268182249538 </a:t>
            </a: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34963" y="525951"/>
            <a:ext cx="1152207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b="1" spc="-5" dirty="0" smtClean="0">
                <a:solidFill>
                  <a:srgbClr val="000000"/>
                </a:solidFill>
              </a:rPr>
              <a:t>Agenda</a:t>
            </a:r>
            <a:endParaRPr sz="2200" b="1" dirty="0"/>
          </a:p>
        </p:txBody>
      </p:sp>
      <p:pic>
        <p:nvPicPr>
          <p:cNvPr id="1026" name="Picture 2" descr="Image result for TRAINING IC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00" t="561" r="-300" b="7712"/>
          <a:stretch/>
        </p:blipFill>
        <p:spPr bwMode="auto">
          <a:xfrm>
            <a:off x="7999667" y="2979609"/>
            <a:ext cx="3905250" cy="35069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tfpBulletedList509684"/>
          <p:cNvSpPr txBox="1"/>
          <p:nvPr>
            <p:custDataLst>
              <p:tags r:id="rId1"/>
            </p:custDataLst>
          </p:nvPr>
        </p:nvSpPr>
        <p:spPr bwMode="gray">
          <a:xfrm>
            <a:off x="325438" y="1268413"/>
            <a:ext cx="11531600" cy="965255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spcBef>
                <a:spcPts val="0"/>
              </a:spcBef>
              <a:tabLst>
                <a:tab pos="233679" algn="l"/>
              </a:tabLst>
            </a:pPr>
            <a:endParaRPr lang="en-US" dirty="0" smtClean="0">
              <a:cs typeface="Arial"/>
            </a:endParaRPr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382588" y="1192213"/>
            <a:ext cx="7961313" cy="5522321"/>
          </a:xfrm>
          <a:prstGeom prst="rect">
            <a:avLst/>
          </a:prstGeom>
          <a:noFill/>
        </p:spPr>
        <p:txBody>
          <a:bodyPr wrap="square" lIns="33167" tIns="33167" rIns="33167" bIns="33167" rtlCol="0">
            <a:spAutoFit/>
          </a:bodyPr>
          <a:lstStyle/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IN" sz="2400" b="1" spc="-5" dirty="0" smtClean="0">
                <a:solidFill>
                  <a:srgbClr val="C00000"/>
                </a:solidFill>
              </a:rPr>
              <a:t>Step 1: Creation of training dataset</a:t>
            </a:r>
            <a:endParaRPr lang="en-US" sz="2400" b="1" spc="-5" dirty="0" smtClean="0">
              <a:solidFill>
                <a:srgbClr val="C00000"/>
              </a:solidFill>
            </a:endParaRP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 smtClean="0">
                <a:solidFill>
                  <a:srgbClr val="000000"/>
                </a:solidFill>
              </a:rPr>
              <a:t>Step </a:t>
            </a:r>
            <a:r>
              <a:rPr lang="en-US" sz="2400" spc="-5" dirty="0">
                <a:solidFill>
                  <a:srgbClr val="000000"/>
                </a:solidFill>
              </a:rPr>
              <a:t>2</a:t>
            </a:r>
            <a:r>
              <a:rPr lang="en-US" sz="2400" spc="-5" dirty="0" smtClean="0">
                <a:solidFill>
                  <a:srgbClr val="000000"/>
                </a:solidFill>
              </a:rPr>
              <a:t>: Import Libraries</a:t>
            </a: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>
                <a:solidFill>
                  <a:srgbClr val="000000"/>
                </a:solidFill>
              </a:rPr>
              <a:t>Step </a:t>
            </a:r>
            <a:r>
              <a:rPr lang="en-US" sz="2400" spc="-5" dirty="0" smtClean="0">
                <a:solidFill>
                  <a:srgbClr val="000000"/>
                </a:solidFill>
              </a:rPr>
              <a:t>3: </a:t>
            </a:r>
            <a:r>
              <a:rPr lang="en-US" sz="2400" spc="-5" dirty="0">
                <a:solidFill>
                  <a:srgbClr val="000000"/>
                </a:solidFill>
              </a:rPr>
              <a:t>Import Dataset</a:t>
            </a:r>
            <a:r>
              <a:rPr lang="en-US" sz="2400" spc="-5" dirty="0" smtClean="0">
                <a:solidFill>
                  <a:srgbClr val="000000"/>
                </a:solidFill>
              </a:rPr>
              <a:t> </a:t>
            </a: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>
                <a:solidFill>
                  <a:srgbClr val="000000"/>
                </a:solidFill>
              </a:rPr>
              <a:t>Step </a:t>
            </a:r>
            <a:r>
              <a:rPr lang="en-US" sz="2400" spc="-5" dirty="0" smtClean="0">
                <a:solidFill>
                  <a:srgbClr val="000000"/>
                </a:solidFill>
              </a:rPr>
              <a:t>4: </a:t>
            </a:r>
            <a:r>
              <a:rPr lang="en-US" sz="2400" spc="-5" dirty="0" smtClean="0">
                <a:solidFill>
                  <a:srgbClr val="000000"/>
                </a:solidFill>
              </a:rPr>
              <a:t>Exploratory Data Analysis</a:t>
            </a: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 smtClean="0">
                <a:solidFill>
                  <a:srgbClr val="000000"/>
                </a:solidFill>
              </a:rPr>
              <a:t>Step </a:t>
            </a:r>
            <a:r>
              <a:rPr lang="en-US" sz="2400" spc="-5" dirty="0" smtClean="0">
                <a:solidFill>
                  <a:srgbClr val="000000"/>
                </a:solidFill>
              </a:rPr>
              <a:t>5: </a:t>
            </a:r>
            <a:r>
              <a:rPr lang="en-US" sz="2400" spc="-5" dirty="0" err="1" smtClean="0">
                <a:solidFill>
                  <a:srgbClr val="000000"/>
                </a:solidFill>
              </a:rPr>
              <a:t>Univariate</a:t>
            </a:r>
            <a:r>
              <a:rPr lang="en-US" sz="2400" spc="-5" dirty="0" smtClean="0">
                <a:solidFill>
                  <a:srgbClr val="000000"/>
                </a:solidFill>
              </a:rPr>
              <a:t> Analysis</a:t>
            </a:r>
            <a:endParaRPr lang="en-US" sz="2400" spc="-5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>
                <a:solidFill>
                  <a:srgbClr val="000000"/>
                </a:solidFill>
              </a:rPr>
              <a:t>Step </a:t>
            </a:r>
            <a:r>
              <a:rPr lang="en-US" sz="2400" spc="-5" dirty="0" smtClean="0">
                <a:solidFill>
                  <a:srgbClr val="000000"/>
                </a:solidFill>
              </a:rPr>
              <a:t>6</a:t>
            </a:r>
            <a:r>
              <a:rPr lang="en-US" sz="2400" spc="-5" dirty="0" smtClean="0">
                <a:solidFill>
                  <a:srgbClr val="000000"/>
                </a:solidFill>
              </a:rPr>
              <a:t>: </a:t>
            </a:r>
            <a:r>
              <a:rPr lang="en-US" sz="2400" spc="-5" dirty="0" smtClean="0">
                <a:solidFill>
                  <a:srgbClr val="000000"/>
                </a:solidFill>
              </a:rPr>
              <a:t>Data cleaning</a:t>
            </a:r>
          </a:p>
          <a:p>
            <a:pPr marL="812800" lvl="2" indent="-457200">
              <a:spcBef>
                <a:spcPts val="900"/>
              </a:spcBef>
              <a:buSzPct val="100000"/>
              <a:buFont typeface="+mj-lt"/>
              <a:buAutoNum type="arabicPeriod"/>
            </a:pPr>
            <a:r>
              <a:rPr lang="en-IN" sz="2200" spc="-5" dirty="0" smtClean="0">
                <a:solidFill>
                  <a:srgbClr val="000000"/>
                </a:solidFill>
              </a:rPr>
              <a:t>Remove Punctuation </a:t>
            </a:r>
          </a:p>
          <a:p>
            <a:pPr marL="812800" lvl="2" indent="-457200">
              <a:spcBef>
                <a:spcPts val="900"/>
              </a:spcBef>
              <a:buSzPct val="100000"/>
              <a:buFont typeface="+mj-lt"/>
              <a:buAutoNum type="arabicPeriod"/>
            </a:pPr>
            <a:r>
              <a:rPr lang="en-IN" sz="2200" spc="-5" dirty="0" smtClean="0">
                <a:solidFill>
                  <a:srgbClr val="000000"/>
                </a:solidFill>
              </a:rPr>
              <a:t>Remove </a:t>
            </a:r>
            <a:r>
              <a:rPr lang="en-IN" sz="2200" spc="-5" dirty="0" err="1" smtClean="0">
                <a:solidFill>
                  <a:srgbClr val="000000"/>
                </a:solidFill>
              </a:rPr>
              <a:t>Stopwords</a:t>
            </a:r>
            <a:endParaRPr lang="en-IN" sz="2200" spc="-5" dirty="0" smtClean="0">
              <a:solidFill>
                <a:srgbClr val="000000"/>
              </a:solidFill>
            </a:endParaRPr>
          </a:p>
          <a:p>
            <a:pPr marL="812800" lvl="2" indent="-457200">
              <a:spcBef>
                <a:spcPts val="900"/>
              </a:spcBef>
              <a:buSzPct val="100000"/>
              <a:buFont typeface="+mj-lt"/>
              <a:buAutoNum type="arabicPeriod"/>
            </a:pPr>
            <a:r>
              <a:rPr lang="en-IN" sz="2200" spc="-5" dirty="0" smtClean="0">
                <a:solidFill>
                  <a:srgbClr val="000000"/>
                </a:solidFill>
              </a:rPr>
              <a:t>Count </a:t>
            </a:r>
            <a:r>
              <a:rPr lang="en-IN" sz="2200" spc="-5" dirty="0" err="1" smtClean="0">
                <a:solidFill>
                  <a:srgbClr val="000000"/>
                </a:solidFill>
              </a:rPr>
              <a:t>vectorizer</a:t>
            </a:r>
            <a:endParaRPr lang="en-US" sz="2200" spc="-5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 smtClean="0">
                <a:solidFill>
                  <a:srgbClr val="000000"/>
                </a:solidFill>
              </a:rPr>
              <a:t>Step 6: Modelling</a:t>
            </a: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 smtClean="0">
                <a:solidFill>
                  <a:srgbClr val="000000"/>
                </a:solidFill>
              </a:rPr>
              <a:t>Step 7: Evaluate Performance</a:t>
            </a:r>
            <a:endParaRPr lang="en-AU" sz="2400" dirty="0" smtClean="0"/>
          </a:p>
          <a:p>
            <a:pPr marL="0" indent="0">
              <a:spcBef>
                <a:spcPts val="900"/>
              </a:spcBef>
              <a:buSzPct val="100000"/>
              <a:buNone/>
            </a:pPr>
            <a:endParaRPr lang="en-AU" sz="1400" b="1" dirty="0"/>
          </a:p>
        </p:txBody>
      </p:sp>
    </p:spTree>
    <p:extLst>
      <p:ext uri="{BB962C8B-B14F-4D97-AF65-F5344CB8AC3E}">
        <p14:creationId xmlns="" xmlns:p14="http://schemas.microsoft.com/office/powerpoint/2010/main" val="173536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57604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 dirty="0" smtClean="0">
                <a:solidFill>
                  <a:srgbClr val="FFFFFF">
                    <a:alpha val="0"/>
                  </a:srgbClr>
                </a:solidFill>
              </a:rPr>
              <a:t>overall_0_132335268282037724 columns_1_132225817802942803 2_1_132335268182249538 </a:t>
            </a: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34963" y="525951"/>
            <a:ext cx="1152207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IN" sz="2000" b="1" spc="-5" dirty="0" smtClean="0">
                <a:solidFill>
                  <a:srgbClr val="C00000"/>
                </a:solidFill>
              </a:rPr>
              <a:t>Step 1: Creation of training dataset</a:t>
            </a:r>
            <a:endParaRPr sz="2200" b="1" dirty="0"/>
          </a:p>
        </p:txBody>
      </p:sp>
      <p:sp>
        <p:nvSpPr>
          <p:cNvPr id="2" name="btfpBulletedList509684"/>
          <p:cNvSpPr txBox="1"/>
          <p:nvPr>
            <p:custDataLst>
              <p:tags r:id="rId1"/>
            </p:custDataLst>
          </p:nvPr>
        </p:nvSpPr>
        <p:spPr bwMode="gray">
          <a:xfrm>
            <a:off x="325438" y="1268413"/>
            <a:ext cx="11531600" cy="965255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spcBef>
                <a:spcPts val="0"/>
              </a:spcBef>
              <a:tabLst>
                <a:tab pos="233679" algn="l"/>
              </a:tabLst>
            </a:pPr>
            <a:endParaRPr lang="en-US" dirty="0" smtClean="0">
              <a:cs typeface="Arial"/>
            </a:endParaRPr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382588" y="1192213"/>
            <a:ext cx="11488846" cy="805646"/>
          </a:xfrm>
          <a:prstGeom prst="rect">
            <a:avLst/>
          </a:prstGeom>
          <a:noFill/>
        </p:spPr>
        <p:txBody>
          <a:bodyPr wrap="square" lIns="33167" tIns="33167" rIns="33167" bIns="33167" rtlCol="0">
            <a:spAutoFit/>
          </a:bodyPr>
          <a:lstStyle/>
          <a:p>
            <a:pPr marL="0" indent="0">
              <a:spcBef>
                <a:spcPts val="900"/>
              </a:spcBef>
              <a:buSzPct val="100000"/>
            </a:pPr>
            <a:r>
              <a:rPr lang="en-AU" sz="2400" spc="-5" dirty="0" smtClean="0">
                <a:solidFill>
                  <a:srgbClr val="000000"/>
                </a:solidFill>
              </a:rPr>
              <a:t>A team of 3-4 analysts was created to </a:t>
            </a:r>
            <a:r>
              <a:rPr lang="en-AU" sz="2400" b="1" spc="-5" dirty="0" smtClean="0">
                <a:solidFill>
                  <a:srgbClr val="000000"/>
                </a:solidFill>
              </a:rPr>
              <a:t>perform manual classification </a:t>
            </a:r>
            <a:r>
              <a:rPr lang="en-AU" sz="2400" spc="-5" dirty="0" smtClean="0">
                <a:solidFill>
                  <a:srgbClr val="000000"/>
                </a:solidFill>
              </a:rPr>
              <a:t>on every message</a:t>
            </a:r>
          </a:p>
        </p:txBody>
      </p:sp>
      <p:sp>
        <p:nvSpPr>
          <p:cNvPr id="7" name="AutoShape 2" descr="Impor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4" descr="Import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2626" y="1978522"/>
            <a:ext cx="7475154" cy="407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8485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57604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 dirty="0" smtClean="0">
                <a:solidFill>
                  <a:srgbClr val="FFFFFF">
                    <a:alpha val="0"/>
                  </a:srgbClr>
                </a:solidFill>
              </a:rPr>
              <a:t>overall_0_132335268282037724 columns_1_132225817802942803 2_1_132335268182249538 </a:t>
            </a: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34963" y="525951"/>
            <a:ext cx="1152207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IN" sz="2000" b="1" spc="-5" dirty="0" smtClean="0">
                <a:solidFill>
                  <a:srgbClr val="C00000"/>
                </a:solidFill>
              </a:rPr>
              <a:t>Step 1: Creation of training dataset</a:t>
            </a:r>
            <a:endParaRPr sz="2200" b="1" dirty="0"/>
          </a:p>
        </p:txBody>
      </p:sp>
      <p:sp>
        <p:nvSpPr>
          <p:cNvPr id="2" name="btfpBulletedList509684"/>
          <p:cNvSpPr txBox="1"/>
          <p:nvPr>
            <p:custDataLst>
              <p:tags r:id="rId1"/>
            </p:custDataLst>
          </p:nvPr>
        </p:nvSpPr>
        <p:spPr bwMode="gray">
          <a:xfrm>
            <a:off x="325438" y="1268413"/>
            <a:ext cx="11531600" cy="965255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spcBef>
                <a:spcPts val="0"/>
              </a:spcBef>
              <a:tabLst>
                <a:tab pos="233679" algn="l"/>
              </a:tabLst>
            </a:pPr>
            <a:endParaRPr lang="en-US" dirty="0" smtClean="0">
              <a:cs typeface="Arial"/>
            </a:endParaRPr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382588" y="1192213"/>
            <a:ext cx="11488846" cy="436314"/>
          </a:xfrm>
          <a:prstGeom prst="rect">
            <a:avLst/>
          </a:prstGeom>
          <a:noFill/>
        </p:spPr>
        <p:txBody>
          <a:bodyPr wrap="square" lIns="33167" tIns="33167" rIns="33167" bIns="33167" rtlCol="0">
            <a:spAutoFit/>
          </a:bodyPr>
          <a:lstStyle/>
          <a:p>
            <a:pPr marL="0" indent="0">
              <a:spcBef>
                <a:spcPts val="900"/>
              </a:spcBef>
              <a:buSzPct val="100000"/>
            </a:pPr>
            <a:r>
              <a:rPr lang="en-AU" sz="2400" spc="-5" dirty="0" smtClean="0">
                <a:solidFill>
                  <a:srgbClr val="000000"/>
                </a:solidFill>
              </a:rPr>
              <a:t>Example of spam message</a:t>
            </a:r>
          </a:p>
        </p:txBody>
      </p:sp>
      <p:sp>
        <p:nvSpPr>
          <p:cNvPr id="7" name="AutoShape 2" descr="Impor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4" descr="Import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2626" y="1978522"/>
            <a:ext cx="7475154" cy="407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8485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57604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 dirty="0" smtClean="0">
                <a:solidFill>
                  <a:srgbClr val="FFFFFF">
                    <a:alpha val="0"/>
                  </a:srgbClr>
                </a:solidFill>
              </a:rPr>
              <a:t>overall_0_132335268282037724 columns_1_132225817802942803 2_1_132335268182249538 </a:t>
            </a: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34963" y="525951"/>
            <a:ext cx="1152207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IN" sz="2000" b="1" spc="-5" dirty="0" smtClean="0">
                <a:solidFill>
                  <a:srgbClr val="C00000"/>
                </a:solidFill>
              </a:rPr>
              <a:t>Step 1: Creation of training dataset</a:t>
            </a:r>
            <a:endParaRPr sz="2200" b="1" dirty="0"/>
          </a:p>
        </p:txBody>
      </p:sp>
      <p:sp>
        <p:nvSpPr>
          <p:cNvPr id="2" name="btfpBulletedList509684"/>
          <p:cNvSpPr txBox="1"/>
          <p:nvPr>
            <p:custDataLst>
              <p:tags r:id="rId1"/>
            </p:custDataLst>
          </p:nvPr>
        </p:nvSpPr>
        <p:spPr bwMode="gray">
          <a:xfrm>
            <a:off x="325438" y="1268413"/>
            <a:ext cx="11531600" cy="965255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spcBef>
                <a:spcPts val="0"/>
              </a:spcBef>
              <a:tabLst>
                <a:tab pos="233679" algn="l"/>
              </a:tabLst>
            </a:pPr>
            <a:endParaRPr lang="en-US" dirty="0" smtClean="0">
              <a:cs typeface="Arial"/>
            </a:endParaRPr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382588" y="1192213"/>
            <a:ext cx="11488846" cy="436314"/>
          </a:xfrm>
          <a:prstGeom prst="rect">
            <a:avLst/>
          </a:prstGeom>
          <a:noFill/>
        </p:spPr>
        <p:txBody>
          <a:bodyPr wrap="square" lIns="33167" tIns="33167" rIns="33167" bIns="33167" rtlCol="0">
            <a:spAutoFit/>
          </a:bodyPr>
          <a:lstStyle/>
          <a:p>
            <a:pPr marL="0" indent="0">
              <a:spcBef>
                <a:spcPts val="900"/>
              </a:spcBef>
              <a:buSzPct val="100000"/>
            </a:pPr>
            <a:r>
              <a:rPr lang="en-AU" sz="2400" spc="-5" dirty="0" smtClean="0">
                <a:solidFill>
                  <a:srgbClr val="000000"/>
                </a:solidFill>
              </a:rPr>
              <a:t>Example of ham message</a:t>
            </a:r>
          </a:p>
        </p:txBody>
      </p:sp>
      <p:sp>
        <p:nvSpPr>
          <p:cNvPr id="7" name="AutoShape 2" descr="Impor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4" descr="Import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328" y="1638793"/>
            <a:ext cx="1013460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8485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57604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 dirty="0" smtClean="0">
                <a:solidFill>
                  <a:srgbClr val="FFFFFF">
                    <a:alpha val="0"/>
                  </a:srgbClr>
                </a:solidFill>
              </a:rPr>
              <a:t>overall_0_132335268282037724 columns_1_132225817802942803 2_1_132335268182249538 </a:t>
            </a: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34963" y="525951"/>
            <a:ext cx="1152207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b="1" spc="-5" dirty="0" smtClean="0">
                <a:solidFill>
                  <a:srgbClr val="000000"/>
                </a:solidFill>
              </a:rPr>
              <a:t>Agenda</a:t>
            </a:r>
            <a:endParaRPr sz="2200" b="1" dirty="0"/>
          </a:p>
        </p:txBody>
      </p:sp>
      <p:pic>
        <p:nvPicPr>
          <p:cNvPr id="1026" name="Picture 2" descr="Image result for TRAINING IC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00" t="561" r="-300" b="7712"/>
          <a:stretch/>
        </p:blipFill>
        <p:spPr bwMode="auto">
          <a:xfrm>
            <a:off x="7999667" y="2979609"/>
            <a:ext cx="3905250" cy="35069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tfpBulletedList509684"/>
          <p:cNvSpPr txBox="1"/>
          <p:nvPr>
            <p:custDataLst>
              <p:tags r:id="rId1"/>
            </p:custDataLst>
          </p:nvPr>
        </p:nvSpPr>
        <p:spPr bwMode="gray">
          <a:xfrm>
            <a:off x="325438" y="1268413"/>
            <a:ext cx="11531600" cy="965255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tabLst>
                <a:tab pos="233679" algn="l"/>
              </a:tabLst>
            </a:pPr>
            <a:endParaRPr lang="en-US" dirty="0" smtClean="0">
              <a:cs typeface="Arial"/>
            </a:endParaRPr>
          </a:p>
          <a:p>
            <a:pPr>
              <a:spcBef>
                <a:spcPts val="0"/>
              </a:spcBef>
              <a:tabLst>
                <a:tab pos="233679" algn="l"/>
              </a:tabLst>
            </a:pPr>
            <a:endParaRPr lang="en-US" dirty="0" smtClean="0">
              <a:cs typeface="Arial"/>
            </a:endParaRPr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382588" y="1192213"/>
            <a:ext cx="7961313" cy="5037573"/>
          </a:xfrm>
          <a:prstGeom prst="rect">
            <a:avLst/>
          </a:prstGeom>
          <a:noFill/>
        </p:spPr>
        <p:txBody>
          <a:bodyPr wrap="square" lIns="33167" tIns="33167" rIns="33167" bIns="33167" rtlCol="0">
            <a:spAutoFit/>
          </a:bodyPr>
          <a:lstStyle/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IN" sz="2400" spc="-5" dirty="0" smtClean="0">
                <a:solidFill>
                  <a:srgbClr val="000000"/>
                </a:solidFill>
              </a:rPr>
              <a:t>Step 1: Creation of training dataset</a:t>
            </a:r>
            <a:endParaRPr lang="en-US" sz="2400" spc="-5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b="1" spc="-5" dirty="0" smtClean="0">
                <a:solidFill>
                  <a:srgbClr val="C00000"/>
                </a:solidFill>
              </a:rPr>
              <a:t>Step </a:t>
            </a:r>
            <a:r>
              <a:rPr lang="en-US" sz="2400" b="1" spc="-5" dirty="0">
                <a:solidFill>
                  <a:srgbClr val="C00000"/>
                </a:solidFill>
              </a:rPr>
              <a:t>2</a:t>
            </a:r>
            <a:r>
              <a:rPr lang="en-US" sz="2400" b="1" spc="-5" dirty="0" smtClean="0">
                <a:solidFill>
                  <a:srgbClr val="C00000"/>
                </a:solidFill>
              </a:rPr>
              <a:t>: Import Libraries</a:t>
            </a: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>
                <a:solidFill>
                  <a:srgbClr val="000000"/>
                </a:solidFill>
              </a:rPr>
              <a:t>Step </a:t>
            </a:r>
            <a:r>
              <a:rPr lang="en-US" sz="2400" spc="-5" dirty="0" smtClean="0">
                <a:solidFill>
                  <a:srgbClr val="000000"/>
                </a:solidFill>
              </a:rPr>
              <a:t>3: </a:t>
            </a:r>
            <a:r>
              <a:rPr lang="en-US" sz="2400" spc="-5" dirty="0">
                <a:solidFill>
                  <a:srgbClr val="000000"/>
                </a:solidFill>
              </a:rPr>
              <a:t>Import Dataset</a:t>
            </a:r>
            <a:r>
              <a:rPr lang="en-US" sz="2400" spc="-5" dirty="0" smtClean="0">
                <a:solidFill>
                  <a:srgbClr val="000000"/>
                </a:solidFill>
              </a:rPr>
              <a:t> </a:t>
            </a: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>
                <a:solidFill>
                  <a:srgbClr val="000000"/>
                </a:solidFill>
              </a:rPr>
              <a:t>Step </a:t>
            </a:r>
            <a:r>
              <a:rPr lang="en-US" sz="2400" spc="-5" dirty="0" smtClean="0">
                <a:solidFill>
                  <a:srgbClr val="000000"/>
                </a:solidFill>
              </a:rPr>
              <a:t>4: Visualize Dataset</a:t>
            </a: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>
                <a:solidFill>
                  <a:srgbClr val="000000"/>
                </a:solidFill>
              </a:rPr>
              <a:t>Step </a:t>
            </a:r>
            <a:r>
              <a:rPr lang="en-US" sz="2400" spc="-5" dirty="0" smtClean="0">
                <a:solidFill>
                  <a:srgbClr val="000000"/>
                </a:solidFill>
              </a:rPr>
              <a:t>5: Data cleaning</a:t>
            </a:r>
          </a:p>
          <a:p>
            <a:pPr marL="812800" lvl="2" indent="-457200">
              <a:spcBef>
                <a:spcPts val="900"/>
              </a:spcBef>
              <a:buSzPct val="100000"/>
              <a:buFont typeface="+mj-lt"/>
              <a:buAutoNum type="arabicPeriod"/>
            </a:pPr>
            <a:r>
              <a:rPr lang="en-IN" sz="2200" spc="-5" dirty="0" smtClean="0">
                <a:solidFill>
                  <a:srgbClr val="000000"/>
                </a:solidFill>
              </a:rPr>
              <a:t>Remove Punctuation </a:t>
            </a:r>
          </a:p>
          <a:p>
            <a:pPr marL="812800" lvl="2" indent="-457200">
              <a:spcBef>
                <a:spcPts val="900"/>
              </a:spcBef>
              <a:buSzPct val="100000"/>
              <a:buFont typeface="+mj-lt"/>
              <a:buAutoNum type="arabicPeriod"/>
            </a:pPr>
            <a:r>
              <a:rPr lang="en-IN" sz="2200" spc="-5" dirty="0" smtClean="0">
                <a:solidFill>
                  <a:srgbClr val="000000"/>
                </a:solidFill>
              </a:rPr>
              <a:t>Remove </a:t>
            </a:r>
            <a:r>
              <a:rPr lang="en-IN" sz="2200" spc="-5" dirty="0" err="1" smtClean="0">
                <a:solidFill>
                  <a:srgbClr val="000000"/>
                </a:solidFill>
              </a:rPr>
              <a:t>Stopwords</a:t>
            </a:r>
            <a:endParaRPr lang="en-IN" sz="2200" spc="-5" dirty="0" smtClean="0">
              <a:solidFill>
                <a:srgbClr val="000000"/>
              </a:solidFill>
            </a:endParaRPr>
          </a:p>
          <a:p>
            <a:pPr marL="812800" lvl="2" indent="-457200">
              <a:spcBef>
                <a:spcPts val="900"/>
              </a:spcBef>
              <a:buSzPct val="100000"/>
              <a:buFont typeface="+mj-lt"/>
              <a:buAutoNum type="arabicPeriod"/>
            </a:pPr>
            <a:r>
              <a:rPr lang="en-IN" sz="2200" spc="-5" dirty="0" smtClean="0">
                <a:solidFill>
                  <a:srgbClr val="000000"/>
                </a:solidFill>
              </a:rPr>
              <a:t>Count </a:t>
            </a:r>
            <a:r>
              <a:rPr lang="en-IN" sz="2200" spc="-5" dirty="0" err="1" smtClean="0">
                <a:solidFill>
                  <a:srgbClr val="000000"/>
                </a:solidFill>
              </a:rPr>
              <a:t>vectorizer</a:t>
            </a:r>
            <a:endParaRPr lang="en-US" sz="2200" spc="-5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 smtClean="0">
                <a:solidFill>
                  <a:srgbClr val="000000"/>
                </a:solidFill>
              </a:rPr>
              <a:t>Step 6: Modelling</a:t>
            </a:r>
          </a:p>
          <a:p>
            <a:pPr marL="0" indent="0">
              <a:spcBef>
                <a:spcPts val="900"/>
              </a:spcBef>
              <a:buSzPct val="100000"/>
              <a:buNone/>
            </a:pPr>
            <a:r>
              <a:rPr lang="en-US" sz="2400" spc="-5" dirty="0" smtClean="0">
                <a:solidFill>
                  <a:srgbClr val="000000"/>
                </a:solidFill>
              </a:rPr>
              <a:t>Step 7: Evaluate Performance</a:t>
            </a:r>
            <a:endParaRPr lang="en-AU" sz="2400" dirty="0" smtClean="0"/>
          </a:p>
          <a:p>
            <a:pPr marL="0" indent="0">
              <a:spcBef>
                <a:spcPts val="900"/>
              </a:spcBef>
              <a:buSzPct val="100000"/>
              <a:buNone/>
            </a:pPr>
            <a:endParaRPr lang="en-AU" sz="1400" b="1" dirty="0"/>
          </a:p>
        </p:txBody>
      </p:sp>
    </p:spTree>
    <p:extLst>
      <p:ext uri="{BB962C8B-B14F-4D97-AF65-F5344CB8AC3E}">
        <p14:creationId xmlns="" xmlns:p14="http://schemas.microsoft.com/office/powerpoint/2010/main" val="173536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" val="New Delhi"/>
  <p:tag name="MEKKOFORMATS" val="&lt;MekkoFormats&gt;&lt;NumberFormat DecimalSeparator=&quot;.&quot; ThousandSeparator=&quot;,&quot; NegativeNumberFormat=&quot;1&quot; /&gt;&lt;Font&gt;&lt;Output_Font_Name Default=&quot;Arial&quot; UsePPTTheme=&quot;True&quot; /&gt;&lt;/Font&gt;&lt;DateFormat CultureID=&quot;1033&quot; FormatString=&quot;M/d/yyyy&quot; /&gt;&lt;/MekkoFormats&gt;"/>
  <p:tag name="POWER_USER_PPT_AGENDA_PRESENTATION_COLOR_TAG" val="#B4B4B4"/>
  <p:tag name="POWER_USER_PPT_AGENDA_PRESENTATION_DIVIDERS_CHECKED_TAG" val="0"/>
  <p:tag name="POWER_USER_PPT_AGENDA_PRESENTATION_TABLE_OF_CONTENT_CHECKED_TAG" val="1"/>
  <p:tag name="POWER_USER_PPT_AGENDA_PRESENTATION_TITLE_TEXT_TAG" val="Agenda"/>
  <p:tag name="POWER_USER_PPT_AGENDA_PRESENTATION_SHOULD_CREATE_TABLE_OF_CONTENT_TAG" val="0"/>
  <p:tag name="POWER_USER_PPT_AGENDA_PRESENTATION_SHOW_SLIDE_NUMBERS_CHECKED_TAG" val="1"/>
  <p:tag name="POWER_USER_PPT_AGENDA_PRESENTATION_SHOW_SECTION_NUMBERS_CHECKED_TAG" val="1"/>
  <p:tag name="POWER_USER_PPT_AGENDA_PRESENTATION_SHOW_BREADSCRUMBS_CHECKED_TAG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EVELSFINGERPRINT" val="77867020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EVELSFINGERPRINT" val="77867020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EVELSFINGERPRINT" val="77867020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EVELSFINGERPRINT" val="77867020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EVELSFINGERPRINT" val="77867020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EVELSFINGERPRINT" val="77867020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EVELSFINGERPRINT" val="77867020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EVELSFINGERPRINT" val="77867020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EVELSFINGERPRINT" val="77867020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EVELSFINGERPRINT" val="77867020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EVELSFINGERPRINT" val="77867020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EVELSFINGERPRINT" val="77867020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EVELSFINGERPRINT" val="77867020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EVELSFINGERPRINT" val="77867020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EVELSFINGERPRINT" val="77867020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EVELSFINGERPRINT" val="778670202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ain Core On Screen Show (16_9).potx" id="{BF16324A-100D-43A3-989B-06855AF3057C}" vid="{05E5CB01-ABF8-49A0-9EED-8A582D469C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7252</TotalTime>
  <Words>835</Words>
  <Application>Microsoft Office PowerPoint</Application>
  <PresentationFormat>Custom</PresentationFormat>
  <Paragraphs>245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Bain Core</vt:lpstr>
      <vt:lpstr>Python Case Study 2 Spam Detector</vt:lpstr>
      <vt:lpstr>Problem Statement </vt:lpstr>
      <vt:lpstr>Objective </vt:lpstr>
      <vt:lpstr>Agenda</vt:lpstr>
      <vt:lpstr>Agenda</vt:lpstr>
      <vt:lpstr>Step 1: Creation of training dataset</vt:lpstr>
      <vt:lpstr>Step 1: Creation of training dataset</vt:lpstr>
      <vt:lpstr>Step 1: Creation of training dataset</vt:lpstr>
      <vt:lpstr>Agenda</vt:lpstr>
      <vt:lpstr>Step 2: Import Libraries </vt:lpstr>
      <vt:lpstr>Agenda</vt:lpstr>
      <vt:lpstr>Step 3: Import Dataset</vt:lpstr>
      <vt:lpstr>Agenda</vt:lpstr>
      <vt:lpstr>Step 4: Basic EDA</vt:lpstr>
      <vt:lpstr>Step 4: Basic EDA</vt:lpstr>
      <vt:lpstr>Step 4: Basic EDA</vt:lpstr>
      <vt:lpstr>Agenda</vt:lpstr>
      <vt:lpstr>Step 5: Visualization (Spam vs ham)</vt:lpstr>
      <vt:lpstr>Agenda</vt:lpstr>
      <vt:lpstr>Step 6: Data cleaning (Sample – for demo)</vt:lpstr>
      <vt:lpstr>Step 6: Data cleaning (Sample – for demo)</vt:lpstr>
      <vt:lpstr>Step 6: Data cleaning (Sample – for demo)</vt:lpstr>
      <vt:lpstr>Step 6: Data cleaning (Sample – for demo)</vt:lpstr>
      <vt:lpstr>Step 6: Data cleaning (Sample – for demo)</vt:lpstr>
    </vt:vector>
  </TitlesOfParts>
  <Company>Bain &amp;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Khurana</dc:creator>
  <cp:lastModifiedBy>DELL</cp:lastModifiedBy>
  <cp:revision>325</cp:revision>
  <cp:lastPrinted>2017-02-15T14:23:56Z</cp:lastPrinted>
  <dcterms:created xsi:type="dcterms:W3CDTF">2020-01-04T03:22:49Z</dcterms:created>
  <dcterms:modified xsi:type="dcterms:W3CDTF">2020-12-06T12:03:30Z</dcterms:modified>
</cp:coreProperties>
</file>