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3"/>
  </p:notesMasterIdLst>
  <p:sldIdLst>
    <p:sldId id="256" r:id="rId2"/>
    <p:sldId id="257" r:id="rId3"/>
    <p:sldId id="258" r:id="rId4"/>
    <p:sldId id="259" r:id="rId5"/>
    <p:sldId id="261" r:id="rId6"/>
    <p:sldId id="272" r:id="rId7"/>
    <p:sldId id="268" r:id="rId8"/>
    <p:sldId id="269" r:id="rId9"/>
    <p:sldId id="270" r:id="rId10"/>
    <p:sldId id="271"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720"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ata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a:alpha val="0"/>
      </a:schemeClr>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88946CB-B356-41C4-8922-8424F3861145}" type="doc">
      <dgm:prSet loTypeId="urn:microsoft.com/office/officeart/2018/2/layout/IconVerticalSolidList" loCatId="icon" qsTypeId="urn:microsoft.com/office/officeart/2005/8/quickstyle/simple1" qsCatId="simple" csTypeId="urn:microsoft.com/office/officeart/2018/5/colors/Iconchunking_neutralbg_colorful5" csCatId="colorful" phldr="1"/>
      <dgm:spPr/>
      <dgm:t>
        <a:bodyPr/>
        <a:lstStyle/>
        <a:p>
          <a:endParaRPr lang="en-US"/>
        </a:p>
      </dgm:t>
    </dgm:pt>
    <dgm:pt modelId="{2D3FDEEC-E0BB-484E-8668-FCF0215E75E6}">
      <dgm:prSet/>
      <dgm:spPr/>
      <dgm:t>
        <a:bodyPr/>
        <a:lstStyle/>
        <a:p>
          <a:pPr>
            <a:lnSpc>
              <a:spcPct val="100000"/>
            </a:lnSpc>
          </a:pPr>
          <a:r>
            <a:rPr lang="en-US" b="1"/>
            <a:t>UBAg</a:t>
          </a:r>
          <a:r>
            <a:rPr lang="en-US"/>
            <a:t>: Unified Portal for Agricultural Statistics</a:t>
          </a:r>
        </a:p>
      </dgm:t>
    </dgm:pt>
    <dgm:pt modelId="{CCC734FB-C038-4E2D-BA5E-6AD0E90A7D2C}" type="parTrans" cxnId="{4A87CC9A-7515-4ECE-BA10-8F5AFF5939DE}">
      <dgm:prSet/>
      <dgm:spPr/>
      <dgm:t>
        <a:bodyPr/>
        <a:lstStyle/>
        <a:p>
          <a:endParaRPr lang="en-US"/>
        </a:p>
      </dgm:t>
    </dgm:pt>
    <dgm:pt modelId="{005AD683-78F8-4052-933D-353C7B26DA53}" type="sibTrans" cxnId="{4A87CC9A-7515-4ECE-BA10-8F5AFF5939DE}">
      <dgm:prSet/>
      <dgm:spPr/>
      <dgm:t>
        <a:bodyPr/>
        <a:lstStyle/>
        <a:p>
          <a:endParaRPr lang="en-US"/>
        </a:p>
      </dgm:t>
    </dgm:pt>
    <dgm:pt modelId="{E8E98ABB-224E-44A5-987F-8199BD0AA25B}">
      <dgm:prSet/>
      <dgm:spPr/>
      <dgm:t>
        <a:bodyPr/>
        <a:lstStyle/>
        <a:p>
          <a:pPr>
            <a:lnSpc>
              <a:spcPct val="100000"/>
            </a:lnSpc>
          </a:pPr>
          <a:r>
            <a:rPr lang="en-US" b="1"/>
            <a:t>Data.gov.in</a:t>
          </a:r>
          <a:r>
            <a:rPr lang="en-US"/>
            <a:t>: Open Government Data platform</a:t>
          </a:r>
        </a:p>
      </dgm:t>
    </dgm:pt>
    <dgm:pt modelId="{D4A414C4-88C8-4A32-B1CB-F2E969537EE0}" type="parTrans" cxnId="{83EBE85C-E85B-48F1-B00B-24BD7942A427}">
      <dgm:prSet/>
      <dgm:spPr/>
      <dgm:t>
        <a:bodyPr/>
        <a:lstStyle/>
        <a:p>
          <a:endParaRPr lang="en-US"/>
        </a:p>
      </dgm:t>
    </dgm:pt>
    <dgm:pt modelId="{071868AE-7B10-4AB6-B3C3-9475CAF81BF6}" type="sibTrans" cxnId="{83EBE85C-E85B-48F1-B00B-24BD7942A427}">
      <dgm:prSet/>
      <dgm:spPr/>
      <dgm:t>
        <a:bodyPr/>
        <a:lstStyle/>
        <a:p>
          <a:endParaRPr lang="en-US"/>
        </a:p>
      </dgm:t>
    </dgm:pt>
    <dgm:pt modelId="{C91217E4-7C01-4DA0-ABB9-E87489689A76}">
      <dgm:prSet/>
      <dgm:spPr/>
      <dgm:t>
        <a:bodyPr/>
        <a:lstStyle/>
        <a:p>
          <a:pPr>
            <a:lnSpc>
              <a:spcPct val="100000"/>
            </a:lnSpc>
          </a:pPr>
          <a:r>
            <a:rPr lang="en-US" b="1"/>
            <a:t>Dept. of Agriculture and Farmers Welfare</a:t>
          </a:r>
          <a:r>
            <a:rPr lang="en-US"/>
            <a:t>: District-level data on area, yield, etc.</a:t>
          </a:r>
        </a:p>
      </dgm:t>
    </dgm:pt>
    <dgm:pt modelId="{D7D8BE15-D2D1-4876-B73B-EE1DA4335F91}" type="parTrans" cxnId="{38768BFB-EBD9-4E47-9831-EEB8BA0D63BE}">
      <dgm:prSet/>
      <dgm:spPr/>
      <dgm:t>
        <a:bodyPr/>
        <a:lstStyle/>
        <a:p>
          <a:endParaRPr lang="en-US"/>
        </a:p>
      </dgm:t>
    </dgm:pt>
    <dgm:pt modelId="{CDBD2F5D-62DD-42E9-BE93-80E2ADAD586B}" type="sibTrans" cxnId="{38768BFB-EBD9-4E47-9831-EEB8BA0D63BE}">
      <dgm:prSet/>
      <dgm:spPr/>
      <dgm:t>
        <a:bodyPr/>
        <a:lstStyle/>
        <a:p>
          <a:endParaRPr lang="en-US"/>
        </a:p>
      </dgm:t>
    </dgm:pt>
    <dgm:pt modelId="{CFD955F9-0921-4144-AB45-3E51E3FA5AC8}">
      <dgm:prSet/>
      <dgm:spPr/>
      <dgm:t>
        <a:bodyPr/>
        <a:lstStyle/>
        <a:p>
          <a:pPr>
            <a:lnSpc>
              <a:spcPct val="100000"/>
            </a:lnSpc>
          </a:pPr>
          <a:r>
            <a:rPr lang="en-US" dirty="0"/>
            <a:t>Data includes: Crop type, season, production, area, fertilizer usage, electricity consumed.</a:t>
          </a:r>
        </a:p>
      </dgm:t>
    </dgm:pt>
    <dgm:pt modelId="{F55C480F-FC36-4485-9DAE-A23CDB479C47}" type="parTrans" cxnId="{057E190C-6861-4A2B-9C75-3988C0540291}">
      <dgm:prSet/>
      <dgm:spPr/>
      <dgm:t>
        <a:bodyPr/>
        <a:lstStyle/>
        <a:p>
          <a:endParaRPr lang="en-US"/>
        </a:p>
      </dgm:t>
    </dgm:pt>
    <dgm:pt modelId="{D515E409-05A8-44E5-9707-42C137628E36}" type="sibTrans" cxnId="{057E190C-6861-4A2B-9C75-3988C0540291}">
      <dgm:prSet/>
      <dgm:spPr/>
      <dgm:t>
        <a:bodyPr/>
        <a:lstStyle/>
        <a:p>
          <a:endParaRPr lang="en-US"/>
        </a:p>
      </dgm:t>
    </dgm:pt>
    <dgm:pt modelId="{027CEB2F-8263-414F-BB1C-A036A921A781}" type="pres">
      <dgm:prSet presAssocID="{188946CB-B356-41C4-8922-8424F3861145}" presName="root" presStyleCnt="0">
        <dgm:presLayoutVars>
          <dgm:dir/>
          <dgm:resizeHandles val="exact"/>
        </dgm:presLayoutVars>
      </dgm:prSet>
      <dgm:spPr/>
    </dgm:pt>
    <dgm:pt modelId="{C5C3A1BE-256A-445B-BD64-511DCD199F09}" type="pres">
      <dgm:prSet presAssocID="{2D3FDEEC-E0BB-484E-8668-FCF0215E75E6}" presName="compNode" presStyleCnt="0"/>
      <dgm:spPr/>
    </dgm:pt>
    <dgm:pt modelId="{7978A07D-7CEF-4718-BBF3-F5A676E19980}" type="pres">
      <dgm:prSet presAssocID="{2D3FDEEC-E0BB-484E-8668-FCF0215E75E6}" presName="bgRect" presStyleLbl="bgShp" presStyleIdx="0" presStyleCnt="4"/>
      <dgm:spPr/>
    </dgm:pt>
    <dgm:pt modelId="{05CC8CF3-1B7D-476D-BAEC-06AEE65F3C5C}" type="pres">
      <dgm:prSet presAssocID="{2D3FDEEC-E0BB-484E-8668-FCF0215E75E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arm scene"/>
        </a:ext>
      </dgm:extLst>
    </dgm:pt>
    <dgm:pt modelId="{D2B5A4CE-2A55-4FAD-B4EB-4E86D8A3254E}" type="pres">
      <dgm:prSet presAssocID="{2D3FDEEC-E0BB-484E-8668-FCF0215E75E6}" presName="spaceRect" presStyleCnt="0"/>
      <dgm:spPr/>
    </dgm:pt>
    <dgm:pt modelId="{EEF9B204-D3AE-44F1-8F16-B2FD9D65D0C8}" type="pres">
      <dgm:prSet presAssocID="{2D3FDEEC-E0BB-484E-8668-FCF0215E75E6}" presName="parTx" presStyleLbl="revTx" presStyleIdx="0" presStyleCnt="4">
        <dgm:presLayoutVars>
          <dgm:chMax val="0"/>
          <dgm:chPref val="0"/>
        </dgm:presLayoutVars>
      </dgm:prSet>
      <dgm:spPr/>
    </dgm:pt>
    <dgm:pt modelId="{3C6D0553-D603-411C-A30A-1F6CBC95C283}" type="pres">
      <dgm:prSet presAssocID="{005AD683-78F8-4052-933D-353C7B26DA53}" presName="sibTrans" presStyleCnt="0"/>
      <dgm:spPr/>
    </dgm:pt>
    <dgm:pt modelId="{BA706F32-8CEC-4968-8F45-89F6C19378F3}" type="pres">
      <dgm:prSet presAssocID="{E8E98ABB-224E-44A5-987F-8199BD0AA25B}" presName="compNode" presStyleCnt="0"/>
      <dgm:spPr/>
    </dgm:pt>
    <dgm:pt modelId="{03F4E55D-EA3F-4E37-BB1B-34D77966A42D}" type="pres">
      <dgm:prSet presAssocID="{E8E98ABB-224E-44A5-987F-8199BD0AA25B}" presName="bgRect" presStyleLbl="bgShp" presStyleIdx="1" presStyleCnt="4"/>
      <dgm:spPr/>
    </dgm:pt>
    <dgm:pt modelId="{1C9D6BF1-915C-4D23-863F-C127BBEE2005}" type="pres">
      <dgm:prSet presAssocID="{E8E98ABB-224E-44A5-987F-8199BD0AA25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nk"/>
        </a:ext>
      </dgm:extLst>
    </dgm:pt>
    <dgm:pt modelId="{075BE1EC-99C0-4B2B-A15A-6BF9FEFE36EF}" type="pres">
      <dgm:prSet presAssocID="{E8E98ABB-224E-44A5-987F-8199BD0AA25B}" presName="spaceRect" presStyleCnt="0"/>
      <dgm:spPr/>
    </dgm:pt>
    <dgm:pt modelId="{38C197E8-4ACD-4E9E-9776-003F1445747E}" type="pres">
      <dgm:prSet presAssocID="{E8E98ABB-224E-44A5-987F-8199BD0AA25B}" presName="parTx" presStyleLbl="revTx" presStyleIdx="1" presStyleCnt="4">
        <dgm:presLayoutVars>
          <dgm:chMax val="0"/>
          <dgm:chPref val="0"/>
        </dgm:presLayoutVars>
      </dgm:prSet>
      <dgm:spPr/>
    </dgm:pt>
    <dgm:pt modelId="{9D047183-48E4-45E8-A477-9A4BC195AF3C}" type="pres">
      <dgm:prSet presAssocID="{071868AE-7B10-4AB6-B3C3-9475CAF81BF6}" presName="sibTrans" presStyleCnt="0"/>
      <dgm:spPr/>
    </dgm:pt>
    <dgm:pt modelId="{D6DED9CA-9664-4C0A-B4CC-01DA888C59F4}" type="pres">
      <dgm:prSet presAssocID="{C91217E4-7C01-4DA0-ABB9-E87489689A76}" presName="compNode" presStyleCnt="0"/>
      <dgm:spPr/>
    </dgm:pt>
    <dgm:pt modelId="{46879482-E6C0-462E-81E2-39BAC3BEAC90}" type="pres">
      <dgm:prSet presAssocID="{C91217E4-7C01-4DA0-ABB9-E87489689A76}" presName="bgRect" presStyleLbl="bgShp" presStyleIdx="2" presStyleCnt="4"/>
      <dgm:spPr/>
    </dgm:pt>
    <dgm:pt modelId="{1632C7B5-B8EB-4B1E-BABF-F33384339FB3}" type="pres">
      <dgm:prSet presAssocID="{C91217E4-7C01-4DA0-ABB9-E87489689A76}"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ilo"/>
        </a:ext>
      </dgm:extLst>
    </dgm:pt>
    <dgm:pt modelId="{DFB3F1FA-2865-4EC1-9D61-866F3CB90C19}" type="pres">
      <dgm:prSet presAssocID="{C91217E4-7C01-4DA0-ABB9-E87489689A76}" presName="spaceRect" presStyleCnt="0"/>
      <dgm:spPr/>
    </dgm:pt>
    <dgm:pt modelId="{4BB1B015-09C7-46E7-ACD3-45265DC77E7F}" type="pres">
      <dgm:prSet presAssocID="{C91217E4-7C01-4DA0-ABB9-E87489689A76}" presName="parTx" presStyleLbl="revTx" presStyleIdx="2" presStyleCnt="4">
        <dgm:presLayoutVars>
          <dgm:chMax val="0"/>
          <dgm:chPref val="0"/>
        </dgm:presLayoutVars>
      </dgm:prSet>
      <dgm:spPr/>
    </dgm:pt>
    <dgm:pt modelId="{EC1C4FB5-5D67-48EE-92AB-B35A0672EE70}" type="pres">
      <dgm:prSet presAssocID="{CDBD2F5D-62DD-42E9-BE93-80E2ADAD586B}" presName="sibTrans" presStyleCnt="0"/>
      <dgm:spPr/>
    </dgm:pt>
    <dgm:pt modelId="{688E43BC-6EF3-4647-9C7D-D4236D2CE128}" type="pres">
      <dgm:prSet presAssocID="{CFD955F9-0921-4144-AB45-3E51E3FA5AC8}" presName="compNode" presStyleCnt="0"/>
      <dgm:spPr/>
    </dgm:pt>
    <dgm:pt modelId="{040965C6-3059-4796-BB6D-C6BA32A06B8B}" type="pres">
      <dgm:prSet presAssocID="{CFD955F9-0921-4144-AB45-3E51E3FA5AC8}" presName="bgRect" presStyleLbl="bgShp" presStyleIdx="3" presStyleCnt="4"/>
      <dgm:spPr/>
    </dgm:pt>
    <dgm:pt modelId="{ACE0BDC0-CA68-4BC9-A692-B176A5FDD7C5}" type="pres">
      <dgm:prSet presAssocID="{CFD955F9-0921-4144-AB45-3E51E3FA5AC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rn"/>
        </a:ext>
      </dgm:extLst>
    </dgm:pt>
    <dgm:pt modelId="{AC41C43B-5138-4032-9310-BFD69C96CE26}" type="pres">
      <dgm:prSet presAssocID="{CFD955F9-0921-4144-AB45-3E51E3FA5AC8}" presName="spaceRect" presStyleCnt="0"/>
      <dgm:spPr/>
    </dgm:pt>
    <dgm:pt modelId="{4D74269C-A0B1-40C3-8505-21E51B952BBE}" type="pres">
      <dgm:prSet presAssocID="{CFD955F9-0921-4144-AB45-3E51E3FA5AC8}" presName="parTx" presStyleLbl="revTx" presStyleIdx="3" presStyleCnt="4">
        <dgm:presLayoutVars>
          <dgm:chMax val="0"/>
          <dgm:chPref val="0"/>
        </dgm:presLayoutVars>
      </dgm:prSet>
      <dgm:spPr/>
    </dgm:pt>
  </dgm:ptLst>
  <dgm:cxnLst>
    <dgm:cxn modelId="{057E190C-6861-4A2B-9C75-3988C0540291}" srcId="{188946CB-B356-41C4-8922-8424F3861145}" destId="{CFD955F9-0921-4144-AB45-3E51E3FA5AC8}" srcOrd="3" destOrd="0" parTransId="{F55C480F-FC36-4485-9DAE-A23CDB479C47}" sibTransId="{D515E409-05A8-44E5-9707-42C137628E36}"/>
    <dgm:cxn modelId="{244A900E-6115-4E14-AFAF-07B09E24B6DF}" type="presOf" srcId="{CFD955F9-0921-4144-AB45-3E51E3FA5AC8}" destId="{4D74269C-A0B1-40C3-8505-21E51B952BBE}" srcOrd="0" destOrd="0" presId="urn:microsoft.com/office/officeart/2018/2/layout/IconVerticalSolidList"/>
    <dgm:cxn modelId="{EDC4C013-A677-47B8-B0D9-693AB50D44C3}" type="presOf" srcId="{C91217E4-7C01-4DA0-ABB9-E87489689A76}" destId="{4BB1B015-09C7-46E7-ACD3-45265DC77E7F}" srcOrd="0" destOrd="0" presId="urn:microsoft.com/office/officeart/2018/2/layout/IconVerticalSolidList"/>
    <dgm:cxn modelId="{83EBE85C-E85B-48F1-B00B-24BD7942A427}" srcId="{188946CB-B356-41C4-8922-8424F3861145}" destId="{E8E98ABB-224E-44A5-987F-8199BD0AA25B}" srcOrd="1" destOrd="0" parTransId="{D4A414C4-88C8-4A32-B1CB-F2E969537EE0}" sibTransId="{071868AE-7B10-4AB6-B3C3-9475CAF81BF6}"/>
    <dgm:cxn modelId="{AD7B2768-0799-4431-B49A-A9E58976B51E}" type="presOf" srcId="{188946CB-B356-41C4-8922-8424F3861145}" destId="{027CEB2F-8263-414F-BB1C-A036A921A781}" srcOrd="0" destOrd="0" presId="urn:microsoft.com/office/officeart/2018/2/layout/IconVerticalSolidList"/>
    <dgm:cxn modelId="{4A87CC9A-7515-4ECE-BA10-8F5AFF5939DE}" srcId="{188946CB-B356-41C4-8922-8424F3861145}" destId="{2D3FDEEC-E0BB-484E-8668-FCF0215E75E6}" srcOrd="0" destOrd="0" parTransId="{CCC734FB-C038-4E2D-BA5E-6AD0E90A7D2C}" sibTransId="{005AD683-78F8-4052-933D-353C7B26DA53}"/>
    <dgm:cxn modelId="{5F90849E-A980-4303-AD4D-49E62AEC1170}" type="presOf" srcId="{2D3FDEEC-E0BB-484E-8668-FCF0215E75E6}" destId="{EEF9B204-D3AE-44F1-8F16-B2FD9D65D0C8}" srcOrd="0" destOrd="0" presId="urn:microsoft.com/office/officeart/2018/2/layout/IconVerticalSolidList"/>
    <dgm:cxn modelId="{0D85F7CE-09F9-4078-B87E-2A4B0D1AE5A5}" type="presOf" srcId="{E8E98ABB-224E-44A5-987F-8199BD0AA25B}" destId="{38C197E8-4ACD-4E9E-9776-003F1445747E}" srcOrd="0" destOrd="0" presId="urn:microsoft.com/office/officeart/2018/2/layout/IconVerticalSolidList"/>
    <dgm:cxn modelId="{38768BFB-EBD9-4E47-9831-EEB8BA0D63BE}" srcId="{188946CB-B356-41C4-8922-8424F3861145}" destId="{C91217E4-7C01-4DA0-ABB9-E87489689A76}" srcOrd="2" destOrd="0" parTransId="{D7D8BE15-D2D1-4876-B73B-EE1DA4335F91}" sibTransId="{CDBD2F5D-62DD-42E9-BE93-80E2ADAD586B}"/>
    <dgm:cxn modelId="{892998B8-65B2-4B4B-BE27-A727E9A2B225}" type="presParOf" srcId="{027CEB2F-8263-414F-BB1C-A036A921A781}" destId="{C5C3A1BE-256A-445B-BD64-511DCD199F09}" srcOrd="0" destOrd="0" presId="urn:microsoft.com/office/officeart/2018/2/layout/IconVerticalSolidList"/>
    <dgm:cxn modelId="{6F97C20E-E95B-4530-B8D8-83E8348D244E}" type="presParOf" srcId="{C5C3A1BE-256A-445B-BD64-511DCD199F09}" destId="{7978A07D-7CEF-4718-BBF3-F5A676E19980}" srcOrd="0" destOrd="0" presId="urn:microsoft.com/office/officeart/2018/2/layout/IconVerticalSolidList"/>
    <dgm:cxn modelId="{4B84197A-ADEA-49A1-ADEB-CE7AFE436978}" type="presParOf" srcId="{C5C3A1BE-256A-445B-BD64-511DCD199F09}" destId="{05CC8CF3-1B7D-476D-BAEC-06AEE65F3C5C}" srcOrd="1" destOrd="0" presId="urn:microsoft.com/office/officeart/2018/2/layout/IconVerticalSolidList"/>
    <dgm:cxn modelId="{E5282420-3902-47C1-9B8E-9A68BD2DFD8A}" type="presParOf" srcId="{C5C3A1BE-256A-445B-BD64-511DCD199F09}" destId="{D2B5A4CE-2A55-4FAD-B4EB-4E86D8A3254E}" srcOrd="2" destOrd="0" presId="urn:microsoft.com/office/officeart/2018/2/layout/IconVerticalSolidList"/>
    <dgm:cxn modelId="{F17AD944-3027-4E74-B1FF-12BEF7077C63}" type="presParOf" srcId="{C5C3A1BE-256A-445B-BD64-511DCD199F09}" destId="{EEF9B204-D3AE-44F1-8F16-B2FD9D65D0C8}" srcOrd="3" destOrd="0" presId="urn:microsoft.com/office/officeart/2018/2/layout/IconVerticalSolidList"/>
    <dgm:cxn modelId="{4CBE203A-942F-4147-A5C4-325DDE5F143C}" type="presParOf" srcId="{027CEB2F-8263-414F-BB1C-A036A921A781}" destId="{3C6D0553-D603-411C-A30A-1F6CBC95C283}" srcOrd="1" destOrd="0" presId="urn:microsoft.com/office/officeart/2018/2/layout/IconVerticalSolidList"/>
    <dgm:cxn modelId="{A6F5D81E-CEFD-447F-8475-C04C715D77F9}" type="presParOf" srcId="{027CEB2F-8263-414F-BB1C-A036A921A781}" destId="{BA706F32-8CEC-4968-8F45-89F6C19378F3}" srcOrd="2" destOrd="0" presId="urn:microsoft.com/office/officeart/2018/2/layout/IconVerticalSolidList"/>
    <dgm:cxn modelId="{6F0543C7-4DAB-481B-A741-CBDDF344D2C1}" type="presParOf" srcId="{BA706F32-8CEC-4968-8F45-89F6C19378F3}" destId="{03F4E55D-EA3F-4E37-BB1B-34D77966A42D}" srcOrd="0" destOrd="0" presId="urn:microsoft.com/office/officeart/2018/2/layout/IconVerticalSolidList"/>
    <dgm:cxn modelId="{147929F8-BB27-4E8E-9AC2-F5D754F68B11}" type="presParOf" srcId="{BA706F32-8CEC-4968-8F45-89F6C19378F3}" destId="{1C9D6BF1-915C-4D23-863F-C127BBEE2005}" srcOrd="1" destOrd="0" presId="urn:microsoft.com/office/officeart/2018/2/layout/IconVerticalSolidList"/>
    <dgm:cxn modelId="{F009B1DE-F119-4DEF-A5AE-781D9D2E4F45}" type="presParOf" srcId="{BA706F32-8CEC-4968-8F45-89F6C19378F3}" destId="{075BE1EC-99C0-4B2B-A15A-6BF9FEFE36EF}" srcOrd="2" destOrd="0" presId="urn:microsoft.com/office/officeart/2018/2/layout/IconVerticalSolidList"/>
    <dgm:cxn modelId="{95ED2257-0357-47A5-9048-5CF55FB7ADE5}" type="presParOf" srcId="{BA706F32-8CEC-4968-8F45-89F6C19378F3}" destId="{38C197E8-4ACD-4E9E-9776-003F1445747E}" srcOrd="3" destOrd="0" presId="urn:microsoft.com/office/officeart/2018/2/layout/IconVerticalSolidList"/>
    <dgm:cxn modelId="{A87E7C8B-E6EC-4E1A-A5CA-7ED0EFE73891}" type="presParOf" srcId="{027CEB2F-8263-414F-BB1C-A036A921A781}" destId="{9D047183-48E4-45E8-A477-9A4BC195AF3C}" srcOrd="3" destOrd="0" presId="urn:microsoft.com/office/officeart/2018/2/layout/IconVerticalSolidList"/>
    <dgm:cxn modelId="{44B672FD-1AED-44DA-BC5C-2CE486908D42}" type="presParOf" srcId="{027CEB2F-8263-414F-BB1C-A036A921A781}" destId="{D6DED9CA-9664-4C0A-B4CC-01DA888C59F4}" srcOrd="4" destOrd="0" presId="urn:microsoft.com/office/officeart/2018/2/layout/IconVerticalSolidList"/>
    <dgm:cxn modelId="{82D37AAF-5B28-423F-8CC8-5DF93F2E676B}" type="presParOf" srcId="{D6DED9CA-9664-4C0A-B4CC-01DA888C59F4}" destId="{46879482-E6C0-462E-81E2-39BAC3BEAC90}" srcOrd="0" destOrd="0" presId="urn:microsoft.com/office/officeart/2018/2/layout/IconVerticalSolidList"/>
    <dgm:cxn modelId="{EED76391-87DE-49AE-8D77-CD90E69B7C27}" type="presParOf" srcId="{D6DED9CA-9664-4C0A-B4CC-01DA888C59F4}" destId="{1632C7B5-B8EB-4B1E-BABF-F33384339FB3}" srcOrd="1" destOrd="0" presId="urn:microsoft.com/office/officeart/2018/2/layout/IconVerticalSolidList"/>
    <dgm:cxn modelId="{3B06404A-91A7-46E3-961D-397E54CB63C4}" type="presParOf" srcId="{D6DED9CA-9664-4C0A-B4CC-01DA888C59F4}" destId="{DFB3F1FA-2865-4EC1-9D61-866F3CB90C19}" srcOrd="2" destOrd="0" presId="urn:microsoft.com/office/officeart/2018/2/layout/IconVerticalSolidList"/>
    <dgm:cxn modelId="{07A478E8-A68F-4D53-97C8-B4C508A66F5F}" type="presParOf" srcId="{D6DED9CA-9664-4C0A-B4CC-01DA888C59F4}" destId="{4BB1B015-09C7-46E7-ACD3-45265DC77E7F}" srcOrd="3" destOrd="0" presId="urn:microsoft.com/office/officeart/2018/2/layout/IconVerticalSolidList"/>
    <dgm:cxn modelId="{0EAD727D-4356-4CEB-BDC6-833B1DBF45F2}" type="presParOf" srcId="{027CEB2F-8263-414F-BB1C-A036A921A781}" destId="{EC1C4FB5-5D67-48EE-92AB-B35A0672EE70}" srcOrd="5" destOrd="0" presId="urn:microsoft.com/office/officeart/2018/2/layout/IconVerticalSolidList"/>
    <dgm:cxn modelId="{4ED40EF4-01A0-443A-AED0-84F0516B0A68}" type="presParOf" srcId="{027CEB2F-8263-414F-BB1C-A036A921A781}" destId="{688E43BC-6EF3-4647-9C7D-D4236D2CE128}" srcOrd="6" destOrd="0" presId="urn:microsoft.com/office/officeart/2018/2/layout/IconVerticalSolidList"/>
    <dgm:cxn modelId="{731B9F65-4FE8-4F16-9506-6D0483EDD942}" type="presParOf" srcId="{688E43BC-6EF3-4647-9C7D-D4236D2CE128}" destId="{040965C6-3059-4796-BB6D-C6BA32A06B8B}" srcOrd="0" destOrd="0" presId="urn:microsoft.com/office/officeart/2018/2/layout/IconVerticalSolidList"/>
    <dgm:cxn modelId="{E8BBDA8E-4211-4D1C-BC1A-D074748EEA42}" type="presParOf" srcId="{688E43BC-6EF3-4647-9C7D-D4236D2CE128}" destId="{ACE0BDC0-CA68-4BC9-A692-B176A5FDD7C5}" srcOrd="1" destOrd="0" presId="urn:microsoft.com/office/officeart/2018/2/layout/IconVerticalSolidList"/>
    <dgm:cxn modelId="{84CA3C6B-EB9F-4D56-BFBA-2FCAD326D9C2}" type="presParOf" srcId="{688E43BC-6EF3-4647-9C7D-D4236D2CE128}" destId="{AC41C43B-5138-4032-9310-BFD69C96CE26}" srcOrd="2" destOrd="0" presId="urn:microsoft.com/office/officeart/2018/2/layout/IconVerticalSolidList"/>
    <dgm:cxn modelId="{D9BC9FB1-176D-48FF-936D-3020A5D8AF35}" type="presParOf" srcId="{688E43BC-6EF3-4647-9C7D-D4236D2CE128}" destId="{4D74269C-A0B1-40C3-8505-21E51B952BB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DD0CA6-9BF4-425C-984F-8DDA04BFF122}"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59E439F-449A-4999-9B5A-D9864583B833}">
      <dgm:prSet/>
      <dgm:spPr/>
      <dgm:t>
        <a:bodyPr/>
        <a:lstStyle/>
        <a:p>
          <a:r>
            <a:rPr lang="en-US" b="1"/>
            <a:t>Crop Production Data (District-wise):</a:t>
          </a:r>
          <a:r>
            <a:rPr lang="en-US"/>
            <a:t>State, District, Crop Season, Area, Production, Yield</a:t>
          </a:r>
        </a:p>
      </dgm:t>
    </dgm:pt>
    <dgm:pt modelId="{AE0B462E-F1E3-410D-BEC6-C7B77DC4783B}" type="parTrans" cxnId="{F7EA99DD-CAAD-4B96-8745-87FBF173D9AC}">
      <dgm:prSet/>
      <dgm:spPr/>
      <dgm:t>
        <a:bodyPr/>
        <a:lstStyle/>
        <a:p>
          <a:endParaRPr lang="en-US"/>
        </a:p>
      </dgm:t>
    </dgm:pt>
    <dgm:pt modelId="{6735D56D-FE67-41A0-A43D-D08A43BFE4B9}" type="sibTrans" cxnId="{F7EA99DD-CAAD-4B96-8745-87FBF173D9AC}">
      <dgm:prSet/>
      <dgm:spPr/>
      <dgm:t>
        <a:bodyPr/>
        <a:lstStyle/>
        <a:p>
          <a:endParaRPr lang="en-US"/>
        </a:p>
      </dgm:t>
    </dgm:pt>
    <dgm:pt modelId="{DFAB207A-4F49-4ED8-BA1A-AAED9601417A}">
      <dgm:prSet/>
      <dgm:spPr/>
      <dgm:t>
        <a:bodyPr/>
        <a:lstStyle/>
        <a:p>
          <a:r>
            <a:rPr lang="en-US" b="1"/>
            <a:t>Electricity Consumption in Agriculture </a:t>
          </a:r>
          <a:r>
            <a:rPr lang="en-US"/>
            <a:t>: Year, State, Electricity Consumption(GWh)</a:t>
          </a:r>
        </a:p>
      </dgm:t>
    </dgm:pt>
    <dgm:pt modelId="{86F22C08-518F-4DC1-8ABA-35A607FA691B}" type="parTrans" cxnId="{A2D33ADA-8BDF-4D1F-87BD-4A730FFE9440}">
      <dgm:prSet/>
      <dgm:spPr/>
      <dgm:t>
        <a:bodyPr/>
        <a:lstStyle/>
        <a:p>
          <a:endParaRPr lang="en-US"/>
        </a:p>
      </dgm:t>
    </dgm:pt>
    <dgm:pt modelId="{D4FB3431-CB7C-411E-BF37-64084C3ACC70}" type="sibTrans" cxnId="{A2D33ADA-8BDF-4D1F-87BD-4A730FFE9440}">
      <dgm:prSet/>
      <dgm:spPr/>
      <dgm:t>
        <a:bodyPr/>
        <a:lstStyle/>
        <a:p>
          <a:endParaRPr lang="en-US"/>
        </a:p>
      </dgm:t>
    </dgm:pt>
    <dgm:pt modelId="{94990446-680E-42BE-B99D-DAF07CE52A07}" type="pres">
      <dgm:prSet presAssocID="{D7DD0CA6-9BF4-425C-984F-8DDA04BFF122}" presName="root" presStyleCnt="0">
        <dgm:presLayoutVars>
          <dgm:dir/>
          <dgm:resizeHandles val="exact"/>
        </dgm:presLayoutVars>
      </dgm:prSet>
      <dgm:spPr/>
    </dgm:pt>
    <dgm:pt modelId="{B5714FBF-A9DA-4B45-B898-1FE7B3B87BD0}" type="pres">
      <dgm:prSet presAssocID="{559E439F-449A-4999-9B5A-D9864583B833}" presName="compNode" presStyleCnt="0"/>
      <dgm:spPr/>
    </dgm:pt>
    <dgm:pt modelId="{154EDB83-EB36-430B-B746-2C4751D49D5B}" type="pres">
      <dgm:prSet presAssocID="{559E439F-449A-4999-9B5A-D9864583B83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rn"/>
        </a:ext>
      </dgm:extLst>
    </dgm:pt>
    <dgm:pt modelId="{B7B691BC-1B89-4468-91E8-D4E35F96899C}" type="pres">
      <dgm:prSet presAssocID="{559E439F-449A-4999-9B5A-D9864583B833}" presName="spaceRect" presStyleCnt="0"/>
      <dgm:spPr/>
    </dgm:pt>
    <dgm:pt modelId="{58440A59-95C2-414D-A64D-054BB0FC96C9}" type="pres">
      <dgm:prSet presAssocID="{559E439F-449A-4999-9B5A-D9864583B833}" presName="textRect" presStyleLbl="revTx" presStyleIdx="0" presStyleCnt="2">
        <dgm:presLayoutVars>
          <dgm:chMax val="1"/>
          <dgm:chPref val="1"/>
        </dgm:presLayoutVars>
      </dgm:prSet>
      <dgm:spPr/>
    </dgm:pt>
    <dgm:pt modelId="{8926B20E-3E2B-42AC-93E2-8E7F18F7DC28}" type="pres">
      <dgm:prSet presAssocID="{6735D56D-FE67-41A0-A43D-D08A43BFE4B9}" presName="sibTrans" presStyleCnt="0"/>
      <dgm:spPr/>
    </dgm:pt>
    <dgm:pt modelId="{24D56392-2576-4BAC-95E2-AFBABE8C0F08}" type="pres">
      <dgm:prSet presAssocID="{DFAB207A-4F49-4ED8-BA1A-AAED9601417A}" presName="compNode" presStyleCnt="0"/>
      <dgm:spPr/>
    </dgm:pt>
    <dgm:pt modelId="{4388AF57-DFA8-4A61-AB58-4EEAAA4C3BDD}" type="pres">
      <dgm:prSet presAssocID="{DFAB207A-4F49-4ED8-BA1A-AAED9601417A}"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ctory"/>
        </a:ext>
      </dgm:extLst>
    </dgm:pt>
    <dgm:pt modelId="{89A0A95E-C9B6-47BA-82A0-BEF217687373}" type="pres">
      <dgm:prSet presAssocID="{DFAB207A-4F49-4ED8-BA1A-AAED9601417A}" presName="spaceRect" presStyleCnt="0"/>
      <dgm:spPr/>
    </dgm:pt>
    <dgm:pt modelId="{CDAC5AA7-6B17-49EA-8873-DFB365975C93}" type="pres">
      <dgm:prSet presAssocID="{DFAB207A-4F49-4ED8-BA1A-AAED9601417A}" presName="textRect" presStyleLbl="revTx" presStyleIdx="1" presStyleCnt="2">
        <dgm:presLayoutVars>
          <dgm:chMax val="1"/>
          <dgm:chPref val="1"/>
        </dgm:presLayoutVars>
      </dgm:prSet>
      <dgm:spPr/>
    </dgm:pt>
  </dgm:ptLst>
  <dgm:cxnLst>
    <dgm:cxn modelId="{E856D703-F01B-40FF-996E-C8A4A94A802C}" type="presOf" srcId="{DFAB207A-4F49-4ED8-BA1A-AAED9601417A}" destId="{CDAC5AA7-6B17-49EA-8873-DFB365975C93}" srcOrd="0" destOrd="0" presId="urn:microsoft.com/office/officeart/2018/2/layout/IconLabelList"/>
    <dgm:cxn modelId="{1AC6AE62-11CC-4FBB-B3CD-645E4037628E}" type="presOf" srcId="{D7DD0CA6-9BF4-425C-984F-8DDA04BFF122}" destId="{94990446-680E-42BE-B99D-DAF07CE52A07}" srcOrd="0" destOrd="0" presId="urn:microsoft.com/office/officeart/2018/2/layout/IconLabelList"/>
    <dgm:cxn modelId="{F2D3E265-35D0-4D27-849D-BBD7B66E1021}" type="presOf" srcId="{559E439F-449A-4999-9B5A-D9864583B833}" destId="{58440A59-95C2-414D-A64D-054BB0FC96C9}" srcOrd="0" destOrd="0" presId="urn:microsoft.com/office/officeart/2018/2/layout/IconLabelList"/>
    <dgm:cxn modelId="{A2D33ADA-8BDF-4D1F-87BD-4A730FFE9440}" srcId="{D7DD0CA6-9BF4-425C-984F-8DDA04BFF122}" destId="{DFAB207A-4F49-4ED8-BA1A-AAED9601417A}" srcOrd="1" destOrd="0" parTransId="{86F22C08-518F-4DC1-8ABA-35A607FA691B}" sibTransId="{D4FB3431-CB7C-411E-BF37-64084C3ACC70}"/>
    <dgm:cxn modelId="{F7EA99DD-CAAD-4B96-8745-87FBF173D9AC}" srcId="{D7DD0CA6-9BF4-425C-984F-8DDA04BFF122}" destId="{559E439F-449A-4999-9B5A-D9864583B833}" srcOrd="0" destOrd="0" parTransId="{AE0B462E-F1E3-410D-BEC6-C7B77DC4783B}" sibTransId="{6735D56D-FE67-41A0-A43D-D08A43BFE4B9}"/>
    <dgm:cxn modelId="{CC4616EB-79F4-469C-BEAB-5D81B2FE332D}" type="presParOf" srcId="{94990446-680E-42BE-B99D-DAF07CE52A07}" destId="{B5714FBF-A9DA-4B45-B898-1FE7B3B87BD0}" srcOrd="0" destOrd="0" presId="urn:microsoft.com/office/officeart/2018/2/layout/IconLabelList"/>
    <dgm:cxn modelId="{0171C3F9-B693-46B3-BB6E-2495E607BE9B}" type="presParOf" srcId="{B5714FBF-A9DA-4B45-B898-1FE7B3B87BD0}" destId="{154EDB83-EB36-430B-B746-2C4751D49D5B}" srcOrd="0" destOrd="0" presId="urn:microsoft.com/office/officeart/2018/2/layout/IconLabelList"/>
    <dgm:cxn modelId="{47F9893B-44EE-4048-8DF8-F6FAF02FCBEB}" type="presParOf" srcId="{B5714FBF-A9DA-4B45-B898-1FE7B3B87BD0}" destId="{B7B691BC-1B89-4468-91E8-D4E35F96899C}" srcOrd="1" destOrd="0" presId="urn:microsoft.com/office/officeart/2018/2/layout/IconLabelList"/>
    <dgm:cxn modelId="{747D9312-3483-4431-BBCA-80336C5AC76F}" type="presParOf" srcId="{B5714FBF-A9DA-4B45-B898-1FE7B3B87BD0}" destId="{58440A59-95C2-414D-A64D-054BB0FC96C9}" srcOrd="2" destOrd="0" presId="urn:microsoft.com/office/officeart/2018/2/layout/IconLabelList"/>
    <dgm:cxn modelId="{18586C9D-3E7C-440B-A3C9-B7C51FED321F}" type="presParOf" srcId="{94990446-680E-42BE-B99D-DAF07CE52A07}" destId="{8926B20E-3E2B-42AC-93E2-8E7F18F7DC28}" srcOrd="1" destOrd="0" presId="urn:microsoft.com/office/officeart/2018/2/layout/IconLabelList"/>
    <dgm:cxn modelId="{D80F0442-3025-4DA2-A52C-42AE77407C21}" type="presParOf" srcId="{94990446-680E-42BE-B99D-DAF07CE52A07}" destId="{24D56392-2576-4BAC-95E2-AFBABE8C0F08}" srcOrd="2" destOrd="0" presId="urn:microsoft.com/office/officeart/2018/2/layout/IconLabelList"/>
    <dgm:cxn modelId="{7BD173F1-5FEB-4FB2-A1C0-165AB23CD954}" type="presParOf" srcId="{24D56392-2576-4BAC-95E2-AFBABE8C0F08}" destId="{4388AF57-DFA8-4A61-AB58-4EEAAA4C3BDD}" srcOrd="0" destOrd="0" presId="urn:microsoft.com/office/officeart/2018/2/layout/IconLabelList"/>
    <dgm:cxn modelId="{B13044F3-0E3A-4D02-B151-DF4D9161B62F}" type="presParOf" srcId="{24D56392-2576-4BAC-95E2-AFBABE8C0F08}" destId="{89A0A95E-C9B6-47BA-82A0-BEF217687373}" srcOrd="1" destOrd="0" presId="urn:microsoft.com/office/officeart/2018/2/layout/IconLabelList"/>
    <dgm:cxn modelId="{39D52E98-2B67-4403-8F51-1C6ED40A4FB7}" type="presParOf" srcId="{24D56392-2576-4BAC-95E2-AFBABE8C0F08}" destId="{CDAC5AA7-6B17-49EA-8873-DFB365975C93}"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978A07D-7CEF-4718-BBF3-F5A676E19980}">
      <dsp:nvSpPr>
        <dsp:cNvPr id="0" name=""/>
        <dsp:cNvSpPr/>
      </dsp:nvSpPr>
      <dsp:spPr>
        <a:xfrm>
          <a:off x="0" y="2319"/>
          <a:ext cx="4929186"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CC8CF3-1B7D-476D-BAEC-06AEE65F3C5C}">
      <dsp:nvSpPr>
        <dsp:cNvPr id="0" name=""/>
        <dsp:cNvSpPr/>
      </dsp:nvSpPr>
      <dsp:spPr>
        <a:xfrm>
          <a:off x="355571" y="266794"/>
          <a:ext cx="646494" cy="64649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F9B204-D3AE-44F1-8F16-B2FD9D65D0C8}">
      <dsp:nvSpPr>
        <dsp:cNvPr id="0" name=""/>
        <dsp:cNvSpPr/>
      </dsp:nvSpPr>
      <dsp:spPr>
        <a:xfrm>
          <a:off x="1357638" y="2319"/>
          <a:ext cx="3571548"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b="1" kern="1200"/>
            <a:t>UBAg</a:t>
          </a:r>
          <a:r>
            <a:rPr lang="en-US" sz="1500" kern="1200"/>
            <a:t>: Unified Portal for Agricultural Statistics</a:t>
          </a:r>
        </a:p>
      </dsp:txBody>
      <dsp:txXfrm>
        <a:off x="1357638" y="2319"/>
        <a:ext cx="3571548" cy="1175444"/>
      </dsp:txXfrm>
    </dsp:sp>
    <dsp:sp modelId="{03F4E55D-EA3F-4E37-BB1B-34D77966A42D}">
      <dsp:nvSpPr>
        <dsp:cNvPr id="0" name=""/>
        <dsp:cNvSpPr/>
      </dsp:nvSpPr>
      <dsp:spPr>
        <a:xfrm>
          <a:off x="0" y="1471624"/>
          <a:ext cx="4929186"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C9D6BF1-915C-4D23-863F-C127BBEE2005}">
      <dsp:nvSpPr>
        <dsp:cNvPr id="0" name=""/>
        <dsp:cNvSpPr/>
      </dsp:nvSpPr>
      <dsp:spPr>
        <a:xfrm>
          <a:off x="355571" y="1736099"/>
          <a:ext cx="646494" cy="64649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8C197E8-4ACD-4E9E-9776-003F1445747E}">
      <dsp:nvSpPr>
        <dsp:cNvPr id="0" name=""/>
        <dsp:cNvSpPr/>
      </dsp:nvSpPr>
      <dsp:spPr>
        <a:xfrm>
          <a:off x="1357638" y="1471624"/>
          <a:ext cx="3571548"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b="1" kern="1200"/>
            <a:t>Data.gov.in</a:t>
          </a:r>
          <a:r>
            <a:rPr lang="en-US" sz="1500" kern="1200"/>
            <a:t>: Open Government Data platform</a:t>
          </a:r>
        </a:p>
      </dsp:txBody>
      <dsp:txXfrm>
        <a:off x="1357638" y="1471624"/>
        <a:ext cx="3571548" cy="1175444"/>
      </dsp:txXfrm>
    </dsp:sp>
    <dsp:sp modelId="{46879482-E6C0-462E-81E2-39BAC3BEAC90}">
      <dsp:nvSpPr>
        <dsp:cNvPr id="0" name=""/>
        <dsp:cNvSpPr/>
      </dsp:nvSpPr>
      <dsp:spPr>
        <a:xfrm>
          <a:off x="0" y="2940930"/>
          <a:ext cx="4929186"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32C7B5-B8EB-4B1E-BABF-F33384339FB3}">
      <dsp:nvSpPr>
        <dsp:cNvPr id="0" name=""/>
        <dsp:cNvSpPr/>
      </dsp:nvSpPr>
      <dsp:spPr>
        <a:xfrm>
          <a:off x="355571" y="3205405"/>
          <a:ext cx="646494" cy="64649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B1B015-09C7-46E7-ACD3-45265DC77E7F}">
      <dsp:nvSpPr>
        <dsp:cNvPr id="0" name=""/>
        <dsp:cNvSpPr/>
      </dsp:nvSpPr>
      <dsp:spPr>
        <a:xfrm>
          <a:off x="1357638" y="2940930"/>
          <a:ext cx="3571548"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b="1" kern="1200"/>
            <a:t>Dept. of Agriculture and Farmers Welfare</a:t>
          </a:r>
          <a:r>
            <a:rPr lang="en-US" sz="1500" kern="1200"/>
            <a:t>: District-level data on area, yield, etc.</a:t>
          </a:r>
        </a:p>
      </dsp:txBody>
      <dsp:txXfrm>
        <a:off x="1357638" y="2940930"/>
        <a:ext cx="3571548" cy="1175444"/>
      </dsp:txXfrm>
    </dsp:sp>
    <dsp:sp modelId="{040965C6-3059-4796-BB6D-C6BA32A06B8B}">
      <dsp:nvSpPr>
        <dsp:cNvPr id="0" name=""/>
        <dsp:cNvSpPr/>
      </dsp:nvSpPr>
      <dsp:spPr>
        <a:xfrm>
          <a:off x="0" y="4410236"/>
          <a:ext cx="4929186" cy="1175444"/>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E0BDC0-CA68-4BC9-A692-B176A5FDD7C5}">
      <dsp:nvSpPr>
        <dsp:cNvPr id="0" name=""/>
        <dsp:cNvSpPr/>
      </dsp:nvSpPr>
      <dsp:spPr>
        <a:xfrm>
          <a:off x="355571" y="4674711"/>
          <a:ext cx="646494" cy="64649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4269C-A0B1-40C3-8505-21E51B952BBE}">
      <dsp:nvSpPr>
        <dsp:cNvPr id="0" name=""/>
        <dsp:cNvSpPr/>
      </dsp:nvSpPr>
      <dsp:spPr>
        <a:xfrm>
          <a:off x="1357638" y="4410236"/>
          <a:ext cx="3571548" cy="11754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4401" tIns="124401" rIns="124401" bIns="124401" numCol="1" spcCol="1270" anchor="ctr" anchorCtr="0">
          <a:noAutofit/>
        </a:bodyPr>
        <a:lstStyle/>
        <a:p>
          <a:pPr marL="0" lvl="0" indent="0" algn="l" defTabSz="666750">
            <a:lnSpc>
              <a:spcPct val="100000"/>
            </a:lnSpc>
            <a:spcBef>
              <a:spcPct val="0"/>
            </a:spcBef>
            <a:spcAft>
              <a:spcPct val="35000"/>
            </a:spcAft>
            <a:buNone/>
          </a:pPr>
          <a:r>
            <a:rPr lang="en-US" sz="1500" kern="1200" dirty="0"/>
            <a:t>Data includes: Crop type, season, production, area, fertilizer usage, electricity consumed.</a:t>
          </a:r>
        </a:p>
      </dsp:txBody>
      <dsp:txXfrm>
        <a:off x="1357638" y="4410236"/>
        <a:ext cx="3571548" cy="117544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4EDB83-EB36-430B-B746-2C4751D49D5B}">
      <dsp:nvSpPr>
        <dsp:cNvPr id="0" name=""/>
        <dsp:cNvSpPr/>
      </dsp:nvSpPr>
      <dsp:spPr>
        <a:xfrm>
          <a:off x="965728" y="471080"/>
          <a:ext cx="1554187" cy="15541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440A59-95C2-414D-A64D-054BB0FC96C9}">
      <dsp:nvSpPr>
        <dsp:cNvPr id="0" name=""/>
        <dsp:cNvSpPr/>
      </dsp:nvSpPr>
      <dsp:spPr>
        <a:xfrm>
          <a:off x="15946" y="2426764"/>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Crop Production Data (District-wise):</a:t>
          </a:r>
          <a:r>
            <a:rPr lang="en-US" sz="1600" kern="1200"/>
            <a:t>State, District, Crop Season, Area, Production, Yield</a:t>
          </a:r>
        </a:p>
      </dsp:txBody>
      <dsp:txXfrm>
        <a:off x="15946" y="2426764"/>
        <a:ext cx="3453750" cy="720000"/>
      </dsp:txXfrm>
    </dsp:sp>
    <dsp:sp modelId="{4388AF57-DFA8-4A61-AB58-4EEAAA4C3BDD}">
      <dsp:nvSpPr>
        <dsp:cNvPr id="0" name=""/>
        <dsp:cNvSpPr/>
      </dsp:nvSpPr>
      <dsp:spPr>
        <a:xfrm>
          <a:off x="5023884" y="471080"/>
          <a:ext cx="1554187" cy="15541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DAC5AA7-6B17-49EA-8873-DFB365975C93}">
      <dsp:nvSpPr>
        <dsp:cNvPr id="0" name=""/>
        <dsp:cNvSpPr/>
      </dsp:nvSpPr>
      <dsp:spPr>
        <a:xfrm>
          <a:off x="4074103" y="2426764"/>
          <a:ext cx="345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b="1" kern="1200"/>
            <a:t>Electricity Consumption in Agriculture </a:t>
          </a:r>
          <a:r>
            <a:rPr lang="en-US" sz="1600" kern="1200"/>
            <a:t>: Year, State, Electricity Consumption(GWh)</a:t>
          </a:r>
        </a:p>
      </dsp:txBody>
      <dsp:txXfrm>
        <a:off x="4074103" y="2426764"/>
        <a:ext cx="345375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5077AA-8F0B-4DFF-ABE9-498783C99DA0}" type="datetimeFigureOut">
              <a:rPr lang="en-US" smtClean="0"/>
              <a:t>5/7/2025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981784-7566-4B6C-8913-BE67085E772F}" type="slidenum">
              <a:rPr lang="en-US" smtClean="0"/>
              <a:t>‹#›</a:t>
            </a:fld>
            <a:endParaRPr lang="en-US"/>
          </a:p>
        </p:txBody>
      </p:sp>
    </p:spTree>
    <p:extLst>
      <p:ext uri="{BB962C8B-B14F-4D97-AF65-F5344CB8AC3E}">
        <p14:creationId xmlns:p14="http://schemas.microsoft.com/office/powerpoint/2010/main" val="2288280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B981784-7566-4B6C-8913-BE67085E772F}" type="slidenum">
              <a:rPr lang="en-US" smtClean="0"/>
              <a:t>9</a:t>
            </a:fld>
            <a:endParaRPr lang="en-US"/>
          </a:p>
        </p:txBody>
      </p:sp>
    </p:spTree>
    <p:extLst>
      <p:ext uri="{BB962C8B-B14F-4D97-AF65-F5344CB8AC3E}">
        <p14:creationId xmlns:p14="http://schemas.microsoft.com/office/powerpoint/2010/main" val="3341848486"/>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690626" y="1346947"/>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90626" y="4282763"/>
            <a:ext cx="7667244" cy="80683"/>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690626" y="1484779"/>
            <a:ext cx="7667244" cy="274320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a:grpSpLocks noChangeAspect="1"/>
          </p:cNvGrpSpPr>
          <p:nvPr/>
        </p:nvGrpSpPr>
        <p:grpSpPr>
          <a:xfrm>
            <a:off x="7234780" y="4107023"/>
            <a:ext cx="914400" cy="914400"/>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788670" y="1432223"/>
            <a:ext cx="7475220" cy="3035808"/>
          </a:xfrm>
        </p:spPr>
        <p:txBody>
          <a:bodyPr anchor="ctr">
            <a:noAutofit/>
          </a:bodyPr>
          <a:lstStyle>
            <a:lvl1pPr algn="l">
              <a:lnSpc>
                <a:spcPct val="85000"/>
              </a:lnSpc>
              <a:defRPr sz="6600" b="1" cap="none"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802386" y="4389120"/>
            <a:ext cx="5918454" cy="1069848"/>
          </a:xfrm>
        </p:spPr>
        <p:txBody>
          <a:bodyPr>
            <a:normAutofit/>
          </a:bodyPr>
          <a:lstStyle>
            <a:lvl1pPr marL="0" indent="0" algn="l">
              <a:buNone/>
              <a:defRPr sz="1800" b="1">
                <a:solidFill>
                  <a:schemeClr val="accent2">
                    <a:lumMod val="7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7244280" y="4227195"/>
            <a:ext cx="895401" cy="640080"/>
          </a:xfrm>
        </p:spPr>
        <p:txBody>
          <a:bodyPr/>
          <a:lstStyle>
            <a:lvl1pPr>
              <a:defRPr sz="2800" b="1"/>
            </a:lvl1pPr>
          </a:lstStyle>
          <a:p>
            <a:fld id="{C1FF6DA9-008F-8B48-92A6-B652298478BF}" type="slidenum">
              <a:rPr lang="en-US" smtClean="0"/>
              <a:t>‹#›</a:t>
            </a:fld>
            <a:endParaRPr lang="en-US"/>
          </a:p>
        </p:txBody>
      </p:sp>
    </p:spTree>
    <p:extLst>
      <p:ext uri="{BB962C8B-B14F-4D97-AF65-F5344CB8AC3E}">
        <p14:creationId xmlns:p14="http://schemas.microsoft.com/office/powerpoint/2010/main" val="284791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718664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533400"/>
            <a:ext cx="1914525"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00100" y="533400"/>
            <a:ext cx="5629275"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54839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108538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5000"/>
              </a:lnSpc>
              <a:defRPr sz="6600" b="1"/>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1">
                <a:solidFill>
                  <a:schemeClr val="accent2">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45251" y="6272785"/>
            <a:ext cx="1983232" cy="365125"/>
          </a:xfrm>
        </p:spPr>
        <p:txBody>
          <a:bodyPr/>
          <a:lstStyle/>
          <a:p>
            <a:fld id="{5BCAD085-E8A6-8845-BD4E-CB4CCA059FC4}" type="datetimeFigureOut">
              <a:rPr lang="en-US" smtClean="0"/>
              <a:t>5/7/2025</a:t>
            </a:fld>
            <a:endParaRPr lang="en-US"/>
          </a:p>
        </p:txBody>
      </p:sp>
      <p:sp>
        <p:nvSpPr>
          <p:cNvPr id="5" name="Footer Placeholder 4"/>
          <p:cNvSpPr>
            <a:spLocks noGrp="1"/>
          </p:cNvSpPr>
          <p:nvPr>
            <p:ph type="ftr" sz="quarter" idx="11"/>
          </p:nvPr>
        </p:nvSpPr>
        <p:spPr>
          <a:xfrm>
            <a:off x="1637031" y="6272785"/>
            <a:ext cx="4745736" cy="365125"/>
          </a:xfrm>
        </p:spPr>
        <p:txBody>
          <a:bodyPr/>
          <a:lstStyle/>
          <a:p>
            <a:endParaRPr lang="en-US"/>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0" y="2508607"/>
            <a:ext cx="891224" cy="720332"/>
          </a:xfrm>
        </p:spPr>
        <p:txBody>
          <a:bodyPr/>
          <a:lstStyle>
            <a:lvl1pPr>
              <a:defRPr sz="2800"/>
            </a:lvl1pPr>
          </a:lstStyle>
          <a:p>
            <a:fld id="{C1FF6DA9-008F-8B48-92A6-B652298478BF}" type="slidenum">
              <a:rPr lang="en-US" smtClean="0"/>
              <a:t>‹#›</a:t>
            </a:fld>
            <a:endParaRPr lang="en-US"/>
          </a:p>
        </p:txBody>
      </p:sp>
    </p:spTree>
    <p:extLst>
      <p:ext uri="{BB962C8B-B14F-4D97-AF65-F5344CB8AC3E}">
        <p14:creationId xmlns:p14="http://schemas.microsoft.com/office/powerpoint/2010/main" val="536186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92218" y="2194560"/>
            <a:ext cx="365760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9549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85800"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20793" y="2048256"/>
            <a:ext cx="3657600" cy="640080"/>
          </a:xfrm>
        </p:spPr>
        <p:txBody>
          <a:bodyPr anchor="ctr">
            <a:normAutofit/>
          </a:bodyPr>
          <a:lstStyle>
            <a:lvl1pPr marL="0" indent="0">
              <a:buNone/>
              <a:defRPr sz="2000" b="1">
                <a:solidFill>
                  <a:schemeClr val="accent2">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0793" y="2743200"/>
            <a:ext cx="365760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1094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7315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75452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Content Placeholder 2"/>
          <p:cNvSpPr>
            <a:spLocks noGrp="1"/>
          </p:cNvSpPr>
          <p:nvPr>
            <p:ph idx="1"/>
          </p:nvPr>
        </p:nvSpPr>
        <p:spPr>
          <a:xfrm>
            <a:off x="628650" y="685800"/>
            <a:ext cx="5033772"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5/7/2025</a:t>
            </a:fld>
            <a:endParaRPr lang="en-US"/>
          </a:p>
        </p:txBody>
      </p:sp>
      <p:sp>
        <p:nvSpPr>
          <p:cNvPr id="6" name="Footer Placeholder 5"/>
          <p:cNvSpPr>
            <a:spLocks noGrp="1"/>
          </p:cNvSpPr>
          <p:nvPr>
            <p:ph type="ftr" sz="quarter" idx="11"/>
          </p:nvPr>
        </p:nvSpPr>
        <p:spPr/>
        <p:txBody>
          <a:bodyPr/>
          <a:lstStyle/>
          <a:p>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582828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6227806" y="1"/>
            <a:ext cx="2916194" cy="6857999"/>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12230" y="685800"/>
            <a:ext cx="2400300" cy="1737360"/>
          </a:xfrm>
        </p:spPr>
        <p:txBody>
          <a:bodyPr anchor="b">
            <a:normAutofit/>
          </a:bodyPr>
          <a:lstStyle>
            <a:lvl1pPr>
              <a:defRPr sz="28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6227805"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412230" y="2423160"/>
            <a:ext cx="2400300" cy="3291840"/>
          </a:xfrm>
        </p:spPr>
        <p:txBody>
          <a:bodyPr>
            <a:normAutofit/>
          </a:bodyPr>
          <a:lstStyle>
            <a:lvl1pPr marL="0" indent="0">
              <a:lnSpc>
                <a:spcPct val="100000"/>
              </a:lnSpc>
              <a:spcBef>
                <a:spcPts val="1000"/>
              </a:spcBef>
              <a:buNone/>
              <a:defRPr sz="1350">
                <a:solidFill>
                  <a:schemeClr val="accent2">
                    <a:lumMod val="5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2">
                    <a:lumMod val="50000"/>
                  </a:schemeClr>
                </a:solidFill>
              </a:defRPr>
            </a:lvl1pPr>
          </a:lstStyle>
          <a:p>
            <a:fld id="{5BCAD085-E8A6-8845-BD4E-CB4CCA059FC4}" type="datetimeFigureOut">
              <a:rPr lang="en-US" smtClean="0"/>
              <a:t>5/7/2025</a:t>
            </a:fld>
            <a:endParaRPr lang="en-US"/>
          </a:p>
        </p:txBody>
      </p:sp>
      <p:grpSp>
        <p:nvGrpSpPr>
          <p:cNvPr id="12" name="Group 11"/>
          <p:cNvGrpSpPr/>
          <p:nvPr/>
        </p:nvGrpSpPr>
        <p:grpSpPr>
          <a:xfrm>
            <a:off x="8522664" y="6255258"/>
            <a:ext cx="393192" cy="393192"/>
            <a:chOff x="8532189" y="5068824"/>
            <a:chExt cx="393192" cy="393192"/>
          </a:xfrm>
        </p:grpSpPr>
        <p:sp>
          <p:nvSpPr>
            <p:cNvPr id="13" name="Oval 12"/>
            <p:cNvSpPr>
              <a:spLocks noChangeAspect="1"/>
            </p:cNvSpPr>
            <p:nvPr/>
          </p:nvSpPr>
          <p:spPr>
            <a:xfrm>
              <a:off x="8532189" y="5068824"/>
              <a:ext cx="393192" cy="393192"/>
            </a:xfrm>
            <a:prstGeom prst="ellipse">
              <a:avLst/>
            </a:prstGeom>
            <a:blipFill dpi="0" rotWithShape="1">
              <a:blip r:embed="rId4">
                <a:duotone>
                  <a:schemeClr val="accent2">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4" name="Oval 13"/>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630270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2" name="Group 11"/>
          <p:cNvGrpSpPr/>
          <p:nvPr/>
        </p:nvGrpSpPr>
        <p:grpSpPr>
          <a:xfrm>
            <a:off x="8522664" y="6255258"/>
            <a:ext cx="393192" cy="393192"/>
            <a:chOff x="8532189" y="5068824"/>
            <a:chExt cx="393192" cy="393192"/>
          </a:xfrm>
        </p:grpSpPr>
        <p:sp>
          <p:nvSpPr>
            <p:cNvPr id="8" name="Oval 7"/>
            <p:cNvSpPr>
              <a:spLocks noChangeAspect="1"/>
            </p:cNvSpPr>
            <p:nvPr/>
          </p:nvSpPr>
          <p:spPr>
            <a:xfrm>
              <a:off x="8532189" y="5068824"/>
              <a:ext cx="393192" cy="393192"/>
            </a:xfrm>
            <a:prstGeom prst="ellipse">
              <a:avLst/>
            </a:prstGeom>
            <a:blipFill dpi="0" rotWithShape="1">
              <a:blip r:embed="rId13">
                <a:duotone>
                  <a:schemeClr val="accent2">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a:spLocks noChangeAspect="1"/>
            </p:cNvSpPr>
            <p:nvPr/>
          </p:nvSpPr>
          <p:spPr>
            <a:xfrm>
              <a:off x="8568766" y="5105400"/>
              <a:ext cx="320039" cy="320040"/>
            </a:xfrm>
            <a:prstGeom prst="ellipse">
              <a:avLst/>
            </a:prstGeom>
            <a:noFill/>
            <a:ln w="12700" cap="flat" cmpd="sng" algn="ctr">
              <a:solidFill>
                <a:srgbClr val="FFFFFF"/>
              </a:solidFill>
              <a:prstDash val="solid"/>
            </a:ln>
            <a:effectLst/>
          </p:spPr>
        </p:sp>
      </p:grpSp>
      <p:sp>
        <p:nvSpPr>
          <p:cNvPr id="2" name="Title Placeholder 1"/>
          <p:cNvSpPr>
            <a:spLocks noGrp="1"/>
          </p:cNvSpPr>
          <p:nvPr>
            <p:ph type="title"/>
          </p:nvPr>
        </p:nvSpPr>
        <p:spPr>
          <a:xfrm>
            <a:off x="685800" y="484632"/>
            <a:ext cx="7772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21408"/>
            <a:ext cx="7772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92368" y="6272785"/>
            <a:ext cx="2455164" cy="365125"/>
          </a:xfrm>
          <a:prstGeom prst="rect">
            <a:avLst/>
          </a:prstGeom>
        </p:spPr>
        <p:txBody>
          <a:bodyPr vert="horz" lIns="91440" tIns="45720" rIns="91440" bIns="45720" rtlCol="0" anchor="ctr"/>
          <a:lstStyle>
            <a:lvl1pPr algn="r">
              <a:defRPr sz="1000">
                <a:solidFill>
                  <a:schemeClr val="accent2">
                    <a:lumMod val="50000"/>
                  </a:schemeClr>
                </a:solidFill>
              </a:defRPr>
            </a:lvl1pPr>
          </a:lstStyle>
          <a:p>
            <a:fld id="{5BCAD085-E8A6-8845-BD4E-CB4CCA059FC4}" type="datetimeFigureOut">
              <a:rPr lang="en-US" smtClean="0"/>
              <a:t>5/7/2025</a:t>
            </a:fld>
            <a:endParaRPr lang="en-US"/>
          </a:p>
        </p:txBody>
      </p:sp>
      <p:sp>
        <p:nvSpPr>
          <p:cNvPr id="5" name="Footer Placeholder 4"/>
          <p:cNvSpPr>
            <a:spLocks noGrp="1"/>
          </p:cNvSpPr>
          <p:nvPr>
            <p:ph type="ftr" sz="quarter" idx="3"/>
          </p:nvPr>
        </p:nvSpPr>
        <p:spPr>
          <a:xfrm>
            <a:off x="685800" y="6272785"/>
            <a:ext cx="4745736" cy="365125"/>
          </a:xfrm>
          <a:prstGeom prst="rect">
            <a:avLst/>
          </a:prstGeom>
        </p:spPr>
        <p:txBody>
          <a:bodyPr vert="horz" lIns="91440" tIns="45720" rIns="91440" bIns="45720" rtlCol="0" anchor="ctr"/>
          <a:lstStyle>
            <a:lvl1pPr algn="l">
              <a:defRPr sz="1000">
                <a:solidFill>
                  <a:schemeClr val="accent2">
                    <a:lumMod val="50000"/>
                  </a:schemeClr>
                </a:solidFill>
              </a:defRPr>
            </a:lvl1pPr>
          </a:lstStyle>
          <a:p>
            <a:endParaRPr lang="en-US"/>
          </a:p>
        </p:txBody>
      </p:sp>
      <p:sp>
        <p:nvSpPr>
          <p:cNvPr id="6" name="Slide Number Placeholder 5"/>
          <p:cNvSpPr>
            <a:spLocks noGrp="1"/>
          </p:cNvSpPr>
          <p:nvPr>
            <p:ph type="sldNum" sz="quarter" idx="4"/>
          </p:nvPr>
        </p:nvSpPr>
        <p:spPr>
          <a:xfrm>
            <a:off x="8483346" y="6272785"/>
            <a:ext cx="480060" cy="365125"/>
          </a:xfrm>
          <a:prstGeom prst="rect">
            <a:avLst/>
          </a:prstGeom>
        </p:spPr>
        <p:txBody>
          <a:bodyPr vert="horz" lIns="91440" tIns="45720" rIns="91440" bIns="45720" rtlCol="0" anchor="ctr"/>
          <a:lstStyle>
            <a:lvl1pPr algn="ctr">
              <a:defRPr sz="1100" b="1" spc="-70" baseline="0">
                <a:solidFill>
                  <a:srgbClr val="FFFFFF"/>
                </a:solidFill>
                <a:latin typeface="+mj-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07405318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200" b="1" kern="1200" cap="none"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2"/>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2"/>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2.wdp"/><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C3D25154-9EF7-4C33-9AAC-7B3BE089FE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9141714"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p:cNvSpPr>
            <a:spLocks noGrp="1"/>
          </p:cNvSpPr>
          <p:nvPr>
            <p:ph type="ctrTitle"/>
          </p:nvPr>
        </p:nvSpPr>
        <p:spPr>
          <a:xfrm>
            <a:off x="788670" y="643468"/>
            <a:ext cx="7475220" cy="3592432"/>
          </a:xfrm>
        </p:spPr>
        <p:txBody>
          <a:bodyPr>
            <a:normAutofit/>
          </a:bodyPr>
          <a:lstStyle/>
          <a:p>
            <a:r>
              <a:rPr lang="en-US" b="1"/>
              <a:t>Agriculture Crop Production Analysis</a:t>
            </a:r>
          </a:p>
        </p:txBody>
      </p:sp>
      <p:sp>
        <p:nvSpPr>
          <p:cNvPr id="6" name="Rectangle 5">
            <a:extLst>
              <a:ext uri="{FF2B5EF4-FFF2-40B4-BE49-F238E27FC236}">
                <a16:creationId xmlns:a16="http://schemas.microsoft.com/office/drawing/2014/main" id="{1604E8C0-C927-4C06-A96A-BF3323BA76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00"/>
            <a:ext cx="9144000" cy="2295831"/>
          </a:xfrm>
          <a:prstGeom prst="rect">
            <a:avLst/>
          </a:prstGeom>
          <a:blipFill dpi="0" rotWithShape="1">
            <a:blip r:embed="rId2">
              <a:alphaModFix amt="85000"/>
              <a:lum bright="70000" contrast="-70000"/>
              <a:extLs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802386" y="4913336"/>
            <a:ext cx="5918454" cy="1069848"/>
          </a:xfrm>
        </p:spPr>
        <p:txBody>
          <a:bodyPr>
            <a:normAutofit/>
          </a:bodyPr>
          <a:lstStyle/>
          <a:p>
            <a:r>
              <a:rPr lang="en-US">
                <a:solidFill>
                  <a:srgbClr val="000000"/>
                </a:solidFill>
              </a:rPr>
              <a:t>Presented by: Keshav Yadav</a:t>
            </a:r>
          </a:p>
          <a:p>
            <a:r>
              <a:rPr lang="en-US">
                <a:solidFill>
                  <a:srgbClr val="000000"/>
                </a:solidFill>
              </a:rPr>
              <a:t>Reg. No. 12320523</a:t>
            </a:r>
          </a:p>
        </p:txBody>
      </p:sp>
      <p:grpSp>
        <p:nvGrpSpPr>
          <p:cNvPr id="7" name="Group 6">
            <a:extLst>
              <a:ext uri="{FF2B5EF4-FFF2-40B4-BE49-F238E27FC236}">
                <a16:creationId xmlns:a16="http://schemas.microsoft.com/office/drawing/2014/main" id="{9DCECFD5-4C30-4892-9FF0-540E17955A5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684192" y="5111496"/>
            <a:ext cx="810678" cy="1080902"/>
            <a:chOff x="10245590" y="5111496"/>
            <a:chExt cx="1080904" cy="1080902"/>
          </a:xfrm>
        </p:grpSpPr>
        <p:sp>
          <p:nvSpPr>
            <p:cNvPr id="13" name="Oval 12">
              <a:extLst>
                <a:ext uri="{FF2B5EF4-FFF2-40B4-BE49-F238E27FC236}">
                  <a16:creationId xmlns:a16="http://schemas.microsoft.com/office/drawing/2014/main" id="{95C67F70-EAFE-425C-8422-591620A96D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245590" y="5111496"/>
              <a:ext cx="1080904" cy="1080902"/>
            </a:xfrm>
            <a:prstGeom prst="ellipse">
              <a:avLst/>
            </a:prstGeom>
            <a:blipFill dpi="0" rotWithShape="1">
              <a:blip r:embed="rId3">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4" name="Oval 13">
              <a:extLst>
                <a:ext uri="{FF2B5EF4-FFF2-40B4-BE49-F238E27FC236}">
                  <a16:creationId xmlns:a16="http://schemas.microsoft.com/office/drawing/2014/main" id="{D47FA16B-C217-4D91-84EA-5B0846BDDA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53681" y="5219586"/>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9319553-A241-80B1-05F2-C428B71FE233}"/>
              </a:ext>
            </a:extLst>
          </p:cNvPr>
          <p:cNvSpPr txBox="1"/>
          <p:nvPr/>
        </p:nvSpPr>
        <p:spPr>
          <a:xfrm>
            <a:off x="5899354" y="484632"/>
            <a:ext cx="2757948" cy="16093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3100" b="1">
                <a:blipFill>
                  <a:blip r:embed="rId2">
                    <a:extLst>
                      <a:ext uri="{28A0092B-C50C-407E-A947-70E740481C1C}">
                        <a14:useLocalDpi xmlns:a14="http://schemas.microsoft.com/office/drawing/2010/main" val="0"/>
                      </a:ext>
                    </a:extLst>
                  </a:blip>
                  <a:tile tx="6350" ty="-127000" sx="65000" sy="64000" flip="none" algn="tl"/>
                </a:blipFill>
                <a:latin typeface="+mj-lt"/>
                <a:ea typeface="+mj-ea"/>
                <a:cs typeface="+mj-cs"/>
              </a:rPr>
              <a:t>Regression Line Code</a:t>
            </a:r>
          </a:p>
        </p:txBody>
      </p:sp>
      <p:pic>
        <p:nvPicPr>
          <p:cNvPr id="5" name="Picture 4" descr="A graph showing the amount of electricity consumption&#10;&#10;AI-generated content may be incorrect.">
            <a:extLst>
              <a:ext uri="{FF2B5EF4-FFF2-40B4-BE49-F238E27FC236}">
                <a16:creationId xmlns:a16="http://schemas.microsoft.com/office/drawing/2014/main" id="{C302FAD5-107E-EE2F-5963-ED58068DAD50}"/>
              </a:ext>
            </a:extLst>
          </p:cNvPr>
          <p:cNvPicPr>
            <a:picLocks noChangeAspect="1"/>
          </p:cNvPicPr>
          <p:nvPr/>
        </p:nvPicPr>
        <p:blipFill>
          <a:blip r:embed="rId3"/>
          <a:stretch>
            <a:fillRect/>
          </a:stretch>
        </p:blipFill>
        <p:spPr>
          <a:xfrm>
            <a:off x="1" y="484632"/>
            <a:ext cx="5659662" cy="5375394"/>
          </a:xfrm>
          <a:prstGeom prst="rect">
            <a:avLst/>
          </a:prstGeom>
        </p:spPr>
      </p:pic>
      <p:sp>
        <p:nvSpPr>
          <p:cNvPr id="3" name="TextBox 2"/>
          <p:cNvSpPr txBox="1"/>
          <p:nvPr/>
        </p:nvSpPr>
        <p:spPr>
          <a:xfrm>
            <a:off x="5899353" y="2121408"/>
            <a:ext cx="2757948" cy="4092579"/>
          </a:xfrm>
          <a:prstGeom prst="rect">
            <a:avLst/>
          </a:prstGeom>
        </p:spPr>
        <p:txBody>
          <a:bodyPr vert="horz" lIns="91440" tIns="45720" rIns="91440" bIns="45720" rtlCol="0">
            <a:normAutofit/>
          </a:bodyPr>
          <a:lstStyle/>
          <a:p>
            <a:pPr indent="-182880" defTabSz="914400">
              <a:lnSpc>
                <a:spcPct val="90000"/>
              </a:lnSpc>
              <a:spcAft>
                <a:spcPts val="600"/>
              </a:spcAft>
              <a:buClr>
                <a:schemeClr val="accent2"/>
              </a:buClr>
              <a:buSzPct val="85000"/>
              <a:buFont typeface="Wingdings" pitchFamily="2" charset="2"/>
              <a:buChar char="§"/>
            </a:pPr>
            <a:r>
              <a:rPr lang="en-US" sz="1400"/>
              <a:t>• The black line is almost horizontal, this confirms no significant linear relationship between electricity consumption and crop production. </a:t>
            </a:r>
          </a:p>
          <a:p>
            <a:pPr indent="-182880" defTabSz="914400">
              <a:lnSpc>
                <a:spcPct val="90000"/>
              </a:lnSpc>
              <a:spcAft>
                <a:spcPts val="600"/>
              </a:spcAft>
              <a:buClr>
                <a:schemeClr val="accent2"/>
              </a:buClr>
              <a:buSzPct val="85000"/>
              <a:buFont typeface="Wingdings" pitchFamily="2" charset="2"/>
              <a:buChar char="§"/>
            </a:pPr>
            <a:r>
              <a:rPr lang="en-US" sz="1400"/>
              <a:t>• Wide Confidence Band, The grey shaded area is very wide, especially at the extremes. This means there is high uncertainty in predicting crop production based on electricity usage. </a:t>
            </a:r>
          </a:p>
          <a:p>
            <a:pPr indent="-182880" defTabSz="914400">
              <a:lnSpc>
                <a:spcPct val="90000"/>
              </a:lnSpc>
              <a:spcAft>
                <a:spcPts val="600"/>
              </a:spcAft>
              <a:buClr>
                <a:schemeClr val="accent2"/>
              </a:buClr>
              <a:buSzPct val="85000"/>
              <a:buFont typeface="Wingdings" pitchFamily="2" charset="2"/>
              <a:buChar char="§"/>
            </a:pPr>
            <a:r>
              <a:rPr lang="en-US" sz="1400"/>
              <a:t>• Electricity consumption alone is not a strong predictor of crop production.</a:t>
            </a:r>
            <a:endParaRPr lang="en-US" sz="1400" b="1"/>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86710" y="484632"/>
            <a:ext cx="5057883" cy="1609344"/>
          </a:xfrm>
        </p:spPr>
        <p:txBody>
          <a:bodyPr>
            <a:normAutofit/>
          </a:bodyPr>
          <a:lstStyle/>
          <a:p>
            <a:r>
              <a:rPr lang="en-US" sz="2800"/>
              <a:t>Conclusion</a:t>
            </a:r>
          </a:p>
        </p:txBody>
      </p:sp>
      <p:sp>
        <p:nvSpPr>
          <p:cNvPr id="3" name="Content Placeholder 2"/>
          <p:cNvSpPr>
            <a:spLocks noGrp="1"/>
          </p:cNvSpPr>
          <p:nvPr>
            <p:ph idx="1"/>
          </p:nvPr>
        </p:nvSpPr>
        <p:spPr>
          <a:xfrm>
            <a:off x="286709" y="2121408"/>
            <a:ext cx="5057884" cy="4050792"/>
          </a:xfrm>
        </p:spPr>
        <p:txBody>
          <a:bodyPr>
            <a:normAutofit/>
          </a:bodyPr>
          <a:lstStyle/>
          <a:p>
            <a:pPr marL="0" indent="0">
              <a:buNone/>
            </a:pPr>
            <a:r>
              <a:rPr lang="en-US" sz="1400"/>
              <a:t>This study gives a clear understanding of how crop production and electricity use are connected in Indian farming. It not only looks at the current situation but also opens-up opportunities for future research in areas like predicting crop yields and energy use using ma chine learning, and analyzing data based on location. The findings highlight how important it is to use data to make better decisions that can improve farming, save energy, and help create better policies. Moving forward, using these methods will be key to ensuring sustainable growth, fair resource distribution, and stronger agriculture in India.</a:t>
            </a:r>
          </a:p>
        </p:txBody>
      </p:sp>
      <p:pic>
        <p:nvPicPr>
          <p:cNvPr id="5" name="Picture 4" descr="Sunset at cornfields">
            <a:extLst>
              <a:ext uri="{FF2B5EF4-FFF2-40B4-BE49-F238E27FC236}">
                <a16:creationId xmlns:a16="http://schemas.microsoft.com/office/drawing/2014/main" id="{A6CD706B-2A0D-195D-5D75-CAEAFA6DBBA9}"/>
              </a:ext>
            </a:extLst>
          </p:cNvPr>
          <p:cNvPicPr>
            <a:picLocks noChangeAspect="1"/>
          </p:cNvPicPr>
          <p:nvPr/>
        </p:nvPicPr>
        <p:blipFill>
          <a:blip r:embed="rId2"/>
          <a:srcRect l="27436" r="26828"/>
          <a:stretch/>
        </p:blipFill>
        <p:spPr>
          <a:xfrm>
            <a:off x="5658955" y="10"/>
            <a:ext cx="3485045" cy="68579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Green building in a cornfield">
            <a:extLst>
              <a:ext uri="{FF2B5EF4-FFF2-40B4-BE49-F238E27FC236}">
                <a16:creationId xmlns:a16="http://schemas.microsoft.com/office/drawing/2014/main" id="{27D74C36-95C3-7858-415E-CE54398F36FE}"/>
              </a:ext>
            </a:extLst>
          </p:cNvPr>
          <p:cNvPicPr>
            <a:picLocks noChangeAspect="1"/>
          </p:cNvPicPr>
          <p:nvPr/>
        </p:nvPicPr>
        <p:blipFill>
          <a:blip r:embed="rId2"/>
          <a:srcRect l="1" r="10998" b="-1"/>
          <a:stretch/>
        </p:blipFill>
        <p:spPr>
          <a:xfrm>
            <a:off x="20" y="10"/>
            <a:ext cx="9143980" cy="6857989"/>
          </a:xfrm>
          <a:prstGeom prst="rect">
            <a:avLst/>
          </a:prstGeom>
        </p:spPr>
      </p:pic>
      <p:sp>
        <p:nvSpPr>
          <p:cNvPr id="2" name="Title 1"/>
          <p:cNvSpPr>
            <a:spLocks noGrp="1"/>
          </p:cNvSpPr>
          <p:nvPr>
            <p:ph type="title"/>
          </p:nvPr>
        </p:nvSpPr>
        <p:spPr>
          <a:xfrm>
            <a:off x="802386" y="484632"/>
            <a:ext cx="7543800" cy="1609344"/>
          </a:xfrm>
        </p:spPr>
        <p:txBody>
          <a:bodyPr anchor="ctr">
            <a:normAutofit/>
          </a:bodyPr>
          <a:lstStyle/>
          <a:p>
            <a:r>
              <a:rPr lang="en-US" sz="4800" dirty="0">
                <a:solidFill>
                  <a:schemeClr val="tx1"/>
                </a:solidFill>
              </a:rPr>
              <a:t>Abstract</a:t>
            </a:r>
          </a:p>
        </p:txBody>
      </p:sp>
      <p:sp>
        <p:nvSpPr>
          <p:cNvPr id="3" name="Content Placeholder 2"/>
          <p:cNvSpPr>
            <a:spLocks noGrp="1"/>
          </p:cNvSpPr>
          <p:nvPr>
            <p:ph idx="1"/>
          </p:nvPr>
        </p:nvSpPr>
        <p:spPr>
          <a:xfrm>
            <a:off x="802386" y="2121408"/>
            <a:ext cx="7543800" cy="4050792"/>
          </a:xfrm>
        </p:spPr>
        <p:txBody>
          <a:bodyPr>
            <a:normAutofit lnSpcReduction="10000"/>
          </a:bodyPr>
          <a:lstStyle/>
          <a:p>
            <a:pPr marL="0" indent="0">
              <a:buNone/>
            </a:pPr>
            <a:r>
              <a:rPr lang="en-US" sz="2400" b="1" dirty="0"/>
              <a:t>Agriculture forms the cornerstone of India’s economy, employing over 60% of the population. However, productivity is often hampered by climate variability, uneven resource distribution, and outdated techniques. This project uses data science tools to analyze agricultural trends, optimize input usage (like electricity and fertilizers), and suggest policy-level reforms. Through regression, EDA, and predictive modeling, we aim to improve yield forecasting and resource planning to support both farmers and policy makers.</a:t>
            </a:r>
          </a:p>
        </p:txBody>
      </p:sp>
    </p:spTree>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7581" y="484632"/>
            <a:ext cx="5047708" cy="1609344"/>
          </a:xfrm>
          <a:ln>
            <a:noFill/>
          </a:ln>
        </p:spPr>
        <p:txBody>
          <a:bodyPr>
            <a:normAutofit/>
          </a:bodyPr>
          <a:lstStyle/>
          <a:p>
            <a:r>
              <a:t>Why Agriculture?</a:t>
            </a:r>
          </a:p>
        </p:txBody>
      </p:sp>
      <p:sp>
        <p:nvSpPr>
          <p:cNvPr id="3" name="Content Placeholder 2"/>
          <p:cNvSpPr>
            <a:spLocks noGrp="1"/>
          </p:cNvSpPr>
          <p:nvPr>
            <p:ph idx="1"/>
          </p:nvPr>
        </p:nvSpPr>
        <p:spPr>
          <a:xfrm>
            <a:off x="3727581" y="2121408"/>
            <a:ext cx="5047707" cy="4050792"/>
          </a:xfrm>
        </p:spPr>
        <p:txBody>
          <a:bodyPr>
            <a:normAutofit/>
          </a:bodyPr>
          <a:lstStyle/>
          <a:p>
            <a:pPr>
              <a:buFont typeface="Wingdings" panose="05000000000000000000" pitchFamily="2" charset="2"/>
              <a:buChar char="§"/>
            </a:pPr>
            <a:r>
              <a:rPr lang="en-US" sz="1600"/>
              <a:t>Agriculture contributes ~18% to India’s GDP.</a:t>
            </a:r>
          </a:p>
          <a:p>
            <a:pPr>
              <a:buFont typeface="Wingdings" panose="05000000000000000000" pitchFamily="2" charset="2"/>
              <a:buChar char="§"/>
            </a:pPr>
            <a:r>
              <a:rPr lang="en-US" sz="1600"/>
              <a:t>Over 50% of rural households depend on farming.</a:t>
            </a:r>
          </a:p>
          <a:p>
            <a:pPr>
              <a:buFont typeface="Wingdings" panose="05000000000000000000" pitchFamily="2" charset="2"/>
              <a:buChar char="§"/>
            </a:pPr>
            <a:r>
              <a:rPr lang="en-US" sz="1600"/>
              <a:t>Ensures food security for 1.4 billion citizens.</a:t>
            </a:r>
          </a:p>
          <a:p>
            <a:pPr>
              <a:buFont typeface="Wingdings" panose="05000000000000000000" pitchFamily="2" charset="2"/>
              <a:buChar char="§"/>
            </a:pPr>
            <a:r>
              <a:rPr lang="en-US" sz="1600"/>
              <a:t>Has direct implications on inflation and trade.</a:t>
            </a:r>
          </a:p>
        </p:txBody>
      </p:sp>
      <p:pic>
        <p:nvPicPr>
          <p:cNvPr id="5" name="Picture 4">
            <a:extLst>
              <a:ext uri="{FF2B5EF4-FFF2-40B4-BE49-F238E27FC236}">
                <a16:creationId xmlns:a16="http://schemas.microsoft.com/office/drawing/2014/main" id="{253E59C7-9F19-E58D-EAAB-B8E1AF25BE37}"/>
              </a:ext>
            </a:extLst>
          </p:cNvPr>
          <p:cNvPicPr>
            <a:picLocks noChangeAspect="1"/>
          </p:cNvPicPr>
          <p:nvPr/>
        </p:nvPicPr>
        <p:blipFill>
          <a:blip r:embed="rId2"/>
          <a:srcRect l="38273" r="33143"/>
          <a:stretch/>
        </p:blipFill>
        <p:spPr>
          <a:xfrm>
            <a:off x="2508" y="10"/>
            <a:ext cx="3485044" cy="685799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727581" y="484632"/>
            <a:ext cx="5047708" cy="1609344"/>
          </a:xfrm>
          <a:ln>
            <a:noFill/>
          </a:ln>
        </p:spPr>
        <p:txBody>
          <a:bodyPr vert="horz" lIns="91440" tIns="45720" rIns="91440" bIns="45720" rtlCol="0" anchor="ctr">
            <a:normAutofit/>
          </a:bodyPr>
          <a:lstStyle/>
          <a:p>
            <a:r>
              <a:rPr lang="en-US"/>
              <a:t>Motivation for the Study</a:t>
            </a:r>
          </a:p>
        </p:txBody>
      </p:sp>
      <p:pic>
        <p:nvPicPr>
          <p:cNvPr id="23" name="Picture 22" descr="Colorful pencils and books">
            <a:extLst>
              <a:ext uri="{FF2B5EF4-FFF2-40B4-BE49-F238E27FC236}">
                <a16:creationId xmlns:a16="http://schemas.microsoft.com/office/drawing/2014/main" id="{85E52182-04AC-23F6-C954-B685FA6D5709}"/>
              </a:ext>
            </a:extLst>
          </p:cNvPr>
          <p:cNvPicPr>
            <a:picLocks noChangeAspect="1"/>
          </p:cNvPicPr>
          <p:nvPr/>
        </p:nvPicPr>
        <p:blipFill>
          <a:blip r:embed="rId2"/>
          <a:srcRect l="48247" r="17707" b="2"/>
          <a:stretch/>
        </p:blipFill>
        <p:spPr>
          <a:xfrm>
            <a:off x="2508" y="10"/>
            <a:ext cx="3485044" cy="6857990"/>
          </a:xfrm>
          <a:prstGeom prst="rect">
            <a:avLst/>
          </a:prstGeom>
        </p:spPr>
      </p:pic>
      <p:sp>
        <p:nvSpPr>
          <p:cNvPr id="8" name="Rectangle 4">
            <a:extLst>
              <a:ext uri="{FF2B5EF4-FFF2-40B4-BE49-F238E27FC236}">
                <a16:creationId xmlns:a16="http://schemas.microsoft.com/office/drawing/2014/main" id="{92AF202E-2AAD-83E8-70C2-4E760450619E}"/>
              </a:ext>
            </a:extLst>
          </p:cNvPr>
          <p:cNvSpPr>
            <a:spLocks noChangeArrowheads="1"/>
          </p:cNvSpPr>
          <p:nvPr/>
        </p:nvSpPr>
        <p:spPr bwMode="auto">
          <a:xfrm>
            <a:off x="3727581" y="2121408"/>
            <a:ext cx="5047707" cy="405079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34290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0" i="0" u="none" strike="noStrike" cap="none" normalizeH="0" baseline="0">
                <a:ln>
                  <a:noFill/>
                </a:ln>
                <a:effectLst/>
              </a:rPr>
              <a:t>India has a lot of agricultural data, but many regions still have low crop yields.</a:t>
            </a:r>
          </a:p>
          <a:p>
            <a:pPr marL="34290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0" i="0" u="none" strike="noStrike" cap="none" normalizeH="0" baseline="0">
                <a:ln>
                  <a:noFill/>
                </a:ln>
                <a:effectLst/>
              </a:rPr>
              <a:t>Government data is available for public use and can help in research.</a:t>
            </a:r>
          </a:p>
          <a:p>
            <a:pPr marL="34290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0" i="0" u="none" strike="noStrike" cap="none" normalizeH="0" baseline="0">
                <a:ln>
                  <a:noFill/>
                </a:ln>
                <a:effectLst/>
              </a:rPr>
              <a:t>Data science can help find problems and improve efficiency in agriculture.</a:t>
            </a:r>
          </a:p>
          <a:p>
            <a:pPr marL="342900" marR="0" lvl="0" indent="-182880" defTabSz="914400" fontAlgn="base">
              <a:lnSpc>
                <a:spcPct val="90000"/>
              </a:lnSpc>
              <a:spcBef>
                <a:spcPct val="0"/>
              </a:spcBef>
              <a:spcAft>
                <a:spcPts val="600"/>
              </a:spcAft>
              <a:buClr>
                <a:schemeClr val="accent1">
                  <a:lumMod val="75000"/>
                </a:schemeClr>
              </a:buClr>
              <a:buSzPct val="85000"/>
              <a:buFont typeface="Wingdings" pitchFamily="2" charset="2"/>
              <a:buChar char="§"/>
              <a:tabLst/>
            </a:pPr>
            <a:r>
              <a:rPr kumimoji="0" lang="en-US" altLang="en-US" sz="1600" b="0" i="0" u="none" strike="noStrike" cap="none" normalizeH="0" baseline="0">
                <a:ln>
                  <a:noFill/>
                </a:ln>
                <a:effectLst/>
              </a:rPr>
              <a:t>I want to use data analytics to make a positive impact on society.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359832" y="639763"/>
            <a:ext cx="2284555" cy="5177377"/>
          </a:xfrm>
          <a:ln>
            <a:noFill/>
          </a:ln>
        </p:spPr>
        <p:txBody>
          <a:bodyPr>
            <a:normAutofit/>
          </a:bodyPr>
          <a:lstStyle/>
          <a:p>
            <a:r>
              <a:rPr lang="en-US" sz="3500"/>
              <a:t>Data Sources</a:t>
            </a:r>
          </a:p>
        </p:txBody>
      </p:sp>
      <p:graphicFrame>
        <p:nvGraphicFramePr>
          <p:cNvPr id="14" name="Content Placeholder 2">
            <a:extLst>
              <a:ext uri="{FF2B5EF4-FFF2-40B4-BE49-F238E27FC236}">
                <a16:creationId xmlns:a16="http://schemas.microsoft.com/office/drawing/2014/main" id="{F909CAD2-2174-DF39-48C9-0779C77B1C24}"/>
              </a:ext>
            </a:extLst>
          </p:cNvPr>
          <p:cNvGraphicFramePr>
            <a:graphicFrameLocks noGrp="1"/>
          </p:cNvGraphicFramePr>
          <p:nvPr>
            <p:ph idx="1"/>
            <p:extLst>
              <p:ext uri="{D42A27DB-BD31-4B8C-83A1-F6EECF244321}">
                <p14:modId xmlns:p14="http://schemas.microsoft.com/office/powerpoint/2010/main" val="1311130725"/>
              </p:ext>
            </p:extLst>
          </p:nvPr>
        </p:nvGraphicFramePr>
        <p:xfrm>
          <a:off x="466725" y="639763"/>
          <a:ext cx="4929187" cy="5588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77E0D-2F95-E552-E4B0-E70C22A11586}"/>
              </a:ext>
            </a:extLst>
          </p:cNvPr>
          <p:cNvSpPr>
            <a:spLocks noGrp="1"/>
          </p:cNvSpPr>
          <p:nvPr>
            <p:ph type="title"/>
          </p:nvPr>
        </p:nvSpPr>
        <p:spPr>
          <a:xfrm>
            <a:off x="802386" y="484632"/>
            <a:ext cx="7543800" cy="1609344"/>
          </a:xfrm>
        </p:spPr>
        <p:txBody>
          <a:bodyPr>
            <a:normAutofit/>
          </a:bodyPr>
          <a:lstStyle/>
          <a:p>
            <a:r>
              <a:rPr lang="en-US" dirty="0"/>
              <a:t>Column Descriptions in Dataset</a:t>
            </a:r>
          </a:p>
        </p:txBody>
      </p:sp>
      <p:graphicFrame>
        <p:nvGraphicFramePr>
          <p:cNvPr id="5" name="Content Placeholder 2">
            <a:extLst>
              <a:ext uri="{FF2B5EF4-FFF2-40B4-BE49-F238E27FC236}">
                <a16:creationId xmlns:a16="http://schemas.microsoft.com/office/drawing/2014/main" id="{CDCDB1B5-FDA7-B493-4E38-15916254D7C3}"/>
              </a:ext>
            </a:extLst>
          </p:cNvPr>
          <p:cNvGraphicFramePr>
            <a:graphicFrameLocks noGrp="1"/>
          </p:cNvGraphicFramePr>
          <p:nvPr>
            <p:ph idx="1"/>
            <p:extLst>
              <p:ext uri="{D42A27DB-BD31-4B8C-83A1-F6EECF244321}">
                <p14:modId xmlns:p14="http://schemas.microsoft.com/office/powerpoint/2010/main" val="650041086"/>
              </p:ext>
            </p:extLst>
          </p:nvPr>
        </p:nvGraphicFramePr>
        <p:xfrm>
          <a:off x="802481" y="2385390"/>
          <a:ext cx="7543800" cy="3617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73180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96413" y="5717458"/>
            <a:ext cx="4890249" cy="830997"/>
          </a:xfrm>
          <a:prstGeom prst="rect">
            <a:avLst/>
          </a:prstGeom>
          <a:noFill/>
        </p:spPr>
        <p:txBody>
          <a:bodyPr wrap="none">
            <a:spAutoFit/>
          </a:bodyPr>
          <a:lstStyle/>
          <a:p>
            <a:r>
              <a:rPr lang="en-US" sz="1600"/>
              <a:t>• Each bar is representing a state. </a:t>
            </a:r>
          </a:p>
          <a:p>
            <a:r>
              <a:rPr lang="en-US" sz="1600"/>
              <a:t>• The length of the bar shows the total crop production. </a:t>
            </a:r>
          </a:p>
          <a:p>
            <a:r>
              <a:rPr lang="en-US" sz="1600"/>
              <a:t>• The highest production state wise is Kerala..</a:t>
            </a:r>
            <a:endParaRPr lang="en-US" sz="1600" dirty="0"/>
          </a:p>
        </p:txBody>
      </p:sp>
      <p:pic>
        <p:nvPicPr>
          <p:cNvPr id="5" name="Picture 4" descr="A graph with different colored squares&#10;&#10;AI-generated content may be incorrect.">
            <a:extLst>
              <a:ext uri="{FF2B5EF4-FFF2-40B4-BE49-F238E27FC236}">
                <a16:creationId xmlns:a16="http://schemas.microsoft.com/office/drawing/2014/main" id="{BBF1337F-BEDD-ED14-D59D-4B85A6523684}"/>
              </a:ext>
            </a:extLst>
          </p:cNvPr>
          <p:cNvPicPr>
            <a:picLocks noChangeAspect="1"/>
          </p:cNvPicPr>
          <p:nvPr/>
        </p:nvPicPr>
        <p:blipFill>
          <a:blip r:embed="rId2"/>
          <a:stretch>
            <a:fillRect/>
          </a:stretch>
        </p:blipFill>
        <p:spPr>
          <a:xfrm>
            <a:off x="0" y="619432"/>
            <a:ext cx="9144000" cy="4916129"/>
          </a:xfrm>
          <a:prstGeom prst="rect">
            <a:avLst/>
          </a:prstGeom>
        </p:spPr>
      </p:pic>
      <p:sp>
        <p:nvSpPr>
          <p:cNvPr id="6" name="TextBox 5">
            <a:extLst>
              <a:ext uri="{FF2B5EF4-FFF2-40B4-BE49-F238E27FC236}">
                <a16:creationId xmlns:a16="http://schemas.microsoft.com/office/drawing/2014/main" id="{BE32D3F9-23D2-08BB-7257-458D935837E1}"/>
              </a:ext>
            </a:extLst>
          </p:cNvPr>
          <p:cNvSpPr txBox="1"/>
          <p:nvPr/>
        </p:nvSpPr>
        <p:spPr>
          <a:xfrm>
            <a:off x="2153266" y="157767"/>
            <a:ext cx="4572000" cy="461665"/>
          </a:xfrm>
          <a:prstGeom prst="rect">
            <a:avLst/>
          </a:prstGeom>
          <a:noFill/>
        </p:spPr>
        <p:txBody>
          <a:bodyPr wrap="square" rtlCol="0">
            <a:spAutoFit/>
          </a:bodyPr>
          <a:lstStyle/>
          <a:p>
            <a:pPr algn="ctr"/>
            <a:r>
              <a:rPr lang="en-US" sz="2400" b="1"/>
              <a:t>State wise Production</a:t>
            </a:r>
            <a:endParaRPr lang="en-US" sz="24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8074BE5-7BC2-47A2-AA6E-4ADC25B69C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0" name="Oval 9">
              <a:extLst>
                <a:ext uri="{FF2B5EF4-FFF2-40B4-BE49-F238E27FC236}">
                  <a16:creationId xmlns:a16="http://schemas.microsoft.com/office/drawing/2014/main" id="{F487D8B5-0D01-4F89-BB86-F85EFEC06F1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extLst>
                  <a:ext uri="{BEBA8EAE-BF5A-486C-A8C5-ECC9F3942E4B}">
                    <a14:imgProps xmlns:a14="http://schemas.microsoft.com/office/drawing/2010/main">
                      <a14:imgLayer r:embed="rId3">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1" name="Oval 10">
              <a:extLst>
                <a:ext uri="{FF2B5EF4-FFF2-40B4-BE49-F238E27FC236}">
                  <a16:creationId xmlns:a16="http://schemas.microsoft.com/office/drawing/2014/main" id="{C13F635F-6CBC-4AA7-9AB9-B788FCC93F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p:nvSpPr>
          <p:cNvPr id="13" name="Rectangle 12">
            <a:extLst>
              <a:ext uri="{FF2B5EF4-FFF2-40B4-BE49-F238E27FC236}">
                <a16:creationId xmlns:a16="http://schemas.microsoft.com/office/drawing/2014/main" id="{BD9989FB-36A6-49EE-889A-BDBC54F18E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77232" y="0"/>
            <a:ext cx="3266767" cy="6857999"/>
          </a:xfrm>
          <a:prstGeom prst="rect">
            <a:avLst/>
          </a:prstGeom>
          <a:blipFill dpi="0" rotWithShape="1">
            <a:blip r:embed="rId4">
              <a:alphaModFix amt="60000"/>
              <a:lum bright="70000" contrast="-70000"/>
              <a:extLst>
                <a:ext uri="{BEBA8EAE-BF5A-486C-A8C5-ECC9F3942E4B}">
                  <a14:imgProps xmlns:a14="http://schemas.microsoft.com/office/drawing/2010/main">
                    <a14:imgLayer r:embed="rId5">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A086D75A-7CCE-FBD4-6A8E-FD7C5DD1B797}"/>
              </a:ext>
            </a:extLst>
          </p:cNvPr>
          <p:cNvSpPr txBox="1"/>
          <p:nvPr/>
        </p:nvSpPr>
        <p:spPr>
          <a:xfrm>
            <a:off x="6117262" y="484632"/>
            <a:ext cx="2658026" cy="1609344"/>
          </a:xfrm>
          <a:prstGeom prst="rect">
            <a:avLst/>
          </a:prstGeom>
          <a:ln>
            <a:noFill/>
          </a:ln>
        </p:spPr>
        <p:txBody>
          <a:bodyPr vert="horz" lIns="91440" tIns="45720" rIns="91440" bIns="45720" rtlCol="0" anchor="ctr">
            <a:normAutofit/>
          </a:bodyPr>
          <a:lstStyle/>
          <a:p>
            <a:pPr defTabSz="914400">
              <a:lnSpc>
                <a:spcPct val="90000"/>
              </a:lnSpc>
              <a:spcBef>
                <a:spcPct val="0"/>
              </a:spcBef>
              <a:spcAft>
                <a:spcPts val="600"/>
              </a:spcAft>
            </a:pPr>
            <a:r>
              <a:rPr lang="en-US" sz="2800" b="1">
                <a:blipFill>
                  <a:blip r:embed="rId6">
                    <a:extLst>
                      <a:ext uri="{28A0092B-C50C-407E-A947-70E740481C1C}">
                        <a14:useLocalDpi xmlns:a14="http://schemas.microsoft.com/office/drawing/2010/main" val="0"/>
                      </a:ext>
                    </a:extLst>
                  </a:blip>
                  <a:tile tx="6350" ty="-127000" sx="65000" sy="64000" flip="none" algn="tl"/>
                </a:blipFill>
                <a:latin typeface="+mj-lt"/>
                <a:ea typeface="+mj-ea"/>
                <a:cs typeface="+mj-cs"/>
              </a:rPr>
              <a:t>Crop Category Distribution</a:t>
            </a:r>
          </a:p>
        </p:txBody>
      </p:sp>
      <p:pic>
        <p:nvPicPr>
          <p:cNvPr id="2" name="Picture 1" descr="crop_category_pie.png"/>
          <p:cNvPicPr>
            <a:picLocks noChangeAspect="1"/>
          </p:cNvPicPr>
          <p:nvPr/>
        </p:nvPicPr>
        <p:blipFill>
          <a:blip r:embed="rId7"/>
          <a:srcRect r="2319" b="1"/>
          <a:stretch/>
        </p:blipFill>
        <p:spPr>
          <a:xfrm>
            <a:off x="475499" y="792036"/>
            <a:ext cx="5161702" cy="5284188"/>
          </a:xfrm>
          <a:prstGeom prst="rect">
            <a:avLst/>
          </a:prstGeom>
        </p:spPr>
      </p:pic>
      <p:sp>
        <p:nvSpPr>
          <p:cNvPr id="3" name="TextBox 2"/>
          <p:cNvSpPr txBox="1"/>
          <p:nvPr/>
        </p:nvSpPr>
        <p:spPr>
          <a:xfrm>
            <a:off x="6117263" y="2121408"/>
            <a:ext cx="2658025"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2"/>
              </a:buClr>
              <a:buSzPct val="85000"/>
              <a:buFont typeface="Wingdings" pitchFamily="2" charset="2"/>
              <a:buChar char="§"/>
            </a:pPr>
            <a:r>
              <a:rPr lang="en-US" sz="1400"/>
              <a:t>Crop Category Distribution:</a:t>
            </a:r>
          </a:p>
          <a:p>
            <a:pPr indent="-182880" defTabSz="914400">
              <a:lnSpc>
                <a:spcPct val="90000"/>
              </a:lnSpc>
              <a:spcAft>
                <a:spcPts val="600"/>
              </a:spcAft>
              <a:buClr>
                <a:schemeClr val="accent2"/>
              </a:buClr>
              <a:buSzPct val="85000"/>
              <a:buFont typeface="Wingdings" pitchFamily="2" charset="2"/>
              <a:buChar char="§"/>
            </a:pPr>
            <a:r>
              <a:rPr lang="en-US" sz="1400"/>
              <a:t>Insight: Cereals, Pulses, and Oilseeds together account for over 70% of production.</a:t>
            </a:r>
          </a:p>
        </p:txBody>
      </p:sp>
      <p:grpSp>
        <p:nvGrpSpPr>
          <p:cNvPr id="15" name="Group 14">
            <a:extLst>
              <a:ext uri="{FF2B5EF4-FFF2-40B4-BE49-F238E27FC236}">
                <a16:creationId xmlns:a16="http://schemas.microsoft.com/office/drawing/2014/main" id="{79532E44-64CD-4887-95E4-6D13510171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51293" y="6229681"/>
            <a:ext cx="342900" cy="457200"/>
            <a:chOff x="11361456" y="6195813"/>
            <a:chExt cx="548640" cy="548640"/>
          </a:xfrm>
        </p:grpSpPr>
        <p:sp>
          <p:nvSpPr>
            <p:cNvPr id="16" name="Oval 15">
              <a:extLst>
                <a:ext uri="{FF2B5EF4-FFF2-40B4-BE49-F238E27FC236}">
                  <a16:creationId xmlns:a16="http://schemas.microsoft.com/office/drawing/2014/main" id="{35C2F53F-F2F7-4BC7-88F8-CCFD6D3CB5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2">
                <a:duotone>
                  <a:schemeClr val="accent2">
                    <a:shade val="45000"/>
                    <a:satMod val="135000"/>
                  </a:schemeClr>
                  <a:prstClr val="white"/>
                </a:duotone>
              </a:blip>
              <a:srcRect/>
              <a:tile tx="5080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17" name="Oval 16">
              <a:extLst>
                <a:ext uri="{FF2B5EF4-FFF2-40B4-BE49-F238E27FC236}">
                  <a16:creationId xmlns:a16="http://schemas.microsoft.com/office/drawing/2014/main" id="{9B3675A9-8FB2-4982-9BE7-47E456D0D38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8635BDD0-C843-8E6E-D8E0-4A4235D77351}"/>
              </a:ext>
            </a:extLst>
          </p:cNvPr>
          <p:cNvSpPr txBox="1"/>
          <p:nvPr/>
        </p:nvSpPr>
        <p:spPr>
          <a:xfrm>
            <a:off x="802386" y="484632"/>
            <a:ext cx="7543800" cy="1609344"/>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4400" b="1">
                <a:blipFill>
                  <a:blip r:embed="rId3">
                    <a:extLst>
                      <a:ext uri="{28A0092B-C50C-407E-A947-70E740481C1C}">
                        <a14:useLocalDpi xmlns:a14="http://schemas.microsoft.com/office/drawing/2010/main" val="0"/>
                      </a:ext>
                    </a:extLst>
                  </a:blip>
                  <a:tile tx="6350" ty="-127000" sx="65000" sy="64000" flip="none" algn="tl"/>
                </a:blipFill>
                <a:latin typeface="+mj-lt"/>
                <a:ea typeface="+mj-ea"/>
                <a:cs typeface="+mj-cs"/>
              </a:rPr>
              <a:t>Total Electricity Consumption in Agriculture</a:t>
            </a:r>
          </a:p>
        </p:txBody>
      </p:sp>
      <p:pic>
        <p:nvPicPr>
          <p:cNvPr id="5" name="Picture 4" descr="A graph of a number of electricity consumption&#10;&#10;AI-generated content may be incorrect.">
            <a:extLst>
              <a:ext uri="{FF2B5EF4-FFF2-40B4-BE49-F238E27FC236}">
                <a16:creationId xmlns:a16="http://schemas.microsoft.com/office/drawing/2014/main" id="{C4B8D527-AA8D-1FAD-DC8F-AAC979780DD2}"/>
              </a:ext>
            </a:extLst>
          </p:cNvPr>
          <p:cNvPicPr>
            <a:picLocks noChangeAspect="1"/>
          </p:cNvPicPr>
          <p:nvPr/>
        </p:nvPicPr>
        <p:blipFill>
          <a:blip r:embed="rId4"/>
          <a:stretch>
            <a:fillRect/>
          </a:stretch>
        </p:blipFill>
        <p:spPr>
          <a:xfrm>
            <a:off x="0" y="1868130"/>
            <a:ext cx="4766310" cy="4505238"/>
          </a:xfrm>
          <a:prstGeom prst="rect">
            <a:avLst/>
          </a:prstGeom>
        </p:spPr>
      </p:pic>
      <p:sp>
        <p:nvSpPr>
          <p:cNvPr id="7" name="TextBox 6">
            <a:extLst>
              <a:ext uri="{FF2B5EF4-FFF2-40B4-BE49-F238E27FC236}">
                <a16:creationId xmlns:a16="http://schemas.microsoft.com/office/drawing/2014/main" id="{F450AF99-97D6-2720-1CCD-AB87D077CE33}"/>
              </a:ext>
            </a:extLst>
          </p:cNvPr>
          <p:cNvSpPr txBox="1"/>
          <p:nvPr/>
        </p:nvSpPr>
        <p:spPr>
          <a:xfrm>
            <a:off x="4766310" y="2121408"/>
            <a:ext cx="3579876" cy="4050792"/>
          </a:xfrm>
          <a:prstGeom prst="rect">
            <a:avLst/>
          </a:prstGeom>
        </p:spPr>
        <p:txBody>
          <a:bodyPr vert="horz" lIns="91440" tIns="45720" rIns="91440" bIns="45720" rtlCol="0">
            <a:normAutofit/>
          </a:bodyPr>
          <a:lstStyle/>
          <a:p>
            <a:pPr indent="-182880" defTabSz="914400">
              <a:lnSpc>
                <a:spcPct val="90000"/>
              </a:lnSpc>
              <a:spcAft>
                <a:spcPts val="600"/>
              </a:spcAft>
              <a:buClr>
                <a:schemeClr val="accent2"/>
              </a:buClr>
              <a:buSzPct val="85000"/>
              <a:buFont typeface="Wingdings" pitchFamily="2" charset="2"/>
              <a:buChar char="§"/>
            </a:pPr>
            <a:r>
              <a:rPr lang="en-US"/>
              <a:t>• Andhra Pradesh has the highest electricity consumption for agriculture among all states. </a:t>
            </a:r>
          </a:p>
          <a:p>
            <a:pPr indent="-182880" defTabSz="914400">
              <a:lnSpc>
                <a:spcPct val="90000"/>
              </a:lnSpc>
              <a:spcAft>
                <a:spcPts val="600"/>
              </a:spcAft>
              <a:buClr>
                <a:schemeClr val="accent2"/>
              </a:buClr>
              <a:buSzPct val="85000"/>
              <a:buFont typeface="Wingdings" pitchFamily="2" charset="2"/>
              <a:buChar char="§"/>
            </a:pPr>
            <a:r>
              <a:rPr lang="en-US"/>
              <a:t>• Many northeastern and smaller states (like Sikkim, Mizoram, Arunachal Pradesh) have very low electricity consumption in agriculture.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84ACB6"/>
      </a:dk2>
      <a:lt2>
        <a:srgbClr val="EBE9DD"/>
      </a:lt2>
      <a:accent1>
        <a:srgbClr val="6F8183"/>
      </a:accent1>
      <a:accent2>
        <a:srgbClr val="967E96"/>
      </a:accent2>
      <a:accent3>
        <a:srgbClr val="CCC893"/>
      </a:accent3>
      <a:accent4>
        <a:srgbClr val="A54D74"/>
      </a:accent4>
      <a:accent5>
        <a:srgbClr val="949C6B"/>
      </a:accent5>
      <a:accent6>
        <a:srgbClr val="766A50"/>
      </a:accent6>
      <a:hlink>
        <a:srgbClr val="CC6600"/>
      </a:hlink>
      <a:folHlink>
        <a:srgbClr val="777777"/>
      </a:folHlink>
    </a:clrScheme>
    <a:fontScheme name="Wood Type">
      <a:majorFont>
        <a:latin typeface="Century Gothic" panose="020B0502020202020204"/>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Bookman Old Style" panose="02050604050505020204"/>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8E89CD47-BF55-4DDE-B823-2283AA7E769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Wood Type</Template>
  <TotalTime>44</TotalTime>
  <Words>565</Words>
  <Application>Microsoft Office PowerPoint</Application>
  <PresentationFormat>On-screen Show (4:3)</PresentationFormat>
  <Paragraphs>40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Aptos</vt:lpstr>
      <vt:lpstr>Arial</vt:lpstr>
      <vt:lpstr>Bookman Old Style</vt:lpstr>
      <vt:lpstr>Calibri</vt:lpstr>
      <vt:lpstr>Century Gothic</vt:lpstr>
      <vt:lpstr>Rockwell Extra Bold</vt:lpstr>
      <vt:lpstr>Wingdings</vt:lpstr>
      <vt:lpstr>Wood Type</vt:lpstr>
      <vt:lpstr>Agriculture Crop Production Analysis</vt:lpstr>
      <vt:lpstr>Abstract</vt:lpstr>
      <vt:lpstr>Why Agriculture?</vt:lpstr>
      <vt:lpstr>Motivation for the Study</vt:lpstr>
      <vt:lpstr>Data Sources</vt:lpstr>
      <vt:lpstr>Column Descriptions in Dataset</vt:lpstr>
      <vt:lpstr>PowerPoint Presentation</vt:lpstr>
      <vt:lpstr>PowerPoint Presentation</vt:lpstr>
      <vt:lpstr>PowerPoint Presentation</vt:lpstr>
      <vt:lpstr>PowerPoint Presentation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Lenovo</dc:creator>
  <cp:keywords/>
  <dc:description>generated using python-pptx</dc:description>
  <cp:lastModifiedBy>Keshav yadav</cp:lastModifiedBy>
  <cp:revision>19</cp:revision>
  <dcterms:created xsi:type="dcterms:W3CDTF">2013-01-27T09:14:16Z</dcterms:created>
  <dcterms:modified xsi:type="dcterms:W3CDTF">2025-05-06T23:28:14Z</dcterms:modified>
  <cp:category/>
</cp:coreProperties>
</file>