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3"/>
  </p:notesMasterIdLst>
  <p:handoutMasterIdLst>
    <p:handoutMasterId r:id="rId34"/>
  </p:handoutMasterIdLst>
  <p:sldIdLst>
    <p:sldId id="256" r:id="rId5"/>
    <p:sldId id="277" r:id="rId6"/>
    <p:sldId id="266"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275" r:id="rId31"/>
    <p:sldId id="276" r:id="rId3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3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49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45C065-7973-41A8-A2CC-441A8BA3384C}" type="datetime1">
              <a:rPr lang="en-GB" smtClean="0"/>
              <a:t>24/08/2023</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‹N°›</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7A586-3225-45EC-B90F-43F9676D14C2}" type="datetime1">
              <a:rPr lang="en-GB" smtClean="0"/>
              <a:pPr/>
              <a:t>24/08/2023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‹N°›</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772334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10</a:t>
            </a:fld>
            <a:endParaRPr lang="en-GB"/>
          </a:p>
        </p:txBody>
      </p:sp>
    </p:spTree>
    <p:extLst>
      <p:ext uri="{BB962C8B-B14F-4D97-AF65-F5344CB8AC3E}">
        <p14:creationId xmlns:p14="http://schemas.microsoft.com/office/powerpoint/2010/main" val="991179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11</a:t>
            </a:fld>
            <a:endParaRPr lang="en-GB"/>
          </a:p>
        </p:txBody>
      </p:sp>
    </p:spTree>
    <p:extLst>
      <p:ext uri="{BB962C8B-B14F-4D97-AF65-F5344CB8AC3E}">
        <p14:creationId xmlns:p14="http://schemas.microsoft.com/office/powerpoint/2010/main" val="33638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12</a:t>
            </a:fld>
            <a:endParaRPr lang="en-GB"/>
          </a:p>
        </p:txBody>
      </p:sp>
    </p:spTree>
    <p:extLst>
      <p:ext uri="{BB962C8B-B14F-4D97-AF65-F5344CB8AC3E}">
        <p14:creationId xmlns:p14="http://schemas.microsoft.com/office/powerpoint/2010/main" val="115220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13</a:t>
            </a:fld>
            <a:endParaRPr lang="en-GB"/>
          </a:p>
        </p:txBody>
      </p:sp>
    </p:spTree>
    <p:extLst>
      <p:ext uri="{BB962C8B-B14F-4D97-AF65-F5344CB8AC3E}">
        <p14:creationId xmlns:p14="http://schemas.microsoft.com/office/powerpoint/2010/main" val="1205225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14</a:t>
            </a:fld>
            <a:endParaRPr lang="en-GB"/>
          </a:p>
        </p:txBody>
      </p:sp>
    </p:spTree>
    <p:extLst>
      <p:ext uri="{BB962C8B-B14F-4D97-AF65-F5344CB8AC3E}">
        <p14:creationId xmlns:p14="http://schemas.microsoft.com/office/powerpoint/2010/main" val="832894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15</a:t>
            </a:fld>
            <a:endParaRPr lang="en-GB"/>
          </a:p>
        </p:txBody>
      </p:sp>
    </p:spTree>
    <p:extLst>
      <p:ext uri="{BB962C8B-B14F-4D97-AF65-F5344CB8AC3E}">
        <p14:creationId xmlns:p14="http://schemas.microsoft.com/office/powerpoint/2010/main" val="3772491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16</a:t>
            </a:fld>
            <a:endParaRPr lang="en-GB"/>
          </a:p>
        </p:txBody>
      </p:sp>
    </p:spTree>
    <p:extLst>
      <p:ext uri="{BB962C8B-B14F-4D97-AF65-F5344CB8AC3E}">
        <p14:creationId xmlns:p14="http://schemas.microsoft.com/office/powerpoint/2010/main" val="4113280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17</a:t>
            </a:fld>
            <a:endParaRPr lang="en-GB"/>
          </a:p>
        </p:txBody>
      </p:sp>
    </p:spTree>
    <p:extLst>
      <p:ext uri="{BB962C8B-B14F-4D97-AF65-F5344CB8AC3E}">
        <p14:creationId xmlns:p14="http://schemas.microsoft.com/office/powerpoint/2010/main" val="2713446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18</a:t>
            </a:fld>
            <a:endParaRPr lang="en-GB"/>
          </a:p>
        </p:txBody>
      </p:sp>
    </p:spTree>
    <p:extLst>
      <p:ext uri="{BB962C8B-B14F-4D97-AF65-F5344CB8AC3E}">
        <p14:creationId xmlns:p14="http://schemas.microsoft.com/office/powerpoint/2010/main" val="1695395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19</a:t>
            </a:fld>
            <a:endParaRPr lang="en-GB"/>
          </a:p>
        </p:txBody>
      </p:sp>
    </p:spTree>
    <p:extLst>
      <p:ext uri="{BB962C8B-B14F-4D97-AF65-F5344CB8AC3E}">
        <p14:creationId xmlns:p14="http://schemas.microsoft.com/office/powerpoint/2010/main" val="243960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1202913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20</a:t>
            </a:fld>
            <a:endParaRPr lang="en-GB"/>
          </a:p>
        </p:txBody>
      </p:sp>
    </p:spTree>
    <p:extLst>
      <p:ext uri="{BB962C8B-B14F-4D97-AF65-F5344CB8AC3E}">
        <p14:creationId xmlns:p14="http://schemas.microsoft.com/office/powerpoint/2010/main" val="782449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21</a:t>
            </a:fld>
            <a:endParaRPr lang="en-GB"/>
          </a:p>
        </p:txBody>
      </p:sp>
    </p:spTree>
    <p:extLst>
      <p:ext uri="{BB962C8B-B14F-4D97-AF65-F5344CB8AC3E}">
        <p14:creationId xmlns:p14="http://schemas.microsoft.com/office/powerpoint/2010/main" val="1312380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22</a:t>
            </a:fld>
            <a:endParaRPr lang="en-GB"/>
          </a:p>
        </p:txBody>
      </p:sp>
    </p:spTree>
    <p:extLst>
      <p:ext uri="{BB962C8B-B14F-4D97-AF65-F5344CB8AC3E}">
        <p14:creationId xmlns:p14="http://schemas.microsoft.com/office/powerpoint/2010/main" val="9490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23</a:t>
            </a:fld>
            <a:endParaRPr lang="en-GB"/>
          </a:p>
        </p:txBody>
      </p:sp>
    </p:spTree>
    <p:extLst>
      <p:ext uri="{BB962C8B-B14F-4D97-AF65-F5344CB8AC3E}">
        <p14:creationId xmlns:p14="http://schemas.microsoft.com/office/powerpoint/2010/main" val="10665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24</a:t>
            </a:fld>
            <a:endParaRPr lang="en-GB"/>
          </a:p>
        </p:txBody>
      </p:sp>
    </p:spTree>
    <p:extLst>
      <p:ext uri="{BB962C8B-B14F-4D97-AF65-F5344CB8AC3E}">
        <p14:creationId xmlns:p14="http://schemas.microsoft.com/office/powerpoint/2010/main" val="742040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25</a:t>
            </a:fld>
            <a:endParaRPr lang="en-GB"/>
          </a:p>
        </p:txBody>
      </p:sp>
    </p:spTree>
    <p:extLst>
      <p:ext uri="{BB962C8B-B14F-4D97-AF65-F5344CB8AC3E}">
        <p14:creationId xmlns:p14="http://schemas.microsoft.com/office/powerpoint/2010/main" val="724024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26</a:t>
            </a:fld>
            <a:endParaRPr lang="en-GB"/>
          </a:p>
        </p:txBody>
      </p:sp>
    </p:spTree>
    <p:extLst>
      <p:ext uri="{BB962C8B-B14F-4D97-AF65-F5344CB8AC3E}">
        <p14:creationId xmlns:p14="http://schemas.microsoft.com/office/powerpoint/2010/main" val="183010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27</a:t>
            </a:fld>
            <a:endParaRPr lang="en-GB"/>
          </a:p>
        </p:txBody>
      </p:sp>
    </p:spTree>
    <p:extLst>
      <p:ext uri="{BB962C8B-B14F-4D97-AF65-F5344CB8AC3E}">
        <p14:creationId xmlns:p14="http://schemas.microsoft.com/office/powerpoint/2010/main" val="3772094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28</a:t>
            </a:fld>
            <a:endParaRPr lang="en-GB"/>
          </a:p>
        </p:txBody>
      </p:sp>
    </p:spTree>
    <p:extLst>
      <p:ext uri="{BB962C8B-B14F-4D97-AF65-F5344CB8AC3E}">
        <p14:creationId xmlns:p14="http://schemas.microsoft.com/office/powerpoint/2010/main" val="407214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3</a:t>
            </a:fld>
            <a:endParaRPr lang="en-GB"/>
          </a:p>
        </p:txBody>
      </p:sp>
    </p:spTree>
    <p:extLst>
      <p:ext uri="{BB962C8B-B14F-4D97-AF65-F5344CB8AC3E}">
        <p14:creationId xmlns:p14="http://schemas.microsoft.com/office/powerpoint/2010/main" val="228187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4</a:t>
            </a:fld>
            <a:endParaRPr lang="en-GB"/>
          </a:p>
        </p:txBody>
      </p:sp>
    </p:spTree>
    <p:extLst>
      <p:ext uri="{BB962C8B-B14F-4D97-AF65-F5344CB8AC3E}">
        <p14:creationId xmlns:p14="http://schemas.microsoft.com/office/powerpoint/2010/main" val="319186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5</a:t>
            </a:fld>
            <a:endParaRPr lang="en-GB"/>
          </a:p>
        </p:txBody>
      </p:sp>
    </p:spTree>
    <p:extLst>
      <p:ext uri="{BB962C8B-B14F-4D97-AF65-F5344CB8AC3E}">
        <p14:creationId xmlns:p14="http://schemas.microsoft.com/office/powerpoint/2010/main" val="180311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6</a:t>
            </a:fld>
            <a:endParaRPr lang="en-GB"/>
          </a:p>
        </p:txBody>
      </p:sp>
    </p:spTree>
    <p:extLst>
      <p:ext uri="{BB962C8B-B14F-4D97-AF65-F5344CB8AC3E}">
        <p14:creationId xmlns:p14="http://schemas.microsoft.com/office/powerpoint/2010/main" val="1708464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a:p>
        </p:txBody>
      </p:sp>
    </p:spTree>
    <p:extLst>
      <p:ext uri="{BB962C8B-B14F-4D97-AF65-F5344CB8AC3E}">
        <p14:creationId xmlns:p14="http://schemas.microsoft.com/office/powerpoint/2010/main" val="356854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8</a:t>
            </a:fld>
            <a:endParaRPr lang="en-GB"/>
          </a:p>
        </p:txBody>
      </p:sp>
    </p:spTree>
    <p:extLst>
      <p:ext uri="{BB962C8B-B14F-4D97-AF65-F5344CB8AC3E}">
        <p14:creationId xmlns:p14="http://schemas.microsoft.com/office/powerpoint/2010/main" val="406084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a:p>
        </p:txBody>
      </p:sp>
    </p:spTree>
    <p:extLst>
      <p:ext uri="{BB962C8B-B14F-4D97-AF65-F5344CB8AC3E}">
        <p14:creationId xmlns:p14="http://schemas.microsoft.com/office/powerpoint/2010/main" val="1467195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a:p>
            <a:pPr lvl="1" rtl="0"/>
            <a:r>
              <a:rPr lang="fr-FR" noProof="0"/>
              <a:t>Deuxième niveau</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‹N°›</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fr-FR" noProof="0"/>
              <a:t>Cliquez pour modifier les styles du texte du masque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fr-FR" noProof="0"/>
              <a:t>Cliquez sur l'icône pour ajouter un graphique</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fr-FR" noProof="0"/>
              <a:t>Cliquez pour modifier les styles du texte du masque</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fr-FR" noProof="0"/>
              <a:t>Cliquez sur l'icône pour ajouter un graphique SmartArt</a:t>
            </a:r>
            <a:endParaRPr lang="en-GB" noProof="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fr-FR" noProof="0"/>
              <a:t>Cliquez sur l'icône pour ajouter une image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fr-FR" noProof="0"/>
              <a:t>Cliquez sur l'icône pour ajouter une image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fr-FR" noProof="0"/>
              <a:t>Cliquez sur l'icône pour ajouter une image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fr-FR" noProof="0"/>
              <a:t>Cliquez sur l'icône pour ajouter une image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fr-FR" noProof="0"/>
              <a:t>Cliquez sur l'icône pour ajouter une image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endParaRPr lang="en-GB" noProof="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fr-FR" noProof="0"/>
              <a:t>Cliquez sur l'icône pour ajouter une image</a:t>
            </a:r>
            <a:endParaRPr lang="en-GB" noProof="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endParaRPr lang="en-GB" noProof="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‹N°›</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Cliquez pour modifier les styles du texte du masque</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Cliquez pour modifier les styles du texte du masque</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Cliquez pour modifier les styles du texte du masque</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Cliquez pour modifier les styles du texte du masque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‹N°›</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rtl="0"/>
              <a:t>‹N°›</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rtl="0"/>
              <a:t>‹N°›</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‹N°›</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rtl="0"/>
              <a:t>‹N°›</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flask-api-oc-7-e12512d3591c.herokuapp.com/"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54.png"/><Relationship Id="rId4" Type="http://schemas.openxmlformats.org/officeDocument/2006/relationships/hyperlink" Target="https://flask-api-oc-7-e12512d3591c.herokuapp.com/infos_client?id_client=10000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treamlit-oc-7-5ac02169264e.herokuapp.com/"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home-credit-default-risk/data"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imbalanced-learn.org/stable/"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www.kaggle.com/code/kaanboke/xgboost-lightgbm-catboost-imbalanced-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551507" y="4273974"/>
            <a:ext cx="4941771" cy="1122202"/>
          </a:xfrm>
        </p:spPr>
        <p:txBody>
          <a:bodyPr rtlCol="0"/>
          <a:lstStyle/>
          <a:p>
            <a:pPr rtl="0"/>
            <a:r>
              <a:rPr lang="en-GB" dirty="0" err="1"/>
              <a:t>Projet</a:t>
            </a:r>
            <a:r>
              <a:rPr lang="en-GB" dirty="0"/>
              <a:t> 7 </a:t>
            </a:r>
            <a:r>
              <a:rPr lang="en-GB" dirty="0" err="1"/>
              <a:t>OpenClassrooms</a:t>
            </a:r>
            <a:r>
              <a:rPr lang="en-GB" dirty="0"/>
              <a:t> :</a:t>
            </a:r>
            <a:br>
              <a:rPr lang="en-GB" dirty="0"/>
            </a:br>
            <a:br>
              <a:rPr lang="en-GB" dirty="0"/>
            </a:br>
            <a:r>
              <a:rPr lang="en-GB" dirty="0" err="1"/>
              <a:t>Implémentez</a:t>
            </a:r>
            <a:r>
              <a:rPr lang="en-GB" dirty="0"/>
              <a:t> un </a:t>
            </a:r>
            <a:r>
              <a:rPr lang="en-GB" dirty="0" err="1"/>
              <a:t>modèle</a:t>
            </a:r>
            <a:r>
              <a:rPr lang="en-GB" dirty="0"/>
              <a:t> de Scoring</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551508" y="5569955"/>
            <a:ext cx="4941770" cy="602243"/>
          </a:xfrm>
        </p:spPr>
        <p:txBody>
          <a:bodyPr rtlCol="0">
            <a:normAutofit fontScale="85000" lnSpcReduction="20000"/>
          </a:bodyPr>
          <a:lstStyle/>
          <a:p>
            <a:pPr rtl="0"/>
            <a:r>
              <a:rPr lang="en-GB" dirty="0"/>
              <a:t>Dabidin Keshika </a:t>
            </a:r>
          </a:p>
          <a:p>
            <a:pPr rtl="0"/>
            <a:r>
              <a:rPr lang="en-GB" dirty="0"/>
              <a:t>26/08/2023</a:t>
            </a:r>
          </a:p>
        </p:txBody>
      </p:sp>
      <p:pic>
        <p:nvPicPr>
          <p:cNvPr id="5122" name="Picture 2">
            <a:extLst>
              <a:ext uri="{FF2B5EF4-FFF2-40B4-BE49-F238E27FC236}">
                <a16:creationId xmlns:a16="http://schemas.microsoft.com/office/drawing/2014/main" id="{395FCEA6-58AB-B239-56A4-D10A672DD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67" y="4835075"/>
            <a:ext cx="1642533" cy="164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err="1"/>
              <a:t>Entraînement</a:t>
            </a:r>
            <a:r>
              <a:rPr lang="en-GB" dirty="0"/>
              <a:t> du </a:t>
            </a:r>
            <a:r>
              <a:rPr lang="en-GB" dirty="0" err="1"/>
              <a:t>modèle</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10</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979881" y="1141150"/>
            <a:ext cx="10401569" cy="5215200"/>
          </a:xfrm>
        </p:spPr>
        <p:txBody>
          <a:bodyPr>
            <a:normAutofit/>
          </a:bodyPr>
          <a:lstStyle/>
          <a:p>
            <a:endParaRPr lang="fr-FR" dirty="0"/>
          </a:p>
          <a:p>
            <a:r>
              <a:rPr lang="fr-FR" sz="1800" dirty="0">
                <a:effectLst/>
                <a:latin typeface="Calibri" panose="020F0502020204030204" pitchFamily="34" charset="0"/>
                <a:ea typeface="Calibri" panose="020F0502020204030204" pitchFamily="34" charset="0"/>
                <a:cs typeface="Times New Roman" panose="02020603050405020304" pitchFamily="18" charset="0"/>
              </a:rPr>
              <a:t>1, Classification binaire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La classification consiste à identifier les classes d'appartenance de nouveaux objets à partir d'exemples antérieurs connus. Dans le contexte métier du projet, la classification est binaire représentée par une variable de sortie à deux classes, à savoir acceptation du crédit (1) ou refus du crédit (0). </a:t>
            </a:r>
            <a:endParaRPr lang="fr-FR" sz="1800" dirty="0">
              <a:latin typeface="Calibri" panose="020F0502020204030204" pitchFamily="34" charset="0"/>
              <a:ea typeface="Calibri" panose="020F0502020204030204" pitchFamily="34" charset="0"/>
              <a:cs typeface="Times New Roman" panose="02020603050405020304" pitchFamily="18" charset="0"/>
            </a:endParaRPr>
          </a:p>
          <a:p>
            <a:r>
              <a:rPr lang="fr-FR" sz="1800" dirty="0">
                <a:latin typeface="Calibri" panose="020F0502020204030204" pitchFamily="34" charset="0"/>
                <a:ea typeface="Calibri" panose="020F0502020204030204" pitchFamily="34" charset="0"/>
                <a:cs typeface="Times New Roman" panose="02020603050405020304" pitchFamily="18" charset="0"/>
              </a:rPr>
              <a:t>2, Modèles utilisés </a:t>
            </a:r>
            <a:endParaRPr lang="fr-FR" dirty="0"/>
          </a:p>
          <a:p>
            <a:r>
              <a:rPr lang="fr-FR" sz="1800" dirty="0">
                <a:latin typeface="Calibri" panose="020F0502020204030204" pitchFamily="34" charset="0"/>
                <a:ea typeface="Calibri" panose="020F0502020204030204" pitchFamily="34" charset="0"/>
                <a:cs typeface="Times New Roman" panose="02020603050405020304" pitchFamily="18" charset="0"/>
              </a:rPr>
              <a:t>L</a:t>
            </a:r>
            <a:r>
              <a:rPr lang="fr-FR" sz="1800" dirty="0">
                <a:effectLst/>
                <a:latin typeface="Calibri" panose="020F0502020204030204" pitchFamily="34" charset="0"/>
                <a:ea typeface="Calibri" panose="020F0502020204030204" pitchFamily="34" charset="0"/>
                <a:cs typeface="Times New Roman" panose="02020603050405020304" pitchFamily="18" charset="0"/>
              </a:rPr>
              <a:t>e modèle 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baseline</a:t>
            </a:r>
            <a:r>
              <a:rPr lang="fr-FR" sz="1800" dirty="0">
                <a:effectLst/>
                <a:latin typeface="Calibri" panose="020F0502020204030204" pitchFamily="34" charset="0"/>
                <a:ea typeface="Calibri" panose="020F0502020204030204" pitchFamily="34" charset="0"/>
                <a:cs typeface="Times New Roman" panose="02020603050405020304" pitchFamily="18" charset="0"/>
              </a:rPr>
              <a:t> (Régression Logistique) ainsi que trois algorithmes de gradient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boosting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LightBoost</a:t>
            </a:r>
            <a:r>
              <a:rPr lang="fr-FR" sz="1800" dirty="0">
                <a:effectLst/>
                <a:latin typeface="Calibri" panose="020F0502020204030204" pitchFamily="34" charset="0"/>
                <a:ea typeface="Calibri" panose="020F0502020204030204" pitchFamily="34" charset="0"/>
                <a:cs typeface="Times New Roman" panose="02020603050405020304" pitchFamily="18" charset="0"/>
              </a:rPr>
              <a:t>) ont été testés sous différentes conditions : </a:t>
            </a:r>
          </a:p>
          <a:p>
            <a:pPr marL="285750" indent="-285750">
              <a:buFontTx/>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sans équilibrage de données, </a:t>
            </a:r>
          </a:p>
          <a:p>
            <a:pPr marL="285750" indent="-285750">
              <a:buFontTx/>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avec équilibrage en utilisant SMOTE et,</a:t>
            </a:r>
          </a:p>
          <a:p>
            <a:pPr marL="285750" indent="-285750">
              <a:buFontTx/>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avec équilibrage en testant plusieurs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sample</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weights</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p>
        </p:txBody>
      </p:sp>
    </p:spTree>
    <p:extLst>
      <p:ext uri="{BB962C8B-B14F-4D97-AF65-F5344CB8AC3E}">
        <p14:creationId xmlns:p14="http://schemas.microsoft.com/office/powerpoint/2010/main" val="417544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err="1"/>
              <a:t>Entraînement</a:t>
            </a:r>
            <a:r>
              <a:rPr lang="en-GB" dirty="0"/>
              <a:t> du </a:t>
            </a:r>
            <a:r>
              <a:rPr lang="en-GB" dirty="0" err="1"/>
              <a:t>modèle</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11</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10401569" cy="907783"/>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3, Suivi </a:t>
            </a:r>
            <a:r>
              <a:rPr lang="fr-FR" sz="1800" dirty="0">
                <a:latin typeface="Calibri" panose="020F0502020204030204" pitchFamily="34" charset="0"/>
                <a:ea typeface="Calibri" panose="020F0502020204030204" pitchFamily="34" charset="0"/>
                <a:cs typeface="Times New Roman" panose="02020603050405020304" pitchFamily="18" charset="0"/>
              </a:rPr>
              <a:t>avec </a:t>
            </a:r>
            <a:r>
              <a:rPr lang="fr-FR" sz="1800" dirty="0" err="1">
                <a:latin typeface="Calibri" panose="020F0502020204030204" pitchFamily="34" charset="0"/>
                <a:ea typeface="Calibri" panose="020F0502020204030204" pitchFamily="34" charset="0"/>
                <a:cs typeface="Times New Roman" panose="02020603050405020304" pitchFamily="18" charset="0"/>
              </a:rPr>
              <a:t>MLFlow</a:t>
            </a:r>
            <a:endParaRPr lang="fr-FR" dirty="0"/>
          </a:p>
        </p:txBody>
      </p:sp>
      <p:pic>
        <p:nvPicPr>
          <p:cNvPr id="3" name="Image 2">
            <a:extLst>
              <a:ext uri="{FF2B5EF4-FFF2-40B4-BE49-F238E27FC236}">
                <a16:creationId xmlns:a16="http://schemas.microsoft.com/office/drawing/2014/main" id="{F48674BD-AF00-2F56-A479-9821815FE5A8}"/>
              </a:ext>
            </a:extLst>
          </p:cNvPr>
          <p:cNvPicPr>
            <a:picLocks noChangeAspect="1"/>
          </p:cNvPicPr>
          <p:nvPr/>
        </p:nvPicPr>
        <p:blipFill>
          <a:blip r:embed="rId3"/>
          <a:stretch>
            <a:fillRect/>
          </a:stretch>
        </p:blipFill>
        <p:spPr>
          <a:xfrm>
            <a:off x="1049655" y="1631152"/>
            <a:ext cx="4377478" cy="4713179"/>
          </a:xfrm>
          <a:prstGeom prst="rect">
            <a:avLst/>
          </a:prstGeom>
        </p:spPr>
      </p:pic>
      <p:pic>
        <p:nvPicPr>
          <p:cNvPr id="6" name="Image 5">
            <a:extLst>
              <a:ext uri="{FF2B5EF4-FFF2-40B4-BE49-F238E27FC236}">
                <a16:creationId xmlns:a16="http://schemas.microsoft.com/office/drawing/2014/main" id="{2040322D-6BC0-EAA0-15C4-04B17E24DB64}"/>
              </a:ext>
            </a:extLst>
          </p:cNvPr>
          <p:cNvPicPr>
            <a:picLocks noChangeAspect="1"/>
          </p:cNvPicPr>
          <p:nvPr/>
        </p:nvPicPr>
        <p:blipFill>
          <a:blip r:embed="rId4"/>
          <a:stretch>
            <a:fillRect/>
          </a:stretch>
        </p:blipFill>
        <p:spPr>
          <a:xfrm>
            <a:off x="4691971" y="1297285"/>
            <a:ext cx="7399329" cy="2851382"/>
          </a:xfrm>
          <a:prstGeom prst="rect">
            <a:avLst/>
          </a:prstGeom>
        </p:spPr>
      </p:pic>
      <p:pic>
        <p:nvPicPr>
          <p:cNvPr id="7" name="Image 6">
            <a:extLst>
              <a:ext uri="{FF2B5EF4-FFF2-40B4-BE49-F238E27FC236}">
                <a16:creationId xmlns:a16="http://schemas.microsoft.com/office/drawing/2014/main" id="{8DF54A81-637C-90BA-DBC9-9B7134763C28}"/>
              </a:ext>
            </a:extLst>
          </p:cNvPr>
          <p:cNvPicPr>
            <a:picLocks noChangeAspect="1"/>
          </p:cNvPicPr>
          <p:nvPr/>
        </p:nvPicPr>
        <p:blipFill>
          <a:blip r:embed="rId5"/>
          <a:stretch>
            <a:fillRect/>
          </a:stretch>
        </p:blipFill>
        <p:spPr>
          <a:xfrm>
            <a:off x="6643396" y="4170718"/>
            <a:ext cx="4231640" cy="2613660"/>
          </a:xfrm>
          <a:prstGeom prst="rect">
            <a:avLst/>
          </a:prstGeom>
        </p:spPr>
      </p:pic>
    </p:spTree>
    <p:extLst>
      <p:ext uri="{BB962C8B-B14F-4D97-AF65-F5344CB8AC3E}">
        <p14:creationId xmlns:p14="http://schemas.microsoft.com/office/powerpoint/2010/main" val="272757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err="1"/>
              <a:t>Entraînement</a:t>
            </a:r>
            <a:r>
              <a:rPr lang="en-GB" dirty="0"/>
              <a:t> du </a:t>
            </a:r>
            <a:r>
              <a:rPr lang="en-GB" dirty="0" err="1"/>
              <a:t>modèle</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12</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10401569" cy="907783"/>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3, Suivi </a:t>
            </a:r>
            <a:r>
              <a:rPr lang="fr-FR" sz="1800" dirty="0">
                <a:latin typeface="Calibri" panose="020F0502020204030204" pitchFamily="34" charset="0"/>
                <a:ea typeface="Calibri" panose="020F0502020204030204" pitchFamily="34" charset="0"/>
                <a:cs typeface="Times New Roman" panose="02020603050405020304" pitchFamily="18" charset="0"/>
              </a:rPr>
              <a:t>avec </a:t>
            </a:r>
            <a:r>
              <a:rPr lang="fr-FR" sz="1800" dirty="0" err="1">
                <a:latin typeface="Calibri" panose="020F0502020204030204" pitchFamily="34" charset="0"/>
                <a:ea typeface="Calibri" panose="020F0502020204030204" pitchFamily="34" charset="0"/>
                <a:cs typeface="Times New Roman" panose="02020603050405020304" pitchFamily="18" charset="0"/>
              </a:rPr>
              <a:t>MLFlow</a:t>
            </a:r>
            <a:endParaRPr lang="fr-FR" dirty="0"/>
          </a:p>
        </p:txBody>
      </p:sp>
      <p:pic>
        <p:nvPicPr>
          <p:cNvPr id="5" name="Image 4">
            <a:extLst>
              <a:ext uri="{FF2B5EF4-FFF2-40B4-BE49-F238E27FC236}">
                <a16:creationId xmlns:a16="http://schemas.microsoft.com/office/drawing/2014/main" id="{57B38683-8AF8-EA88-E00A-5A71604D8DAD}"/>
              </a:ext>
            </a:extLst>
          </p:cNvPr>
          <p:cNvPicPr>
            <a:picLocks noChangeAspect="1"/>
          </p:cNvPicPr>
          <p:nvPr/>
        </p:nvPicPr>
        <p:blipFill>
          <a:blip r:embed="rId3"/>
          <a:stretch>
            <a:fillRect/>
          </a:stretch>
        </p:blipFill>
        <p:spPr>
          <a:xfrm>
            <a:off x="1233881" y="1513988"/>
            <a:ext cx="9637319" cy="5024924"/>
          </a:xfrm>
          <a:prstGeom prst="rect">
            <a:avLst/>
          </a:prstGeom>
        </p:spPr>
      </p:pic>
    </p:spTree>
    <p:extLst>
      <p:ext uri="{BB962C8B-B14F-4D97-AF65-F5344CB8AC3E}">
        <p14:creationId xmlns:p14="http://schemas.microsoft.com/office/powerpoint/2010/main" val="151297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err="1"/>
              <a:t>Paramètres</a:t>
            </a:r>
            <a:r>
              <a:rPr lang="en-GB" dirty="0"/>
              <a:t> </a:t>
            </a:r>
            <a:r>
              <a:rPr lang="en-GB" dirty="0" err="1"/>
              <a:t>d’évaluation</a:t>
            </a:r>
            <a:r>
              <a:rPr lang="en-GB" dirty="0"/>
              <a:t> du </a:t>
            </a:r>
            <a:r>
              <a:rPr lang="en-GB" dirty="0" err="1"/>
              <a:t>modèle</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13</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2" y="723370"/>
            <a:ext cx="6047452"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latin typeface="Calibri" panose="020F0502020204030204" pitchFamily="34" charset="0"/>
                <a:ea typeface="Calibri" panose="020F0502020204030204" pitchFamily="34" charset="0"/>
                <a:cs typeface="Times New Roman" panose="02020603050405020304" pitchFamily="18" charset="0"/>
              </a:rPr>
              <a:t>1, </a:t>
            </a:r>
            <a:r>
              <a:rPr lang="fr-FR" sz="1800" dirty="0" err="1">
                <a:latin typeface="Calibri" panose="020F0502020204030204" pitchFamily="34" charset="0"/>
                <a:ea typeface="Calibri" panose="020F0502020204030204" pitchFamily="34" charset="0"/>
                <a:cs typeface="Times New Roman" panose="02020603050405020304" pitchFamily="18" charset="0"/>
              </a:rPr>
              <a:t>Precision</a:t>
            </a:r>
            <a:r>
              <a:rPr lang="fr-FR" sz="1800" dirty="0">
                <a:latin typeface="Calibri" panose="020F0502020204030204" pitchFamily="34" charset="0"/>
                <a:ea typeface="Calibri" panose="020F0502020204030204" pitchFamily="34" charset="0"/>
                <a:cs typeface="Times New Roman" panose="02020603050405020304" pitchFamily="18" charset="0"/>
              </a:rPr>
              <a:t>  : </a:t>
            </a: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r>
              <a:rPr lang="fr-FR" sz="1800" dirty="0">
                <a:latin typeface="Calibri" panose="020F0502020204030204" pitchFamily="34" charset="0"/>
                <a:ea typeface="Calibri" panose="020F0502020204030204" pitchFamily="34" charset="0"/>
                <a:cs typeface="Times New Roman" panose="02020603050405020304" pitchFamily="18" charset="0"/>
              </a:rPr>
              <a:t>2, </a:t>
            </a:r>
            <a:r>
              <a:rPr lang="fr-FR" sz="1800" dirty="0" err="1">
                <a:latin typeface="Calibri" panose="020F0502020204030204" pitchFamily="34" charset="0"/>
                <a:ea typeface="Calibri" panose="020F0502020204030204" pitchFamily="34" charset="0"/>
                <a:cs typeface="Times New Roman" panose="02020603050405020304" pitchFamily="18" charset="0"/>
              </a:rPr>
              <a:t>Recall</a:t>
            </a:r>
            <a:r>
              <a:rPr lang="fr-FR" sz="1800" dirty="0">
                <a:latin typeface="Calibri" panose="020F0502020204030204" pitchFamily="34" charset="0"/>
                <a:ea typeface="Calibri" panose="020F0502020204030204" pitchFamily="34" charset="0"/>
                <a:cs typeface="Times New Roman" panose="02020603050405020304" pitchFamily="18" charset="0"/>
              </a:rPr>
              <a:t> :</a:t>
            </a:r>
          </a:p>
          <a:p>
            <a:r>
              <a:rPr lang="fr-FR" sz="1800" dirty="0">
                <a:latin typeface="Calibri" panose="020F0502020204030204" pitchFamily="34" charset="0"/>
                <a:ea typeface="Calibri" panose="020F0502020204030204" pitchFamily="34" charset="0"/>
                <a:cs typeface="Times New Roman" panose="02020603050405020304" pitchFamily="18" charset="0"/>
              </a:rPr>
              <a:t> </a:t>
            </a:r>
          </a:p>
          <a:p>
            <a:r>
              <a:rPr lang="fr-FR" sz="1800" dirty="0">
                <a:latin typeface="Calibri" panose="020F0502020204030204" pitchFamily="34" charset="0"/>
                <a:ea typeface="Calibri" panose="020F0502020204030204" pitchFamily="34" charset="0"/>
                <a:cs typeface="Times New Roman" panose="02020603050405020304" pitchFamily="18" charset="0"/>
              </a:rPr>
              <a:t>3, F1Score :  </a:t>
            </a: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r>
              <a:rPr lang="fr-FR" sz="1800" dirty="0">
                <a:latin typeface="Calibri" panose="020F0502020204030204" pitchFamily="34" charset="0"/>
                <a:ea typeface="Calibri" panose="020F0502020204030204" pitchFamily="34" charset="0"/>
                <a:cs typeface="Times New Roman" panose="02020603050405020304" pitchFamily="18" charset="0"/>
              </a:rPr>
              <a:t>4, Temps d’entraînement du modèle </a:t>
            </a:r>
          </a:p>
          <a:p>
            <a:r>
              <a:rPr lang="fr-FR" sz="1800" dirty="0">
                <a:latin typeface="Calibri" panose="020F0502020204030204" pitchFamily="34" charset="0"/>
                <a:ea typeface="Calibri" panose="020F0502020204030204" pitchFamily="34" charset="0"/>
                <a:cs typeface="Times New Roman" panose="02020603050405020304" pitchFamily="18" charset="0"/>
              </a:rPr>
              <a:t>5, Matrice de confusion :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Notre modèle idéal serait de retrouver 100% de TP, car ce sont les individus qui ne remboursent pas leur prêt et donc, d’éventuellement détecter les FN aussi.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3" name="Image 2">
            <a:extLst>
              <a:ext uri="{FF2B5EF4-FFF2-40B4-BE49-F238E27FC236}">
                <a16:creationId xmlns:a16="http://schemas.microsoft.com/office/drawing/2014/main" id="{665CDCD6-99C0-D49D-55EA-AB2CD3D1658E}"/>
              </a:ext>
            </a:extLst>
          </p:cNvPr>
          <p:cNvPicPr>
            <a:picLocks noChangeAspect="1"/>
          </p:cNvPicPr>
          <p:nvPr/>
        </p:nvPicPr>
        <p:blipFill>
          <a:blip r:embed="rId3"/>
          <a:stretch>
            <a:fillRect/>
          </a:stretch>
        </p:blipFill>
        <p:spPr>
          <a:xfrm>
            <a:off x="2800669" y="1026686"/>
            <a:ext cx="3222576" cy="609532"/>
          </a:xfrm>
          <a:prstGeom prst="rect">
            <a:avLst/>
          </a:prstGeom>
        </p:spPr>
      </p:pic>
      <p:pic>
        <p:nvPicPr>
          <p:cNvPr id="6" name="Image 5">
            <a:extLst>
              <a:ext uri="{FF2B5EF4-FFF2-40B4-BE49-F238E27FC236}">
                <a16:creationId xmlns:a16="http://schemas.microsoft.com/office/drawing/2014/main" id="{04051CA5-5F36-6320-BEAC-2C1B7C500D27}"/>
              </a:ext>
            </a:extLst>
          </p:cNvPr>
          <p:cNvPicPr>
            <a:picLocks noChangeAspect="1"/>
          </p:cNvPicPr>
          <p:nvPr/>
        </p:nvPicPr>
        <p:blipFill>
          <a:blip r:embed="rId4"/>
          <a:stretch>
            <a:fillRect/>
          </a:stretch>
        </p:blipFill>
        <p:spPr>
          <a:xfrm>
            <a:off x="2510366" y="1815338"/>
            <a:ext cx="3585633" cy="702848"/>
          </a:xfrm>
          <a:prstGeom prst="rect">
            <a:avLst/>
          </a:prstGeom>
        </p:spPr>
      </p:pic>
      <p:pic>
        <p:nvPicPr>
          <p:cNvPr id="7" name="Image 6">
            <a:extLst>
              <a:ext uri="{FF2B5EF4-FFF2-40B4-BE49-F238E27FC236}">
                <a16:creationId xmlns:a16="http://schemas.microsoft.com/office/drawing/2014/main" id="{FD310F6D-91AC-98CD-DEEE-2A0FF0B2A0B7}"/>
              </a:ext>
            </a:extLst>
          </p:cNvPr>
          <p:cNvPicPr>
            <a:picLocks noChangeAspect="1"/>
          </p:cNvPicPr>
          <p:nvPr/>
        </p:nvPicPr>
        <p:blipFill>
          <a:blip r:embed="rId5"/>
          <a:stretch>
            <a:fillRect/>
          </a:stretch>
        </p:blipFill>
        <p:spPr>
          <a:xfrm>
            <a:off x="2927032" y="2693869"/>
            <a:ext cx="5623473" cy="572216"/>
          </a:xfrm>
          <a:prstGeom prst="rect">
            <a:avLst/>
          </a:prstGeom>
        </p:spPr>
      </p:pic>
      <p:pic>
        <p:nvPicPr>
          <p:cNvPr id="8" name="Image 7">
            <a:extLst>
              <a:ext uri="{FF2B5EF4-FFF2-40B4-BE49-F238E27FC236}">
                <a16:creationId xmlns:a16="http://schemas.microsoft.com/office/drawing/2014/main" id="{28966316-0F7D-5C24-7B4E-DA904A0353C9}"/>
              </a:ext>
            </a:extLst>
          </p:cNvPr>
          <p:cNvPicPr>
            <a:picLocks noChangeAspect="1"/>
          </p:cNvPicPr>
          <p:nvPr/>
        </p:nvPicPr>
        <p:blipFill>
          <a:blip r:embed="rId6"/>
          <a:stretch>
            <a:fillRect/>
          </a:stretch>
        </p:blipFill>
        <p:spPr>
          <a:xfrm>
            <a:off x="6306221" y="1187895"/>
            <a:ext cx="5191760" cy="1181100"/>
          </a:xfrm>
          <a:prstGeom prst="rect">
            <a:avLst/>
          </a:prstGeom>
        </p:spPr>
      </p:pic>
      <p:pic>
        <p:nvPicPr>
          <p:cNvPr id="10" name="Image 9">
            <a:extLst>
              <a:ext uri="{FF2B5EF4-FFF2-40B4-BE49-F238E27FC236}">
                <a16:creationId xmlns:a16="http://schemas.microsoft.com/office/drawing/2014/main" id="{06B29ACC-CB43-9F22-66D8-460B72ED45D9}"/>
              </a:ext>
            </a:extLst>
          </p:cNvPr>
          <p:cNvPicPr>
            <a:picLocks noChangeAspect="1"/>
          </p:cNvPicPr>
          <p:nvPr/>
        </p:nvPicPr>
        <p:blipFill>
          <a:blip r:embed="rId7"/>
          <a:stretch>
            <a:fillRect/>
          </a:stretch>
        </p:blipFill>
        <p:spPr>
          <a:xfrm>
            <a:off x="7209870" y="3590959"/>
            <a:ext cx="3856063" cy="2840676"/>
          </a:xfrm>
          <a:prstGeom prst="rect">
            <a:avLst/>
          </a:prstGeom>
        </p:spPr>
      </p:pic>
    </p:spTree>
    <p:extLst>
      <p:ext uri="{BB962C8B-B14F-4D97-AF65-F5344CB8AC3E}">
        <p14:creationId xmlns:p14="http://schemas.microsoft.com/office/powerpoint/2010/main" val="3218934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err="1"/>
              <a:t>Paramètres</a:t>
            </a:r>
            <a:r>
              <a:rPr lang="en-GB" dirty="0"/>
              <a:t> </a:t>
            </a:r>
            <a:r>
              <a:rPr lang="en-GB" dirty="0" err="1"/>
              <a:t>d’évaluation</a:t>
            </a:r>
            <a:r>
              <a:rPr lang="en-GB" dirty="0"/>
              <a:t> du </a:t>
            </a:r>
            <a:r>
              <a:rPr lang="en-GB" dirty="0" err="1"/>
              <a:t>modèle</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14</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633519" cy="5998105"/>
          </a:xfrm>
        </p:spPr>
        <p:txBody>
          <a:bodyPr>
            <a:normAutofit lnSpcReduction="10000"/>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latin typeface="Calibri" panose="020F0502020204030204" pitchFamily="34" charset="0"/>
                <a:ea typeface="Calibri" panose="020F0502020204030204" pitchFamily="34" charset="0"/>
                <a:cs typeface="Times New Roman" panose="02020603050405020304" pitchFamily="18" charset="0"/>
              </a:rPr>
              <a:t>6, ROC et AUC Score</a:t>
            </a:r>
          </a:p>
          <a:p>
            <a:pPr marL="228600"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La courbe ROC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Receiver</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Operating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Characteristic</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est un outil utilisé avec les classifieurs binaires. Elle croise le taux de TP avec le taux de FP.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Sur la figure,  la ligne en pointillée représente la courbe ROC d’un classifieur purement aléatoire. Un bon classifieur s’en écarte autant que possible (vers le coin supérieur gauche).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Une autre façon de comparer des classifieurs consiste à mesurer l’aire sous la courbe (Area Under the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Curve</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ou AUC). Un classifieur parfait aurait un score AUC égal à 1, tandis qu’un classifieur purement aléatoire aurait un score AUC de 0.5.</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pic>
        <p:nvPicPr>
          <p:cNvPr id="5" name="Image 4">
            <a:extLst>
              <a:ext uri="{FF2B5EF4-FFF2-40B4-BE49-F238E27FC236}">
                <a16:creationId xmlns:a16="http://schemas.microsoft.com/office/drawing/2014/main" id="{ABF0A129-C436-B652-1459-66B729E77ED3}"/>
              </a:ext>
            </a:extLst>
          </p:cNvPr>
          <p:cNvPicPr>
            <a:picLocks noChangeAspect="1"/>
          </p:cNvPicPr>
          <p:nvPr/>
        </p:nvPicPr>
        <p:blipFill>
          <a:blip r:embed="rId3"/>
          <a:stretch>
            <a:fillRect/>
          </a:stretch>
        </p:blipFill>
        <p:spPr>
          <a:xfrm>
            <a:off x="6380849" y="1248550"/>
            <a:ext cx="4633519" cy="3248452"/>
          </a:xfrm>
          <a:prstGeom prst="rect">
            <a:avLst/>
          </a:prstGeom>
        </p:spPr>
      </p:pic>
      <p:pic>
        <p:nvPicPr>
          <p:cNvPr id="12" name="Image 11">
            <a:extLst>
              <a:ext uri="{FF2B5EF4-FFF2-40B4-BE49-F238E27FC236}">
                <a16:creationId xmlns:a16="http://schemas.microsoft.com/office/drawing/2014/main" id="{A9E3A9D4-B7EA-8039-407F-98C435035B45}"/>
              </a:ext>
            </a:extLst>
          </p:cNvPr>
          <p:cNvPicPr>
            <a:picLocks noChangeAspect="1"/>
          </p:cNvPicPr>
          <p:nvPr/>
        </p:nvPicPr>
        <p:blipFill>
          <a:blip r:embed="rId4"/>
          <a:stretch>
            <a:fillRect/>
          </a:stretch>
        </p:blipFill>
        <p:spPr>
          <a:xfrm>
            <a:off x="6324602" y="4822368"/>
            <a:ext cx="5191760" cy="1181100"/>
          </a:xfrm>
          <a:prstGeom prst="rect">
            <a:avLst/>
          </a:prstGeom>
        </p:spPr>
      </p:pic>
    </p:spTree>
    <p:extLst>
      <p:ext uri="{BB962C8B-B14F-4D97-AF65-F5344CB8AC3E}">
        <p14:creationId xmlns:p14="http://schemas.microsoft.com/office/powerpoint/2010/main" val="221242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err="1"/>
              <a:t>Paramètres</a:t>
            </a:r>
            <a:r>
              <a:rPr lang="en-GB" dirty="0"/>
              <a:t> </a:t>
            </a:r>
            <a:r>
              <a:rPr lang="en-GB" dirty="0" err="1"/>
              <a:t>d’évaluation</a:t>
            </a:r>
            <a:r>
              <a:rPr lang="en-GB" dirty="0"/>
              <a:t> du </a:t>
            </a:r>
            <a:r>
              <a:rPr lang="en-GB" dirty="0" err="1"/>
              <a:t>modèle</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15</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lnSpcReduction="10000"/>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7, </a:t>
            </a:r>
            <a:r>
              <a:rPr lang="fr-FR" sz="1800" kern="100" dirty="0">
                <a:latin typeface="Calibri" panose="020F0502020204030204" pitchFamily="34" charset="0"/>
                <a:ea typeface="Calibri" panose="020F0502020204030204" pitchFamily="34" charset="0"/>
                <a:cs typeface="Times New Roman" panose="02020603050405020304" pitchFamily="18" charset="0"/>
              </a:rPr>
              <a:t>Sélection des variables pertinentes - </a:t>
            </a:r>
            <a:r>
              <a:rPr lang="fr-FR" sz="1800" dirty="0">
                <a:effectLst/>
                <a:latin typeface="Calibri" panose="020F0502020204030204" pitchFamily="34" charset="0"/>
                <a:ea typeface="Calibri" panose="020F0502020204030204" pitchFamily="34" charset="0"/>
                <a:cs typeface="Times New Roman" panose="02020603050405020304" pitchFamily="18" charset="0"/>
              </a:rPr>
              <a:t>technique d'élimination des caractéristiques récursives avec validation croisée (RFECV).</a:t>
            </a:r>
          </a:p>
          <a:p>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RFECV conserve les </a:t>
            </a:r>
            <a:r>
              <a:rPr lang="fr-F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features</a:t>
            </a:r>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avec un Rank 1 &gt; </a:t>
            </a:r>
            <a:r>
              <a:rPr lang="fr-FR"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True</a:t>
            </a:r>
            <a:r>
              <a:rPr lang="fr-FR"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latin typeface="Calibri" panose="020F0502020204030204" pitchFamily="34" charset="0"/>
                <a:ea typeface="Calibri" panose="020F0502020204030204" pitchFamily="34" charset="0"/>
                <a:cs typeface="Times New Roman" panose="02020603050405020304" pitchFamily="18" charset="0"/>
              </a:rPr>
              <a:t>8, La fonction Coût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Les erreurs de prédiction doivent être minimisées, dans cette logique une fonction coût ayant pour objectif de pénaliser les Faux Positifs et les Faux Négatifs a été implémentée. Hypothèse à Beta=10 : </a:t>
            </a: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Défaut de paiement 100% du montant du crédit en pertes et autres recouvrements.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10% de chance d'obtenir un crédit pour un client lambda qui souhaite emprunter.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3" name="Image 2">
            <a:extLst>
              <a:ext uri="{FF2B5EF4-FFF2-40B4-BE49-F238E27FC236}">
                <a16:creationId xmlns:a16="http://schemas.microsoft.com/office/drawing/2014/main" id="{E16C5FCA-EF2C-183D-DE61-32932766C863}"/>
              </a:ext>
            </a:extLst>
          </p:cNvPr>
          <p:cNvPicPr>
            <a:picLocks noChangeAspect="1"/>
          </p:cNvPicPr>
          <p:nvPr/>
        </p:nvPicPr>
        <p:blipFill>
          <a:blip r:embed="rId3"/>
          <a:stretch>
            <a:fillRect/>
          </a:stretch>
        </p:blipFill>
        <p:spPr>
          <a:xfrm>
            <a:off x="5941484" y="1163531"/>
            <a:ext cx="5530849" cy="899205"/>
          </a:xfrm>
          <a:prstGeom prst="rect">
            <a:avLst/>
          </a:prstGeom>
        </p:spPr>
      </p:pic>
      <p:pic>
        <p:nvPicPr>
          <p:cNvPr id="6" name="Image 5">
            <a:extLst>
              <a:ext uri="{FF2B5EF4-FFF2-40B4-BE49-F238E27FC236}">
                <a16:creationId xmlns:a16="http://schemas.microsoft.com/office/drawing/2014/main" id="{1054A836-9B6C-92FE-1C1F-6BF7C7B3BFF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36833" y="2483711"/>
            <a:ext cx="3547534" cy="2747955"/>
          </a:xfrm>
          <a:prstGeom prst="rect">
            <a:avLst/>
          </a:prstGeom>
          <a:noFill/>
          <a:ln>
            <a:noFill/>
          </a:ln>
        </p:spPr>
      </p:pic>
      <p:pic>
        <p:nvPicPr>
          <p:cNvPr id="7" name="Image 6">
            <a:extLst>
              <a:ext uri="{FF2B5EF4-FFF2-40B4-BE49-F238E27FC236}">
                <a16:creationId xmlns:a16="http://schemas.microsoft.com/office/drawing/2014/main" id="{7F8E4315-74F2-9D80-1C60-40BD14D6AFC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03779" y="5586363"/>
            <a:ext cx="2111375" cy="448310"/>
          </a:xfrm>
          <a:prstGeom prst="rect">
            <a:avLst/>
          </a:prstGeom>
          <a:noFill/>
        </p:spPr>
      </p:pic>
      <p:pic>
        <p:nvPicPr>
          <p:cNvPr id="8" name="Image 7">
            <a:extLst>
              <a:ext uri="{FF2B5EF4-FFF2-40B4-BE49-F238E27FC236}">
                <a16:creationId xmlns:a16="http://schemas.microsoft.com/office/drawing/2014/main" id="{9940AF03-5AA0-3566-490E-AAFC5137D542}"/>
              </a:ext>
            </a:extLst>
          </p:cNvPr>
          <p:cNvPicPr>
            <a:picLocks noChangeAspect="1"/>
          </p:cNvPicPr>
          <p:nvPr/>
        </p:nvPicPr>
        <p:blipFill>
          <a:blip r:embed="rId6"/>
          <a:stretch>
            <a:fillRect/>
          </a:stretch>
        </p:blipFill>
        <p:spPr>
          <a:xfrm>
            <a:off x="9629669" y="5602873"/>
            <a:ext cx="1509395" cy="415290"/>
          </a:xfrm>
          <a:prstGeom prst="rect">
            <a:avLst/>
          </a:prstGeom>
        </p:spPr>
      </p:pic>
    </p:spTree>
    <p:extLst>
      <p:ext uri="{BB962C8B-B14F-4D97-AF65-F5344CB8AC3E}">
        <p14:creationId xmlns:p14="http://schemas.microsoft.com/office/powerpoint/2010/main" val="3904477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Optimisation du </a:t>
            </a:r>
            <a:r>
              <a:rPr lang="en-GB" dirty="0" err="1"/>
              <a:t>modèle</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16</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10" name="ZoneTexte 9">
            <a:extLst>
              <a:ext uri="{FF2B5EF4-FFF2-40B4-BE49-F238E27FC236}">
                <a16:creationId xmlns:a16="http://schemas.microsoft.com/office/drawing/2014/main" id="{1299E7E9-A42F-4E59-F909-892D1F6496C0}"/>
              </a:ext>
            </a:extLst>
          </p:cNvPr>
          <p:cNvSpPr txBox="1"/>
          <p:nvPr/>
        </p:nvSpPr>
        <p:spPr>
          <a:xfrm>
            <a:off x="1233881" y="1214519"/>
            <a:ext cx="10492452" cy="5932009"/>
          </a:xfrm>
          <a:prstGeom prst="rect">
            <a:avLst/>
          </a:prstGeom>
          <a:noFill/>
        </p:spPr>
        <p:txBody>
          <a:bodyPr wrap="square">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Avec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Hyperopt</a:t>
            </a:r>
            <a:r>
              <a:rPr lang="fr-FR" sz="1800" dirty="0">
                <a:effectLst/>
                <a:latin typeface="Calibri" panose="020F0502020204030204" pitchFamily="34" charset="0"/>
                <a:ea typeface="Calibri" panose="020F0502020204030204" pitchFamily="34" charset="0"/>
                <a:cs typeface="Times New Roman" panose="02020603050405020304" pitchFamily="18" charset="0"/>
              </a:rPr>
              <a:t>, on peut facilement analyser notre modèle 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Boosting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tout en variant les hyperparamètres.</a:t>
            </a:r>
          </a:p>
          <a:p>
            <a:r>
              <a:rPr lang="fr-FR" sz="1800" dirty="0" err="1">
                <a:effectLst/>
                <a:latin typeface="Calibri" panose="020F0502020204030204" pitchFamily="34" charset="0"/>
                <a:ea typeface="Calibri" panose="020F0502020204030204" pitchFamily="34" charset="0"/>
                <a:cs typeface="Times New Roman" panose="02020603050405020304" pitchFamily="18" charset="0"/>
              </a:rPr>
              <a:t>LightGBM</a:t>
            </a:r>
            <a:r>
              <a:rPr lang="fr-FR" sz="1800" dirty="0">
                <a:effectLst/>
                <a:latin typeface="Calibri" panose="020F0502020204030204" pitchFamily="34" charset="0"/>
                <a:ea typeface="Calibri" panose="020F0502020204030204" pitchFamily="34" charset="0"/>
                <a:cs typeface="Times New Roman" panose="02020603050405020304" pitchFamily="18" charset="0"/>
              </a:rPr>
              <a:t> couvre plus de 100 hyperparamètres. </a:t>
            </a:r>
          </a:p>
          <a:p>
            <a:endParaRPr lang="fr-FR" dirty="0">
              <a:latin typeface="Calibri" panose="020F0502020204030204" pitchFamily="34" charset="0"/>
              <a:ea typeface="Calibri" panose="020F0502020204030204" pitchFamily="34" charset="0"/>
              <a:cs typeface="Times New Roman" panose="02020603050405020304" pitchFamily="18" charset="0"/>
            </a:endParaRPr>
          </a:p>
          <a:p>
            <a:endParaRPr lang="fr-FR" dirty="0">
              <a:latin typeface="Calibri" panose="020F0502020204030204" pitchFamily="34" charset="0"/>
              <a:ea typeface="Calibri" panose="020F0502020204030204" pitchFamily="34" charset="0"/>
              <a:cs typeface="Times New Roman" panose="02020603050405020304" pitchFamily="18" charset="0"/>
            </a:endParaRPr>
          </a:p>
          <a:p>
            <a:endParaRPr lang="fr-FR" dirty="0">
              <a:latin typeface="Calibri" panose="020F0502020204030204" pitchFamily="34" charset="0"/>
              <a:ea typeface="Calibri" panose="020F0502020204030204" pitchFamily="34" charset="0"/>
              <a:cs typeface="Times New Roman" panose="02020603050405020304" pitchFamily="18" charset="0"/>
            </a:endParaRPr>
          </a:p>
          <a:p>
            <a:endParaRPr lang="fr-FR" dirty="0">
              <a:latin typeface="Calibri" panose="020F0502020204030204" pitchFamily="34" charset="0"/>
              <a:ea typeface="Calibri" panose="020F0502020204030204" pitchFamily="34" charset="0"/>
              <a:cs typeface="Times New Roman" panose="02020603050405020304" pitchFamily="18" charset="0"/>
            </a:endParaRPr>
          </a:p>
          <a:p>
            <a:endParaRPr lang="fr-FR" dirty="0">
              <a:latin typeface="Calibri" panose="020F0502020204030204" pitchFamily="34" charset="0"/>
              <a:ea typeface="Calibri" panose="020F0502020204030204" pitchFamily="34" charset="0"/>
              <a:cs typeface="Times New Roman" panose="02020603050405020304" pitchFamily="18" charset="0"/>
            </a:endParaRPr>
          </a:p>
          <a:p>
            <a:endParaRPr lang="fr-FR" dirty="0">
              <a:latin typeface="Calibri" panose="020F0502020204030204" pitchFamily="34" charset="0"/>
              <a:ea typeface="Calibri" panose="020F0502020204030204" pitchFamily="34" charset="0"/>
              <a:cs typeface="Times New Roman" panose="02020603050405020304" pitchFamily="18" charset="0"/>
            </a:endParaRPr>
          </a:p>
          <a:p>
            <a:endParaRPr lang="fr-FR" dirty="0">
              <a:latin typeface="Calibri" panose="020F0502020204030204" pitchFamily="34" charset="0"/>
              <a:ea typeface="Calibri" panose="020F0502020204030204" pitchFamily="34" charset="0"/>
              <a:cs typeface="Times New Roman" panose="02020603050405020304" pitchFamily="18" charset="0"/>
            </a:endParaRPr>
          </a:p>
          <a:p>
            <a:endParaRPr lang="fr-F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kern="100" dirty="0">
                <a:latin typeface="Calibri" panose="020F0502020204030204" pitchFamily="34" charset="0"/>
                <a:ea typeface="Calibri" panose="020F0502020204030204" pitchFamily="34" charset="0"/>
                <a:cs typeface="Times New Roman" panose="02020603050405020304" pitchFamily="18" charset="0"/>
              </a:rPr>
              <a:t>O</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 a choisi les hyperparamètres suivants :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n_estimators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 nombre d'arbres séquentiels.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 détermine l'impact de chaque arbre sur le résultat final.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 profondeur maximale d'un arbre.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subsample</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 fraction de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samples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des données train à sélectionner pour chaque arbre.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colsample_bytree</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 fraction de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features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à sélectionner pour chaque arbre.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12" name="Image 11">
            <a:extLst>
              <a:ext uri="{FF2B5EF4-FFF2-40B4-BE49-F238E27FC236}">
                <a16:creationId xmlns:a16="http://schemas.microsoft.com/office/drawing/2014/main" id="{D0E6EE52-FDA0-D2A9-24D8-692A662BCA38}"/>
              </a:ext>
            </a:extLst>
          </p:cNvPr>
          <p:cNvPicPr>
            <a:picLocks noChangeAspect="1"/>
          </p:cNvPicPr>
          <p:nvPr/>
        </p:nvPicPr>
        <p:blipFill>
          <a:blip r:embed="rId3"/>
          <a:stretch>
            <a:fillRect/>
          </a:stretch>
        </p:blipFill>
        <p:spPr>
          <a:xfrm>
            <a:off x="3908848" y="2118189"/>
            <a:ext cx="4858385" cy="1457325"/>
          </a:xfrm>
          <a:prstGeom prst="rect">
            <a:avLst/>
          </a:prstGeom>
        </p:spPr>
      </p:pic>
    </p:spTree>
    <p:extLst>
      <p:ext uri="{BB962C8B-B14F-4D97-AF65-F5344CB8AC3E}">
        <p14:creationId xmlns:p14="http://schemas.microsoft.com/office/powerpoint/2010/main" val="247598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Analyse des </a:t>
            </a:r>
            <a:r>
              <a:rPr lang="en-GB" dirty="0" err="1"/>
              <a:t>résultats</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17</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3" name="Image 2">
            <a:extLst>
              <a:ext uri="{FF2B5EF4-FFF2-40B4-BE49-F238E27FC236}">
                <a16:creationId xmlns:a16="http://schemas.microsoft.com/office/drawing/2014/main" id="{C8FA2DAB-4E7C-C123-A72F-295F2D871CB1}"/>
              </a:ext>
            </a:extLst>
          </p:cNvPr>
          <p:cNvPicPr>
            <a:picLocks noChangeAspect="1"/>
          </p:cNvPicPr>
          <p:nvPr/>
        </p:nvPicPr>
        <p:blipFill>
          <a:blip r:embed="rId3"/>
          <a:stretch>
            <a:fillRect/>
          </a:stretch>
        </p:blipFill>
        <p:spPr>
          <a:xfrm>
            <a:off x="5546092" y="916143"/>
            <a:ext cx="6645910" cy="2030730"/>
          </a:xfrm>
          <a:prstGeom prst="rect">
            <a:avLst/>
          </a:prstGeom>
        </p:spPr>
      </p:pic>
      <p:sp>
        <p:nvSpPr>
          <p:cNvPr id="6" name="ZoneTexte 5">
            <a:extLst>
              <a:ext uri="{FF2B5EF4-FFF2-40B4-BE49-F238E27FC236}">
                <a16:creationId xmlns:a16="http://schemas.microsoft.com/office/drawing/2014/main" id="{6A9D3997-E435-27EF-D9D1-09564EAFC99F}"/>
              </a:ext>
            </a:extLst>
          </p:cNvPr>
          <p:cNvSpPr txBox="1"/>
          <p:nvPr/>
        </p:nvSpPr>
        <p:spPr>
          <a:xfrm>
            <a:off x="534935" y="1832587"/>
            <a:ext cx="4732867" cy="7134967"/>
          </a:xfrm>
          <a:prstGeom prst="rect">
            <a:avLst/>
          </a:prstGeom>
          <a:noFill/>
        </p:spPr>
        <p:txBody>
          <a:bodyPr wrap="square">
            <a:spAutoFit/>
          </a:bodyPr>
          <a:lstStyle/>
          <a:p>
            <a:pPr algn="just">
              <a:lnSpc>
                <a:spcPct val="107000"/>
              </a:lnSpc>
              <a:spcAft>
                <a:spcPts val="800"/>
              </a:spcAft>
            </a:pP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LightBoost</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est celui qui est le plus performant en termes de temps et de AUC score suivi du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Les résultats avec équilibrage des données sont plus satisfaisants. </a:t>
            </a: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Voici les résultats obtenus avec le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LightBoost</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optimisé : </a:t>
            </a:r>
          </a:p>
          <a:p>
            <a:pPr algn="just">
              <a:lnSpc>
                <a:spcPct val="107000"/>
              </a:lnSpc>
              <a:spcAft>
                <a:spcPts val="800"/>
              </a:spcAf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La fonction coût permet de pénaliser les erreurs de prédiction qui peuvent coûter cher à l'entreprise. Au final la métrique métier permet de pénaliser légèrement mieux les erreurs du modèle.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 12">
            <a:extLst>
              <a:ext uri="{FF2B5EF4-FFF2-40B4-BE49-F238E27FC236}">
                <a16:creationId xmlns:a16="http://schemas.microsoft.com/office/drawing/2014/main" id="{A6A59D7A-2A1F-0582-738E-F41775DA4957}"/>
              </a:ext>
            </a:extLst>
          </p:cNvPr>
          <p:cNvPicPr>
            <a:picLocks noChangeAspect="1"/>
          </p:cNvPicPr>
          <p:nvPr/>
        </p:nvPicPr>
        <p:blipFill>
          <a:blip r:embed="rId4"/>
          <a:stretch>
            <a:fillRect/>
          </a:stretch>
        </p:blipFill>
        <p:spPr>
          <a:xfrm>
            <a:off x="618224" y="3796336"/>
            <a:ext cx="1991995" cy="596265"/>
          </a:xfrm>
          <a:prstGeom prst="rect">
            <a:avLst/>
          </a:prstGeom>
        </p:spPr>
      </p:pic>
      <p:pic>
        <p:nvPicPr>
          <p:cNvPr id="14" name="Image 13">
            <a:extLst>
              <a:ext uri="{FF2B5EF4-FFF2-40B4-BE49-F238E27FC236}">
                <a16:creationId xmlns:a16="http://schemas.microsoft.com/office/drawing/2014/main" id="{0C721806-2501-D817-80CB-BD8B73A4B293}"/>
              </a:ext>
            </a:extLst>
          </p:cNvPr>
          <p:cNvPicPr>
            <a:picLocks noChangeAspect="1"/>
          </p:cNvPicPr>
          <p:nvPr/>
        </p:nvPicPr>
        <p:blipFill>
          <a:blip r:embed="rId5"/>
          <a:stretch>
            <a:fillRect/>
          </a:stretch>
        </p:blipFill>
        <p:spPr>
          <a:xfrm>
            <a:off x="5287645" y="3502896"/>
            <a:ext cx="6645910" cy="2297430"/>
          </a:xfrm>
          <a:prstGeom prst="rect">
            <a:avLst/>
          </a:prstGeom>
        </p:spPr>
      </p:pic>
    </p:spTree>
    <p:extLst>
      <p:ext uri="{BB962C8B-B14F-4D97-AF65-F5344CB8AC3E}">
        <p14:creationId xmlns:p14="http://schemas.microsoft.com/office/powerpoint/2010/main" val="47716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Analyse des </a:t>
            </a:r>
            <a:r>
              <a:rPr lang="en-GB" dirty="0" err="1"/>
              <a:t>résultats</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18</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5" name="Image 4">
            <a:extLst>
              <a:ext uri="{FF2B5EF4-FFF2-40B4-BE49-F238E27FC236}">
                <a16:creationId xmlns:a16="http://schemas.microsoft.com/office/drawing/2014/main" id="{8173830E-1A50-7C75-1696-2C24EA63C91A}"/>
              </a:ext>
            </a:extLst>
          </p:cNvPr>
          <p:cNvPicPr>
            <a:picLocks noChangeAspect="1"/>
          </p:cNvPicPr>
          <p:nvPr/>
        </p:nvPicPr>
        <p:blipFill>
          <a:blip r:embed="rId3"/>
          <a:stretch>
            <a:fillRect/>
          </a:stretch>
        </p:blipFill>
        <p:spPr>
          <a:xfrm>
            <a:off x="1642957" y="1104303"/>
            <a:ext cx="9160510" cy="5434609"/>
          </a:xfrm>
          <a:prstGeom prst="rect">
            <a:avLst/>
          </a:prstGeom>
        </p:spPr>
      </p:pic>
    </p:spTree>
    <p:extLst>
      <p:ext uri="{BB962C8B-B14F-4D97-AF65-F5344CB8AC3E}">
        <p14:creationId xmlns:p14="http://schemas.microsoft.com/office/powerpoint/2010/main" val="284661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Pipeline de </a:t>
            </a:r>
            <a:r>
              <a:rPr lang="en-GB" dirty="0" err="1"/>
              <a:t>déploiement</a:t>
            </a:r>
            <a:br>
              <a:rPr lang="en-GB" dirty="0"/>
            </a:br>
            <a:r>
              <a:rPr lang="en-GB" dirty="0" err="1"/>
              <a:t>APP_local</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19</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grpSp>
        <p:nvGrpSpPr>
          <p:cNvPr id="6" name="Groupe 5">
            <a:extLst>
              <a:ext uri="{FF2B5EF4-FFF2-40B4-BE49-F238E27FC236}">
                <a16:creationId xmlns:a16="http://schemas.microsoft.com/office/drawing/2014/main" id="{1C993A65-4C6F-B083-B3BF-795F2F6BA6E0}"/>
              </a:ext>
            </a:extLst>
          </p:cNvPr>
          <p:cNvGrpSpPr/>
          <p:nvPr/>
        </p:nvGrpSpPr>
        <p:grpSpPr>
          <a:xfrm>
            <a:off x="838200" y="1565635"/>
            <a:ext cx="5116407" cy="4444741"/>
            <a:chOff x="-654473" y="1609229"/>
            <a:chExt cx="5116407" cy="4444741"/>
          </a:xfrm>
        </p:grpSpPr>
        <p:sp>
          <p:nvSpPr>
            <p:cNvPr id="7" name="Rectangle : coins arrondis 6">
              <a:extLst>
                <a:ext uri="{FF2B5EF4-FFF2-40B4-BE49-F238E27FC236}">
                  <a16:creationId xmlns:a16="http://schemas.microsoft.com/office/drawing/2014/main" id="{B6BA5154-2A7E-A851-AE35-FAEFCAA43A8B}"/>
                </a:ext>
              </a:extLst>
            </p:cNvPr>
            <p:cNvSpPr/>
            <p:nvPr/>
          </p:nvSpPr>
          <p:spPr>
            <a:xfrm>
              <a:off x="2240752" y="4814727"/>
              <a:ext cx="2221182" cy="1239243"/>
            </a:xfrm>
            <a:prstGeom prst="roundRect">
              <a:avLst>
                <a:gd name="adj" fmla="val 4402"/>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b="1" dirty="0"/>
                <a:t>DASHBOARD avec Streamlit</a:t>
              </a:r>
            </a:p>
            <a:p>
              <a:pPr algn="ctr"/>
              <a:endParaRPr lang="fr-FR" altLang="fr-FR" sz="1200" b="1" i="1" dirty="0">
                <a:solidFill>
                  <a:schemeClr val="tx1"/>
                </a:solidFill>
                <a:latin typeface="Arial" panose="020B0604020202020204" pitchFamily="34" charset="0"/>
              </a:endParaRPr>
            </a:p>
            <a:p>
              <a:pPr algn="ctr"/>
              <a:r>
                <a:rPr lang="fr-FR" altLang="fr-FR" sz="1000" u="sng" dirty="0">
                  <a:solidFill>
                    <a:schemeClr val="tx1"/>
                  </a:solidFill>
                  <a:latin typeface="Arial" panose="020B0604020202020204" pitchFamily="34" charset="0"/>
                </a:rPr>
                <a:t>URL LOCALE : </a:t>
              </a:r>
              <a:r>
                <a:rPr lang="fr-FR" altLang="fr-FR" sz="1000" dirty="0">
                  <a:solidFill>
                    <a:schemeClr val="tx1"/>
                  </a:solidFill>
                  <a:latin typeface="Arial" panose="020B0604020202020204" pitchFamily="34" charset="0"/>
                </a:rPr>
                <a:t>http://localhost:8501</a:t>
              </a:r>
              <a:endParaRPr lang="fr-FR" altLang="fr-FR" sz="500" dirty="0">
                <a:solidFill>
                  <a:schemeClr val="tx1"/>
                </a:solidFill>
                <a:latin typeface="Arial" panose="020B0604020202020204" pitchFamily="34" charset="0"/>
              </a:endParaRPr>
            </a:p>
          </p:txBody>
        </p:sp>
        <p:sp>
          <p:nvSpPr>
            <p:cNvPr id="8" name="Rectangle : coins arrondis 7">
              <a:extLst>
                <a:ext uri="{FF2B5EF4-FFF2-40B4-BE49-F238E27FC236}">
                  <a16:creationId xmlns:a16="http://schemas.microsoft.com/office/drawing/2014/main" id="{5445710F-FCB1-60B8-D948-94B1FDCD0DEC}"/>
                </a:ext>
              </a:extLst>
            </p:cNvPr>
            <p:cNvSpPr/>
            <p:nvPr/>
          </p:nvSpPr>
          <p:spPr>
            <a:xfrm>
              <a:off x="2240752" y="2228850"/>
              <a:ext cx="2221182" cy="1239243"/>
            </a:xfrm>
            <a:prstGeom prst="roundRect">
              <a:avLst>
                <a:gd name="adj" fmla="val 440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b="1" dirty="0"/>
                <a:t>API avec Flask</a:t>
              </a:r>
            </a:p>
            <a:p>
              <a:pPr algn="ctr"/>
              <a:endParaRPr lang="fr-FR" altLang="fr-FR" sz="1200" b="1" i="1" dirty="0">
                <a:solidFill>
                  <a:schemeClr val="tx1"/>
                </a:solidFill>
                <a:latin typeface="Arial" panose="020B0604020202020204" pitchFamily="34" charset="0"/>
              </a:endParaRPr>
            </a:p>
            <a:p>
              <a:pPr algn="ctr"/>
              <a:r>
                <a:rPr lang="fr-FR" altLang="fr-FR" sz="1000" u="sng" dirty="0">
                  <a:solidFill>
                    <a:schemeClr val="tx1"/>
                  </a:solidFill>
                  <a:latin typeface="Arial" panose="020B0604020202020204" pitchFamily="34" charset="0"/>
                </a:rPr>
                <a:t>URL LOCALE : </a:t>
              </a:r>
              <a:r>
                <a:rPr lang="fr-FR" altLang="fr-FR" sz="1000" dirty="0">
                  <a:solidFill>
                    <a:schemeClr val="tx1"/>
                  </a:solidFill>
                  <a:latin typeface="Arial" panose="020B0604020202020204" pitchFamily="34" charset="0"/>
                </a:rPr>
                <a:t>http://localhost:5000/</a:t>
              </a:r>
              <a:endParaRPr lang="fr-FR" altLang="fr-FR" sz="500" dirty="0">
                <a:solidFill>
                  <a:schemeClr val="tx1"/>
                </a:solidFill>
                <a:latin typeface="Arial" panose="020B0604020202020204" pitchFamily="34" charset="0"/>
              </a:endParaRPr>
            </a:p>
          </p:txBody>
        </p:sp>
        <p:sp>
          <p:nvSpPr>
            <p:cNvPr id="10" name="Cylindre 9">
              <a:extLst>
                <a:ext uri="{FF2B5EF4-FFF2-40B4-BE49-F238E27FC236}">
                  <a16:creationId xmlns:a16="http://schemas.microsoft.com/office/drawing/2014/main" id="{80154958-3439-D173-02B7-A152BC67368A}"/>
                </a:ext>
              </a:extLst>
            </p:cNvPr>
            <p:cNvSpPr/>
            <p:nvPr/>
          </p:nvSpPr>
          <p:spPr>
            <a:xfrm>
              <a:off x="-654473" y="1609229"/>
              <a:ext cx="1193166" cy="106369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Databases</a:t>
              </a:r>
            </a:p>
          </p:txBody>
        </p:sp>
        <p:sp>
          <p:nvSpPr>
            <p:cNvPr id="12" name="Cylindre 11">
              <a:extLst>
                <a:ext uri="{FF2B5EF4-FFF2-40B4-BE49-F238E27FC236}">
                  <a16:creationId xmlns:a16="http://schemas.microsoft.com/office/drawing/2014/main" id="{2EACF3DC-3D38-7B85-88CC-D9396A1F2E45}"/>
                </a:ext>
              </a:extLst>
            </p:cNvPr>
            <p:cNvSpPr/>
            <p:nvPr/>
          </p:nvSpPr>
          <p:spPr>
            <a:xfrm>
              <a:off x="-555419" y="4902504"/>
              <a:ext cx="1094112" cy="106369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t>Autres fichiers (</a:t>
              </a:r>
              <a:r>
                <a:rPr lang="fr-FR" sz="1200" dirty="0" err="1"/>
                <a:t>data_client</a:t>
              </a:r>
              <a:r>
                <a:rPr lang="fr-FR" sz="1200" dirty="0"/>
                <a:t> en format pickle)</a:t>
              </a:r>
            </a:p>
          </p:txBody>
        </p:sp>
        <p:sp>
          <p:nvSpPr>
            <p:cNvPr id="13" name="Cylindre 12">
              <a:extLst>
                <a:ext uri="{FF2B5EF4-FFF2-40B4-BE49-F238E27FC236}">
                  <a16:creationId xmlns:a16="http://schemas.microsoft.com/office/drawing/2014/main" id="{4E0FF958-141B-67BE-67F2-C4C463625A1B}"/>
                </a:ext>
              </a:extLst>
            </p:cNvPr>
            <p:cNvSpPr/>
            <p:nvPr/>
          </p:nvSpPr>
          <p:spPr>
            <a:xfrm>
              <a:off x="-654473" y="2848472"/>
              <a:ext cx="1193166" cy="133661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err="1"/>
                <a:t>LightBoost</a:t>
              </a:r>
              <a:r>
                <a:rPr lang="fr-FR" sz="1200" dirty="0"/>
                <a:t> sérialisé au format PICKLE</a:t>
              </a:r>
              <a:endParaRPr lang="fr-FR" sz="1200" i="1" dirty="0"/>
            </a:p>
          </p:txBody>
        </p:sp>
        <p:cxnSp>
          <p:nvCxnSpPr>
            <p:cNvPr id="14" name="Connecteur droit 13">
              <a:extLst>
                <a:ext uri="{FF2B5EF4-FFF2-40B4-BE49-F238E27FC236}">
                  <a16:creationId xmlns:a16="http://schemas.microsoft.com/office/drawing/2014/main" id="{C793ABAE-CBBE-B264-8F20-BBB8E09641AB}"/>
                </a:ext>
              </a:extLst>
            </p:cNvPr>
            <p:cNvCxnSpPr>
              <a:cxnSpLocks/>
              <a:stCxn id="10" idx="4"/>
              <a:endCxn id="8" idx="1"/>
            </p:cNvCxnSpPr>
            <p:nvPr/>
          </p:nvCxnSpPr>
          <p:spPr>
            <a:xfrm>
              <a:off x="538693" y="2141074"/>
              <a:ext cx="1702059" cy="707398"/>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5" name="Connecteur droit 14">
              <a:extLst>
                <a:ext uri="{FF2B5EF4-FFF2-40B4-BE49-F238E27FC236}">
                  <a16:creationId xmlns:a16="http://schemas.microsoft.com/office/drawing/2014/main" id="{A0E0AFCC-7E56-0A9D-D2A9-5AE2E0797037}"/>
                </a:ext>
              </a:extLst>
            </p:cNvPr>
            <p:cNvCxnSpPr>
              <a:cxnSpLocks/>
              <a:stCxn id="13" idx="4"/>
              <a:endCxn id="8" idx="1"/>
            </p:cNvCxnSpPr>
            <p:nvPr/>
          </p:nvCxnSpPr>
          <p:spPr>
            <a:xfrm flipV="1">
              <a:off x="538693" y="2848472"/>
              <a:ext cx="1702059" cy="668305"/>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6" name="Connecteur droit 15">
              <a:extLst>
                <a:ext uri="{FF2B5EF4-FFF2-40B4-BE49-F238E27FC236}">
                  <a16:creationId xmlns:a16="http://schemas.microsoft.com/office/drawing/2014/main" id="{F1FE9271-0F48-3DA9-5590-99C35F11DDA9}"/>
                </a:ext>
              </a:extLst>
            </p:cNvPr>
            <p:cNvCxnSpPr>
              <a:cxnSpLocks/>
              <a:stCxn id="12" idx="4"/>
              <a:endCxn id="7" idx="1"/>
            </p:cNvCxnSpPr>
            <p:nvPr/>
          </p:nvCxnSpPr>
          <p:spPr>
            <a:xfrm>
              <a:off x="538693" y="5434349"/>
              <a:ext cx="1702059" cy="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7" name="Flèche : double flèche verticale 16">
              <a:extLst>
                <a:ext uri="{FF2B5EF4-FFF2-40B4-BE49-F238E27FC236}">
                  <a16:creationId xmlns:a16="http://schemas.microsoft.com/office/drawing/2014/main" id="{5339C5B0-8738-B0D7-44F5-3552A5D4B17C}"/>
                </a:ext>
              </a:extLst>
            </p:cNvPr>
            <p:cNvSpPr/>
            <p:nvPr/>
          </p:nvSpPr>
          <p:spPr>
            <a:xfrm>
              <a:off x="3206681" y="3474426"/>
              <a:ext cx="289324" cy="133661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grpSp>
      <p:grpSp>
        <p:nvGrpSpPr>
          <p:cNvPr id="18" name="Groupe 17">
            <a:extLst>
              <a:ext uri="{FF2B5EF4-FFF2-40B4-BE49-F238E27FC236}">
                <a16:creationId xmlns:a16="http://schemas.microsoft.com/office/drawing/2014/main" id="{813B6ABA-232E-A457-B369-E328CC2D8A57}"/>
              </a:ext>
            </a:extLst>
          </p:cNvPr>
          <p:cNvGrpSpPr/>
          <p:nvPr/>
        </p:nvGrpSpPr>
        <p:grpSpPr>
          <a:xfrm>
            <a:off x="3733425" y="1536082"/>
            <a:ext cx="6065393" cy="1891578"/>
            <a:chOff x="1395723" y="1607358"/>
            <a:chExt cx="6065393" cy="1891578"/>
          </a:xfrm>
        </p:grpSpPr>
        <p:sp>
          <p:nvSpPr>
            <p:cNvPr id="19" name="Rectangle : coins arrondis 18">
              <a:extLst>
                <a:ext uri="{FF2B5EF4-FFF2-40B4-BE49-F238E27FC236}">
                  <a16:creationId xmlns:a16="http://schemas.microsoft.com/office/drawing/2014/main" id="{088B9677-6D0F-28D6-17EB-156922BBDDC7}"/>
                </a:ext>
              </a:extLst>
            </p:cNvPr>
            <p:cNvSpPr/>
            <p:nvPr/>
          </p:nvSpPr>
          <p:spPr>
            <a:xfrm>
              <a:off x="4802583" y="1847936"/>
              <a:ext cx="2658533" cy="1651000"/>
            </a:xfrm>
            <a:prstGeom prst="roundRect">
              <a:avLst>
                <a:gd name="adj" fmla="val 440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b="1" dirty="0"/>
                <a:t>Fichier API.py</a:t>
              </a:r>
              <a:endParaRPr lang="fr-FR" altLang="fr-FR" sz="1200" b="1" i="1" dirty="0">
                <a:solidFill>
                  <a:schemeClr val="tx1"/>
                </a:solidFill>
                <a:latin typeface="Arial" panose="020B0604020202020204" pitchFamily="34" charset="0"/>
              </a:endParaRPr>
            </a:p>
            <a:p>
              <a:pPr algn="ctr"/>
              <a:r>
                <a:rPr lang="fr-FR" altLang="fr-FR" sz="1000" i="1" dirty="0">
                  <a:solidFill>
                    <a:schemeClr val="tx1"/>
                  </a:solidFill>
                  <a:latin typeface="Arial" panose="020B0604020202020204" pitchFamily="34" charset="0"/>
                </a:rPr>
                <a:t>Partie « </a:t>
              </a:r>
              <a:r>
                <a:rPr lang="fr-FR" altLang="fr-FR" sz="1000" i="1" dirty="0" err="1">
                  <a:solidFill>
                    <a:schemeClr val="tx1"/>
                  </a:solidFill>
                  <a:latin typeface="Arial" panose="020B0604020202020204" pitchFamily="34" charset="0"/>
                </a:rPr>
                <a:t>Back-End</a:t>
              </a:r>
              <a:r>
                <a:rPr lang="fr-FR" altLang="fr-FR" sz="1000" i="1" dirty="0">
                  <a:solidFill>
                    <a:schemeClr val="tx1"/>
                  </a:solidFill>
                  <a:latin typeface="Arial" panose="020B0604020202020204" pitchFamily="34" charset="0"/>
                </a:rPr>
                <a:t> » du DASHBOARD.</a:t>
              </a:r>
            </a:p>
            <a:p>
              <a:pPr algn="ctr"/>
              <a:endParaRPr lang="fr-FR" altLang="fr-FR" sz="1000" i="1" dirty="0">
                <a:solidFill>
                  <a:schemeClr val="tx1"/>
                </a:solidFill>
                <a:latin typeface="Arial" panose="020B0604020202020204" pitchFamily="34" charset="0"/>
              </a:endParaRPr>
            </a:p>
            <a:p>
              <a:pPr algn="ctr"/>
              <a:r>
                <a:rPr lang="fr-FR" altLang="fr-FR" sz="1000" i="1" dirty="0">
                  <a:solidFill>
                    <a:schemeClr val="tx1"/>
                  </a:solidFill>
                  <a:latin typeface="Arial" panose="020B0604020202020204" pitchFamily="34" charset="0"/>
                </a:rPr>
                <a:t>C’est dans ce fichier que sont effectuées toutes les opérations non graphiques (chargement des données, entrainement des modèles, prédictions, …)</a:t>
              </a:r>
            </a:p>
            <a:p>
              <a:pPr algn="ctr"/>
              <a:endParaRPr lang="fr-FR" altLang="fr-FR" sz="1000" i="1" dirty="0">
                <a:solidFill>
                  <a:schemeClr val="tx1"/>
                </a:solidFill>
                <a:latin typeface="Arial" panose="020B0604020202020204" pitchFamily="34" charset="0"/>
              </a:endParaRPr>
            </a:p>
            <a:p>
              <a:pPr algn="ctr"/>
              <a:r>
                <a:rPr lang="fr-FR" altLang="fr-FR" sz="1000" i="1" dirty="0">
                  <a:solidFill>
                    <a:schemeClr val="tx1"/>
                  </a:solidFill>
                  <a:latin typeface="Arial" panose="020B0604020202020204" pitchFamily="34" charset="0"/>
                </a:rPr>
                <a:t>Contient tous les end points pour interagir avec d’autres logiciels.</a:t>
              </a:r>
              <a:endParaRPr lang="fr-FR" altLang="fr-FR" sz="500" i="1" dirty="0">
                <a:solidFill>
                  <a:schemeClr val="tx1"/>
                </a:solidFill>
                <a:latin typeface="Arial" panose="020B0604020202020204" pitchFamily="34" charset="0"/>
              </a:endParaRPr>
            </a:p>
          </p:txBody>
        </p:sp>
        <p:sp>
          <p:nvSpPr>
            <p:cNvPr id="20" name="Rectangle : coins arrondis 19">
              <a:extLst>
                <a:ext uri="{FF2B5EF4-FFF2-40B4-BE49-F238E27FC236}">
                  <a16:creationId xmlns:a16="http://schemas.microsoft.com/office/drawing/2014/main" id="{14F9BEBB-A4E2-F180-2AA5-652AE6BC4C45}"/>
                </a:ext>
              </a:extLst>
            </p:cNvPr>
            <p:cNvSpPr/>
            <p:nvPr/>
          </p:nvSpPr>
          <p:spPr>
            <a:xfrm>
              <a:off x="1395723" y="1607358"/>
              <a:ext cx="2237661" cy="386096"/>
            </a:xfrm>
            <a:prstGeom prst="roundRect">
              <a:avLst>
                <a:gd name="adj" fmla="val 440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b="1" dirty="0"/>
                <a:t>1</a:t>
              </a:r>
              <a:r>
                <a:rPr lang="fr-FR" sz="1200" b="1" baseline="30000" dirty="0"/>
                <a:t>ère</a:t>
              </a:r>
              <a:r>
                <a:rPr lang="fr-FR" sz="1200" b="1" dirty="0"/>
                <a:t> étape : Démarrer le serveur</a:t>
              </a:r>
              <a:endParaRPr lang="fr-FR" altLang="fr-FR" sz="500" dirty="0">
                <a:solidFill>
                  <a:schemeClr val="tx1"/>
                </a:solidFill>
                <a:latin typeface="Arial" panose="020B0604020202020204" pitchFamily="34" charset="0"/>
              </a:endParaRPr>
            </a:p>
          </p:txBody>
        </p:sp>
      </p:grpSp>
      <p:grpSp>
        <p:nvGrpSpPr>
          <p:cNvPr id="21" name="Groupe 20">
            <a:extLst>
              <a:ext uri="{FF2B5EF4-FFF2-40B4-BE49-F238E27FC236}">
                <a16:creationId xmlns:a16="http://schemas.microsoft.com/office/drawing/2014/main" id="{4601E75A-4315-43C9-77C9-A2BE2ADC2DC5}"/>
              </a:ext>
            </a:extLst>
          </p:cNvPr>
          <p:cNvGrpSpPr/>
          <p:nvPr/>
        </p:nvGrpSpPr>
        <p:grpSpPr>
          <a:xfrm>
            <a:off x="3716946" y="5140177"/>
            <a:ext cx="6081871" cy="1651000"/>
            <a:chOff x="1379244" y="5211453"/>
            <a:chExt cx="6081871" cy="1651000"/>
          </a:xfrm>
        </p:grpSpPr>
        <p:sp>
          <p:nvSpPr>
            <p:cNvPr id="22" name="Rectangle : coins arrondis 21">
              <a:extLst>
                <a:ext uri="{FF2B5EF4-FFF2-40B4-BE49-F238E27FC236}">
                  <a16:creationId xmlns:a16="http://schemas.microsoft.com/office/drawing/2014/main" id="{E36BB35F-8EA6-AD73-EE13-9D2DFBE42578}"/>
                </a:ext>
              </a:extLst>
            </p:cNvPr>
            <p:cNvSpPr/>
            <p:nvPr/>
          </p:nvSpPr>
          <p:spPr>
            <a:xfrm>
              <a:off x="4802582" y="5211453"/>
              <a:ext cx="2658533" cy="1651000"/>
            </a:xfrm>
            <a:prstGeom prst="roundRect">
              <a:avLst>
                <a:gd name="adj" fmla="val 4402"/>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b="1" dirty="0"/>
                <a:t>Fichier DASHBOARD.py</a:t>
              </a:r>
            </a:p>
            <a:p>
              <a:pPr algn="ctr"/>
              <a:endParaRPr lang="fr-FR" altLang="fr-FR" sz="1200" b="1" i="1" dirty="0">
                <a:solidFill>
                  <a:schemeClr val="tx1"/>
                </a:solidFill>
                <a:latin typeface="Arial" panose="020B0604020202020204" pitchFamily="34" charset="0"/>
              </a:endParaRPr>
            </a:p>
            <a:p>
              <a:pPr algn="ctr"/>
              <a:r>
                <a:rPr lang="fr-FR" altLang="fr-FR" sz="1000" i="1" dirty="0">
                  <a:solidFill>
                    <a:schemeClr val="tx1"/>
                  </a:solidFill>
                  <a:latin typeface="Arial" panose="020B0604020202020204" pitchFamily="34" charset="0"/>
                </a:rPr>
                <a:t>Partie « Frontend » du DASHBOARD.</a:t>
              </a:r>
            </a:p>
            <a:p>
              <a:pPr algn="ctr"/>
              <a:endParaRPr lang="fr-FR" altLang="fr-FR" sz="1000" i="1" dirty="0">
                <a:solidFill>
                  <a:schemeClr val="tx1"/>
                </a:solidFill>
                <a:latin typeface="Arial" panose="020B0604020202020204" pitchFamily="34" charset="0"/>
              </a:endParaRPr>
            </a:p>
            <a:p>
              <a:pPr algn="ctr"/>
              <a:r>
                <a:rPr lang="fr-FR" altLang="fr-FR" sz="1000" i="1" dirty="0">
                  <a:solidFill>
                    <a:schemeClr val="tx1"/>
                  </a:solidFill>
                  <a:latin typeface="Arial" panose="020B0604020202020204" pitchFamily="34" charset="0"/>
                </a:rPr>
                <a:t>C’est dans ce fichier qu’est codée la partie graphique de la page web qu’utilisera la chargé de clientèle. </a:t>
              </a:r>
              <a:endParaRPr lang="fr-FR" altLang="fr-FR" sz="500" i="1" dirty="0">
                <a:solidFill>
                  <a:schemeClr val="tx1"/>
                </a:solidFill>
                <a:latin typeface="Arial" panose="020B0604020202020204" pitchFamily="34" charset="0"/>
              </a:endParaRPr>
            </a:p>
          </p:txBody>
        </p:sp>
        <p:sp>
          <p:nvSpPr>
            <p:cNvPr id="23" name="Rectangle : coins arrondis 22">
              <a:extLst>
                <a:ext uri="{FF2B5EF4-FFF2-40B4-BE49-F238E27FC236}">
                  <a16:creationId xmlns:a16="http://schemas.microsoft.com/office/drawing/2014/main" id="{F4643059-DC9D-011B-68F3-751F0FC33318}"/>
                </a:ext>
              </a:extLst>
            </p:cNvPr>
            <p:cNvSpPr/>
            <p:nvPr/>
          </p:nvSpPr>
          <p:spPr>
            <a:xfrm>
              <a:off x="1379244" y="6345312"/>
              <a:ext cx="2237661" cy="517141"/>
            </a:xfrm>
            <a:prstGeom prst="roundRect">
              <a:avLst>
                <a:gd name="adj" fmla="val 4402"/>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b="1" dirty="0"/>
                <a:t>2</a:t>
              </a:r>
              <a:r>
                <a:rPr lang="fr-FR" sz="1200" b="1" baseline="30000" dirty="0"/>
                <a:t>ème</a:t>
              </a:r>
              <a:r>
                <a:rPr lang="fr-FR" sz="1200" b="1" dirty="0"/>
                <a:t> étape : Afficher le dashboard</a:t>
              </a:r>
              <a:endParaRPr lang="fr-FR" altLang="fr-FR" sz="500" dirty="0">
                <a:solidFill>
                  <a:schemeClr val="tx1"/>
                </a:solidFill>
                <a:latin typeface="Arial" panose="020B0604020202020204" pitchFamily="34" charset="0"/>
              </a:endParaRPr>
            </a:p>
          </p:txBody>
        </p:sp>
      </p:grpSp>
      <p:grpSp>
        <p:nvGrpSpPr>
          <p:cNvPr id="24" name="Groupe 23">
            <a:extLst>
              <a:ext uri="{FF2B5EF4-FFF2-40B4-BE49-F238E27FC236}">
                <a16:creationId xmlns:a16="http://schemas.microsoft.com/office/drawing/2014/main" id="{55C51A22-586D-22B8-926E-3CB1C72B137C}"/>
              </a:ext>
            </a:extLst>
          </p:cNvPr>
          <p:cNvGrpSpPr/>
          <p:nvPr/>
        </p:nvGrpSpPr>
        <p:grpSpPr>
          <a:xfrm>
            <a:off x="4960038" y="3714604"/>
            <a:ext cx="6950610" cy="1053160"/>
            <a:chOff x="4960038" y="3607527"/>
            <a:chExt cx="6950610" cy="1053160"/>
          </a:xfrm>
        </p:grpSpPr>
        <p:grpSp>
          <p:nvGrpSpPr>
            <p:cNvPr id="25" name="Groupe 24">
              <a:extLst>
                <a:ext uri="{FF2B5EF4-FFF2-40B4-BE49-F238E27FC236}">
                  <a16:creationId xmlns:a16="http://schemas.microsoft.com/office/drawing/2014/main" id="{017568E5-0E47-F6E0-67E3-BD08385F09A3}"/>
                </a:ext>
              </a:extLst>
            </p:cNvPr>
            <p:cNvGrpSpPr/>
            <p:nvPr/>
          </p:nvGrpSpPr>
          <p:grpSpPr>
            <a:xfrm>
              <a:off x="4960038" y="3607527"/>
              <a:ext cx="6950610" cy="599983"/>
              <a:chOff x="3467365" y="3758198"/>
              <a:chExt cx="6950610" cy="599983"/>
            </a:xfrm>
          </p:grpSpPr>
          <p:sp>
            <p:nvSpPr>
              <p:cNvPr id="27" name="Rectangle : coins arrondis 26">
                <a:extLst>
                  <a:ext uri="{FF2B5EF4-FFF2-40B4-BE49-F238E27FC236}">
                    <a16:creationId xmlns:a16="http://schemas.microsoft.com/office/drawing/2014/main" id="{85CB1356-C7FA-74DC-4F72-395BAEA40EA2}"/>
                  </a:ext>
                </a:extLst>
              </p:cNvPr>
              <p:cNvSpPr/>
              <p:nvPr/>
            </p:nvSpPr>
            <p:spPr>
              <a:xfrm>
                <a:off x="3467365" y="4028963"/>
                <a:ext cx="1697032" cy="268104"/>
              </a:xfrm>
              <a:prstGeom prst="roundRect">
                <a:avLst>
                  <a:gd name="adj" fmla="val 440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altLang="fr-FR" sz="1000" i="1" dirty="0"/>
                  <a:t>Format de transfert : JSON</a:t>
                </a:r>
                <a:endParaRPr lang="fr-FR" altLang="fr-FR" sz="200" i="1" dirty="0">
                  <a:solidFill>
                    <a:schemeClr val="tx1"/>
                  </a:solidFill>
                  <a:latin typeface="Arial" panose="020B0604020202020204" pitchFamily="34" charset="0"/>
                </a:endParaRPr>
              </a:p>
            </p:txBody>
          </p:sp>
          <p:sp>
            <p:nvSpPr>
              <p:cNvPr id="28" name="Rectangle : coins arrondis 27">
                <a:extLst>
                  <a:ext uri="{FF2B5EF4-FFF2-40B4-BE49-F238E27FC236}">
                    <a16:creationId xmlns:a16="http://schemas.microsoft.com/office/drawing/2014/main" id="{DF629342-3E42-5A38-D0DB-29438387CA31}"/>
                  </a:ext>
                </a:extLst>
              </p:cNvPr>
              <p:cNvSpPr/>
              <p:nvPr/>
            </p:nvSpPr>
            <p:spPr>
              <a:xfrm>
                <a:off x="5647613" y="3758198"/>
                <a:ext cx="2498120" cy="268104"/>
              </a:xfrm>
              <a:prstGeom prst="roundRect">
                <a:avLst>
                  <a:gd name="adj" fmla="val 4402"/>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altLang="fr-FR" sz="1000" b="1" dirty="0"/>
                  <a:t>Exemple de requête envoyée à l’API</a:t>
                </a:r>
                <a:endParaRPr lang="fr-FR" altLang="fr-FR" sz="200" b="1" dirty="0">
                  <a:solidFill>
                    <a:schemeClr val="tx1"/>
                  </a:solidFill>
                  <a:latin typeface="Arial" panose="020B0604020202020204" pitchFamily="34" charset="0"/>
                </a:endParaRPr>
              </a:p>
            </p:txBody>
          </p:sp>
          <p:pic>
            <p:nvPicPr>
              <p:cNvPr id="29" name="Image 28">
                <a:extLst>
                  <a:ext uri="{FF2B5EF4-FFF2-40B4-BE49-F238E27FC236}">
                    <a16:creationId xmlns:a16="http://schemas.microsoft.com/office/drawing/2014/main" id="{A315DE60-8157-0B21-8036-406E08818A25}"/>
                  </a:ext>
                </a:extLst>
              </p:cNvPr>
              <p:cNvPicPr>
                <a:picLocks noChangeAspect="1"/>
              </p:cNvPicPr>
              <p:nvPr/>
            </p:nvPicPr>
            <p:blipFill>
              <a:blip r:embed="rId3"/>
              <a:stretch>
                <a:fillRect/>
              </a:stretch>
            </p:blipFill>
            <p:spPr>
              <a:xfrm>
                <a:off x="5647613" y="4077148"/>
                <a:ext cx="4770362" cy="281033"/>
              </a:xfrm>
              <a:prstGeom prst="rect">
                <a:avLst/>
              </a:prstGeom>
            </p:spPr>
          </p:pic>
        </p:grpSp>
        <p:sp>
          <p:nvSpPr>
            <p:cNvPr id="26" name="Rectangle : coins arrondis 25">
              <a:extLst>
                <a:ext uri="{FF2B5EF4-FFF2-40B4-BE49-F238E27FC236}">
                  <a16:creationId xmlns:a16="http://schemas.microsoft.com/office/drawing/2014/main" id="{D45D67E3-6278-FD3B-E3BC-3D67D970C9AB}"/>
                </a:ext>
              </a:extLst>
            </p:cNvPr>
            <p:cNvSpPr/>
            <p:nvPr/>
          </p:nvSpPr>
          <p:spPr>
            <a:xfrm>
              <a:off x="7140285" y="4254226"/>
              <a:ext cx="3155181" cy="406461"/>
            </a:xfrm>
            <a:prstGeom prst="roundRect">
              <a:avLst>
                <a:gd name="adj" fmla="val 4402"/>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fr-FR" altLang="fr-FR" sz="1000" b="1" u="sng" dirty="0"/>
                <a:t>URL résultante reçue par l’API :</a:t>
              </a:r>
            </a:p>
            <a:p>
              <a:r>
                <a:rPr lang="fr-FR" altLang="fr-FR" sz="1000" i="1" dirty="0">
                  <a:solidFill>
                    <a:schemeClr val="tx1"/>
                  </a:solidFill>
                  <a:latin typeface="Arial" panose="020B0604020202020204" pitchFamily="34" charset="0"/>
                </a:rPr>
                <a:t>http://localhost:5000/infos_client?id_client=100001</a:t>
              </a:r>
              <a:endParaRPr lang="fr-FR" altLang="fr-FR" sz="400" b="1" i="1" dirty="0">
                <a:solidFill>
                  <a:schemeClr val="tx1"/>
                </a:solidFill>
                <a:latin typeface="Arial" panose="020B0604020202020204" pitchFamily="34" charset="0"/>
              </a:endParaRPr>
            </a:p>
          </p:txBody>
        </p:sp>
      </p:grpSp>
    </p:spTree>
    <p:extLst>
      <p:ext uri="{BB962C8B-B14F-4D97-AF65-F5344CB8AC3E}">
        <p14:creationId xmlns:p14="http://schemas.microsoft.com/office/powerpoint/2010/main" val="79430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14299" y="-147955"/>
            <a:ext cx="3171825" cy="1325563"/>
          </a:xfrm>
        </p:spPr>
        <p:txBody>
          <a:bodyPr rtlCol="0"/>
          <a:lstStyle/>
          <a:p>
            <a:pPr rtl="0"/>
            <a:r>
              <a:rPr lang="en-GB" dirty="0" err="1"/>
              <a:t>Sommaire</a:t>
            </a:r>
            <a:endParaRPr lang="en-GB"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240165" y="1295400"/>
            <a:ext cx="11545435" cy="5249333"/>
          </a:xfrm>
        </p:spPr>
        <p:txBody>
          <a:bodyPr rtlCol="0">
            <a:normAutofit/>
          </a:bodyPr>
          <a:lstStyle/>
          <a:p>
            <a:pPr marL="342900" indent="-342900" rtl="0">
              <a:buAutoNum type="arabicPeriod"/>
            </a:pPr>
            <a:r>
              <a:rPr lang="fr-FR" sz="1800" dirty="0"/>
              <a:t>Introduction	</a:t>
            </a:r>
          </a:p>
          <a:p>
            <a:pPr marL="342900" indent="-342900" rtl="0">
              <a:buAutoNum type="arabicPeriod"/>
            </a:pPr>
            <a:r>
              <a:rPr lang="fr-FR" sz="1800" dirty="0"/>
              <a:t>Prétraitement des données 	</a:t>
            </a:r>
          </a:p>
          <a:p>
            <a:pPr marL="342900" indent="-342900" rtl="0">
              <a:buAutoNum type="arabicPeriod" startAt="3"/>
            </a:pPr>
            <a:r>
              <a:rPr lang="fr-FR" sz="1800" dirty="0"/>
              <a:t>La méthodologie d'entraînement du modèle 	</a:t>
            </a:r>
          </a:p>
          <a:p>
            <a:pPr marL="342900" indent="-342900" rtl="0">
              <a:buAutoNum type="arabicPeriod" startAt="3"/>
            </a:pPr>
            <a:r>
              <a:rPr lang="fr-FR" sz="1800" dirty="0"/>
              <a:t>La fonction coût métier et l'algorithme d'optimisation 	</a:t>
            </a:r>
          </a:p>
          <a:p>
            <a:pPr marL="342900" indent="-342900" rtl="0">
              <a:buAutoNum type="arabicPeriod" startAt="3"/>
            </a:pPr>
            <a:r>
              <a:rPr lang="fr-FR" sz="1800" dirty="0"/>
              <a:t>Tableau de synthèse des résultats</a:t>
            </a:r>
          </a:p>
          <a:p>
            <a:pPr marL="342900" indent="-342900" rtl="0">
              <a:buAutoNum type="arabicPeriod" startAt="3"/>
            </a:pPr>
            <a:r>
              <a:rPr lang="fr-FR" sz="1800" dirty="0"/>
              <a:t>L’interprétabilité du modèle	</a:t>
            </a:r>
          </a:p>
          <a:p>
            <a:pPr marL="342900" indent="-342900" rtl="0">
              <a:buAutoNum type="arabicPeriod" startAt="3"/>
            </a:pPr>
            <a:r>
              <a:rPr lang="fr-FR" sz="1800" dirty="0"/>
              <a:t>Pipeline de déploiement	</a:t>
            </a:r>
          </a:p>
          <a:p>
            <a:pPr marL="342900" indent="-342900" rtl="0">
              <a:buAutoNum type="arabicPeriod" startAt="3"/>
            </a:pPr>
            <a:r>
              <a:rPr lang="fr-FR" sz="1800" dirty="0"/>
              <a:t>L’analyse du Data Drift</a:t>
            </a:r>
          </a:p>
          <a:p>
            <a:pPr marL="342900" indent="-342900" rtl="0">
              <a:buAutoNum type="arabicPeriod" startAt="3"/>
            </a:pPr>
            <a:r>
              <a:rPr lang="fr-FR" sz="1800" dirty="0"/>
              <a:t>Conclusion</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en-GB"/>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pPr rtl="0"/>
            <a:r>
              <a:rPr lang="en-GB"/>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n-GB" smtClean="0"/>
              <a:pPr/>
              <a:t>2</a:t>
            </a:fld>
            <a:endParaRPr lang="en-GB"/>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Pipeline de </a:t>
            </a:r>
            <a:r>
              <a:rPr lang="en-GB" dirty="0" err="1"/>
              <a:t>Déploiement</a:t>
            </a:r>
            <a:br>
              <a:rPr lang="en-GB" dirty="0"/>
            </a:br>
            <a:r>
              <a:rPr lang="en-GB" dirty="0" err="1"/>
              <a:t>APP_Deploy</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20</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3" name="Image 2">
            <a:extLst>
              <a:ext uri="{FF2B5EF4-FFF2-40B4-BE49-F238E27FC236}">
                <a16:creationId xmlns:a16="http://schemas.microsoft.com/office/drawing/2014/main" id="{AAF59927-8505-FA5D-CCA8-CF9BA3852317}"/>
              </a:ext>
            </a:extLst>
          </p:cNvPr>
          <p:cNvPicPr>
            <a:picLocks noChangeAspect="1"/>
          </p:cNvPicPr>
          <p:nvPr/>
        </p:nvPicPr>
        <p:blipFill>
          <a:blip r:embed="rId3"/>
          <a:stretch>
            <a:fillRect/>
          </a:stretch>
        </p:blipFill>
        <p:spPr>
          <a:xfrm>
            <a:off x="1109023" y="1373785"/>
            <a:ext cx="10434398" cy="4656896"/>
          </a:xfrm>
          <a:prstGeom prst="rect">
            <a:avLst/>
          </a:prstGeom>
        </p:spPr>
      </p:pic>
    </p:spTree>
    <p:extLst>
      <p:ext uri="{BB962C8B-B14F-4D97-AF65-F5344CB8AC3E}">
        <p14:creationId xmlns:p14="http://schemas.microsoft.com/office/powerpoint/2010/main" val="3851687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Pipeline de </a:t>
            </a:r>
            <a:r>
              <a:rPr lang="en-GB" dirty="0" err="1"/>
              <a:t>Déploiement</a:t>
            </a:r>
            <a:br>
              <a:rPr lang="en-GB" dirty="0"/>
            </a:br>
            <a:r>
              <a:rPr lang="en-GB" dirty="0" err="1"/>
              <a:t>APP_Deploy</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21</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5" name="Image 4">
            <a:extLst>
              <a:ext uri="{FF2B5EF4-FFF2-40B4-BE49-F238E27FC236}">
                <a16:creationId xmlns:a16="http://schemas.microsoft.com/office/drawing/2014/main" id="{6D64908F-A142-70C2-17EC-472567FB59EE}"/>
              </a:ext>
            </a:extLst>
          </p:cNvPr>
          <p:cNvPicPr>
            <a:picLocks noChangeAspect="1"/>
          </p:cNvPicPr>
          <p:nvPr/>
        </p:nvPicPr>
        <p:blipFill>
          <a:blip r:embed="rId3"/>
          <a:stretch>
            <a:fillRect/>
          </a:stretch>
        </p:blipFill>
        <p:spPr>
          <a:xfrm>
            <a:off x="3031067" y="1253874"/>
            <a:ext cx="6951133" cy="5027052"/>
          </a:xfrm>
          <a:prstGeom prst="rect">
            <a:avLst/>
          </a:prstGeom>
        </p:spPr>
      </p:pic>
    </p:spTree>
    <p:extLst>
      <p:ext uri="{BB962C8B-B14F-4D97-AF65-F5344CB8AC3E}">
        <p14:creationId xmlns:p14="http://schemas.microsoft.com/office/powerpoint/2010/main" val="553083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Pipeline de </a:t>
            </a:r>
            <a:r>
              <a:rPr lang="en-GB" dirty="0" err="1"/>
              <a:t>Déploiement</a:t>
            </a:r>
            <a:br>
              <a:rPr lang="en-GB" dirty="0"/>
            </a:br>
            <a:r>
              <a:rPr lang="en-GB" dirty="0" err="1"/>
              <a:t>APP_Deploy</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22</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3" name="Image 2">
            <a:extLst>
              <a:ext uri="{FF2B5EF4-FFF2-40B4-BE49-F238E27FC236}">
                <a16:creationId xmlns:a16="http://schemas.microsoft.com/office/drawing/2014/main" id="{B8BB27C2-FA62-9C59-61E0-F25B237FEA12}"/>
              </a:ext>
            </a:extLst>
          </p:cNvPr>
          <p:cNvPicPr>
            <a:picLocks noChangeAspect="1"/>
          </p:cNvPicPr>
          <p:nvPr/>
        </p:nvPicPr>
        <p:blipFill>
          <a:blip r:embed="rId3"/>
          <a:stretch>
            <a:fillRect/>
          </a:stretch>
        </p:blipFill>
        <p:spPr>
          <a:xfrm>
            <a:off x="1046468" y="1318788"/>
            <a:ext cx="11013468" cy="4917441"/>
          </a:xfrm>
          <a:prstGeom prst="rect">
            <a:avLst/>
          </a:prstGeom>
        </p:spPr>
      </p:pic>
    </p:spTree>
    <p:extLst>
      <p:ext uri="{BB962C8B-B14F-4D97-AF65-F5344CB8AC3E}">
        <p14:creationId xmlns:p14="http://schemas.microsoft.com/office/powerpoint/2010/main" val="1868096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Pipeline de </a:t>
            </a:r>
            <a:r>
              <a:rPr lang="en-GB" dirty="0" err="1"/>
              <a:t>Déploiement</a:t>
            </a:r>
            <a:br>
              <a:rPr lang="en-GB" dirty="0"/>
            </a:br>
            <a:r>
              <a:rPr lang="en-GB" dirty="0" err="1"/>
              <a:t>APP_Deploy</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23</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8" name="ZoneTexte 7">
            <a:extLst>
              <a:ext uri="{FF2B5EF4-FFF2-40B4-BE49-F238E27FC236}">
                <a16:creationId xmlns:a16="http://schemas.microsoft.com/office/drawing/2014/main" id="{C626E57F-B832-113E-EE98-07167984C74B}"/>
              </a:ext>
            </a:extLst>
          </p:cNvPr>
          <p:cNvSpPr txBox="1"/>
          <p:nvPr/>
        </p:nvSpPr>
        <p:spPr>
          <a:xfrm>
            <a:off x="567267" y="1720840"/>
            <a:ext cx="10693400" cy="3693319"/>
          </a:xfrm>
          <a:prstGeom prst="rect">
            <a:avLst/>
          </a:prstGeom>
          <a:noFill/>
        </p:spPr>
        <p:txBody>
          <a:bodyPr wrap="square">
            <a:spAutoFit/>
          </a:bodyPr>
          <a:lstStyle/>
          <a:p>
            <a:r>
              <a:rPr lang="fr-FR" dirty="0"/>
              <a:t>Les liens de l’API et du Dashboard sont les Suivants : </a:t>
            </a:r>
          </a:p>
          <a:p>
            <a:endParaRPr lang="fr-FR" dirty="0"/>
          </a:p>
          <a:p>
            <a:pPr marL="342900" indent="-342900">
              <a:buAutoNum type="arabicPeriod"/>
            </a:pPr>
            <a:r>
              <a:rPr lang="fr-FR" dirty="0"/>
              <a:t>API :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https://flask-api-oc-7-e12512d3591c.herokuapp.com/</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buAutoNum type="arabicPeriod"/>
            </a:pPr>
            <a:endParaRPr lang="fr-FR" dirty="0"/>
          </a:p>
          <a:p>
            <a:r>
              <a:rPr lang="fr-FR" dirty="0"/>
              <a:t>Pour accéder, par exemple aux informations relatives au client 100001, on écrira :</a:t>
            </a:r>
          </a:p>
          <a:p>
            <a:r>
              <a:rPr lang="fr-FR" dirty="0"/>
              <a:t> </a:t>
            </a:r>
          </a:p>
          <a:p>
            <a:r>
              <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https://flask-api-oc-7-e12512d3591c.herokuapp.com/infos_client?id_client=100001</a:t>
            </a:r>
            <a:endPar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endPar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endPar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fr-FR" dirty="0"/>
              <a:t>  </a:t>
            </a:r>
          </a:p>
        </p:txBody>
      </p:sp>
      <p:pic>
        <p:nvPicPr>
          <p:cNvPr id="10" name="Image 9">
            <a:extLst>
              <a:ext uri="{FF2B5EF4-FFF2-40B4-BE49-F238E27FC236}">
                <a16:creationId xmlns:a16="http://schemas.microsoft.com/office/drawing/2014/main" id="{84E695C0-16CE-8388-63CC-06A018789361}"/>
              </a:ext>
            </a:extLst>
          </p:cNvPr>
          <p:cNvPicPr>
            <a:picLocks noChangeAspect="1"/>
          </p:cNvPicPr>
          <p:nvPr/>
        </p:nvPicPr>
        <p:blipFill>
          <a:blip r:embed="rId5"/>
          <a:stretch>
            <a:fillRect/>
          </a:stretch>
        </p:blipFill>
        <p:spPr>
          <a:xfrm>
            <a:off x="567267" y="3903133"/>
            <a:ext cx="10495133" cy="1832681"/>
          </a:xfrm>
          <a:prstGeom prst="rect">
            <a:avLst/>
          </a:prstGeom>
        </p:spPr>
      </p:pic>
    </p:spTree>
    <p:extLst>
      <p:ext uri="{BB962C8B-B14F-4D97-AF65-F5344CB8AC3E}">
        <p14:creationId xmlns:p14="http://schemas.microsoft.com/office/powerpoint/2010/main" val="233674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Pipeline de </a:t>
            </a:r>
            <a:r>
              <a:rPr lang="en-GB" dirty="0" err="1"/>
              <a:t>Déploiement</a:t>
            </a:r>
            <a:br>
              <a:rPr lang="en-GB" dirty="0"/>
            </a:br>
            <a:r>
              <a:rPr lang="en-GB" dirty="0" err="1"/>
              <a:t>APP_Deploy</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24</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33881" y="723370"/>
            <a:ext cx="4404919" cy="5998105"/>
          </a:xfrm>
        </p:spPr>
        <p:txBody>
          <a:bodyPr>
            <a:normAutofit/>
          </a:bodyPr>
          <a:lstStyle/>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sz="18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8" name="ZoneTexte 7">
            <a:extLst>
              <a:ext uri="{FF2B5EF4-FFF2-40B4-BE49-F238E27FC236}">
                <a16:creationId xmlns:a16="http://schemas.microsoft.com/office/drawing/2014/main" id="{C626E57F-B832-113E-EE98-07167984C74B}"/>
              </a:ext>
            </a:extLst>
          </p:cNvPr>
          <p:cNvSpPr txBox="1"/>
          <p:nvPr/>
        </p:nvSpPr>
        <p:spPr>
          <a:xfrm>
            <a:off x="567267" y="1720840"/>
            <a:ext cx="10693400" cy="1599284"/>
          </a:xfrm>
          <a:prstGeom prst="rect">
            <a:avLst/>
          </a:prstGeom>
          <a:noFill/>
        </p:spPr>
        <p:txBody>
          <a:bodyPr wrap="square">
            <a:spAutoFit/>
          </a:bodyPr>
          <a:lstStyle/>
          <a:p>
            <a:pPr lvl="0" algn="just">
              <a:lnSpc>
                <a:spcPct val="107000"/>
              </a:lnSpc>
              <a:spcAft>
                <a:spcPts val="800"/>
              </a:spcAft>
            </a:pPr>
            <a:r>
              <a:rPr lang="fr-FR" dirty="0"/>
              <a:t>2. Dashboard :  </a:t>
            </a:r>
            <a:r>
              <a:rPr lang="en-GB"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https://streamlit-oc-7-5ac02169264e.herokuapp.com/</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endPar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fr-FR" dirty="0"/>
              <a:t>  </a:t>
            </a:r>
          </a:p>
        </p:txBody>
      </p:sp>
      <p:pic>
        <p:nvPicPr>
          <p:cNvPr id="3" name="Image 2">
            <a:extLst>
              <a:ext uri="{FF2B5EF4-FFF2-40B4-BE49-F238E27FC236}">
                <a16:creationId xmlns:a16="http://schemas.microsoft.com/office/drawing/2014/main" id="{BA55FEE9-0F52-6934-D571-CDD3E404188E}"/>
              </a:ext>
            </a:extLst>
          </p:cNvPr>
          <p:cNvPicPr>
            <a:picLocks noChangeAspect="1"/>
          </p:cNvPicPr>
          <p:nvPr/>
        </p:nvPicPr>
        <p:blipFill>
          <a:blip r:embed="rId4"/>
          <a:stretch>
            <a:fillRect/>
          </a:stretch>
        </p:blipFill>
        <p:spPr>
          <a:xfrm>
            <a:off x="2751666" y="2370927"/>
            <a:ext cx="7357715" cy="3657248"/>
          </a:xfrm>
          <a:prstGeom prst="rect">
            <a:avLst/>
          </a:prstGeom>
        </p:spPr>
      </p:pic>
    </p:spTree>
    <p:extLst>
      <p:ext uri="{BB962C8B-B14F-4D97-AF65-F5344CB8AC3E}">
        <p14:creationId xmlns:p14="http://schemas.microsoft.com/office/powerpoint/2010/main" val="303940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Data Drift</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25</a:t>
            </a:fld>
            <a:endParaRPr lang="en-GB" dirty="0"/>
          </a:p>
        </p:txBody>
      </p:sp>
      <p:sp>
        <p:nvSpPr>
          <p:cNvPr id="8" name="ZoneTexte 7">
            <a:extLst>
              <a:ext uri="{FF2B5EF4-FFF2-40B4-BE49-F238E27FC236}">
                <a16:creationId xmlns:a16="http://schemas.microsoft.com/office/drawing/2014/main" id="{C626E57F-B832-113E-EE98-07167984C74B}"/>
              </a:ext>
            </a:extLst>
          </p:cNvPr>
          <p:cNvSpPr txBox="1"/>
          <p:nvPr/>
        </p:nvSpPr>
        <p:spPr>
          <a:xfrm>
            <a:off x="749300" y="1112226"/>
            <a:ext cx="10693400" cy="4510594"/>
          </a:xfrm>
          <a:prstGeom prst="rect">
            <a:avLst/>
          </a:prstGeom>
          <a:noFill/>
        </p:spPr>
        <p:txBody>
          <a:bodyPr wrap="square">
            <a:spAutoFit/>
          </a:bodyPr>
          <a:lstStyle/>
          <a:p>
            <a:pPr lvl="0"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a:t>
            </a:r>
            <a:r>
              <a:rPr lang="fr-FR" sz="1800" dirty="0">
                <a:effectLst/>
                <a:latin typeface="Calibri" panose="020F0502020204030204" pitchFamily="34" charset="0"/>
                <a:ea typeface="Calibri" panose="020F0502020204030204" pitchFamily="34" charset="0"/>
                <a:cs typeface="Times New Roman" panose="02020603050405020304" pitchFamily="18" charset="0"/>
              </a:rPr>
              <a:t>a distribution des données d'entrée change au fil du temps. Le rapport Data Drift permet de détecter et d’explorer les changements dans les données d’entrée.</a:t>
            </a: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Voici les différents rapports obtenus à partir de l’analyse du Data Drift : </a:t>
            </a:r>
            <a:endPar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Par défaut, la dérive de l'ensemble de données est détectée si au moins 50 % des entités dérivent. Il y a ici 3 colonnes qui dérivent mais le data drift n’est pas détecté. </a:t>
            </a:r>
          </a:p>
          <a:p>
            <a:endParaRPr lang="fr-FR" kern="100" dirty="0">
              <a:latin typeface="Calibri" panose="020F0502020204030204" pitchFamily="34" charset="0"/>
              <a:ea typeface="Calibri" panose="020F0502020204030204" pitchFamily="34" charset="0"/>
              <a:cs typeface="Times New Roman" panose="02020603050405020304" pitchFamily="18" charset="0"/>
            </a:endParaRPr>
          </a:p>
          <a:p>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kern="100" dirty="0">
              <a:latin typeface="Calibri" panose="020F0502020204030204" pitchFamily="34" charset="0"/>
              <a:ea typeface="Calibri" panose="020F0502020204030204" pitchFamily="34" charset="0"/>
              <a:cs typeface="Times New Roman" panose="02020603050405020304" pitchFamily="18" charset="0"/>
            </a:endParaRPr>
          </a:p>
          <a:p>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kern="100" dirty="0">
              <a:latin typeface="Calibri" panose="020F0502020204030204" pitchFamily="34" charset="0"/>
              <a:ea typeface="Calibri" panose="020F0502020204030204" pitchFamily="34" charset="0"/>
              <a:cs typeface="Times New Roman" panose="02020603050405020304" pitchFamily="18" charset="0"/>
            </a:endParaRPr>
          </a:p>
          <a:p>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fr-FR" dirty="0"/>
              <a:t>  </a:t>
            </a:r>
          </a:p>
        </p:txBody>
      </p:sp>
      <p:pic>
        <p:nvPicPr>
          <p:cNvPr id="7" name="Image 6">
            <a:extLst>
              <a:ext uri="{FF2B5EF4-FFF2-40B4-BE49-F238E27FC236}">
                <a16:creationId xmlns:a16="http://schemas.microsoft.com/office/drawing/2014/main" id="{0268A37D-0CD2-0D22-A01B-E8110D294FED}"/>
              </a:ext>
            </a:extLst>
          </p:cNvPr>
          <p:cNvPicPr>
            <a:picLocks noChangeAspect="1"/>
          </p:cNvPicPr>
          <p:nvPr/>
        </p:nvPicPr>
        <p:blipFill>
          <a:blip r:embed="rId3"/>
          <a:stretch>
            <a:fillRect/>
          </a:stretch>
        </p:blipFill>
        <p:spPr>
          <a:xfrm>
            <a:off x="7554913" y="1793158"/>
            <a:ext cx="4396686" cy="644631"/>
          </a:xfrm>
          <a:prstGeom prst="rect">
            <a:avLst/>
          </a:prstGeom>
        </p:spPr>
      </p:pic>
      <p:pic>
        <p:nvPicPr>
          <p:cNvPr id="10" name="Image 9">
            <a:extLst>
              <a:ext uri="{FF2B5EF4-FFF2-40B4-BE49-F238E27FC236}">
                <a16:creationId xmlns:a16="http://schemas.microsoft.com/office/drawing/2014/main" id="{C604CCA5-1006-F6F5-C71E-9533B17DB171}"/>
              </a:ext>
            </a:extLst>
          </p:cNvPr>
          <p:cNvPicPr>
            <a:picLocks noChangeAspect="1"/>
          </p:cNvPicPr>
          <p:nvPr/>
        </p:nvPicPr>
        <p:blipFill>
          <a:blip r:embed="rId4"/>
          <a:stretch>
            <a:fillRect/>
          </a:stretch>
        </p:blipFill>
        <p:spPr>
          <a:xfrm>
            <a:off x="2593457" y="3282209"/>
            <a:ext cx="7704323" cy="2673625"/>
          </a:xfrm>
          <a:prstGeom prst="rect">
            <a:avLst/>
          </a:prstGeom>
        </p:spPr>
      </p:pic>
    </p:spTree>
    <p:extLst>
      <p:ext uri="{BB962C8B-B14F-4D97-AF65-F5344CB8AC3E}">
        <p14:creationId xmlns:p14="http://schemas.microsoft.com/office/powerpoint/2010/main" val="589008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Data Drift</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26</a:t>
            </a:fld>
            <a:endParaRPr lang="en-GB" dirty="0"/>
          </a:p>
        </p:txBody>
      </p:sp>
      <p:sp>
        <p:nvSpPr>
          <p:cNvPr id="8" name="ZoneTexte 7">
            <a:extLst>
              <a:ext uri="{FF2B5EF4-FFF2-40B4-BE49-F238E27FC236}">
                <a16:creationId xmlns:a16="http://schemas.microsoft.com/office/drawing/2014/main" id="{C626E57F-B832-113E-EE98-07167984C74B}"/>
              </a:ext>
            </a:extLst>
          </p:cNvPr>
          <p:cNvSpPr txBox="1"/>
          <p:nvPr/>
        </p:nvSpPr>
        <p:spPr>
          <a:xfrm>
            <a:off x="1229888" y="1152973"/>
            <a:ext cx="10693400" cy="3139321"/>
          </a:xfrm>
          <a:prstGeom prst="rect">
            <a:avLst/>
          </a:prstGeom>
          <a:noFill/>
        </p:spPr>
        <p:txBody>
          <a:bodyPr wrap="square">
            <a:sp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Pour les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features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numériques, on peut également explorer les valeurs dans un tracé. La ligne vert foncé représente la moyenne, comme on le voit dans l'ensemble de données de référence. La zone verte couvre un écart type par rapport à la moyenne.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kern="100" dirty="0">
              <a:latin typeface="Calibri" panose="020F0502020204030204" pitchFamily="34" charset="0"/>
              <a:ea typeface="Calibri" panose="020F0502020204030204" pitchFamily="34" charset="0"/>
              <a:cs typeface="Times New Roman" panose="02020603050405020304" pitchFamily="18" charset="0"/>
            </a:endParaRPr>
          </a:p>
          <a:p>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kern="100" dirty="0">
              <a:latin typeface="Calibri" panose="020F0502020204030204" pitchFamily="34" charset="0"/>
              <a:ea typeface="Calibri" panose="020F0502020204030204" pitchFamily="34" charset="0"/>
              <a:cs typeface="Times New Roman" panose="02020603050405020304" pitchFamily="18" charset="0"/>
            </a:endParaRPr>
          </a:p>
          <a:p>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fr-FR" dirty="0"/>
              <a:t>  </a:t>
            </a:r>
          </a:p>
        </p:txBody>
      </p:sp>
      <p:pic>
        <p:nvPicPr>
          <p:cNvPr id="3" name="Image 2">
            <a:extLst>
              <a:ext uri="{FF2B5EF4-FFF2-40B4-BE49-F238E27FC236}">
                <a16:creationId xmlns:a16="http://schemas.microsoft.com/office/drawing/2014/main" id="{4450314F-EA54-6895-6799-D95BC7F6F87E}"/>
              </a:ext>
            </a:extLst>
          </p:cNvPr>
          <p:cNvPicPr>
            <a:picLocks noChangeAspect="1"/>
          </p:cNvPicPr>
          <p:nvPr/>
        </p:nvPicPr>
        <p:blipFill>
          <a:blip r:embed="rId3"/>
          <a:stretch>
            <a:fillRect/>
          </a:stretch>
        </p:blipFill>
        <p:spPr>
          <a:xfrm>
            <a:off x="1356888" y="2437788"/>
            <a:ext cx="9867441" cy="3709011"/>
          </a:xfrm>
          <a:prstGeom prst="rect">
            <a:avLst/>
          </a:prstGeom>
        </p:spPr>
      </p:pic>
    </p:spTree>
    <p:extLst>
      <p:ext uri="{BB962C8B-B14F-4D97-AF65-F5344CB8AC3E}">
        <p14:creationId xmlns:p14="http://schemas.microsoft.com/office/powerpoint/2010/main" val="2663319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273675" y="-284161"/>
            <a:ext cx="5111750" cy="1204912"/>
          </a:xfrm>
        </p:spPr>
        <p:txBody>
          <a:bodyPr rtlCol="0"/>
          <a:lstStyle/>
          <a:p>
            <a:pPr rtl="0"/>
            <a:r>
              <a:rPr lang="en-GB" dirty="0"/>
              <a:t>Conclusion</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27</a:t>
            </a:fld>
            <a:endParaRPr lang="en-GB"/>
          </a:p>
        </p:txBody>
      </p:sp>
      <p:sp>
        <p:nvSpPr>
          <p:cNvPr id="8" name="ZoneTexte 7">
            <a:extLst>
              <a:ext uri="{FF2B5EF4-FFF2-40B4-BE49-F238E27FC236}">
                <a16:creationId xmlns:a16="http://schemas.microsoft.com/office/drawing/2014/main" id="{8E3201D8-B766-A608-33AB-A3993D8ED149}"/>
              </a:ext>
            </a:extLst>
          </p:cNvPr>
          <p:cNvSpPr txBox="1"/>
          <p:nvPr/>
        </p:nvSpPr>
        <p:spPr>
          <a:xfrm>
            <a:off x="4868333" y="920751"/>
            <a:ext cx="6993466" cy="5338193"/>
          </a:xfrm>
          <a:prstGeom prst="rect">
            <a:avLst/>
          </a:prstGeom>
          <a:noFill/>
        </p:spPr>
        <p:txBody>
          <a:bodyPr wrap="square">
            <a:spAutoFit/>
          </a:bodyPr>
          <a:lstStyle/>
          <a:p>
            <a:pPr algn="just">
              <a:lnSpc>
                <a:spcPct val="107000"/>
              </a:lnSpc>
              <a:spcAft>
                <a:spcPts val="80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 Après une </a:t>
            </a:r>
            <a:r>
              <a:rPr lang="fr-FR" sz="1600" dirty="0" err="1">
                <a:effectLst/>
                <a:latin typeface="Calibri" panose="020F0502020204030204" pitchFamily="34" charset="0"/>
                <a:ea typeface="Calibri" panose="020F0502020204030204" pitchFamily="34" charset="0"/>
                <a:cs typeface="Times New Roman" panose="02020603050405020304" pitchFamily="18" charset="0"/>
              </a:rPr>
              <a:t>baseline</a:t>
            </a:r>
            <a:r>
              <a:rPr lang="fr-FR" sz="1600" dirty="0">
                <a:effectLst/>
                <a:latin typeface="Calibri" panose="020F0502020204030204" pitchFamily="34" charset="0"/>
                <a:ea typeface="Calibri" panose="020F0502020204030204" pitchFamily="34" charset="0"/>
                <a:cs typeface="Times New Roman" panose="02020603050405020304" pitchFamily="18" charset="0"/>
              </a:rPr>
              <a:t> faite avec un algorithme simple de régression logistique, l'AUC score avait été estimé ≈ 0.72 avec rééquilibrage (SMOTE) des données. La suite de l'étude a été déroulée vers 3 algorithmes plus complexes de gradient </a:t>
            </a:r>
            <a:r>
              <a:rPr lang="fr-FR" sz="1600" dirty="0" err="1">
                <a:effectLst/>
                <a:latin typeface="Calibri" panose="020F0502020204030204" pitchFamily="34" charset="0"/>
                <a:ea typeface="Calibri" panose="020F0502020204030204" pitchFamily="34" charset="0"/>
                <a:cs typeface="Times New Roman" panose="02020603050405020304" pitchFamily="18" charset="0"/>
              </a:rPr>
              <a:t>boosting</a:t>
            </a:r>
            <a:r>
              <a:rPr lang="fr-FR" sz="1600" dirty="0">
                <a:effectLst/>
                <a:latin typeface="Calibri" panose="020F0502020204030204" pitchFamily="34" charset="0"/>
                <a:ea typeface="Calibri" panose="020F0502020204030204" pitchFamily="34" charset="0"/>
                <a:cs typeface="Times New Roman" panose="02020603050405020304" pitchFamily="18" charset="0"/>
              </a:rPr>
              <a:t> implémentés par </a:t>
            </a:r>
            <a:r>
              <a:rPr lang="fr-FR" sz="1600" dirty="0" err="1">
                <a:effectLst/>
                <a:latin typeface="Calibri" panose="020F0502020204030204" pitchFamily="34" charset="0"/>
                <a:ea typeface="Calibri" panose="020F0502020204030204" pitchFamily="34" charset="0"/>
                <a:cs typeface="Times New Roman" panose="02020603050405020304" pitchFamily="18" charset="0"/>
              </a:rPr>
              <a:t>LightGbm</a:t>
            </a:r>
            <a:r>
              <a:rPr lang="fr-FR" sz="1600" dirty="0">
                <a:effectLst/>
                <a:latin typeface="Calibri" panose="020F0502020204030204" pitchFamily="34" charset="0"/>
                <a:ea typeface="Calibri" panose="020F0502020204030204" pitchFamily="34" charset="0"/>
                <a:cs typeface="Times New Roman" panose="02020603050405020304" pitchFamily="18" charset="0"/>
              </a:rPr>
              <a:t> vs </a:t>
            </a:r>
            <a:r>
              <a:rPr lang="fr-FR" sz="16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fr-FR" sz="1600" dirty="0">
                <a:effectLst/>
                <a:latin typeface="Calibri" panose="020F0502020204030204" pitchFamily="34" charset="0"/>
                <a:ea typeface="Calibri" panose="020F0502020204030204" pitchFamily="34" charset="0"/>
                <a:cs typeface="Times New Roman" panose="02020603050405020304" pitchFamily="18" charset="0"/>
              </a:rPr>
              <a:t> vs </a:t>
            </a:r>
            <a:r>
              <a:rPr lang="fr-FR" sz="1600" dirty="0" err="1">
                <a:effectLst/>
                <a:latin typeface="Calibri" panose="020F0502020204030204" pitchFamily="34" charset="0"/>
                <a:ea typeface="Calibri" panose="020F0502020204030204" pitchFamily="34" charset="0"/>
                <a:cs typeface="Times New Roman" panose="02020603050405020304" pitchFamily="18" charset="0"/>
              </a:rPr>
              <a:t>XGBoost</a:t>
            </a:r>
            <a:r>
              <a:rPr lang="fr-FR" sz="16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 Nous avons pu démontrer les performances de ces algorithmes par une sélection de </a:t>
            </a:r>
            <a:r>
              <a:rPr lang="fr-FR" sz="1600" dirty="0" err="1">
                <a:effectLst/>
                <a:latin typeface="Calibri" panose="020F0502020204030204" pitchFamily="34" charset="0"/>
                <a:ea typeface="Calibri" panose="020F0502020204030204" pitchFamily="34" charset="0"/>
                <a:cs typeface="Times New Roman" panose="02020603050405020304" pitchFamily="18" charset="0"/>
              </a:rPr>
              <a:t>features</a:t>
            </a:r>
            <a:r>
              <a:rPr lang="fr-FR" sz="1600" dirty="0">
                <a:effectLst/>
                <a:latin typeface="Calibri" panose="020F0502020204030204" pitchFamily="34" charset="0"/>
                <a:ea typeface="Calibri" panose="020F0502020204030204" pitchFamily="34" charset="0"/>
                <a:cs typeface="Times New Roman" panose="02020603050405020304" pitchFamily="18" charset="0"/>
              </a:rPr>
              <a:t>, à l'origine &gt; 300, après RFECV 182. </a:t>
            </a:r>
          </a:p>
          <a:p>
            <a:pPr algn="just">
              <a:lnSpc>
                <a:spcPct val="107000"/>
              </a:lnSpc>
              <a:spcAft>
                <a:spcPts val="80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 </a:t>
            </a:r>
            <a:r>
              <a:rPr lang="fr-FR" sz="1600" dirty="0" err="1">
                <a:effectLst/>
                <a:latin typeface="Calibri" panose="020F0502020204030204" pitchFamily="34" charset="0"/>
                <a:ea typeface="Calibri" panose="020F0502020204030204" pitchFamily="34" charset="0"/>
                <a:cs typeface="Times New Roman" panose="02020603050405020304" pitchFamily="18" charset="0"/>
              </a:rPr>
              <a:t>LightGbm</a:t>
            </a:r>
            <a:r>
              <a:rPr lang="fr-FR" sz="1600" dirty="0">
                <a:effectLst/>
                <a:latin typeface="Calibri" panose="020F0502020204030204" pitchFamily="34" charset="0"/>
                <a:ea typeface="Calibri" panose="020F0502020204030204" pitchFamily="34" charset="0"/>
                <a:cs typeface="Times New Roman" panose="02020603050405020304" pitchFamily="18" charset="0"/>
              </a:rPr>
              <a:t> ressort comme étant le plus rapide, le plus performant sur la métrique classique de l’AUC, il a donc été optimisé et déployé en local et sur le cloud.</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600" i="1" u="sng" kern="100" dirty="0">
                <a:effectLst/>
                <a:latin typeface="Calibri" panose="020F0502020204030204" pitchFamily="34" charset="0"/>
                <a:ea typeface="Calibri" panose="020F0502020204030204" pitchFamily="34" charset="0"/>
                <a:cs typeface="Times New Roman" panose="02020603050405020304" pitchFamily="18" charset="0"/>
              </a:rPr>
              <a:t>Limites et Améliorations :</a:t>
            </a:r>
          </a:p>
          <a:p>
            <a:pPr algn="just">
              <a:lnSpc>
                <a:spcPct val="107000"/>
              </a:lnSpc>
              <a:spcAft>
                <a:spcPts val="800"/>
              </a:spcAft>
            </a:pP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La modélisation effectuée dans le cadre du projet a été effectuée sur la base d’une hypothèse forte. L’axe principal d’amélioration serait de définir plus finement la métrique d’évaluation en collaboration avec les équipes métier. </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600" kern="100" dirty="0">
                <a:latin typeface="Calibri" panose="020F0502020204030204" pitchFamily="34" charset="0"/>
                <a:ea typeface="Calibri" panose="020F0502020204030204" pitchFamily="34" charset="0"/>
                <a:cs typeface="Times New Roman" panose="02020603050405020304" pitchFamily="18" charset="0"/>
              </a:rPr>
              <a:t>- Ajouter </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d’autres hyperparamètres peut également permettre d’augmenter les performances actuelles.</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L’opportunité d’améliorer la modélisation en utilisant d’autres </a:t>
            </a:r>
            <a:r>
              <a:rPr lang="fr-FR" sz="1600" kern="100" dirty="0" err="1">
                <a:effectLst/>
                <a:latin typeface="Calibri" panose="020F0502020204030204" pitchFamily="34" charset="0"/>
                <a:ea typeface="Calibri" panose="020F0502020204030204" pitchFamily="34" charset="0"/>
                <a:cs typeface="Times New Roman" panose="02020603050405020304" pitchFamily="18" charset="0"/>
              </a:rPr>
              <a:t>features</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issues de données complémentaires fournies, ainsi qu’en créant de nouvelles </a:t>
            </a:r>
            <a:r>
              <a:rPr lang="fr-FR" sz="1600" kern="100" dirty="0" err="1">
                <a:effectLst/>
                <a:latin typeface="Calibri" panose="020F0502020204030204" pitchFamily="34" charset="0"/>
                <a:ea typeface="Calibri" panose="020F0502020204030204" pitchFamily="34" charset="0"/>
                <a:cs typeface="Times New Roman" panose="02020603050405020304" pitchFamily="18" charset="0"/>
              </a:rPr>
              <a:t>features</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en collaboration avec les équipes métier.</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a:extLst>
              <a:ext uri="{FF2B5EF4-FFF2-40B4-BE49-F238E27FC236}">
                <a16:creationId xmlns:a16="http://schemas.microsoft.com/office/drawing/2014/main" id="{6DE9C84D-B058-CAC6-7B72-3927458F0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1" y="4555067"/>
            <a:ext cx="2065867" cy="206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17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199" y="1615736"/>
            <a:ext cx="6925733" cy="2329731"/>
          </a:xfrm>
        </p:spPr>
        <p:txBody>
          <a:bodyPr rtlCol="0"/>
          <a:lstStyle/>
          <a:p>
            <a:pPr rtl="0"/>
            <a:r>
              <a:rPr lang="en-GB" dirty="0"/>
              <a:t>Merci pour </a:t>
            </a:r>
            <a:r>
              <a:rPr lang="en-GB" dirty="0" err="1"/>
              <a:t>votre</a:t>
            </a:r>
            <a:r>
              <a:rPr lang="en-GB" dirty="0"/>
              <a:t> Attention.</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en-GB"/>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28</a:t>
            </a:fld>
            <a:endParaRPr lang="en-GB"/>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Introduction</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1264148"/>
            <a:ext cx="2882475" cy="823912"/>
          </a:xfrm>
        </p:spPr>
        <p:txBody>
          <a:bodyPr rtlCol="0"/>
          <a:lstStyle/>
          <a:p>
            <a:pPr rtl="0"/>
            <a:r>
              <a:rPr lang="fr-FR" noProof="1"/>
              <a:t>Etude d’un modèle de Scoring </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3" y="2279652"/>
            <a:ext cx="2882475" cy="3552821"/>
          </a:xfrm>
        </p:spPr>
        <p:txBody>
          <a:bodyPr vert="horz" lIns="91440" tIns="45720" rIns="91440" bIns="45720" rtlCol="0" anchor="t">
            <a:normAutofit/>
          </a:bodyPr>
          <a:lstStyle/>
          <a:p>
            <a:pPr marL="285750" indent="-285750" rtl="0">
              <a:buFontTx/>
              <a:buChar char="-"/>
            </a:pPr>
            <a:r>
              <a:rPr lang="fr-FR" b="1" noProof="1"/>
              <a:t>Prêt à dépenser </a:t>
            </a:r>
            <a:r>
              <a:rPr lang="fr-FR" noProof="1"/>
              <a:t>souhaite développer un modèle de  Scoring de la probabilité de défaut de paiement du client pour étayer la décision </a:t>
            </a:r>
            <a:r>
              <a:rPr lang="fr-FR" b="1" noProof="1"/>
              <a:t>d'accorder ou non un prêt à un client potentiel</a:t>
            </a:r>
            <a:r>
              <a:rPr lang="fr-FR" noProof="1"/>
              <a:t>.</a:t>
            </a:r>
          </a:p>
          <a:p>
            <a:pPr marL="285750" indent="-285750" rtl="0">
              <a:buFontTx/>
              <a:buChar char="-"/>
            </a:pPr>
            <a:r>
              <a:rPr lang="fr-FR" noProof="1"/>
              <a:t>Proposition avec 3 modèles de </a:t>
            </a:r>
            <a:r>
              <a:rPr lang="fr-FR" b="1" noProof="1"/>
              <a:t>machine learning de gradient boosting </a:t>
            </a:r>
            <a:r>
              <a:rPr lang="fr-FR" noProof="1"/>
              <a:t>(LightBoost Classifier, XGBoost Classifier et CatBoost Classifier)</a:t>
            </a:r>
          </a:p>
          <a:p>
            <a:pPr marL="285750" indent="-285750" rtl="0">
              <a:buFontTx/>
              <a:buChar char="-"/>
            </a:pPr>
            <a:endParaRPr lang="fr-FR" noProof="1"/>
          </a:p>
          <a:p>
            <a:pPr rtl="0"/>
            <a:endParaRPr lang="fr-FR" noProof="1"/>
          </a:p>
          <a:p>
            <a:pPr rtl="0"/>
            <a:endParaRPr lang="fr-FR" noProof="1"/>
          </a:p>
          <a:p>
            <a:pPr rtl="0"/>
            <a:endParaRPr lang="en-GB"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4" y="1264148"/>
            <a:ext cx="2896671" cy="823912"/>
          </a:xfrm>
        </p:spPr>
        <p:txBody>
          <a:bodyPr rtlCol="0"/>
          <a:lstStyle/>
          <a:p>
            <a:pPr rtl="0"/>
            <a:r>
              <a:rPr lang="en-GB" dirty="0" err="1"/>
              <a:t>Demandes</a:t>
            </a:r>
            <a:r>
              <a:rPr lang="en-GB" dirty="0"/>
              <a:t> du manager</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343400" y="2327806"/>
            <a:ext cx="3572933" cy="3945993"/>
          </a:xfrm>
        </p:spPr>
        <p:txBody>
          <a:bodyPr rtlCol="0"/>
          <a:lstStyle/>
          <a:p>
            <a:pPr marL="285750" indent="-285750" rtl="0">
              <a:buFontTx/>
              <a:buChar char="-"/>
            </a:pPr>
            <a:r>
              <a:rPr lang="fr-FR" dirty="0"/>
              <a:t>Partir d’un </a:t>
            </a:r>
            <a:r>
              <a:rPr lang="fr-FR" b="1" dirty="0"/>
              <a:t>kernel </a:t>
            </a:r>
            <a:r>
              <a:rPr lang="fr-FR" b="1" dirty="0" err="1"/>
              <a:t>Kaggle</a:t>
            </a:r>
            <a:r>
              <a:rPr lang="fr-FR" b="1" dirty="0"/>
              <a:t> </a:t>
            </a:r>
            <a:r>
              <a:rPr lang="fr-FR" dirty="0"/>
              <a:t>pour faciliter l’étude et la préparation des données.</a:t>
            </a:r>
          </a:p>
          <a:p>
            <a:pPr marL="285750" indent="-285750" rtl="0">
              <a:buFontTx/>
              <a:buChar char="-"/>
            </a:pPr>
            <a:r>
              <a:rPr lang="fr-FR" dirty="0"/>
              <a:t>Les données sont récupérables sur le lien suivant : </a:t>
            </a:r>
          </a:p>
          <a:p>
            <a:pPr algn="ctr" rtl="0"/>
            <a:r>
              <a:rPr lang="en-GB" dirty="0">
                <a:hlinkClick r:id="rId3"/>
              </a:rPr>
              <a:t>Home Credit Default Risk | Kaggle</a:t>
            </a:r>
            <a:endParaRPr lang="fr-FR" dirty="0"/>
          </a:p>
          <a:p>
            <a:pPr marL="285750" indent="-285750" rtl="0">
              <a:buFontTx/>
              <a:buChar char="-"/>
            </a:pPr>
            <a:r>
              <a:rPr lang="fr-FR" dirty="0"/>
              <a:t>Réaliser une </a:t>
            </a:r>
            <a:r>
              <a:rPr lang="fr-FR" b="1" dirty="0"/>
              <a:t>note méthodologique </a:t>
            </a:r>
            <a:r>
              <a:rPr lang="fr-FR" dirty="0"/>
              <a:t>expliquant en détails la construction du modèle.</a:t>
            </a:r>
          </a:p>
          <a:p>
            <a:pPr marL="285750" indent="-285750" rtl="0">
              <a:buFontTx/>
              <a:buChar char="-"/>
            </a:pPr>
            <a:r>
              <a:rPr lang="fr-FR" b="1" dirty="0"/>
              <a:t>Déploiement</a:t>
            </a:r>
            <a:r>
              <a:rPr lang="fr-FR" dirty="0"/>
              <a:t> du </a:t>
            </a:r>
            <a:r>
              <a:rPr lang="fr-FR" dirty="0" err="1"/>
              <a:t>dashboard</a:t>
            </a:r>
            <a:r>
              <a:rPr lang="fr-FR" dirty="0"/>
              <a:t> sur le Cloud.</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235753" y="1264148"/>
            <a:ext cx="2882475" cy="823912"/>
          </a:xfrm>
        </p:spPr>
        <p:txBody>
          <a:bodyPr vert="horz" lIns="91440" tIns="45720" rIns="91440" bIns="45720" rtlCol="0" anchor="b">
            <a:normAutofit/>
          </a:bodyPr>
          <a:lstStyle/>
          <a:p>
            <a:pPr rtl="0"/>
            <a:r>
              <a:rPr lang="en-GB" dirty="0" err="1"/>
              <a:t>Développement</a:t>
            </a:r>
            <a:r>
              <a:rPr lang="en-GB" dirty="0"/>
              <a:t> d’un dashboard</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235753" y="2302935"/>
            <a:ext cx="3572933" cy="3970864"/>
          </a:xfrm>
        </p:spPr>
        <p:txBody>
          <a:bodyPr rtlCol="0">
            <a:normAutofit/>
          </a:bodyPr>
          <a:lstStyle/>
          <a:p>
            <a:pPr rtl="0"/>
            <a:r>
              <a:rPr lang="fr-FR" noProof="1"/>
              <a:t>- Développement d’un </a:t>
            </a:r>
            <a:r>
              <a:rPr lang="fr-FR" b="1" noProof="1"/>
              <a:t>Dashboard interactif </a:t>
            </a:r>
            <a:r>
              <a:rPr lang="fr-FR" noProof="1"/>
              <a:t>pour que les chargés de relation client puissent à la fois </a:t>
            </a:r>
            <a:r>
              <a:rPr lang="fr-FR" b="1" noProof="1"/>
              <a:t>expliquer de façon la plus transparente possible les décisions d’octroi de crédit</a:t>
            </a:r>
            <a:r>
              <a:rPr lang="fr-FR" noProof="1"/>
              <a:t>.</a:t>
            </a:r>
          </a:p>
          <a:p>
            <a:pPr rtl="0"/>
            <a:r>
              <a:rPr lang="fr-FR" noProof="1"/>
              <a:t>Le dashboard doit permettre de :</a:t>
            </a:r>
          </a:p>
          <a:p>
            <a:pPr rtl="0"/>
            <a:r>
              <a:rPr lang="fr-FR" noProof="1"/>
              <a:t>- Visualiser le </a:t>
            </a:r>
            <a:r>
              <a:rPr lang="fr-FR" b="1" noProof="1"/>
              <a:t>score</a:t>
            </a:r>
            <a:r>
              <a:rPr lang="fr-FR" noProof="1"/>
              <a:t> pour chaque client.</a:t>
            </a:r>
          </a:p>
          <a:p>
            <a:pPr rtl="0"/>
            <a:r>
              <a:rPr lang="fr-FR" noProof="1"/>
              <a:t>- Visualiser des </a:t>
            </a:r>
            <a:r>
              <a:rPr lang="fr-FR" b="1" noProof="1"/>
              <a:t>informations descriptives </a:t>
            </a:r>
            <a:r>
              <a:rPr lang="fr-FR" noProof="1"/>
              <a:t>relatives à un client.</a:t>
            </a:r>
          </a:p>
          <a:p>
            <a:pPr rtl="0"/>
            <a:r>
              <a:rPr lang="fr-FR" noProof="1"/>
              <a:t>- </a:t>
            </a:r>
            <a:r>
              <a:rPr lang="fr-FR" b="1" noProof="1"/>
              <a:t>Comparer les informations </a:t>
            </a:r>
            <a:r>
              <a:rPr lang="fr-FR" noProof="1"/>
              <a:t>descriptives relatives à un client à l’ensemble des clients ou à un </a:t>
            </a:r>
            <a:r>
              <a:rPr lang="fr-FR" b="1" noProof="1"/>
              <a:t>groupe de clients similaires.</a:t>
            </a:r>
          </a:p>
          <a:p>
            <a:pPr rtl="0"/>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3</a:t>
            </a:fld>
            <a:endParaRPr lang="en-GB" dirty="0"/>
          </a:p>
        </p:txBody>
      </p:sp>
    </p:spTree>
    <p:extLst>
      <p:ext uri="{BB962C8B-B14F-4D97-AF65-F5344CB8AC3E}">
        <p14:creationId xmlns:p14="http://schemas.microsoft.com/office/powerpoint/2010/main" val="212117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err="1"/>
              <a:t>Présentation</a:t>
            </a:r>
            <a:r>
              <a:rPr lang="en-GB" dirty="0"/>
              <a:t> des </a:t>
            </a:r>
            <a:r>
              <a:rPr lang="en-GB" dirty="0" err="1"/>
              <a:t>données</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4</a:t>
            </a:fld>
            <a:endParaRPr lang="en-GB" dirty="0"/>
          </a:p>
        </p:txBody>
      </p:sp>
      <p:pic>
        <p:nvPicPr>
          <p:cNvPr id="23" name="Espace réservé du contenu 22">
            <a:extLst>
              <a:ext uri="{FF2B5EF4-FFF2-40B4-BE49-F238E27FC236}">
                <a16:creationId xmlns:a16="http://schemas.microsoft.com/office/drawing/2014/main" id="{D32DEBD8-99CB-EFFD-B5AE-E3DDE8C78067}"/>
              </a:ext>
            </a:extLst>
          </p:cNvPr>
          <p:cNvPicPr>
            <a:picLocks noGrp="1"/>
          </p:cNvPicPr>
          <p:nvPr>
            <p:ph sz="quarter" idx="4"/>
          </p:nvPr>
        </p:nvPicPr>
        <p:blipFill>
          <a:blip r:embed="rId3"/>
          <a:stretch>
            <a:fillRect/>
          </a:stretch>
        </p:blipFill>
        <p:spPr>
          <a:xfrm>
            <a:off x="1373403" y="1254125"/>
            <a:ext cx="7590463" cy="4924425"/>
          </a:xfrm>
          <a:prstGeom prst="rect">
            <a:avLst/>
          </a:prstGeom>
        </p:spPr>
      </p:pic>
      <p:sp>
        <p:nvSpPr>
          <p:cNvPr id="24" name="Rectangle : coins arrondis 23">
            <a:extLst>
              <a:ext uri="{FF2B5EF4-FFF2-40B4-BE49-F238E27FC236}">
                <a16:creationId xmlns:a16="http://schemas.microsoft.com/office/drawing/2014/main" id="{8D7EE64C-CB0D-3BF2-CECC-0CAD4A92C7F3}"/>
              </a:ext>
            </a:extLst>
          </p:cNvPr>
          <p:cNvSpPr/>
          <p:nvPr/>
        </p:nvSpPr>
        <p:spPr>
          <a:xfrm>
            <a:off x="9334235" y="1384437"/>
            <a:ext cx="2114550" cy="697377"/>
          </a:xfrm>
          <a:prstGeom prst="roundRect">
            <a:avLst/>
          </a:prstGeom>
          <a:solidFill>
            <a:schemeClr val="bg1"/>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b="1" u="sng" dirty="0"/>
              <a:t>Application train : </a:t>
            </a:r>
          </a:p>
          <a:p>
            <a:pPr algn="ctr"/>
            <a:r>
              <a:rPr lang="fr-FR" sz="1200" dirty="0"/>
              <a:t>307511 lignes</a:t>
            </a:r>
          </a:p>
          <a:p>
            <a:pPr algn="ctr"/>
            <a:r>
              <a:rPr lang="fr-FR" sz="1200" dirty="0"/>
              <a:t>122 colonnes</a:t>
            </a:r>
          </a:p>
        </p:txBody>
      </p:sp>
      <p:sp>
        <p:nvSpPr>
          <p:cNvPr id="25" name="Rectangle : coins arrondis 24">
            <a:extLst>
              <a:ext uri="{FF2B5EF4-FFF2-40B4-BE49-F238E27FC236}">
                <a16:creationId xmlns:a16="http://schemas.microsoft.com/office/drawing/2014/main" id="{D7461970-64AD-1D48-A20D-92104711102D}"/>
              </a:ext>
            </a:extLst>
          </p:cNvPr>
          <p:cNvSpPr/>
          <p:nvPr/>
        </p:nvSpPr>
        <p:spPr>
          <a:xfrm>
            <a:off x="9334235" y="2490387"/>
            <a:ext cx="2114550" cy="697377"/>
          </a:xfrm>
          <a:prstGeom prst="roundRect">
            <a:avLst/>
          </a:prstGeom>
          <a:solidFill>
            <a:schemeClr val="bg1"/>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b="1" u="sng" dirty="0"/>
              <a:t>Application test : </a:t>
            </a:r>
          </a:p>
          <a:p>
            <a:pPr algn="ctr"/>
            <a:r>
              <a:rPr lang="fr-FR" sz="1200" dirty="0"/>
              <a:t>48744 lignes</a:t>
            </a:r>
          </a:p>
          <a:p>
            <a:pPr algn="ctr"/>
            <a:r>
              <a:rPr lang="fr-FR" sz="1200" dirty="0"/>
              <a:t>121 colonnes</a:t>
            </a:r>
          </a:p>
        </p:txBody>
      </p:sp>
      <p:sp>
        <p:nvSpPr>
          <p:cNvPr id="26" name="Rectangle : coins arrondis 25">
            <a:extLst>
              <a:ext uri="{FF2B5EF4-FFF2-40B4-BE49-F238E27FC236}">
                <a16:creationId xmlns:a16="http://schemas.microsoft.com/office/drawing/2014/main" id="{DB4917C5-A2E7-958B-F9FE-571DEFA65811}"/>
              </a:ext>
            </a:extLst>
          </p:cNvPr>
          <p:cNvSpPr/>
          <p:nvPr/>
        </p:nvSpPr>
        <p:spPr>
          <a:xfrm>
            <a:off x="10593604" y="3145407"/>
            <a:ext cx="1225550" cy="347133"/>
          </a:xfrm>
          <a:prstGeom prst="roundRect">
            <a:avLst/>
          </a:prstGeom>
          <a:solidFill>
            <a:schemeClr val="accent3">
              <a:lumMod val="40000"/>
              <a:lumOff val="6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b="1" u="sng" dirty="0"/>
              <a:t>Pas de target</a:t>
            </a:r>
            <a:endParaRPr lang="fr-FR" sz="1200" dirty="0"/>
          </a:p>
        </p:txBody>
      </p:sp>
    </p:spTree>
    <p:extLst>
      <p:ext uri="{BB962C8B-B14F-4D97-AF65-F5344CB8AC3E}">
        <p14:creationId xmlns:p14="http://schemas.microsoft.com/office/powerpoint/2010/main" val="343516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Analyse </a:t>
            </a:r>
            <a:r>
              <a:rPr lang="en-GB" dirty="0" err="1"/>
              <a:t>Exploratoire</a:t>
            </a:r>
            <a:r>
              <a:rPr lang="en-GB" dirty="0"/>
              <a:t> des </a:t>
            </a:r>
            <a:r>
              <a:rPr lang="en-GB" dirty="0" err="1"/>
              <a:t>données</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5</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2061364" y="5071800"/>
            <a:ext cx="8238603" cy="1574534"/>
          </a:xfrm>
        </p:spPr>
        <p:txBody>
          <a:bodyPr/>
          <a:lstStyle/>
          <a:p>
            <a:pPr marL="285750" indent="-285750">
              <a:buFontTx/>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target</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1 si l'individu est éligible pour le prêt, 0 sinon. </a:t>
            </a:r>
          </a:p>
          <a:p>
            <a:pPr marL="285750" indent="-285750">
              <a:buFontTx/>
              <a:buChar char="-"/>
            </a:pPr>
            <a:r>
              <a:rPr lang="fr-FR" sz="1800" dirty="0">
                <a:latin typeface="Calibri" panose="020F0502020204030204" pitchFamily="34" charset="0"/>
                <a:ea typeface="Calibri" panose="020F0502020204030204" pitchFamily="34" charset="0"/>
                <a:cs typeface="Times New Roman" panose="02020603050405020304" pitchFamily="18" charset="0"/>
              </a:rPr>
              <a:t>Déséquilibre dans les données (SMOTE ou </a:t>
            </a:r>
            <a:r>
              <a:rPr lang="fr-FR" sz="1800" dirty="0" err="1">
                <a:latin typeface="Calibri" panose="020F0502020204030204" pitchFamily="34" charset="0"/>
                <a:ea typeface="Calibri" panose="020F0502020204030204" pitchFamily="34" charset="0"/>
                <a:cs typeface="Times New Roman" panose="02020603050405020304" pitchFamily="18" charset="0"/>
              </a:rPr>
              <a:t>Sample</a:t>
            </a:r>
            <a:r>
              <a:rPr lang="fr-FR" sz="1800" dirty="0">
                <a:latin typeface="Calibri" panose="020F0502020204030204" pitchFamily="34" charset="0"/>
                <a:ea typeface="Calibri" panose="020F0502020204030204" pitchFamily="34" charset="0"/>
                <a:cs typeface="Times New Roman" panose="02020603050405020304" pitchFamily="18" charset="0"/>
              </a:rPr>
              <a:t> </a:t>
            </a:r>
            <a:r>
              <a:rPr lang="fr-FR" sz="1800" dirty="0" err="1">
                <a:latin typeface="Calibri" panose="020F0502020204030204" pitchFamily="34" charset="0"/>
                <a:ea typeface="Calibri" panose="020F0502020204030204" pitchFamily="34" charset="0"/>
                <a:cs typeface="Times New Roman" panose="02020603050405020304" pitchFamily="18" charset="0"/>
              </a:rPr>
              <a:t>Weights</a:t>
            </a:r>
            <a:r>
              <a:rPr lang="fr-FR" sz="1800" dirty="0">
                <a:latin typeface="Calibri" panose="020F0502020204030204" pitchFamily="34" charset="0"/>
                <a:ea typeface="Calibri" panose="020F0502020204030204" pitchFamily="34" charset="0"/>
                <a:cs typeface="Times New Roman" panose="02020603050405020304" pitchFamily="18" charset="0"/>
              </a:rPr>
              <a:t> pour équilibrer).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5" name="Image 4">
            <a:extLst>
              <a:ext uri="{FF2B5EF4-FFF2-40B4-BE49-F238E27FC236}">
                <a16:creationId xmlns:a16="http://schemas.microsoft.com/office/drawing/2014/main" id="{11826CA6-1FC7-7ECF-1C3F-3D7C53DD32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1085487"/>
            <a:ext cx="7784765" cy="3926779"/>
          </a:xfrm>
          <a:prstGeom prst="rect">
            <a:avLst/>
          </a:prstGeom>
          <a:noFill/>
          <a:ln>
            <a:noFill/>
          </a:ln>
        </p:spPr>
      </p:pic>
    </p:spTree>
    <p:extLst>
      <p:ext uri="{BB962C8B-B14F-4D97-AF65-F5344CB8AC3E}">
        <p14:creationId xmlns:p14="http://schemas.microsoft.com/office/powerpoint/2010/main" val="282933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Analyse </a:t>
            </a:r>
            <a:r>
              <a:rPr lang="en-GB" dirty="0" err="1"/>
              <a:t>Exploratoire</a:t>
            </a:r>
            <a:r>
              <a:rPr lang="en-GB" dirty="0"/>
              <a:t> des </a:t>
            </a:r>
            <a:r>
              <a:rPr lang="en-GB" dirty="0" err="1"/>
              <a:t>données</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6</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979881" y="1141150"/>
            <a:ext cx="10401569" cy="5215200"/>
          </a:xfrm>
        </p:spPr>
        <p:txBody>
          <a:bodyPr>
            <a:normAutofit/>
          </a:bodyPr>
          <a:lstStyle/>
          <a:p>
            <a:endParaRPr lang="fr-FR" dirty="0"/>
          </a:p>
          <a:p>
            <a:r>
              <a:rPr lang="fr-FR" sz="1800" dirty="0"/>
              <a:t>1. Les valeurs manquantes sont plus présentes dans les caractéristiques des habitats. </a:t>
            </a:r>
          </a:p>
          <a:p>
            <a:r>
              <a:rPr lang="fr-FR" sz="1800" dirty="0"/>
              <a:t>2. Les prêts renouvelables ne représentent qu'une petite fraction (10%) du nombre total de prêts</a:t>
            </a:r>
          </a:p>
          <a:p>
            <a:r>
              <a:rPr lang="fr-FR" sz="1800" dirty="0"/>
              <a:t>3. En termes de pourcentage de non-remboursement du prêt, le mariage civil a le pourcentage le plus élevé de non-remboursement (10%), la veuve étant le plus bas.</a:t>
            </a:r>
          </a:p>
          <a:p>
            <a:r>
              <a:rPr lang="fr-FR" sz="1800" dirty="0"/>
              <a:t>4. Les demandeurs avec le type de revenu Congé de maternité ont un ratio de près de 40% de prêts non remboursés, suivis des chômeurs (37%). Les autres types de revenus sont inférieurs à la moyenne de 10% pour ne pas rembourser les prêts.</a:t>
            </a:r>
          </a:p>
          <a:p>
            <a:r>
              <a:rPr lang="fr-FR" sz="1800" dirty="0"/>
              <a:t>5. La plupart des prêts sont contractés par des ouvriers, suivis par les vendeurs/commerciaux. Le personnel informatique prend le montant de prêts le plus bas. La catégorie avec le pourcentage le plus élevé de prêts non remboursés est celle des ouvriers peu qualifiés (plus de 17%), suivis des chauffeurs et des serveurs / barmen, du personnel de sécurité, des ouvriers et du personnel de cuisine.</a:t>
            </a:r>
          </a:p>
          <a:p>
            <a:r>
              <a:rPr lang="fr-FR" sz="1800" dirty="0"/>
              <a:t>6.  Les loueurs d'appartements (non propriétaires de leur résidence principale), ainsi que ceux qui vivent chez leurs parents, ont un taux de non-remboursement supérieur à 10%.</a:t>
            </a:r>
          </a:p>
          <a:p>
            <a:endParaRPr lang="fr-FR" dirty="0"/>
          </a:p>
          <a:p>
            <a:endParaRPr lang="fr-FR" dirty="0"/>
          </a:p>
        </p:txBody>
      </p:sp>
    </p:spTree>
    <p:extLst>
      <p:ext uri="{BB962C8B-B14F-4D97-AF65-F5344CB8AC3E}">
        <p14:creationId xmlns:p14="http://schemas.microsoft.com/office/powerpoint/2010/main" val="230682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a:t>Analyse </a:t>
            </a:r>
            <a:r>
              <a:rPr lang="en-GB" dirty="0" err="1"/>
              <a:t>Exploratoire</a:t>
            </a:r>
            <a:r>
              <a:rPr lang="en-GB" dirty="0"/>
              <a:t> des </a:t>
            </a:r>
            <a:r>
              <a:rPr lang="en-GB" dirty="0" err="1"/>
              <a:t>données</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7</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1244600" y="4885267"/>
            <a:ext cx="4546600" cy="1514741"/>
          </a:xfrm>
        </p:spPr>
        <p:txBody>
          <a:bodyPr>
            <a:normAutofit/>
          </a:bodyPr>
          <a:lstStyle/>
          <a:p>
            <a:endParaRPr lang="fr-FR" dirty="0"/>
          </a:p>
          <a:p>
            <a:endParaRPr lang="fr-FR" dirty="0"/>
          </a:p>
          <a:p>
            <a:endParaRPr lang="fr-FR" dirty="0"/>
          </a:p>
        </p:txBody>
      </p:sp>
      <p:pic>
        <p:nvPicPr>
          <p:cNvPr id="3" name="Image 2">
            <a:extLst>
              <a:ext uri="{FF2B5EF4-FFF2-40B4-BE49-F238E27FC236}">
                <a16:creationId xmlns:a16="http://schemas.microsoft.com/office/drawing/2014/main" id="{8F607E61-7497-BBB8-07FD-553684B328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068" y="1399185"/>
            <a:ext cx="4189730" cy="3438525"/>
          </a:xfrm>
          <a:prstGeom prst="rect">
            <a:avLst/>
          </a:prstGeom>
          <a:noFill/>
        </p:spPr>
      </p:pic>
      <p:sp>
        <p:nvSpPr>
          <p:cNvPr id="6" name="ZoneTexte 5">
            <a:extLst>
              <a:ext uri="{FF2B5EF4-FFF2-40B4-BE49-F238E27FC236}">
                <a16:creationId xmlns:a16="http://schemas.microsoft.com/office/drawing/2014/main" id="{80284D2D-9362-AC22-A95D-6A5D56256674}"/>
              </a:ext>
            </a:extLst>
          </p:cNvPr>
          <p:cNvSpPr txBox="1"/>
          <p:nvPr/>
        </p:nvSpPr>
        <p:spPr>
          <a:xfrm>
            <a:off x="524933" y="4922680"/>
            <a:ext cx="5630334" cy="1477328"/>
          </a:xfrm>
          <a:prstGeom prst="rect">
            <a:avLst/>
          </a:prstGeom>
          <a:noFill/>
        </p:spPr>
        <p:txBody>
          <a:bodyPr wrap="square">
            <a:spAutoFit/>
          </a:bodyPr>
          <a:lstStyle/>
          <a:p>
            <a:pPr marL="285750" indent="-285750">
              <a:buFontTx/>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EXT_SOURCE ont des corrélations négatives avec la cible</a:t>
            </a:r>
          </a:p>
          <a:p>
            <a:pPr marL="285750" indent="-285750">
              <a:buFontTx/>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DAYS_BIRTH est positivement corrélé avec EXT_SOURCE_1 indiquant que l'un des facteurs de ce score est peut-être l'âge du client.</a:t>
            </a:r>
            <a:endParaRPr lang="fr-FR" dirty="0"/>
          </a:p>
        </p:txBody>
      </p:sp>
      <p:pic>
        <p:nvPicPr>
          <p:cNvPr id="7" name="Image 6">
            <a:extLst>
              <a:ext uri="{FF2B5EF4-FFF2-40B4-BE49-F238E27FC236}">
                <a16:creationId xmlns:a16="http://schemas.microsoft.com/office/drawing/2014/main" id="{1F5EA79B-D94F-8A1A-6EF6-474A97610F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02381" y="1100667"/>
            <a:ext cx="3589129" cy="3881650"/>
          </a:xfrm>
          <a:prstGeom prst="rect">
            <a:avLst/>
          </a:prstGeom>
          <a:noFill/>
          <a:ln>
            <a:noFill/>
          </a:ln>
        </p:spPr>
      </p:pic>
      <p:sp>
        <p:nvSpPr>
          <p:cNvPr id="10" name="ZoneTexte 9">
            <a:extLst>
              <a:ext uri="{FF2B5EF4-FFF2-40B4-BE49-F238E27FC236}">
                <a16:creationId xmlns:a16="http://schemas.microsoft.com/office/drawing/2014/main" id="{4ADE1046-69D5-A3BB-15DC-AE684738B885}"/>
              </a:ext>
            </a:extLst>
          </p:cNvPr>
          <p:cNvSpPr txBox="1"/>
          <p:nvPr/>
        </p:nvSpPr>
        <p:spPr>
          <a:xfrm>
            <a:off x="6189133" y="5222502"/>
            <a:ext cx="5748867" cy="1477328"/>
          </a:xfrm>
          <a:prstGeom prst="rect">
            <a:avLst/>
          </a:prstGeom>
          <a:noFill/>
        </p:spPr>
        <p:txBody>
          <a:bodyPr wrap="square">
            <a:spAutoFit/>
          </a:bodyPr>
          <a:lstStyle/>
          <a:p>
            <a:pPr marL="285750" indent="-285750">
              <a:buFontTx/>
              <a:buChar char="-"/>
            </a:pPr>
            <a:r>
              <a:rPr lang="fr-FR" dirty="0">
                <a:solidFill>
                  <a:srgbClr val="000000"/>
                </a:solidFill>
                <a:latin typeface="Calibri" panose="020F0502020204030204" pitchFamily="34" charset="0"/>
                <a:ea typeface="Calibri" panose="020F0502020204030204" pitchFamily="34" charset="0"/>
                <a:cs typeface="Times New Roman" panose="02020603050405020304" pitchFamily="18" charset="0"/>
              </a:rPr>
              <a:t>L</a:t>
            </a: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 rouge indique les prêts qui n'ont pas été remboursés et le bleu les prêts qui sont payés. </a:t>
            </a:r>
          </a:p>
          <a:p>
            <a:pPr marL="285750" indent="-285750">
              <a:buFontTx/>
              <a:buChar char="-"/>
            </a:pPr>
            <a:r>
              <a:rPr lang="fr-FR" dirty="0">
                <a:solidFill>
                  <a:srgbClr val="000000"/>
                </a:solidFill>
                <a:latin typeface="Calibri" panose="020F0502020204030204" pitchFamily="34" charset="0"/>
                <a:ea typeface="Calibri" panose="020F0502020204030204" pitchFamily="34" charset="0"/>
                <a:cs typeface="Times New Roman" panose="02020603050405020304" pitchFamily="18" charset="0"/>
              </a:rPr>
              <a:t>R</a:t>
            </a: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elation linéaire positive modérée entre EXT_SOURCE_1 et DAYS_BIRTH</a:t>
            </a:r>
          </a:p>
          <a:p>
            <a:pPr marL="285750" indent="-285750">
              <a:buFontTx/>
              <a:buChar char="-"/>
            </a:pPr>
            <a:endParaRPr lang="fr-FR" dirty="0"/>
          </a:p>
        </p:txBody>
      </p:sp>
    </p:spTree>
    <p:extLst>
      <p:ext uri="{BB962C8B-B14F-4D97-AF65-F5344CB8AC3E}">
        <p14:creationId xmlns:p14="http://schemas.microsoft.com/office/powerpoint/2010/main" val="293710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err="1"/>
              <a:t>Prétraitement</a:t>
            </a:r>
            <a:r>
              <a:rPr lang="en-GB" dirty="0"/>
              <a:t> des </a:t>
            </a:r>
            <a:r>
              <a:rPr lang="en-GB" dirty="0" err="1"/>
              <a:t>données</a:t>
            </a:r>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8</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979881" y="1141150"/>
            <a:ext cx="10401569" cy="5215200"/>
          </a:xfrm>
        </p:spPr>
        <p:txBody>
          <a:bodyPr>
            <a:normAutofit lnSpcReduction="10000"/>
          </a:bodyPr>
          <a:lstStyle/>
          <a:p>
            <a:endParaRPr lang="fr-FR" dirty="0"/>
          </a:p>
          <a:p>
            <a:r>
              <a:rPr lang="fr-FR" sz="1800" dirty="0"/>
              <a:t>1, Les données ont été fusionnés et retravaillés à partir des fichiers train, test, fichiers bureaux, fichiers liés au cash </a:t>
            </a:r>
            <a:r>
              <a:rPr lang="fr-FR" sz="1800" dirty="0" err="1"/>
              <a:t>balance,etc</a:t>
            </a:r>
            <a:r>
              <a:rPr lang="fr-FR" sz="1800" dirty="0"/>
              <a:t>. </a:t>
            </a:r>
          </a:p>
          <a:p>
            <a:r>
              <a:rPr lang="fr-FR" sz="1800" dirty="0"/>
              <a:t>2, Ajout de nouvelles variables pertinentes telles que : </a:t>
            </a:r>
          </a:p>
          <a:p>
            <a:pPr marL="285750" indent="-285750">
              <a:buFontTx/>
              <a:buChar char="-"/>
            </a:pPr>
            <a:r>
              <a:rPr lang="fr-FR" sz="1800" dirty="0"/>
              <a:t>PREVIOUS_LOANS_COUNT de bureau.csv qui indique le nombre total des précédents crédits pris par chaque client.</a:t>
            </a:r>
          </a:p>
          <a:p>
            <a:pPr marL="285750" indent="-285750">
              <a:buFontTx/>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CREDIT_INCOME_PERCENT : Pourcentage du montant du crédit par rapport au revenu d'un client.</a:t>
            </a:r>
            <a:endParaRPr lang="fr-FR" sz="1800" dirty="0"/>
          </a:p>
          <a:p>
            <a:r>
              <a:rPr lang="fr-FR" sz="1800" dirty="0"/>
              <a:t>3, </a:t>
            </a:r>
            <a:r>
              <a:rPr lang="fr-FR" sz="1800" dirty="0" err="1"/>
              <a:t>Splitting</a:t>
            </a:r>
            <a:r>
              <a:rPr lang="fr-FR" sz="1800" dirty="0"/>
              <a:t> en Train(80%) et Test(20%)</a:t>
            </a:r>
          </a:p>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4, Encodage des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features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catégorielles avec le label encoder et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get_dummies</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5, Imputation des valeurs manquantes par la moyenne ou la médiane et traitement des valeurs aberrantes.</a:t>
            </a:r>
          </a:p>
          <a:p>
            <a:pPr lvl="0" algn="just">
              <a:lnSpc>
                <a:spcPct val="107000"/>
              </a:lnSpc>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6, Standardisation des données avec le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MinMaxScaler</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lvl="0" algn="just">
              <a:lnSpc>
                <a:spcPct val="107000"/>
              </a:lnSpc>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7, Une version de données avec les valeurs manquantes a également été conservée car certains algorithmes tels que le light gradient boost peuvent effectuer des prédictions même avec des valeurs manquantes.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endParaRPr lang="fr-FR" dirty="0"/>
          </a:p>
        </p:txBody>
      </p:sp>
    </p:spTree>
    <p:extLst>
      <p:ext uri="{BB962C8B-B14F-4D97-AF65-F5344CB8AC3E}">
        <p14:creationId xmlns:p14="http://schemas.microsoft.com/office/powerpoint/2010/main" val="260530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69822" y="73622"/>
            <a:ext cx="8421688" cy="1325563"/>
          </a:xfrm>
        </p:spPr>
        <p:txBody>
          <a:bodyPr rtlCol="0"/>
          <a:lstStyle/>
          <a:p>
            <a:pPr rtl="0"/>
            <a:r>
              <a:rPr lang="en-GB" dirty="0" err="1"/>
              <a:t>Traitement</a:t>
            </a:r>
            <a:r>
              <a:rPr lang="en-GB" dirty="0"/>
              <a:t> du </a:t>
            </a:r>
            <a:r>
              <a:rPr lang="en-GB" dirty="0" err="1"/>
              <a:t>déséquilibre</a:t>
            </a:r>
            <a:r>
              <a:rPr lang="en-GB" dirty="0"/>
              <a:t> des classes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dirty="0"/>
              <a:t>2023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9</a:t>
            </a:fld>
            <a:endParaRPr lang="en-GB" dirty="0"/>
          </a:p>
        </p:txBody>
      </p:sp>
      <p:sp>
        <p:nvSpPr>
          <p:cNvPr id="4" name="Espace réservé du contenu 3">
            <a:extLst>
              <a:ext uri="{FF2B5EF4-FFF2-40B4-BE49-F238E27FC236}">
                <a16:creationId xmlns:a16="http://schemas.microsoft.com/office/drawing/2014/main" id="{F96D2793-6817-9B53-C8DF-C8AC1D136F54}"/>
              </a:ext>
            </a:extLst>
          </p:cNvPr>
          <p:cNvSpPr>
            <a:spLocks noGrp="1"/>
          </p:cNvSpPr>
          <p:nvPr>
            <p:ph sz="quarter" idx="4"/>
          </p:nvPr>
        </p:nvSpPr>
        <p:spPr>
          <a:xfrm>
            <a:off x="979881" y="1141150"/>
            <a:ext cx="10401569" cy="5215200"/>
          </a:xfrm>
        </p:spPr>
        <p:txBody>
          <a:bodyPr>
            <a:normAutofit/>
          </a:bodyPr>
          <a:lstStyle/>
          <a:p>
            <a:endParaRPr lang="fr-FR" dirty="0"/>
          </a:p>
          <a:p>
            <a:r>
              <a:rPr lang="fr-FR" dirty="0"/>
              <a:t>1, SMOTE (</a:t>
            </a:r>
            <a:r>
              <a:rPr lang="en-GB" b="0" i="0" dirty="0">
                <a:solidFill>
                  <a:srgbClr val="4D5156"/>
                </a:solidFill>
                <a:effectLst/>
                <a:latin typeface="arial" panose="020B0604020202020204" pitchFamily="34" charset="0"/>
              </a:rPr>
              <a:t>Synthetic Minority Oversampling Technique) : </a:t>
            </a:r>
          </a:p>
          <a:p>
            <a:r>
              <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SMOTE</a:t>
            </a:r>
            <a:r>
              <a:rPr lang="fr-FR" sz="1800" dirty="0">
                <a:effectLst/>
                <a:latin typeface="Calibri" panose="020F0502020204030204" pitchFamily="34" charset="0"/>
                <a:ea typeface="Calibri" panose="020F0502020204030204" pitchFamily="34" charset="0"/>
                <a:cs typeface="Times New Roman" panose="02020603050405020304" pitchFamily="18" charset="0"/>
              </a:rPr>
              <a:t> permet de créer des données synthétiques à partir des données existantes.</a:t>
            </a:r>
          </a:p>
          <a:p>
            <a:endParaRPr lang="fr-FR" sz="1800" dirty="0">
              <a:solidFill>
                <a:srgbClr val="4D5156"/>
              </a:solidFill>
              <a:latin typeface="Calibri" panose="020F0502020204030204" pitchFamily="34" charset="0"/>
              <a:ea typeface="Calibri" panose="020F0502020204030204" pitchFamily="34" charset="0"/>
              <a:cs typeface="Times New Roman" panose="02020603050405020304" pitchFamily="18" charset="0"/>
            </a:endParaRPr>
          </a:p>
          <a:p>
            <a:endParaRPr lang="fr-FR" sz="1800" dirty="0">
              <a:solidFill>
                <a:srgbClr val="4D5156"/>
              </a:solidFill>
              <a:latin typeface="Calibri" panose="020F0502020204030204" pitchFamily="34" charset="0"/>
              <a:ea typeface="Calibri" panose="020F0502020204030204" pitchFamily="34" charset="0"/>
              <a:cs typeface="Times New Roman" panose="02020603050405020304" pitchFamily="18" charset="0"/>
            </a:endParaRPr>
          </a:p>
          <a:p>
            <a:endParaRPr lang="fr-FR" sz="1800" dirty="0">
              <a:solidFill>
                <a:srgbClr val="4D5156"/>
              </a:solidFill>
              <a:latin typeface="Calibri" panose="020F0502020204030204" pitchFamily="34" charset="0"/>
              <a:ea typeface="Calibri" panose="020F0502020204030204" pitchFamily="34" charset="0"/>
              <a:cs typeface="Times New Roman" panose="02020603050405020304" pitchFamily="18" charset="0"/>
            </a:endParaRPr>
          </a:p>
          <a:p>
            <a:endParaRPr lang="fr-FR" sz="1800" dirty="0">
              <a:solidFill>
                <a:srgbClr val="4D5156"/>
              </a:solidFill>
              <a:latin typeface="Calibri" panose="020F0502020204030204" pitchFamily="34" charset="0"/>
              <a:ea typeface="Calibri" panose="020F0502020204030204" pitchFamily="34" charset="0"/>
              <a:cs typeface="Times New Roman" panose="02020603050405020304" pitchFamily="18" charset="0"/>
            </a:endParaRPr>
          </a:p>
          <a:p>
            <a:r>
              <a:rPr lang="fr-FR" sz="1800" dirty="0">
                <a:solidFill>
                  <a:srgbClr val="4D5156"/>
                </a:solidFill>
                <a:latin typeface="Calibri" panose="020F0502020204030204" pitchFamily="34" charset="0"/>
                <a:ea typeface="Calibri" panose="020F0502020204030204" pitchFamily="34" charset="0"/>
                <a:cs typeface="Times New Roman" panose="02020603050405020304" pitchFamily="18" charset="0"/>
              </a:rPr>
              <a:t>2, </a:t>
            </a:r>
            <a:r>
              <a:rPr lang="fr-FR"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Sample</a:t>
            </a:r>
            <a:r>
              <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 </a:t>
            </a:r>
            <a:r>
              <a:rPr lang="fr-FR"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Weights</a:t>
            </a:r>
            <a:r>
              <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 (</a:t>
            </a:r>
            <a:r>
              <a:rPr lang="fr-FR"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scale_pos_weight_X</a:t>
            </a:r>
            <a:r>
              <a:rPr lang="fr-F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a:t>
            </a:r>
            <a:r>
              <a:rPr lang="fr-FR" sz="1800" dirty="0">
                <a:effectLst/>
                <a:latin typeface="Calibri" panose="020F0502020204030204" pitchFamily="34" charset="0"/>
                <a:ea typeface="Calibri" panose="020F0502020204030204" pitchFamily="34" charset="0"/>
                <a:cs typeface="Times New Roman" panose="02020603050405020304" pitchFamily="18" charset="0"/>
              </a:rPr>
              <a:t> permet de modifier les poids associés aux observations de sorte qu’une observation mal classée dans la classe minoritaire pénalise davantage la fonction de perte qu’une observation mal classée dans la classe majoritaire.</a:t>
            </a:r>
            <a:endParaRPr lang="en-GB" sz="1800" dirty="0">
              <a:solidFill>
                <a:srgbClr val="4D5156"/>
              </a:solidFill>
              <a:latin typeface="arial" panose="020B0604020202020204" pitchFamily="34" charset="0"/>
              <a:ea typeface="Calibri" panose="020F0502020204030204" pitchFamily="34" charset="0"/>
              <a:cs typeface="Times New Roman" panose="02020603050405020304" pitchFamily="18" charset="0"/>
            </a:endParaRPr>
          </a:p>
          <a:p>
            <a:endParaRPr lang="fr-FR" dirty="0"/>
          </a:p>
          <a:p>
            <a:endParaRPr lang="fr-FR" dirty="0"/>
          </a:p>
        </p:txBody>
      </p:sp>
      <p:graphicFrame>
        <p:nvGraphicFramePr>
          <p:cNvPr id="5" name="Tableau 4">
            <a:extLst>
              <a:ext uri="{FF2B5EF4-FFF2-40B4-BE49-F238E27FC236}">
                <a16:creationId xmlns:a16="http://schemas.microsoft.com/office/drawing/2014/main" id="{4F8FEB6A-35AA-B2BE-3B86-D62B7ADFA9AD}"/>
              </a:ext>
            </a:extLst>
          </p:cNvPr>
          <p:cNvGraphicFramePr>
            <a:graphicFrameLocks noGrp="1"/>
          </p:cNvGraphicFramePr>
          <p:nvPr>
            <p:extLst>
              <p:ext uri="{D42A27DB-BD31-4B8C-83A1-F6EECF244321}">
                <p14:modId xmlns:p14="http://schemas.microsoft.com/office/powerpoint/2010/main" val="1928967042"/>
              </p:ext>
            </p:extLst>
          </p:nvPr>
        </p:nvGraphicFramePr>
        <p:xfrm>
          <a:off x="2558415" y="2466712"/>
          <a:ext cx="6145317" cy="962286"/>
        </p:xfrm>
        <a:graphic>
          <a:graphicData uri="http://schemas.openxmlformats.org/drawingml/2006/table">
            <a:tbl>
              <a:tblPr firstRow="1" firstCol="1" bandRow="1"/>
              <a:tblGrid>
                <a:gridCol w="2047987">
                  <a:extLst>
                    <a:ext uri="{9D8B030D-6E8A-4147-A177-3AD203B41FA5}">
                      <a16:colId xmlns:a16="http://schemas.microsoft.com/office/drawing/2014/main" val="3151717111"/>
                    </a:ext>
                  </a:extLst>
                </a:gridCol>
                <a:gridCol w="2048665">
                  <a:extLst>
                    <a:ext uri="{9D8B030D-6E8A-4147-A177-3AD203B41FA5}">
                      <a16:colId xmlns:a16="http://schemas.microsoft.com/office/drawing/2014/main" val="2004807983"/>
                    </a:ext>
                  </a:extLst>
                </a:gridCol>
                <a:gridCol w="2048665">
                  <a:extLst>
                    <a:ext uri="{9D8B030D-6E8A-4147-A177-3AD203B41FA5}">
                      <a16:colId xmlns:a16="http://schemas.microsoft.com/office/drawing/2014/main" val="79207136"/>
                    </a:ext>
                  </a:extLst>
                </a:gridCol>
              </a:tblGrid>
              <a:tr h="320762">
                <a:tc>
                  <a:txBody>
                    <a:bodyPr/>
                    <a:lstStyle/>
                    <a:p>
                      <a:pPr algn="just">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fr-FR" sz="1100" b="1" kern="0">
                          <a:effectLst/>
                          <a:latin typeface="Calibri" panose="020F0502020204030204" pitchFamily="34" charset="0"/>
                          <a:ea typeface="Times New Roman" panose="02020603050405020304" pitchFamily="18" charset="0"/>
                          <a:cs typeface="Times New Roman" panose="02020603050405020304" pitchFamily="18" charset="0"/>
                        </a:rPr>
                        <a:t>Classe 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fr-FR" sz="1100" b="1" kern="0">
                          <a:effectLst/>
                          <a:latin typeface="Calibri" panose="020F0502020204030204" pitchFamily="34" charset="0"/>
                          <a:ea typeface="Times New Roman" panose="02020603050405020304" pitchFamily="18" charset="0"/>
                          <a:cs typeface="Times New Roman" panose="02020603050405020304" pitchFamily="18" charset="0"/>
                        </a:rPr>
                        <a:t>Classe 1</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66413"/>
                  </a:ext>
                </a:extLst>
              </a:tr>
              <a:tr h="320762">
                <a:tc>
                  <a:txBody>
                    <a:bodyPr/>
                    <a:lstStyle/>
                    <a:p>
                      <a:pPr algn="just">
                        <a:lnSpc>
                          <a:spcPct val="107000"/>
                        </a:lnSpc>
                        <a:spcAft>
                          <a:spcPts val="800"/>
                        </a:spcAft>
                      </a:pPr>
                      <a:r>
                        <a:rPr lang="fr-FR" sz="1100" b="1" kern="0">
                          <a:effectLst/>
                          <a:latin typeface="Calibri" panose="020F0502020204030204" pitchFamily="34" charset="0"/>
                          <a:ea typeface="Times New Roman" panose="02020603050405020304" pitchFamily="18" charset="0"/>
                          <a:cs typeface="Times New Roman" panose="02020603050405020304" pitchFamily="18" charset="0"/>
                        </a:rPr>
                        <a:t>Avant Rééquilibrage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fr-FR" sz="1100" kern="0">
                          <a:effectLst/>
                          <a:latin typeface="Calibri" panose="020F0502020204030204" pitchFamily="34" charset="0"/>
                          <a:ea typeface="Times New Roman" panose="02020603050405020304" pitchFamily="18" charset="0"/>
                          <a:cs typeface="Times New Roman" panose="02020603050405020304" pitchFamily="18" charset="0"/>
                        </a:rPr>
                        <a:t>197845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fr-FR" sz="1100" kern="0">
                          <a:effectLst/>
                          <a:latin typeface="Calibri" panose="020F0502020204030204" pitchFamily="34" charset="0"/>
                          <a:ea typeface="Times New Roman" panose="02020603050405020304" pitchFamily="18" charset="0"/>
                          <a:cs typeface="Times New Roman" panose="02020603050405020304" pitchFamily="18" charset="0"/>
                        </a:rPr>
                        <a:t>17412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497985"/>
                  </a:ext>
                </a:extLst>
              </a:tr>
              <a:tr h="320762">
                <a:tc>
                  <a:txBody>
                    <a:bodyPr/>
                    <a:lstStyle/>
                    <a:p>
                      <a:pPr algn="just">
                        <a:lnSpc>
                          <a:spcPct val="107000"/>
                        </a:lnSpc>
                        <a:spcAft>
                          <a:spcPts val="800"/>
                        </a:spcAft>
                      </a:pPr>
                      <a:r>
                        <a:rPr lang="fr-FR" sz="1100" b="1" kern="0">
                          <a:effectLst/>
                          <a:latin typeface="Calibri" panose="020F0502020204030204" pitchFamily="34" charset="0"/>
                          <a:ea typeface="Times New Roman" panose="02020603050405020304" pitchFamily="18" charset="0"/>
                          <a:cs typeface="Times New Roman" panose="02020603050405020304" pitchFamily="18" charset="0"/>
                        </a:rPr>
                        <a:t>Après Rééquilibrage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fr-FR" sz="1100" kern="0">
                          <a:effectLst/>
                          <a:latin typeface="Calibri" panose="020F0502020204030204" pitchFamily="34" charset="0"/>
                          <a:ea typeface="Times New Roman" panose="02020603050405020304" pitchFamily="18" charset="0"/>
                          <a:cs typeface="Times New Roman" panose="02020603050405020304" pitchFamily="18" charset="0"/>
                        </a:rPr>
                        <a:t>197845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fr-FR" sz="1100" kern="0" dirty="0">
                          <a:effectLst/>
                          <a:latin typeface="Calibri" panose="020F0502020204030204" pitchFamily="34" charset="0"/>
                          <a:ea typeface="Times New Roman" panose="02020603050405020304" pitchFamily="18" charset="0"/>
                          <a:cs typeface="Times New Roman" panose="02020603050405020304" pitchFamily="18" charset="0"/>
                        </a:rPr>
                        <a:t>197845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113190"/>
                  </a:ext>
                </a:extLst>
              </a:tr>
            </a:tbl>
          </a:graphicData>
        </a:graphic>
      </p:graphicFrame>
    </p:spTree>
    <p:extLst>
      <p:ext uri="{BB962C8B-B14F-4D97-AF65-F5344CB8AC3E}">
        <p14:creationId xmlns:p14="http://schemas.microsoft.com/office/powerpoint/2010/main" val="384006511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7_TF22318419_Win32" id="{DA6E7C03-7C07-46B9-8D9D-F061C4AB5C28}" vid="{0874F78C-8308-4EE6-8F19-85387B869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179</TotalTime>
  <Words>2114</Words>
  <Application>Microsoft Office PowerPoint</Application>
  <PresentationFormat>Grand écran</PresentationFormat>
  <Paragraphs>343</Paragraphs>
  <Slides>28</Slides>
  <Notes>28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Arial</vt:lpstr>
      <vt:lpstr>Calibri</vt:lpstr>
      <vt:lpstr>Tenorite</vt:lpstr>
      <vt:lpstr>Monoline</vt:lpstr>
      <vt:lpstr>Projet 7 OpenClassrooms :  Implémentez un modèle de Scoring</vt:lpstr>
      <vt:lpstr>Sommaire</vt:lpstr>
      <vt:lpstr>Introduction</vt:lpstr>
      <vt:lpstr>Présentation des données</vt:lpstr>
      <vt:lpstr>Analyse Exploratoire des données</vt:lpstr>
      <vt:lpstr>Analyse Exploratoire des données</vt:lpstr>
      <vt:lpstr>Analyse Exploratoire des données</vt:lpstr>
      <vt:lpstr>Prétraitement des données</vt:lpstr>
      <vt:lpstr>Traitement du déséquilibre des classes</vt:lpstr>
      <vt:lpstr>Entraînement du modèle</vt:lpstr>
      <vt:lpstr>Entraînement du modèle</vt:lpstr>
      <vt:lpstr>Entraînement du modèle</vt:lpstr>
      <vt:lpstr>Paramètres d’évaluation du modèle</vt:lpstr>
      <vt:lpstr>Paramètres d’évaluation du modèle</vt:lpstr>
      <vt:lpstr>Paramètres d’évaluation du modèle</vt:lpstr>
      <vt:lpstr>Optimisation du modèle</vt:lpstr>
      <vt:lpstr>Analyse des résultats</vt:lpstr>
      <vt:lpstr>Analyse des résultats</vt:lpstr>
      <vt:lpstr>Pipeline de déploiement APP_local</vt:lpstr>
      <vt:lpstr>Pipeline de Déploiement APP_Deploy</vt:lpstr>
      <vt:lpstr>Pipeline de Déploiement APP_Deploy</vt:lpstr>
      <vt:lpstr>Pipeline de Déploiement APP_Deploy</vt:lpstr>
      <vt:lpstr>Pipeline de Déploiement APP_Deploy</vt:lpstr>
      <vt:lpstr>Pipeline de Déploiement APP_Deploy</vt:lpstr>
      <vt:lpstr>Data Drift</vt:lpstr>
      <vt:lpstr>Data Drift</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7 OpenClassrooms :  Implémentez un modèle de Scoring</dc:title>
  <dc:creator>Keshika Dabidin</dc:creator>
  <cp:lastModifiedBy>Keshika Dabidin</cp:lastModifiedBy>
  <cp:revision>22</cp:revision>
  <dcterms:created xsi:type="dcterms:W3CDTF">2023-08-24T09:12:59Z</dcterms:created>
  <dcterms:modified xsi:type="dcterms:W3CDTF">2023-08-24T12:12:01Z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