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73" r:id="rId6"/>
    <p:sldId id="274" r:id="rId7"/>
    <p:sldId id="271" r:id="rId8"/>
    <p:sldId id="272" r:id="rId9"/>
    <p:sldId id="270" r:id="rId10"/>
    <p:sldId id="262" r:id="rId11"/>
    <p:sldId id="264" r:id="rId12"/>
    <p:sldId id="268" r:id="rId13"/>
    <p:sldId id="276" r:id="rId14"/>
    <p:sldId id="269" r:id="rId15"/>
    <p:sldId id="265" r:id="rId16"/>
    <p:sldId id="277" r:id="rId17"/>
    <p:sldId id="266"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657"/>
  </p:normalViewPr>
  <p:slideViewPr>
    <p:cSldViewPr snapToGrid="0" snapToObjects="1">
      <p:cViewPr varScale="1">
        <p:scale>
          <a:sx n="125" d="100"/>
          <a:sy n="125" d="100"/>
        </p:scale>
        <p:origin x="126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9121"/>
            <a:ext cx="7772400" cy="3021330"/>
          </a:xfrm>
        </p:spPr>
        <p:txBody>
          <a:bodyPr/>
          <a:lstStyle/>
          <a:p>
            <a:r>
              <a:rPr b="1" u="sng" dirty="0">
                <a:solidFill>
                  <a:srgbClr val="C00000"/>
                </a:solidFill>
              </a:rPr>
              <a:t>Scalable Path Planning Algorithms for Drone Systems</a:t>
            </a:r>
          </a:p>
        </p:txBody>
      </p:sp>
      <p:sp>
        <p:nvSpPr>
          <p:cNvPr id="3" name="Subtitle 2"/>
          <p:cNvSpPr>
            <a:spLocks noGrp="1"/>
          </p:cNvSpPr>
          <p:nvPr>
            <p:ph type="subTitle" idx="1"/>
          </p:nvPr>
        </p:nvSpPr>
        <p:spPr>
          <a:xfrm>
            <a:off x="182880" y="3190240"/>
            <a:ext cx="8890000" cy="2162811"/>
          </a:xfrm>
        </p:spPr>
        <p:txBody>
          <a:bodyPr/>
          <a:lstStyle/>
          <a:p>
            <a:r>
              <a:rPr b="1" dirty="0">
                <a:solidFill>
                  <a:srgbClr val="0070C0"/>
                </a:solidFill>
              </a:rPr>
              <a:t>Keshish Kumar | </a:t>
            </a:r>
            <a:r>
              <a:rPr b="1" dirty="0" err="1">
                <a:solidFill>
                  <a:srgbClr val="0070C0"/>
                </a:solidFill>
              </a:rPr>
              <a:t>M.Tech</a:t>
            </a:r>
            <a:r>
              <a:rPr b="1" dirty="0">
                <a:solidFill>
                  <a:srgbClr val="0070C0"/>
                </a:solidFill>
              </a:rPr>
              <a:t> CSE | IIT </a:t>
            </a:r>
            <a:r>
              <a:rPr lang="en-US" b="1" dirty="0">
                <a:solidFill>
                  <a:srgbClr val="0070C0"/>
                </a:solidFill>
              </a:rPr>
              <a:t>(</a:t>
            </a:r>
            <a:r>
              <a:rPr b="1" dirty="0">
                <a:solidFill>
                  <a:srgbClr val="0070C0"/>
                </a:solidFill>
              </a:rPr>
              <a:t>ISM</a:t>
            </a:r>
            <a:r>
              <a:rPr lang="en-US" b="1" dirty="0">
                <a:solidFill>
                  <a:srgbClr val="0070C0"/>
                </a:solidFill>
              </a:rPr>
              <a:t>)</a:t>
            </a:r>
            <a:r>
              <a:rPr b="1" dirty="0">
                <a:solidFill>
                  <a:srgbClr val="0070C0"/>
                </a:solidFill>
              </a:rPr>
              <a:t> Dhanbad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rgbClr val="C00000"/>
                </a:solidFill>
              </a:rPr>
              <a:t>Simulation Environment</a:t>
            </a:r>
          </a:p>
        </p:txBody>
      </p:sp>
      <p:sp>
        <p:nvSpPr>
          <p:cNvPr id="3" name="Content Placeholder 2"/>
          <p:cNvSpPr>
            <a:spLocks noGrp="1"/>
          </p:cNvSpPr>
          <p:nvPr>
            <p:ph idx="1"/>
          </p:nvPr>
        </p:nvSpPr>
        <p:spPr>
          <a:xfrm>
            <a:off x="457200" y="985520"/>
            <a:ext cx="8229600" cy="5140643"/>
          </a:xfrm>
        </p:spPr>
        <p:txBody>
          <a:bodyPr/>
          <a:lstStyle/>
          <a:p>
            <a:endParaRPr dirty="0"/>
          </a:p>
          <a:p>
            <a:pPr algn="l"/>
            <a:r>
              <a:rPr dirty="0"/>
              <a:t>Custom Python-based simulation system.</a:t>
            </a:r>
          </a:p>
          <a:p>
            <a:pPr algn="l"/>
            <a:r>
              <a:rPr dirty="0"/>
              <a:t>Modules used: NumPy, Pandas, Matplotlib, Stable Baselines3, </a:t>
            </a:r>
            <a:r>
              <a:rPr dirty="0" err="1"/>
              <a:t>itertools</a:t>
            </a:r>
            <a:r>
              <a:rPr dirty="0"/>
              <a:t>, random.</a:t>
            </a:r>
          </a:p>
          <a:p>
            <a:pPr algn="l"/>
            <a:r>
              <a:rPr dirty="0"/>
              <a:t>Allows consistent testing of all algorithms across identical delivery scenarios.</a:t>
            </a:r>
          </a:p>
          <a:p>
            <a:pPr algn="l"/>
            <a:r>
              <a:rPr dirty="0"/>
              <a:t>Metrics tracked: total energy, execution time, route feasibility, scalability.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0417"/>
          </a:xfrm>
        </p:spPr>
        <p:txBody>
          <a:bodyPr>
            <a:normAutofit/>
          </a:bodyPr>
          <a:lstStyle/>
          <a:p>
            <a:r>
              <a:rPr b="1" u="sng" dirty="0">
                <a:solidFill>
                  <a:srgbClr val="C00000"/>
                </a:solidFill>
              </a:rPr>
              <a:t>Results: 10-Node Scenario</a:t>
            </a:r>
          </a:p>
        </p:txBody>
      </p:sp>
      <p:sp>
        <p:nvSpPr>
          <p:cNvPr id="3" name="Content Placeholder 2"/>
          <p:cNvSpPr>
            <a:spLocks noGrp="1"/>
          </p:cNvSpPr>
          <p:nvPr>
            <p:ph idx="1"/>
          </p:nvPr>
        </p:nvSpPr>
        <p:spPr>
          <a:xfrm>
            <a:off x="457200" y="142240"/>
            <a:ext cx="8229600" cy="5983923"/>
          </a:xfrm>
        </p:spPr>
        <p:txBody>
          <a:bodyPr/>
          <a:lstStyle/>
          <a:p>
            <a:endParaRPr dirty="0"/>
          </a:p>
          <a:p>
            <a:pPr algn="l"/>
            <a:r>
              <a:rPr b="1" u="sng" dirty="0">
                <a:solidFill>
                  <a:srgbClr val="0070C0"/>
                </a:solidFill>
              </a:rPr>
              <a:t>Brute Force:</a:t>
            </a:r>
            <a:r>
              <a:rPr sz="2800" b="1" u="sng" dirty="0">
                <a:solidFill>
                  <a:srgbClr val="0070C0"/>
                </a:solidFill>
              </a:rPr>
              <a:t> </a:t>
            </a:r>
            <a:r>
              <a:rPr sz="2800" dirty="0"/>
              <a:t> Time = 1.54s </a:t>
            </a:r>
            <a:r>
              <a:rPr lang="en-US" sz="2800" dirty="0"/>
              <a:t>.</a:t>
            </a:r>
          </a:p>
          <a:p>
            <a:pPr marL="0" indent="0" algn="l">
              <a:buNone/>
            </a:pPr>
            <a:endParaRPr lang="en-IN" sz="2800" dirty="0"/>
          </a:p>
          <a:p>
            <a:pPr algn="l"/>
            <a:r>
              <a:rPr b="1" u="sng" dirty="0">
                <a:solidFill>
                  <a:srgbClr val="0070C0"/>
                </a:solidFill>
              </a:rPr>
              <a:t>Genetic Algorithm: </a:t>
            </a:r>
            <a:r>
              <a:rPr sz="2800" dirty="0"/>
              <a:t> Time = 0.05s </a:t>
            </a:r>
            <a:r>
              <a:rPr lang="en-US" sz="2800" dirty="0"/>
              <a:t>.</a:t>
            </a:r>
            <a:endParaRPr lang="en-US" dirty="0"/>
          </a:p>
          <a:p>
            <a:pPr algn="l"/>
            <a:endParaRPr lang="en-US" dirty="0"/>
          </a:p>
          <a:p>
            <a:pPr algn="l"/>
            <a:r>
              <a:rPr b="1" u="sng" dirty="0">
                <a:solidFill>
                  <a:srgbClr val="0070C0"/>
                </a:solidFill>
              </a:rPr>
              <a:t>Sort-Based Heuristic: </a:t>
            </a:r>
            <a:r>
              <a:rPr dirty="0"/>
              <a:t> Time = 0.00s </a:t>
            </a:r>
            <a:r>
              <a:rPr lang="en-US" dirty="0"/>
              <a:t>.</a:t>
            </a:r>
          </a:p>
          <a:p>
            <a:pPr algn="l"/>
            <a:endParaRPr lang="en-US" dirty="0"/>
          </a:p>
          <a:p>
            <a:pPr algn="l"/>
            <a:r>
              <a:rPr dirty="0"/>
              <a:t> </a:t>
            </a:r>
            <a:r>
              <a:rPr b="1" u="sng" dirty="0">
                <a:solidFill>
                  <a:srgbClr val="0070C0"/>
                </a:solidFill>
              </a:rPr>
              <a:t>Reinforcement Learning (PPO): </a:t>
            </a:r>
            <a:r>
              <a:rPr lang="en-IN" sz="2800" dirty="0"/>
              <a:t>Time =6s.</a:t>
            </a:r>
            <a:endParaRPr sz="2800" dirty="0"/>
          </a:p>
        </p:txBody>
      </p:sp>
      <p:pic>
        <p:nvPicPr>
          <p:cNvPr id="4" name="Picture 3">
            <a:extLst>
              <a:ext uri="{FF2B5EF4-FFF2-40B4-BE49-F238E27FC236}">
                <a16:creationId xmlns:a16="http://schemas.microsoft.com/office/drawing/2014/main" id="{E80C8782-F407-8D81-CAC7-7484A6E0664B}"/>
              </a:ext>
            </a:extLst>
          </p:cNvPr>
          <p:cNvPicPr>
            <a:picLocks noChangeAspect="1"/>
          </p:cNvPicPr>
          <p:nvPr/>
        </p:nvPicPr>
        <p:blipFill>
          <a:blip r:embed="rId2"/>
          <a:stretch>
            <a:fillRect/>
          </a:stretch>
        </p:blipFill>
        <p:spPr>
          <a:xfrm>
            <a:off x="840828" y="1239520"/>
            <a:ext cx="7195732" cy="563880"/>
          </a:xfrm>
          <a:prstGeom prst="rect">
            <a:avLst/>
          </a:prstGeom>
        </p:spPr>
      </p:pic>
      <p:pic>
        <p:nvPicPr>
          <p:cNvPr id="5" name="Picture 4">
            <a:extLst>
              <a:ext uri="{FF2B5EF4-FFF2-40B4-BE49-F238E27FC236}">
                <a16:creationId xmlns:a16="http://schemas.microsoft.com/office/drawing/2014/main" id="{80E052D1-7B1E-3562-4E5F-098BEB4877A6}"/>
              </a:ext>
            </a:extLst>
          </p:cNvPr>
          <p:cNvPicPr>
            <a:picLocks noChangeAspect="1"/>
          </p:cNvPicPr>
          <p:nvPr/>
        </p:nvPicPr>
        <p:blipFill>
          <a:blip r:embed="rId3"/>
          <a:stretch>
            <a:fillRect/>
          </a:stretch>
        </p:blipFill>
        <p:spPr>
          <a:xfrm>
            <a:off x="840828" y="2337433"/>
            <a:ext cx="7195731" cy="624365"/>
          </a:xfrm>
          <a:prstGeom prst="rect">
            <a:avLst/>
          </a:prstGeom>
        </p:spPr>
      </p:pic>
      <p:pic>
        <p:nvPicPr>
          <p:cNvPr id="6" name="Picture 5">
            <a:extLst>
              <a:ext uri="{FF2B5EF4-FFF2-40B4-BE49-F238E27FC236}">
                <a16:creationId xmlns:a16="http://schemas.microsoft.com/office/drawing/2014/main" id="{204870C0-36A3-C001-DFDE-900D0D41B872}"/>
              </a:ext>
            </a:extLst>
          </p:cNvPr>
          <p:cNvPicPr>
            <a:picLocks noChangeAspect="1"/>
          </p:cNvPicPr>
          <p:nvPr/>
        </p:nvPicPr>
        <p:blipFill>
          <a:blip r:embed="rId4"/>
          <a:stretch>
            <a:fillRect/>
          </a:stretch>
        </p:blipFill>
        <p:spPr>
          <a:xfrm>
            <a:off x="840828" y="3562826"/>
            <a:ext cx="7195731" cy="530860"/>
          </a:xfrm>
          <a:prstGeom prst="rect">
            <a:avLst/>
          </a:prstGeom>
        </p:spPr>
      </p:pic>
      <p:pic>
        <p:nvPicPr>
          <p:cNvPr id="7" name="Picture 6">
            <a:extLst>
              <a:ext uri="{FF2B5EF4-FFF2-40B4-BE49-F238E27FC236}">
                <a16:creationId xmlns:a16="http://schemas.microsoft.com/office/drawing/2014/main" id="{7BED0ACE-CF11-D7A8-AF74-CE549AB6A788}"/>
              </a:ext>
            </a:extLst>
          </p:cNvPr>
          <p:cNvPicPr>
            <a:picLocks noChangeAspect="1"/>
          </p:cNvPicPr>
          <p:nvPr/>
        </p:nvPicPr>
        <p:blipFill>
          <a:blip r:embed="rId5"/>
          <a:stretch>
            <a:fillRect/>
          </a:stretch>
        </p:blipFill>
        <p:spPr>
          <a:xfrm>
            <a:off x="840828" y="4694714"/>
            <a:ext cx="7195731" cy="21632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EA8D-EB52-6242-AC7D-F7C01287F60D}"/>
              </a:ext>
            </a:extLst>
          </p:cNvPr>
          <p:cNvSpPr>
            <a:spLocks noGrp="1"/>
          </p:cNvSpPr>
          <p:nvPr>
            <p:ph type="title"/>
          </p:nvPr>
        </p:nvSpPr>
        <p:spPr/>
        <p:txBody>
          <a:bodyPr/>
          <a:lstStyle/>
          <a:p>
            <a:r>
              <a:rPr lang="en-IN" b="1" u="sng" dirty="0">
                <a:solidFill>
                  <a:srgbClr val="C00000"/>
                </a:solidFill>
              </a:rPr>
              <a:t>Results: 15-Node Scenario</a:t>
            </a:r>
            <a:endParaRPr lang="en-US" b="1" u="sng" dirty="0">
              <a:solidFill>
                <a:srgbClr val="C00000"/>
              </a:solidFill>
            </a:endParaRPr>
          </a:p>
        </p:txBody>
      </p:sp>
      <p:sp>
        <p:nvSpPr>
          <p:cNvPr id="3" name="Content Placeholder 2">
            <a:extLst>
              <a:ext uri="{FF2B5EF4-FFF2-40B4-BE49-F238E27FC236}">
                <a16:creationId xmlns:a16="http://schemas.microsoft.com/office/drawing/2014/main" id="{57C4B078-6FDB-786C-6BA4-EEA1A5B1F8BF}"/>
              </a:ext>
            </a:extLst>
          </p:cNvPr>
          <p:cNvSpPr>
            <a:spLocks noGrp="1"/>
          </p:cNvSpPr>
          <p:nvPr>
            <p:ph idx="1"/>
          </p:nvPr>
        </p:nvSpPr>
        <p:spPr>
          <a:xfrm>
            <a:off x="457200" y="1239520"/>
            <a:ext cx="8453120" cy="4886643"/>
          </a:xfrm>
        </p:spPr>
        <p:txBody>
          <a:bodyPr/>
          <a:lstStyle/>
          <a:p>
            <a:pPr algn="l"/>
            <a:r>
              <a:rPr lang="en-IN" b="1" u="sng" dirty="0">
                <a:solidFill>
                  <a:srgbClr val="0070C0"/>
                </a:solidFill>
              </a:rPr>
              <a:t>Brute Force: </a:t>
            </a:r>
            <a:r>
              <a:rPr lang="en-IN" dirty="0"/>
              <a:t> </a:t>
            </a:r>
            <a:r>
              <a:rPr lang="en-IN" sz="2800" dirty="0"/>
              <a:t>Larger Complexity (No output)</a:t>
            </a:r>
          </a:p>
          <a:p>
            <a:pPr algn="l"/>
            <a:r>
              <a:rPr lang="en-IN" b="1" u="sng" dirty="0">
                <a:solidFill>
                  <a:srgbClr val="0070C0"/>
                </a:solidFill>
              </a:rPr>
              <a:t>Genetic Algorithm: </a:t>
            </a:r>
            <a:r>
              <a:rPr lang="en-IN" sz="2800" dirty="0"/>
              <a:t>Time = 0.05s.</a:t>
            </a:r>
          </a:p>
          <a:p>
            <a:pPr algn="l"/>
            <a:r>
              <a:rPr lang="en-IN" b="1" u="sng" dirty="0">
                <a:solidFill>
                  <a:srgbClr val="0070C0"/>
                </a:solidFill>
              </a:rPr>
              <a:t>Sort-Based Heuristic: </a:t>
            </a:r>
            <a:r>
              <a:rPr lang="en-IN" sz="2800" dirty="0"/>
              <a:t>Time = 0.000289s</a:t>
            </a:r>
          </a:p>
          <a:p>
            <a:pPr algn="l"/>
            <a:endParaRPr lang="en-IN" dirty="0"/>
          </a:p>
          <a:p>
            <a:pPr algn="l"/>
            <a:r>
              <a:rPr lang="en-IN" dirty="0"/>
              <a:t> </a:t>
            </a:r>
            <a:r>
              <a:rPr lang="en-IN" b="1" u="sng" dirty="0">
                <a:solidFill>
                  <a:srgbClr val="0070C0"/>
                </a:solidFill>
              </a:rPr>
              <a:t>Reinforcement Learning (PPO): </a:t>
            </a:r>
            <a:r>
              <a:rPr lang="en-IN" sz="2800" dirty="0"/>
              <a:t>Time = 6s</a:t>
            </a:r>
            <a:r>
              <a:rPr lang="en-IN" dirty="0"/>
              <a:t>.</a:t>
            </a:r>
          </a:p>
          <a:p>
            <a:pPr marL="0" indent="0" algn="l">
              <a:buNone/>
            </a:pPr>
            <a:endParaRPr lang="en-US" dirty="0"/>
          </a:p>
        </p:txBody>
      </p:sp>
      <p:pic>
        <p:nvPicPr>
          <p:cNvPr id="4" name="Picture 3">
            <a:extLst>
              <a:ext uri="{FF2B5EF4-FFF2-40B4-BE49-F238E27FC236}">
                <a16:creationId xmlns:a16="http://schemas.microsoft.com/office/drawing/2014/main" id="{2208AC7A-7399-FC1A-F3A0-1777C9209ADF}"/>
              </a:ext>
            </a:extLst>
          </p:cNvPr>
          <p:cNvPicPr>
            <a:picLocks noChangeAspect="1"/>
          </p:cNvPicPr>
          <p:nvPr/>
        </p:nvPicPr>
        <p:blipFill>
          <a:blip r:embed="rId2"/>
          <a:stretch>
            <a:fillRect/>
          </a:stretch>
        </p:blipFill>
        <p:spPr>
          <a:xfrm>
            <a:off x="685800" y="4099034"/>
            <a:ext cx="7772400" cy="2758966"/>
          </a:xfrm>
          <a:prstGeom prst="rect">
            <a:avLst/>
          </a:prstGeom>
        </p:spPr>
      </p:pic>
      <p:pic>
        <p:nvPicPr>
          <p:cNvPr id="5" name="Picture 4">
            <a:extLst>
              <a:ext uri="{FF2B5EF4-FFF2-40B4-BE49-F238E27FC236}">
                <a16:creationId xmlns:a16="http://schemas.microsoft.com/office/drawing/2014/main" id="{10DBE543-8BDC-CFD2-4AD1-7DA0B0D60302}"/>
              </a:ext>
            </a:extLst>
          </p:cNvPr>
          <p:cNvPicPr>
            <a:picLocks noChangeAspect="1"/>
          </p:cNvPicPr>
          <p:nvPr/>
        </p:nvPicPr>
        <p:blipFill>
          <a:blip r:embed="rId3"/>
          <a:stretch>
            <a:fillRect/>
          </a:stretch>
        </p:blipFill>
        <p:spPr>
          <a:xfrm>
            <a:off x="685800" y="2963917"/>
            <a:ext cx="7772400" cy="693683"/>
          </a:xfrm>
          <a:prstGeom prst="rect">
            <a:avLst/>
          </a:prstGeom>
        </p:spPr>
      </p:pic>
      <p:pic>
        <p:nvPicPr>
          <p:cNvPr id="9" name="Picture 8">
            <a:extLst>
              <a:ext uri="{FF2B5EF4-FFF2-40B4-BE49-F238E27FC236}">
                <a16:creationId xmlns:a16="http://schemas.microsoft.com/office/drawing/2014/main" id="{67CAFBBE-6B41-57D7-B2EA-CCF9DA535BD1}"/>
              </a:ext>
            </a:extLst>
          </p:cNvPr>
          <p:cNvPicPr>
            <a:picLocks noChangeAspect="1"/>
          </p:cNvPicPr>
          <p:nvPr/>
        </p:nvPicPr>
        <p:blipFill>
          <a:blip r:embed="rId4"/>
          <a:stretch>
            <a:fillRect/>
          </a:stretch>
        </p:blipFill>
        <p:spPr>
          <a:xfrm>
            <a:off x="4351720" y="2320772"/>
            <a:ext cx="3822700" cy="279400"/>
          </a:xfrm>
          <a:prstGeom prst="rect">
            <a:avLst/>
          </a:prstGeom>
        </p:spPr>
      </p:pic>
    </p:spTree>
    <p:extLst>
      <p:ext uri="{BB962C8B-B14F-4D97-AF65-F5344CB8AC3E}">
        <p14:creationId xmlns:p14="http://schemas.microsoft.com/office/powerpoint/2010/main" val="3552675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974A-8FE6-6749-95AC-E83C7789A094}"/>
              </a:ext>
            </a:extLst>
          </p:cNvPr>
          <p:cNvSpPr>
            <a:spLocks noGrp="1"/>
          </p:cNvSpPr>
          <p:nvPr>
            <p:ph type="title"/>
          </p:nvPr>
        </p:nvSpPr>
        <p:spPr/>
        <p:txBody>
          <a:bodyPr/>
          <a:lstStyle/>
          <a:p>
            <a:r>
              <a:rPr lang="en-IN" b="1" u="sng" dirty="0">
                <a:solidFill>
                  <a:srgbClr val="C00000"/>
                </a:solidFill>
              </a:rPr>
              <a:t>Results: 17-Node Scenario</a:t>
            </a:r>
            <a:endParaRPr lang="en-US" dirty="0"/>
          </a:p>
        </p:txBody>
      </p:sp>
      <p:sp>
        <p:nvSpPr>
          <p:cNvPr id="3" name="Content Placeholder 2">
            <a:extLst>
              <a:ext uri="{FF2B5EF4-FFF2-40B4-BE49-F238E27FC236}">
                <a16:creationId xmlns:a16="http://schemas.microsoft.com/office/drawing/2014/main" id="{6B1312E1-3EF6-E000-CE32-045B99EE424E}"/>
              </a:ext>
            </a:extLst>
          </p:cNvPr>
          <p:cNvSpPr>
            <a:spLocks noGrp="1"/>
          </p:cNvSpPr>
          <p:nvPr>
            <p:ph idx="1"/>
          </p:nvPr>
        </p:nvSpPr>
        <p:spPr>
          <a:xfrm>
            <a:off x="457200" y="1259840"/>
            <a:ext cx="8229600" cy="4866323"/>
          </a:xfrm>
        </p:spPr>
        <p:txBody>
          <a:bodyPr/>
          <a:lstStyle/>
          <a:p>
            <a:pPr algn="l"/>
            <a:r>
              <a:rPr lang="en-IN" b="1" u="sng" dirty="0">
                <a:solidFill>
                  <a:srgbClr val="0070C0"/>
                </a:solidFill>
              </a:rPr>
              <a:t>Brute Force: </a:t>
            </a:r>
            <a:r>
              <a:rPr lang="en-IN" dirty="0"/>
              <a:t> </a:t>
            </a:r>
            <a:r>
              <a:rPr lang="en-IN" sz="2800" dirty="0"/>
              <a:t>Larger Complexity (No output)</a:t>
            </a:r>
          </a:p>
          <a:p>
            <a:r>
              <a:rPr lang="en-IN" sz="2800" b="1" u="sng" dirty="0">
                <a:solidFill>
                  <a:srgbClr val="0070C0"/>
                </a:solidFill>
              </a:rPr>
              <a:t>Sort-Based Heuristic:   </a:t>
            </a:r>
            <a:r>
              <a:rPr lang="en-IN" sz="2400" dirty="0"/>
              <a:t>Time = 0.00281s.</a:t>
            </a:r>
          </a:p>
          <a:p>
            <a:endParaRPr lang="en-IN" sz="2400" b="1" u="sng" dirty="0">
              <a:solidFill>
                <a:srgbClr val="C00000"/>
              </a:solidFill>
            </a:endParaRPr>
          </a:p>
          <a:p>
            <a:pPr marL="0" indent="0">
              <a:buNone/>
            </a:pPr>
            <a:endParaRPr lang="en-IN" sz="2800" dirty="0">
              <a:solidFill>
                <a:srgbClr val="C00000"/>
              </a:solidFill>
            </a:endParaRPr>
          </a:p>
          <a:p>
            <a:pPr algn="l"/>
            <a:r>
              <a:rPr lang="en-IN" b="1" u="sng" dirty="0">
                <a:solidFill>
                  <a:srgbClr val="0070C0"/>
                </a:solidFill>
              </a:rPr>
              <a:t>Genetic Algorithm: </a:t>
            </a:r>
            <a:r>
              <a:rPr lang="en-IN" sz="2800" dirty="0"/>
              <a:t>Time = 0.067s.</a:t>
            </a:r>
          </a:p>
          <a:p>
            <a:pPr algn="l"/>
            <a:endParaRPr lang="en-IN" dirty="0"/>
          </a:p>
          <a:p>
            <a:pPr algn="l"/>
            <a:r>
              <a:rPr lang="en-IN" dirty="0"/>
              <a:t> </a:t>
            </a:r>
            <a:r>
              <a:rPr lang="en-IN" b="1" u="sng" dirty="0">
                <a:solidFill>
                  <a:srgbClr val="0070C0"/>
                </a:solidFill>
              </a:rPr>
              <a:t>Reinforcement Learning (PPO): </a:t>
            </a:r>
            <a:r>
              <a:rPr lang="en-IN" sz="2800" dirty="0"/>
              <a:t>Time = 6s</a:t>
            </a:r>
            <a:r>
              <a:rPr lang="en-IN" dirty="0"/>
              <a:t>.</a:t>
            </a:r>
          </a:p>
          <a:p>
            <a:pPr marL="0" indent="0">
              <a:buNone/>
            </a:pPr>
            <a:endParaRPr lang="en-US" dirty="0"/>
          </a:p>
        </p:txBody>
      </p:sp>
      <p:pic>
        <p:nvPicPr>
          <p:cNvPr id="4" name="Picture 3">
            <a:extLst>
              <a:ext uri="{FF2B5EF4-FFF2-40B4-BE49-F238E27FC236}">
                <a16:creationId xmlns:a16="http://schemas.microsoft.com/office/drawing/2014/main" id="{6355F0AB-78F8-FF9A-736C-3BFE1A514EB9}"/>
              </a:ext>
            </a:extLst>
          </p:cNvPr>
          <p:cNvPicPr>
            <a:picLocks noChangeAspect="1"/>
          </p:cNvPicPr>
          <p:nvPr/>
        </p:nvPicPr>
        <p:blipFill>
          <a:blip r:embed="rId2"/>
          <a:stretch>
            <a:fillRect/>
          </a:stretch>
        </p:blipFill>
        <p:spPr>
          <a:xfrm>
            <a:off x="685800" y="2402840"/>
            <a:ext cx="7772400" cy="767080"/>
          </a:xfrm>
          <a:prstGeom prst="rect">
            <a:avLst/>
          </a:prstGeom>
        </p:spPr>
      </p:pic>
      <p:pic>
        <p:nvPicPr>
          <p:cNvPr id="5" name="Picture 4">
            <a:extLst>
              <a:ext uri="{FF2B5EF4-FFF2-40B4-BE49-F238E27FC236}">
                <a16:creationId xmlns:a16="http://schemas.microsoft.com/office/drawing/2014/main" id="{EF7E428A-4E5F-456F-EFF8-2CA88EE3E04D}"/>
              </a:ext>
            </a:extLst>
          </p:cNvPr>
          <p:cNvPicPr>
            <a:picLocks noChangeAspect="1"/>
          </p:cNvPicPr>
          <p:nvPr/>
        </p:nvPicPr>
        <p:blipFill>
          <a:blip r:embed="rId3"/>
          <a:stretch>
            <a:fillRect/>
          </a:stretch>
        </p:blipFill>
        <p:spPr>
          <a:xfrm>
            <a:off x="685800" y="3883031"/>
            <a:ext cx="7772400" cy="584456"/>
          </a:xfrm>
          <a:prstGeom prst="rect">
            <a:avLst/>
          </a:prstGeom>
        </p:spPr>
      </p:pic>
      <p:pic>
        <p:nvPicPr>
          <p:cNvPr id="6" name="Picture 5">
            <a:extLst>
              <a:ext uri="{FF2B5EF4-FFF2-40B4-BE49-F238E27FC236}">
                <a16:creationId xmlns:a16="http://schemas.microsoft.com/office/drawing/2014/main" id="{559188C4-8289-1EAA-3873-CD2E035BFC9A}"/>
              </a:ext>
            </a:extLst>
          </p:cNvPr>
          <p:cNvPicPr>
            <a:picLocks noChangeAspect="1"/>
          </p:cNvPicPr>
          <p:nvPr/>
        </p:nvPicPr>
        <p:blipFill>
          <a:blip r:embed="rId4"/>
          <a:stretch>
            <a:fillRect/>
          </a:stretch>
        </p:blipFill>
        <p:spPr>
          <a:xfrm>
            <a:off x="685800" y="5085571"/>
            <a:ext cx="8001000" cy="675353"/>
          </a:xfrm>
          <a:prstGeom prst="rect">
            <a:avLst/>
          </a:prstGeom>
        </p:spPr>
      </p:pic>
      <p:pic>
        <p:nvPicPr>
          <p:cNvPr id="7" name="Picture 6">
            <a:extLst>
              <a:ext uri="{FF2B5EF4-FFF2-40B4-BE49-F238E27FC236}">
                <a16:creationId xmlns:a16="http://schemas.microsoft.com/office/drawing/2014/main" id="{DBF901AB-F2D8-98C6-6B60-2BA96CA37A55}"/>
              </a:ext>
            </a:extLst>
          </p:cNvPr>
          <p:cNvPicPr>
            <a:picLocks noChangeAspect="1"/>
          </p:cNvPicPr>
          <p:nvPr/>
        </p:nvPicPr>
        <p:blipFill>
          <a:blip r:embed="rId5"/>
          <a:stretch>
            <a:fillRect/>
          </a:stretch>
        </p:blipFill>
        <p:spPr>
          <a:xfrm>
            <a:off x="685800" y="5737283"/>
            <a:ext cx="3327400" cy="381000"/>
          </a:xfrm>
          <a:prstGeom prst="rect">
            <a:avLst/>
          </a:prstGeom>
        </p:spPr>
      </p:pic>
    </p:spTree>
    <p:extLst>
      <p:ext uri="{BB962C8B-B14F-4D97-AF65-F5344CB8AC3E}">
        <p14:creationId xmlns:p14="http://schemas.microsoft.com/office/powerpoint/2010/main" val="222738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6132-14DC-ECCA-2ECB-5DF15A28EFD6}"/>
              </a:ext>
            </a:extLst>
          </p:cNvPr>
          <p:cNvSpPr>
            <a:spLocks noGrp="1"/>
          </p:cNvSpPr>
          <p:nvPr>
            <p:ph type="title"/>
          </p:nvPr>
        </p:nvSpPr>
        <p:spPr/>
        <p:txBody>
          <a:bodyPr>
            <a:normAutofit fontScale="90000"/>
          </a:bodyPr>
          <a:lstStyle/>
          <a:p>
            <a:r>
              <a:rPr lang="en-IN" b="1" i="0" u="sng" dirty="0">
                <a:solidFill>
                  <a:srgbClr val="C00000"/>
                </a:solidFill>
                <a:effectLst/>
                <a:latin typeface="fkGrotesk"/>
              </a:rPr>
              <a:t>Algorithm Complexity</a:t>
            </a:r>
            <a:br>
              <a:rPr lang="en-IN" b="0" i="0" dirty="0">
                <a:effectLst/>
                <a:latin typeface="fkGrotesk"/>
              </a:rPr>
            </a:br>
            <a:endParaRPr lang="en-US" dirty="0"/>
          </a:p>
        </p:txBody>
      </p:sp>
      <p:pic>
        <p:nvPicPr>
          <p:cNvPr id="4" name="Content Placeholder 3">
            <a:extLst>
              <a:ext uri="{FF2B5EF4-FFF2-40B4-BE49-F238E27FC236}">
                <a16:creationId xmlns:a16="http://schemas.microsoft.com/office/drawing/2014/main" id="{5D9DAEEA-4158-2EB3-12D5-5DD30FFF854C}"/>
              </a:ext>
            </a:extLst>
          </p:cNvPr>
          <p:cNvPicPr>
            <a:picLocks noGrp="1" noChangeAspect="1"/>
          </p:cNvPicPr>
          <p:nvPr>
            <p:ph idx="1"/>
          </p:nvPr>
        </p:nvPicPr>
        <p:blipFill>
          <a:blip r:embed="rId2"/>
          <a:stretch>
            <a:fillRect/>
          </a:stretch>
        </p:blipFill>
        <p:spPr>
          <a:xfrm>
            <a:off x="457200" y="1280160"/>
            <a:ext cx="8229600" cy="2702559"/>
          </a:xfrm>
          <a:prstGeom prst="rect">
            <a:avLst/>
          </a:prstGeom>
        </p:spPr>
      </p:pic>
      <p:sp>
        <p:nvSpPr>
          <p:cNvPr id="6" name="TextBox 5">
            <a:extLst>
              <a:ext uri="{FF2B5EF4-FFF2-40B4-BE49-F238E27FC236}">
                <a16:creationId xmlns:a16="http://schemas.microsoft.com/office/drawing/2014/main" id="{7E68D653-1AEB-51FB-9043-DC6AB07B325D}"/>
              </a:ext>
            </a:extLst>
          </p:cNvPr>
          <p:cNvSpPr txBox="1"/>
          <p:nvPr/>
        </p:nvSpPr>
        <p:spPr>
          <a:xfrm>
            <a:off x="457200" y="4287520"/>
            <a:ext cx="8097520" cy="1754326"/>
          </a:xfrm>
          <a:prstGeom prst="rect">
            <a:avLst/>
          </a:prstGeom>
          <a:noFill/>
        </p:spPr>
        <p:txBody>
          <a:bodyPr wrap="square" rtlCol="0">
            <a:spAutoFit/>
          </a:bodyPr>
          <a:lstStyle/>
          <a:p>
            <a:r>
              <a:rPr lang="en-IN" b="0" i="0" dirty="0">
                <a:effectLst/>
                <a:latin typeface="fkGroteskNeue"/>
              </a:rPr>
              <a:t>M  -&gt;  The population size-the number of candidate solutions (routes) maintained in 	  each generation of the genetic algorithm.</a:t>
            </a:r>
          </a:p>
          <a:p>
            <a:r>
              <a:rPr lang="en-US" dirty="0"/>
              <a:t>G  -&gt; </a:t>
            </a:r>
            <a:r>
              <a:rPr lang="en-US" dirty="0">
                <a:sym typeface="Wingdings" pitchFamily="2" charset="2"/>
              </a:rPr>
              <a:t> </a:t>
            </a:r>
            <a:r>
              <a:rPr lang="en-IN" b="0" i="0" dirty="0">
                <a:effectLst/>
                <a:latin typeface="fkGroteskNeue"/>
              </a:rPr>
              <a:t>The number of generations-how many times the population is evolved 		   	  (through selection, crossover, and mutation).</a:t>
            </a:r>
          </a:p>
          <a:p>
            <a:r>
              <a:rPr lang="en-IN" dirty="0">
                <a:latin typeface="fkGroteskNeue"/>
              </a:rPr>
              <a:t>T    -&gt; </a:t>
            </a:r>
            <a:r>
              <a:rPr lang="en-IN" b="0" i="0" dirty="0">
                <a:effectLst/>
                <a:latin typeface="fkGroteskNeue"/>
              </a:rPr>
              <a:t>The number of training steps (episodes or timesteps)-how many times the RL 		   agent (the drone) interacts with the environment during training.</a:t>
            </a:r>
            <a:endParaRPr lang="en-US" dirty="0"/>
          </a:p>
        </p:txBody>
      </p:sp>
    </p:spTree>
    <p:extLst>
      <p:ext uri="{BB962C8B-B14F-4D97-AF65-F5344CB8AC3E}">
        <p14:creationId xmlns:p14="http://schemas.microsoft.com/office/powerpoint/2010/main" val="90277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0014"/>
            <a:ext cx="8229600" cy="5486400"/>
          </a:xfrm>
        </p:spPr>
        <p:txBody>
          <a:bodyPr>
            <a:normAutofit fontScale="77500" lnSpcReduction="20000"/>
          </a:bodyPr>
          <a:lstStyle/>
          <a:p>
            <a:endParaRPr lang="en-IN" dirty="0"/>
          </a:p>
          <a:p>
            <a:r>
              <a:rPr lang="en-IN" dirty="0">
                <a:solidFill>
                  <a:srgbClr val="000000"/>
                </a:solidFill>
                <a:effectLst/>
                <a:latin typeface="Helvetica" pitchFamily="2" charset="0"/>
              </a:rPr>
              <a:t> </a:t>
            </a:r>
            <a:r>
              <a:rPr lang="en-IN" b="1" u="sng" dirty="0">
                <a:solidFill>
                  <a:srgbClr val="0070C0"/>
                </a:solidFill>
                <a:effectLst/>
                <a:latin typeface="Helvetica" pitchFamily="2" charset="0"/>
              </a:rPr>
              <a:t>Brute Force: </a:t>
            </a:r>
            <a:r>
              <a:rPr lang="en-IN" dirty="0">
                <a:solidFill>
                  <a:srgbClr val="000000"/>
                </a:solidFill>
                <a:effectLst/>
                <a:latin typeface="Helvetica" pitchFamily="2" charset="0"/>
              </a:rPr>
              <a:t>Ideal for small systems (n≤12) requiring guaranteed optimality (182 energy units for 10 nodes).</a:t>
            </a:r>
          </a:p>
          <a:p>
            <a:endParaRPr lang="en-IN" dirty="0">
              <a:solidFill>
                <a:srgbClr val="000000"/>
              </a:solidFill>
              <a:effectLst/>
              <a:latin typeface="Helvetica" pitchFamily="2" charset="0"/>
            </a:endParaRPr>
          </a:p>
          <a:p>
            <a:r>
              <a:rPr lang="en-IN" b="1" u="sng" dirty="0">
                <a:solidFill>
                  <a:srgbClr val="0070C0"/>
                </a:solidFill>
                <a:effectLst/>
                <a:latin typeface="Helvetica" pitchFamily="2" charset="0"/>
              </a:rPr>
              <a:t>Genetic Algorithm: </a:t>
            </a:r>
            <a:r>
              <a:rPr lang="en-IN" dirty="0">
                <a:solidFill>
                  <a:srgbClr val="000000"/>
                </a:solidFill>
                <a:effectLst/>
                <a:latin typeface="Helvetica" pitchFamily="2" charset="0"/>
              </a:rPr>
              <a:t>Best balance for medium systems (0.05s execution, 259.2  energy units) with 12 &lt;n≤50.</a:t>
            </a:r>
          </a:p>
          <a:p>
            <a:endParaRPr lang="en-IN" dirty="0">
              <a:solidFill>
                <a:srgbClr val="000000"/>
              </a:solidFill>
              <a:effectLst/>
              <a:latin typeface="Helvetica" pitchFamily="2" charset="0"/>
            </a:endParaRPr>
          </a:p>
          <a:p>
            <a:r>
              <a:rPr lang="en-IN" b="1" u="sng" dirty="0">
                <a:solidFill>
                  <a:srgbClr val="0070C0"/>
                </a:solidFill>
                <a:effectLst/>
                <a:latin typeface="Helvetica" pitchFamily="2" charset="0"/>
              </a:rPr>
              <a:t>Sort-Based Heuristic: </a:t>
            </a:r>
            <a:r>
              <a:rPr lang="en-IN" dirty="0">
                <a:solidFill>
                  <a:srgbClr val="000000"/>
                </a:solidFill>
                <a:effectLst/>
                <a:latin typeface="Helvetica" pitchFamily="2" charset="0"/>
              </a:rPr>
              <a:t>Optimal choice for large systems (n &gt; 50) needing instant solutions (0.00s execution).</a:t>
            </a:r>
          </a:p>
          <a:p>
            <a:endParaRPr lang="en-IN" dirty="0">
              <a:solidFill>
                <a:srgbClr val="000000"/>
              </a:solidFill>
              <a:effectLst/>
              <a:latin typeface="Helvetica" pitchFamily="2" charset="0"/>
            </a:endParaRPr>
          </a:p>
          <a:p>
            <a:r>
              <a:rPr lang="en-IN" b="1" u="sng" dirty="0">
                <a:solidFill>
                  <a:srgbClr val="0070C0"/>
                </a:solidFill>
                <a:effectLst/>
                <a:latin typeface="Helvetica" pitchFamily="2" charset="0"/>
              </a:rPr>
              <a:t>PPO: </a:t>
            </a:r>
            <a:r>
              <a:rPr lang="en-IN" dirty="0">
                <a:solidFill>
                  <a:srgbClr val="000000"/>
                </a:solidFill>
                <a:effectLst/>
                <a:latin typeface="Helvetica" pitchFamily="2" charset="0"/>
              </a:rPr>
              <a:t>Superior for dynamic environments despite higher training costs (6s for 20k steps), adapting to real-time changes.</a:t>
            </a:r>
          </a:p>
        </p:txBody>
      </p:sp>
      <p:sp>
        <p:nvSpPr>
          <p:cNvPr id="4" name="TextBox 3">
            <a:extLst>
              <a:ext uri="{FF2B5EF4-FFF2-40B4-BE49-F238E27FC236}">
                <a16:creationId xmlns:a16="http://schemas.microsoft.com/office/drawing/2014/main" id="{B774DBCE-497D-DA64-FB27-57D8170CC732}"/>
              </a:ext>
            </a:extLst>
          </p:cNvPr>
          <p:cNvSpPr txBox="1"/>
          <p:nvPr/>
        </p:nvSpPr>
        <p:spPr>
          <a:xfrm>
            <a:off x="1655379" y="341586"/>
            <a:ext cx="5833241" cy="707886"/>
          </a:xfrm>
          <a:prstGeom prst="rect">
            <a:avLst/>
          </a:prstGeom>
          <a:noFill/>
        </p:spPr>
        <p:txBody>
          <a:bodyPr wrap="square" rtlCol="0">
            <a:spAutoFit/>
          </a:bodyPr>
          <a:lstStyle/>
          <a:p>
            <a:r>
              <a:rPr lang="en-US" sz="4000" b="1" u="sng" dirty="0">
                <a:solidFill>
                  <a:srgbClr val="C00000"/>
                </a:solidFill>
              </a:rPr>
              <a:t>Analysis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6C10-515D-CAEF-2EF6-ABF826279D3F}"/>
              </a:ext>
            </a:extLst>
          </p:cNvPr>
          <p:cNvSpPr>
            <a:spLocks noGrp="1"/>
          </p:cNvSpPr>
          <p:nvPr>
            <p:ph type="title"/>
          </p:nvPr>
        </p:nvSpPr>
        <p:spPr/>
        <p:txBody>
          <a:bodyPr/>
          <a:lstStyle/>
          <a:p>
            <a:r>
              <a:rPr lang="en-US" b="1" u="sng" dirty="0">
                <a:solidFill>
                  <a:srgbClr val="C00000"/>
                </a:solidFill>
              </a:rPr>
              <a:t>Trade-offs</a:t>
            </a:r>
          </a:p>
        </p:txBody>
      </p:sp>
      <p:pic>
        <p:nvPicPr>
          <p:cNvPr id="4" name="Content Placeholder 3">
            <a:extLst>
              <a:ext uri="{FF2B5EF4-FFF2-40B4-BE49-F238E27FC236}">
                <a16:creationId xmlns:a16="http://schemas.microsoft.com/office/drawing/2014/main" id="{5BA5373C-ABE5-873C-36BE-1E0403E42205}"/>
              </a:ext>
            </a:extLst>
          </p:cNvPr>
          <p:cNvPicPr>
            <a:picLocks noGrp="1" noChangeAspect="1"/>
          </p:cNvPicPr>
          <p:nvPr>
            <p:ph idx="1"/>
          </p:nvPr>
        </p:nvPicPr>
        <p:blipFill>
          <a:blip r:embed="rId2"/>
          <a:stretch>
            <a:fillRect/>
          </a:stretch>
        </p:blipFill>
        <p:spPr>
          <a:xfrm>
            <a:off x="457200" y="1544320"/>
            <a:ext cx="8229600" cy="5039042"/>
          </a:xfrm>
          <a:prstGeom prst="rect">
            <a:avLst/>
          </a:prstGeom>
        </p:spPr>
      </p:pic>
    </p:spTree>
    <p:extLst>
      <p:ext uri="{BB962C8B-B14F-4D97-AF65-F5344CB8AC3E}">
        <p14:creationId xmlns:p14="http://schemas.microsoft.com/office/powerpoint/2010/main" val="232555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1338"/>
          </a:xfrm>
        </p:spPr>
        <p:txBody>
          <a:bodyPr>
            <a:normAutofit/>
          </a:bodyPr>
          <a:lstStyle/>
          <a:p>
            <a:r>
              <a:rPr b="1" u="sng" dirty="0">
                <a:solidFill>
                  <a:srgbClr val="C00000"/>
                </a:solidFill>
              </a:rPr>
              <a:t> Recommendations</a:t>
            </a:r>
          </a:p>
        </p:txBody>
      </p:sp>
      <p:sp>
        <p:nvSpPr>
          <p:cNvPr id="3" name="Content Placeholder 2"/>
          <p:cNvSpPr>
            <a:spLocks noGrp="1"/>
          </p:cNvSpPr>
          <p:nvPr>
            <p:ph idx="1"/>
          </p:nvPr>
        </p:nvSpPr>
        <p:spPr>
          <a:xfrm>
            <a:off x="0" y="851338"/>
            <a:ext cx="9144000" cy="5274825"/>
          </a:xfrm>
        </p:spPr>
        <p:txBody>
          <a:bodyPr>
            <a:normAutofit/>
          </a:bodyPr>
          <a:lstStyle/>
          <a:p>
            <a:pPr algn="l">
              <a:buFont typeface="Arial" panose="020B0604020202020204" pitchFamily="34" charset="0"/>
              <a:buChar char="•"/>
            </a:pPr>
            <a:r>
              <a:rPr lang="en-IN" b="1" i="0" u="sng" dirty="0">
                <a:solidFill>
                  <a:srgbClr val="0070C0"/>
                </a:solidFill>
                <a:effectLst/>
                <a:latin typeface="fkGroteskNeue"/>
              </a:rPr>
              <a:t>Algorithm Selection Depends On:</a:t>
            </a:r>
          </a:p>
          <a:p>
            <a:pPr marL="742950" lvl="1" indent="-285750" algn="l">
              <a:buFont typeface="Arial" panose="020B0604020202020204" pitchFamily="34" charset="0"/>
              <a:buChar char="•"/>
            </a:pPr>
            <a:r>
              <a:rPr lang="en-IN" b="0" i="0" u="sng" dirty="0">
                <a:solidFill>
                  <a:srgbClr val="002060"/>
                </a:solidFill>
                <a:effectLst/>
                <a:latin typeface="fkGroteskNeue"/>
              </a:rPr>
              <a:t>Energy constraints: </a:t>
            </a:r>
            <a:r>
              <a:rPr lang="en-IN" b="0" i="0" dirty="0">
                <a:effectLst/>
                <a:latin typeface="fkGroteskNeue"/>
              </a:rPr>
              <a:t>Brute Force &gt; GA &gt; PPO &gt; Sort-based</a:t>
            </a:r>
          </a:p>
          <a:p>
            <a:pPr marL="742950" lvl="1" indent="-285750" algn="l">
              <a:buFont typeface="Arial" panose="020B0604020202020204" pitchFamily="34" charset="0"/>
              <a:buChar char="•"/>
            </a:pPr>
            <a:r>
              <a:rPr lang="en-IN" b="0" i="0" u="sng" dirty="0">
                <a:solidFill>
                  <a:srgbClr val="002060"/>
                </a:solidFill>
                <a:effectLst/>
                <a:latin typeface="fkGroteskNeue"/>
              </a:rPr>
              <a:t>Time constraints: </a:t>
            </a:r>
            <a:r>
              <a:rPr lang="en-IN" b="0" i="0" dirty="0">
                <a:effectLst/>
                <a:latin typeface="fkGroteskNeue"/>
              </a:rPr>
              <a:t>Sort-based &gt; GA &gt; PPO &gt; Brute Force</a:t>
            </a:r>
          </a:p>
          <a:p>
            <a:pPr marL="742950" lvl="1" indent="-285750" algn="l">
              <a:buFont typeface="Arial" panose="020B0604020202020204" pitchFamily="34" charset="0"/>
              <a:buChar char="•"/>
            </a:pPr>
            <a:r>
              <a:rPr lang="en-IN" b="0" i="0" u="sng" dirty="0">
                <a:solidFill>
                  <a:srgbClr val="002060"/>
                </a:solidFill>
                <a:effectLst/>
                <a:latin typeface="fkGroteskNeue"/>
              </a:rPr>
              <a:t>Dynamic needs: </a:t>
            </a:r>
            <a:r>
              <a:rPr lang="en-IN" b="0" i="0" dirty="0">
                <a:effectLst/>
                <a:latin typeface="fkGroteskNeue"/>
              </a:rPr>
              <a:t>PPO &gt; GA &gt; Sort-based &gt; Brute Force</a:t>
            </a:r>
          </a:p>
          <a:p>
            <a:pPr algn="l"/>
            <a:r>
              <a:rPr lang="en-IN" b="1" i="0" u="sng" dirty="0">
                <a:solidFill>
                  <a:srgbClr val="0070C0"/>
                </a:solidFill>
                <a:effectLst/>
                <a:latin typeface="fkGrotesk"/>
              </a:rPr>
              <a:t>Limitations</a:t>
            </a:r>
          </a:p>
          <a:p>
            <a:pPr marL="0" indent="0" algn="l">
              <a:buNone/>
            </a:pPr>
            <a:r>
              <a:rPr lang="en-IN" sz="2800" dirty="0">
                <a:latin typeface="fkGrotesk"/>
              </a:rPr>
              <a:t>	</a:t>
            </a:r>
            <a:r>
              <a:rPr lang="en-IN" sz="2800" b="0" i="0" dirty="0">
                <a:effectLst/>
                <a:latin typeface="fkGroteskNeue"/>
              </a:rPr>
              <a:t>Brute force not scalable beyond 12–15 nodes.</a:t>
            </a:r>
          </a:p>
          <a:p>
            <a:pPr marL="0" indent="0" algn="l">
              <a:buNone/>
            </a:pPr>
            <a:r>
              <a:rPr lang="en-IN" sz="2800" b="0" i="0" dirty="0">
                <a:effectLst/>
                <a:latin typeface="fkGroteskNeue"/>
              </a:rPr>
              <a:t>	Sort-based can be suboptimal in energy use(&lt;Energy).</a:t>
            </a:r>
          </a:p>
          <a:p>
            <a:pPr marL="0" indent="0" algn="l">
              <a:buNone/>
            </a:pPr>
            <a:r>
              <a:rPr lang="en-IN" sz="2800" b="0" i="0" dirty="0">
                <a:effectLst/>
                <a:latin typeface="fkGroteskNeue"/>
              </a:rPr>
              <a:t>	PPO requires significant training and tuning.</a:t>
            </a:r>
          </a:p>
          <a:p>
            <a:pPr marL="0" indent="0" algn="l">
              <a:buNone/>
            </a:pPr>
            <a:r>
              <a:rPr lang="en-IN" sz="2800" b="0" i="0" dirty="0">
                <a:effectLst/>
                <a:latin typeface="fkGroteskNeue"/>
              </a:rPr>
              <a:t>	Experiments mostly on static, single-drone scenarios</a:t>
            </a:r>
          </a:p>
          <a:p>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CE61-0B3A-5C1C-8BF1-822EF160DC0D}"/>
              </a:ext>
            </a:extLst>
          </p:cNvPr>
          <p:cNvSpPr>
            <a:spLocks noGrp="1"/>
          </p:cNvSpPr>
          <p:nvPr>
            <p:ph type="title"/>
          </p:nvPr>
        </p:nvSpPr>
        <p:spPr>
          <a:xfrm>
            <a:off x="457200" y="94593"/>
            <a:ext cx="8229600" cy="882869"/>
          </a:xfrm>
        </p:spPr>
        <p:txBody>
          <a:bodyPr/>
          <a:lstStyle/>
          <a:p>
            <a:r>
              <a:rPr lang="en-US" b="1" u="sng" dirty="0">
                <a:solidFill>
                  <a:srgbClr val="C00000"/>
                </a:solidFill>
              </a:rPr>
              <a:t>Conclusion</a:t>
            </a:r>
          </a:p>
        </p:txBody>
      </p:sp>
      <p:sp>
        <p:nvSpPr>
          <p:cNvPr id="3" name="Content Placeholder 2">
            <a:extLst>
              <a:ext uri="{FF2B5EF4-FFF2-40B4-BE49-F238E27FC236}">
                <a16:creationId xmlns:a16="http://schemas.microsoft.com/office/drawing/2014/main" id="{CFB5476C-854C-0507-D0AE-395F52081108}"/>
              </a:ext>
            </a:extLst>
          </p:cNvPr>
          <p:cNvSpPr>
            <a:spLocks noGrp="1"/>
          </p:cNvSpPr>
          <p:nvPr>
            <p:ph idx="1"/>
          </p:nvPr>
        </p:nvSpPr>
        <p:spPr>
          <a:xfrm>
            <a:off x="457199" y="977462"/>
            <a:ext cx="8487103" cy="5148701"/>
          </a:xfrm>
        </p:spPr>
        <p:txBody>
          <a:bodyPr>
            <a:normAutofit/>
          </a:bodyPr>
          <a:lstStyle/>
          <a:p>
            <a:pPr marL="0" indent="0">
              <a:buNone/>
            </a:pPr>
            <a:r>
              <a:rPr lang="en-IN" dirty="0">
                <a:solidFill>
                  <a:srgbClr val="000000"/>
                </a:solidFill>
                <a:effectLst/>
                <a:latin typeface="Helvetica" pitchFamily="2" charset="0"/>
              </a:rPr>
              <a:t>The research proves that drone delivery path planning with energy awareness becomes possible through strategic combinations of classical approaches and metaheuristic and learning-based techniques. </a:t>
            </a:r>
          </a:p>
          <a:p>
            <a:pPr marL="0" indent="0">
              <a:buNone/>
            </a:pPr>
            <a:r>
              <a:rPr lang="en-IN" dirty="0">
                <a:solidFill>
                  <a:srgbClr val="000000"/>
                </a:solidFill>
                <a:effectLst/>
                <a:latin typeface="Helvetica" pitchFamily="2" charset="0"/>
              </a:rPr>
              <a:t>The comparative analysis generates practical findings about selecting which algorithm best meets different scenario features including size and computational capability and adjustable factors.</a:t>
            </a:r>
          </a:p>
        </p:txBody>
      </p:sp>
    </p:spTree>
    <p:extLst>
      <p:ext uri="{BB962C8B-B14F-4D97-AF65-F5344CB8AC3E}">
        <p14:creationId xmlns:p14="http://schemas.microsoft.com/office/powerpoint/2010/main" val="157461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81196"/>
          </a:xfrm>
        </p:spPr>
        <p:txBody>
          <a:bodyPr>
            <a:normAutofit/>
          </a:bodyPr>
          <a:lstStyle/>
          <a:p>
            <a:r>
              <a:rPr b="1" u="sng" dirty="0">
                <a:solidFill>
                  <a:srgbClr val="C00000"/>
                </a:solidFill>
              </a:rPr>
              <a:t>Introduction</a:t>
            </a:r>
          </a:p>
        </p:txBody>
      </p:sp>
      <p:sp>
        <p:nvSpPr>
          <p:cNvPr id="3" name="Content Placeholder 2"/>
          <p:cNvSpPr>
            <a:spLocks noGrp="1"/>
          </p:cNvSpPr>
          <p:nvPr>
            <p:ph idx="1"/>
          </p:nvPr>
        </p:nvSpPr>
        <p:spPr>
          <a:xfrm>
            <a:off x="457200" y="650240"/>
            <a:ext cx="8229600" cy="5323839"/>
          </a:xfrm>
        </p:spPr>
        <p:txBody>
          <a:bodyPr>
            <a:normAutofit/>
          </a:bodyPr>
          <a:lstStyle/>
          <a:p>
            <a:endParaRPr dirty="0"/>
          </a:p>
          <a:p>
            <a:pPr algn="l"/>
            <a:r>
              <a:rPr dirty="0"/>
              <a:t>Autonomous drones are transforming delivery systems, especially for last-mile logistics.</a:t>
            </a:r>
          </a:p>
          <a:p>
            <a:pPr algn="l"/>
            <a:r>
              <a:rPr dirty="0"/>
              <a:t>Their ability to avoid road traffic and reach hard-to-access locations makes them ideal for modern logistics.</a:t>
            </a:r>
          </a:p>
          <a:p>
            <a:pPr algn="l"/>
            <a:r>
              <a:rPr dirty="0"/>
              <a:t>However, challenges arise due to limited battery life, varying payloads, and the complexity of planning optimal delivery paths.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3748"/>
          </a:xfrm>
        </p:spPr>
        <p:txBody>
          <a:bodyPr>
            <a:normAutofit/>
          </a:bodyPr>
          <a:lstStyle/>
          <a:p>
            <a:r>
              <a:rPr b="1" u="sng" dirty="0">
                <a:solidFill>
                  <a:srgbClr val="C00000"/>
                </a:solidFill>
              </a:rPr>
              <a:t>Objectives</a:t>
            </a:r>
          </a:p>
        </p:txBody>
      </p:sp>
      <p:sp>
        <p:nvSpPr>
          <p:cNvPr id="3" name="Content Placeholder 2"/>
          <p:cNvSpPr>
            <a:spLocks noGrp="1"/>
          </p:cNvSpPr>
          <p:nvPr>
            <p:ph idx="1"/>
          </p:nvPr>
        </p:nvSpPr>
        <p:spPr>
          <a:xfrm>
            <a:off x="457200" y="690880"/>
            <a:ext cx="8229600" cy="5435283"/>
          </a:xfrm>
        </p:spPr>
        <p:txBody>
          <a:bodyPr/>
          <a:lstStyle/>
          <a:p>
            <a:endParaRPr dirty="0"/>
          </a:p>
          <a:p>
            <a:pPr algn="l"/>
            <a:r>
              <a:rPr dirty="0"/>
              <a:t>Design and implement multiple path planning algorithms.</a:t>
            </a:r>
          </a:p>
          <a:p>
            <a:pPr algn="l"/>
            <a:r>
              <a:rPr dirty="0"/>
              <a:t>Model energy constraints realistically using payload weight and travel distance.</a:t>
            </a:r>
          </a:p>
          <a:p>
            <a:pPr algn="l"/>
            <a:r>
              <a:rPr dirty="0"/>
              <a:t>Evaluate algorithms on energy efficiency, scalability, and computational time.</a:t>
            </a:r>
          </a:p>
          <a:p>
            <a:pPr algn="l"/>
            <a:r>
              <a:rPr dirty="0"/>
              <a:t>Provide a comparative framework that guides algorithm selection for practical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solidFill>
                  <a:srgbClr val="C00000"/>
                </a:solidFill>
              </a:rPr>
              <a:t>Algorithms Compared</a:t>
            </a:r>
          </a:p>
        </p:txBody>
      </p:sp>
      <p:sp>
        <p:nvSpPr>
          <p:cNvPr id="3" name="Content Placeholder 2"/>
          <p:cNvSpPr>
            <a:spLocks noGrp="1"/>
          </p:cNvSpPr>
          <p:nvPr>
            <p:ph idx="1"/>
          </p:nvPr>
        </p:nvSpPr>
        <p:spPr>
          <a:xfrm>
            <a:off x="457200" y="1417638"/>
            <a:ext cx="8229600" cy="4708525"/>
          </a:xfrm>
        </p:spPr>
        <p:txBody>
          <a:bodyPr>
            <a:normAutofit fontScale="92500" lnSpcReduction="10000"/>
          </a:bodyPr>
          <a:lstStyle/>
          <a:p>
            <a:endParaRPr dirty="0"/>
          </a:p>
          <a:p>
            <a:pPr algn="l"/>
            <a:r>
              <a:rPr dirty="0">
                <a:solidFill>
                  <a:srgbClr val="0070C0"/>
                </a:solidFill>
              </a:rPr>
              <a:t> </a:t>
            </a:r>
            <a:r>
              <a:rPr b="1" u="sng" dirty="0">
                <a:solidFill>
                  <a:srgbClr val="0070C0"/>
                </a:solidFill>
              </a:rPr>
              <a:t>Brute Force: </a:t>
            </a:r>
            <a:r>
              <a:rPr dirty="0"/>
              <a:t>Checks all possible routes. Best for ≤ 10 nodes due to factorial time complexity.</a:t>
            </a:r>
          </a:p>
          <a:p>
            <a:pPr algn="l"/>
            <a:r>
              <a:rPr b="1" u="sng" dirty="0">
                <a:solidFill>
                  <a:srgbClr val="0070C0"/>
                </a:solidFill>
              </a:rPr>
              <a:t>Sort-Based Heuristic: </a:t>
            </a:r>
            <a:r>
              <a:rPr dirty="0"/>
              <a:t>Quickly builds feasible routes by sorting nodes based on payloads.</a:t>
            </a:r>
          </a:p>
          <a:p>
            <a:pPr algn="l"/>
            <a:r>
              <a:rPr b="1" u="sng" dirty="0">
                <a:solidFill>
                  <a:srgbClr val="0070C0"/>
                </a:solidFill>
              </a:rPr>
              <a:t>Genetic Algorithm: </a:t>
            </a:r>
            <a:r>
              <a:rPr dirty="0"/>
              <a:t>Simulates evolution to find near-optimal solutions through generations.</a:t>
            </a:r>
          </a:p>
          <a:p>
            <a:pPr algn="l"/>
            <a:r>
              <a:rPr b="1" u="sng" dirty="0">
                <a:solidFill>
                  <a:srgbClr val="0070C0"/>
                </a:solidFill>
              </a:rPr>
              <a:t>Reinforcement Learning (PPO): </a:t>
            </a:r>
            <a:r>
              <a:rPr dirty="0"/>
              <a:t>Uses neural networks to learn best delivery strategies by trial-and-error.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B3C4-77F2-33E4-C4EE-DA357F28819C}"/>
              </a:ext>
            </a:extLst>
          </p:cNvPr>
          <p:cNvSpPr>
            <a:spLocks noGrp="1"/>
          </p:cNvSpPr>
          <p:nvPr>
            <p:ph type="title"/>
          </p:nvPr>
        </p:nvSpPr>
        <p:spPr/>
        <p:txBody>
          <a:bodyPr/>
          <a:lstStyle/>
          <a:p>
            <a:r>
              <a:rPr lang="en-US" b="1" u="sng" dirty="0">
                <a:solidFill>
                  <a:srgbClr val="C00000"/>
                </a:solidFill>
              </a:rPr>
              <a:t>What is Genetic Algorithm?</a:t>
            </a:r>
          </a:p>
        </p:txBody>
      </p:sp>
      <p:sp>
        <p:nvSpPr>
          <p:cNvPr id="3" name="Content Placeholder 2">
            <a:extLst>
              <a:ext uri="{FF2B5EF4-FFF2-40B4-BE49-F238E27FC236}">
                <a16:creationId xmlns:a16="http://schemas.microsoft.com/office/drawing/2014/main" id="{C6133CF3-E993-7980-7E70-3F8A40C98741}"/>
              </a:ext>
            </a:extLst>
          </p:cNvPr>
          <p:cNvSpPr>
            <a:spLocks noGrp="1"/>
          </p:cNvSpPr>
          <p:nvPr>
            <p:ph idx="1"/>
          </p:nvPr>
        </p:nvSpPr>
        <p:spPr>
          <a:xfrm>
            <a:off x="457200" y="1290320"/>
            <a:ext cx="8544560" cy="4835843"/>
          </a:xfrm>
        </p:spPr>
        <p:txBody>
          <a:bodyPr>
            <a:normAutofit/>
          </a:bodyPr>
          <a:lstStyle/>
          <a:p>
            <a:r>
              <a:rPr lang="en-IN" sz="2000" b="0" i="0" dirty="0">
                <a:solidFill>
                  <a:srgbClr val="273239"/>
                </a:solidFill>
                <a:effectLst/>
                <a:latin typeface="Nunito" panose="020F0502020204030204" pitchFamily="34" charset="0"/>
              </a:rPr>
              <a:t>Genetic algorithms are based on the ideas of natural selection and genetics. These are intelligent exploitation of random searches provided with historical data to direct the search into the region better performance in solution space. </a:t>
            </a:r>
            <a:r>
              <a:rPr lang="en-IN" sz="2400" b="1" dirty="0">
                <a:latin typeface="fkGroteskNeue"/>
              </a:rPr>
              <a:t>	</a:t>
            </a:r>
          </a:p>
          <a:p>
            <a:pPr marL="0" indent="0">
              <a:buNone/>
            </a:pPr>
            <a:endParaRPr lang="en-US" sz="2400" b="1" dirty="0"/>
          </a:p>
        </p:txBody>
      </p:sp>
      <p:pic>
        <p:nvPicPr>
          <p:cNvPr id="5" name="Picture 4">
            <a:extLst>
              <a:ext uri="{FF2B5EF4-FFF2-40B4-BE49-F238E27FC236}">
                <a16:creationId xmlns:a16="http://schemas.microsoft.com/office/drawing/2014/main" id="{8CDEA3F6-C098-4422-7655-64FAB6108A1C}"/>
              </a:ext>
            </a:extLst>
          </p:cNvPr>
          <p:cNvPicPr>
            <a:picLocks noChangeAspect="1"/>
          </p:cNvPicPr>
          <p:nvPr/>
        </p:nvPicPr>
        <p:blipFill>
          <a:blip r:embed="rId2"/>
          <a:stretch>
            <a:fillRect/>
          </a:stretch>
        </p:blipFill>
        <p:spPr>
          <a:xfrm>
            <a:off x="713740" y="2987040"/>
            <a:ext cx="8064500" cy="3139123"/>
          </a:xfrm>
          <a:prstGeom prst="rect">
            <a:avLst/>
          </a:prstGeom>
        </p:spPr>
      </p:pic>
    </p:spTree>
    <p:extLst>
      <p:ext uri="{BB962C8B-B14F-4D97-AF65-F5344CB8AC3E}">
        <p14:creationId xmlns:p14="http://schemas.microsoft.com/office/powerpoint/2010/main" val="271673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19DB-F25E-95E5-17AA-FAB60826C726}"/>
              </a:ext>
            </a:extLst>
          </p:cNvPr>
          <p:cNvSpPr>
            <a:spLocks noGrp="1"/>
          </p:cNvSpPr>
          <p:nvPr>
            <p:ph type="title"/>
          </p:nvPr>
        </p:nvSpPr>
        <p:spPr/>
        <p:txBody>
          <a:bodyPr/>
          <a:lstStyle/>
          <a:p>
            <a:r>
              <a:rPr lang="en-US" b="1" u="sng" dirty="0">
                <a:solidFill>
                  <a:srgbClr val="C00000"/>
                </a:solidFill>
              </a:rPr>
              <a:t>How It Works In My Thesis?</a:t>
            </a:r>
          </a:p>
        </p:txBody>
      </p:sp>
      <p:sp>
        <p:nvSpPr>
          <p:cNvPr id="3" name="Content Placeholder 2">
            <a:extLst>
              <a:ext uri="{FF2B5EF4-FFF2-40B4-BE49-F238E27FC236}">
                <a16:creationId xmlns:a16="http://schemas.microsoft.com/office/drawing/2014/main" id="{3A0D500D-F1EA-52EB-26C1-D038771DC925}"/>
              </a:ext>
            </a:extLst>
          </p:cNvPr>
          <p:cNvSpPr>
            <a:spLocks noGrp="1"/>
          </p:cNvSpPr>
          <p:nvPr>
            <p:ph idx="1"/>
          </p:nvPr>
        </p:nvSpPr>
        <p:spPr>
          <a:xfrm>
            <a:off x="457200" y="1417638"/>
            <a:ext cx="8229600" cy="4708525"/>
          </a:xfrm>
        </p:spPr>
        <p:txBody>
          <a:bodyPr>
            <a:normAutofit fontScale="32500" lnSpcReduction="20000"/>
          </a:bodyPr>
          <a:lstStyle/>
          <a:p>
            <a:pPr algn="l">
              <a:buFont typeface="+mj-lt"/>
              <a:buAutoNum type="arabicPeriod"/>
            </a:pPr>
            <a:r>
              <a:rPr lang="en-IN" sz="5500" b="1" i="0" u="sng" dirty="0">
                <a:solidFill>
                  <a:srgbClr val="0070C0"/>
                </a:solidFill>
                <a:effectLst/>
                <a:latin typeface="fkGroteskNeue"/>
              </a:rPr>
              <a:t>Initialization:</a:t>
            </a:r>
            <a:br>
              <a:rPr lang="en-IN" sz="5500" b="0" i="0" dirty="0">
                <a:effectLst/>
                <a:latin typeface="fkGroteskNeue"/>
              </a:rPr>
            </a:br>
            <a:r>
              <a:rPr lang="en-IN" sz="5500" b="0" i="0" dirty="0">
                <a:effectLst/>
                <a:latin typeface="fkGroteskNeue"/>
              </a:rPr>
              <a:t>Generate a population of </a:t>
            </a:r>
            <a:r>
              <a:rPr lang="en-IN" sz="5500" b="0" i="0" dirty="0">
                <a:effectLst/>
                <a:highlight>
                  <a:srgbClr val="FFFF00"/>
                </a:highlight>
                <a:latin typeface="fkGroteskNeue"/>
              </a:rPr>
              <a:t>random routes</a:t>
            </a:r>
            <a:r>
              <a:rPr lang="en-IN" sz="5500" b="0" i="0" dirty="0">
                <a:effectLst/>
                <a:latin typeface="fkGroteskNeue"/>
              </a:rPr>
              <a:t> (each route is a possible delivery order).</a:t>
            </a:r>
          </a:p>
          <a:p>
            <a:pPr algn="l">
              <a:buFont typeface="+mj-lt"/>
              <a:buAutoNum type="arabicPeriod"/>
            </a:pPr>
            <a:r>
              <a:rPr lang="en-IN" sz="5500" b="1" i="0" u="sng" dirty="0">
                <a:solidFill>
                  <a:srgbClr val="0070C0"/>
                </a:solidFill>
                <a:effectLst/>
                <a:latin typeface="fkGroteskNeue"/>
              </a:rPr>
              <a:t>Evaluation:</a:t>
            </a:r>
            <a:br>
              <a:rPr lang="en-IN" sz="5500" b="0" i="0" dirty="0">
                <a:effectLst/>
                <a:latin typeface="fkGroteskNeue"/>
              </a:rPr>
            </a:br>
            <a:r>
              <a:rPr lang="en-IN" sz="5500" b="0" i="0" dirty="0">
                <a:effectLst/>
                <a:latin typeface="fkGroteskNeue"/>
              </a:rPr>
              <a:t>For each route, </a:t>
            </a:r>
            <a:r>
              <a:rPr lang="en-IN" sz="5500" b="0" i="0" dirty="0">
                <a:effectLst/>
                <a:highlight>
                  <a:srgbClr val="FFFF00"/>
                </a:highlight>
                <a:latin typeface="fkGroteskNeue"/>
              </a:rPr>
              <a:t>calculate the fitness</a:t>
            </a:r>
            <a:r>
              <a:rPr lang="en-IN" sz="5500" b="0" i="0" dirty="0">
                <a:effectLst/>
                <a:latin typeface="fkGroteskNeue"/>
              </a:rPr>
              <a:t> (total energy used, considering payload and distance).</a:t>
            </a:r>
          </a:p>
          <a:p>
            <a:pPr algn="l">
              <a:buFont typeface="+mj-lt"/>
              <a:buAutoNum type="arabicPeriod"/>
            </a:pPr>
            <a:r>
              <a:rPr lang="en-IN" sz="5500" b="1" i="0" u="sng" dirty="0">
                <a:solidFill>
                  <a:srgbClr val="0070C0"/>
                </a:solidFill>
                <a:effectLst/>
                <a:latin typeface="fkGroteskNeue"/>
              </a:rPr>
              <a:t>Selection:</a:t>
            </a:r>
            <a:br>
              <a:rPr lang="en-IN" sz="5500" b="0" i="0" dirty="0">
                <a:effectLst/>
                <a:latin typeface="fkGroteskNeue"/>
              </a:rPr>
            </a:br>
            <a:r>
              <a:rPr lang="en-IN" sz="5500" b="0" i="0" dirty="0">
                <a:effectLst/>
                <a:latin typeface="fkGroteskNeue"/>
              </a:rPr>
              <a:t>Select the </a:t>
            </a:r>
            <a:r>
              <a:rPr lang="en-IN" sz="5500" b="0" i="0" dirty="0">
                <a:effectLst/>
                <a:highlight>
                  <a:srgbClr val="FFFF00"/>
                </a:highlight>
                <a:latin typeface="fkGroteskNeue"/>
              </a:rPr>
              <a:t>best-performing routes </a:t>
            </a:r>
            <a:r>
              <a:rPr lang="en-IN" sz="5500" b="0" i="0" dirty="0">
                <a:effectLst/>
                <a:latin typeface="fkGroteskNeue"/>
              </a:rPr>
              <a:t>to be parents (using tournament selection ).</a:t>
            </a:r>
          </a:p>
          <a:p>
            <a:pPr algn="l">
              <a:buFont typeface="+mj-lt"/>
              <a:buAutoNum type="arabicPeriod"/>
            </a:pPr>
            <a:r>
              <a:rPr lang="en-IN" sz="5500" b="1" i="0" u="sng" dirty="0">
                <a:solidFill>
                  <a:srgbClr val="0070C0"/>
                </a:solidFill>
                <a:effectLst/>
                <a:latin typeface="fkGroteskNeue"/>
              </a:rPr>
              <a:t>Crossover:</a:t>
            </a:r>
            <a:br>
              <a:rPr lang="en-IN" sz="5500" b="0" i="0" dirty="0">
                <a:effectLst/>
                <a:latin typeface="fkGroteskNeue"/>
              </a:rPr>
            </a:br>
            <a:r>
              <a:rPr lang="en-IN" sz="5500" b="0" i="0" dirty="0">
                <a:effectLst/>
                <a:latin typeface="fkGroteskNeue"/>
              </a:rPr>
              <a:t>Combine parts of two parent routes to create </a:t>
            </a:r>
            <a:r>
              <a:rPr lang="en-IN" sz="5500" b="0" i="0" dirty="0">
                <a:effectLst/>
                <a:highlight>
                  <a:srgbClr val="FFFF00"/>
                </a:highlight>
                <a:latin typeface="fkGroteskNeue"/>
              </a:rPr>
              <a:t>new child routes</a:t>
            </a:r>
            <a:r>
              <a:rPr lang="en-IN" sz="5500" b="0" i="0" dirty="0">
                <a:effectLst/>
                <a:latin typeface="fkGroteskNeue"/>
              </a:rPr>
              <a:t>.</a:t>
            </a:r>
          </a:p>
          <a:p>
            <a:pPr algn="l">
              <a:buFont typeface="+mj-lt"/>
              <a:buAutoNum type="arabicPeriod"/>
            </a:pPr>
            <a:r>
              <a:rPr lang="en-IN" sz="5500" b="1" i="0" u="sng" dirty="0">
                <a:solidFill>
                  <a:srgbClr val="0070C0"/>
                </a:solidFill>
                <a:effectLst/>
                <a:latin typeface="fkGroteskNeue"/>
              </a:rPr>
              <a:t>Mutation:</a:t>
            </a:r>
            <a:br>
              <a:rPr lang="en-IN" sz="5500" b="0" i="0" dirty="0">
                <a:effectLst/>
                <a:latin typeface="fkGroteskNeue"/>
              </a:rPr>
            </a:br>
            <a:r>
              <a:rPr lang="en-IN" sz="5500" b="0" i="0" dirty="0">
                <a:effectLst/>
                <a:latin typeface="fkGroteskNeue"/>
              </a:rPr>
              <a:t>Randomly </a:t>
            </a:r>
            <a:r>
              <a:rPr lang="en-IN" sz="5500" b="0" i="0" dirty="0">
                <a:effectLst/>
                <a:highlight>
                  <a:srgbClr val="FFFF00"/>
                </a:highlight>
                <a:latin typeface="fkGroteskNeue"/>
              </a:rPr>
              <a:t>swap or alter nodes</a:t>
            </a:r>
            <a:r>
              <a:rPr lang="en-IN" sz="5500" b="0" i="0" dirty="0">
                <a:effectLst/>
                <a:latin typeface="fkGroteskNeue"/>
              </a:rPr>
              <a:t> in some routes to maintain diversity.</a:t>
            </a:r>
          </a:p>
          <a:p>
            <a:pPr algn="l">
              <a:buFont typeface="+mj-lt"/>
              <a:buAutoNum type="arabicPeriod"/>
            </a:pPr>
            <a:r>
              <a:rPr lang="en-IN" sz="5500" b="1" i="0" u="sng" dirty="0">
                <a:solidFill>
                  <a:srgbClr val="0070C0"/>
                </a:solidFill>
                <a:effectLst/>
                <a:latin typeface="fkGroteskNeue"/>
              </a:rPr>
              <a:t>Replacement:</a:t>
            </a:r>
            <a:br>
              <a:rPr lang="en-IN" sz="5500" b="1" i="0" u="sng" dirty="0">
                <a:solidFill>
                  <a:srgbClr val="0070C0"/>
                </a:solidFill>
                <a:effectLst/>
                <a:latin typeface="fkGroteskNeue"/>
              </a:rPr>
            </a:br>
            <a:r>
              <a:rPr lang="en-IN" sz="5500" b="0" i="0" dirty="0">
                <a:effectLst/>
                <a:latin typeface="fkGroteskNeue"/>
              </a:rPr>
              <a:t>Form a new population with the best routes from parents and children.</a:t>
            </a:r>
          </a:p>
          <a:p>
            <a:pPr algn="l">
              <a:buFont typeface="+mj-lt"/>
              <a:buAutoNum type="arabicPeriod"/>
            </a:pPr>
            <a:r>
              <a:rPr lang="en-IN" sz="5500" b="1" i="0" u="sng" dirty="0">
                <a:solidFill>
                  <a:srgbClr val="0070C0"/>
                </a:solidFill>
                <a:effectLst/>
                <a:latin typeface="fkGroteskNeue"/>
              </a:rPr>
              <a:t>Repeat:</a:t>
            </a:r>
            <a:br>
              <a:rPr lang="en-IN" sz="5500" b="0" i="0" dirty="0">
                <a:effectLst/>
                <a:latin typeface="fkGroteskNeue"/>
              </a:rPr>
            </a:br>
            <a:r>
              <a:rPr lang="en-IN" sz="5500" b="0" i="0" dirty="0">
                <a:effectLst/>
                <a:latin typeface="fkGroteskNeue"/>
              </a:rPr>
              <a:t>Continue steps 2–6 for a set number of generations or until improvement stops.</a:t>
            </a:r>
          </a:p>
          <a:p>
            <a:pPr algn="l">
              <a:buFont typeface="+mj-lt"/>
              <a:buAutoNum type="arabicPeriod"/>
            </a:pPr>
            <a:r>
              <a:rPr lang="en-IN" sz="5500" b="1" i="0" u="sng" dirty="0">
                <a:solidFill>
                  <a:srgbClr val="0070C0"/>
                </a:solidFill>
                <a:effectLst/>
                <a:latin typeface="fkGroteskNeue"/>
              </a:rPr>
              <a:t>Best Solution:</a:t>
            </a:r>
            <a:br>
              <a:rPr lang="en-IN" sz="5500" b="0" i="0" dirty="0">
                <a:effectLst/>
                <a:latin typeface="fkGroteskNeue"/>
              </a:rPr>
            </a:br>
            <a:r>
              <a:rPr lang="en-IN" sz="5500" b="0" i="0" dirty="0">
                <a:effectLst/>
                <a:latin typeface="fkGroteskNeue"/>
              </a:rPr>
              <a:t>The route with the lowest total energy is selected as the optimal or near-optimal path.</a:t>
            </a:r>
          </a:p>
          <a:p>
            <a:endParaRPr lang="en-US" dirty="0"/>
          </a:p>
        </p:txBody>
      </p:sp>
    </p:spTree>
    <p:extLst>
      <p:ext uri="{BB962C8B-B14F-4D97-AF65-F5344CB8AC3E}">
        <p14:creationId xmlns:p14="http://schemas.microsoft.com/office/powerpoint/2010/main" val="2978075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8271-4FBC-4743-1732-997B1BC6E64F}"/>
              </a:ext>
            </a:extLst>
          </p:cNvPr>
          <p:cNvSpPr>
            <a:spLocks noGrp="1"/>
          </p:cNvSpPr>
          <p:nvPr>
            <p:ph type="title"/>
          </p:nvPr>
        </p:nvSpPr>
        <p:spPr>
          <a:xfrm>
            <a:off x="0" y="-115614"/>
            <a:ext cx="9144000" cy="1524000"/>
          </a:xfrm>
        </p:spPr>
        <p:txBody>
          <a:bodyPr>
            <a:normAutofit/>
          </a:bodyPr>
          <a:lstStyle/>
          <a:p>
            <a:r>
              <a:rPr lang="en-US" b="1" u="sng" dirty="0">
                <a:solidFill>
                  <a:srgbClr val="C00000"/>
                </a:solidFill>
              </a:rPr>
              <a:t>What is Proximal Policy Optimization (PPO) ?</a:t>
            </a:r>
          </a:p>
        </p:txBody>
      </p:sp>
      <p:sp>
        <p:nvSpPr>
          <p:cNvPr id="3" name="Content Placeholder 2">
            <a:extLst>
              <a:ext uri="{FF2B5EF4-FFF2-40B4-BE49-F238E27FC236}">
                <a16:creationId xmlns:a16="http://schemas.microsoft.com/office/drawing/2014/main" id="{602B998F-7A53-CBAA-59C5-AD24FC907E2C}"/>
              </a:ext>
            </a:extLst>
          </p:cNvPr>
          <p:cNvSpPr>
            <a:spLocks noGrp="1"/>
          </p:cNvSpPr>
          <p:nvPr>
            <p:ph idx="1"/>
          </p:nvPr>
        </p:nvSpPr>
        <p:spPr>
          <a:xfrm>
            <a:off x="457200" y="1600200"/>
            <a:ext cx="8229600" cy="4958255"/>
          </a:xfrm>
        </p:spPr>
        <p:txBody>
          <a:bodyPr>
            <a:normAutofit fontScale="92500" lnSpcReduction="20000"/>
          </a:bodyPr>
          <a:lstStyle/>
          <a:p>
            <a:pPr marL="0" indent="0">
              <a:buNone/>
            </a:pPr>
            <a:r>
              <a:rPr lang="en-IN" sz="1800" b="1" i="0" u="sng" dirty="0">
                <a:effectLst/>
                <a:latin typeface="fkGroteskNeue"/>
              </a:rPr>
              <a:t>Proximal Policy Optimization (PPO) </a:t>
            </a:r>
            <a:r>
              <a:rPr lang="en-IN" sz="1100" b="0" i="0" dirty="0">
                <a:effectLst/>
                <a:latin typeface="fkGroteskNeue"/>
              </a:rPr>
              <a:t> </a:t>
            </a:r>
            <a:r>
              <a:rPr lang="en-IN" sz="1800" b="0" i="0" dirty="0">
                <a:effectLst/>
              </a:rPr>
              <a:t>is a model-free, on-policy RL algorithm that optimizes decision-making strategy by iteratively updating it while preventing drastic changes.</a:t>
            </a:r>
          </a:p>
          <a:p>
            <a:pPr marL="0" indent="0">
              <a:buNone/>
            </a:pPr>
            <a:endParaRPr lang="en-IN" sz="1800" u="sng" dirty="0">
              <a:solidFill>
                <a:srgbClr val="C00000"/>
              </a:solidFill>
              <a:latin typeface="fkGroteskNeue"/>
            </a:endParaRPr>
          </a:p>
          <a:p>
            <a:pPr marL="0" indent="0">
              <a:buNone/>
            </a:pPr>
            <a:r>
              <a:rPr lang="en-IN" sz="1600" b="0" i="0" dirty="0">
                <a:solidFill>
                  <a:srgbClr val="273239"/>
                </a:solidFill>
                <a:effectLst/>
              </a:rPr>
              <a:t>The key idea behind PPO is to balance two conflicting goals:</a:t>
            </a:r>
          </a:p>
          <a:p>
            <a:pPr marL="228600" indent="-228600">
              <a:buAutoNum type="arabicPeriod"/>
            </a:pPr>
            <a:r>
              <a:rPr lang="en-IN" sz="1600" b="1" i="0" dirty="0">
                <a:solidFill>
                  <a:srgbClr val="273239"/>
                </a:solidFill>
                <a:effectLst/>
                <a:highlight>
                  <a:srgbClr val="FFFF00"/>
                </a:highlight>
              </a:rPr>
              <a:t>Maximizing the objective</a:t>
            </a:r>
            <a:r>
              <a:rPr lang="en-IN" sz="1600" dirty="0">
                <a:solidFill>
                  <a:srgbClr val="273239"/>
                </a:solidFill>
                <a:highlight>
                  <a:srgbClr val="FFFF00"/>
                </a:highlight>
              </a:rPr>
              <a:t>.</a:t>
            </a:r>
          </a:p>
          <a:p>
            <a:pPr marL="0" indent="0">
              <a:buNone/>
            </a:pPr>
            <a:r>
              <a:rPr lang="en-IN" sz="1600" b="1" i="0" dirty="0">
                <a:solidFill>
                  <a:srgbClr val="273239"/>
                </a:solidFill>
                <a:effectLst/>
              </a:rPr>
              <a:t>2.  </a:t>
            </a:r>
            <a:r>
              <a:rPr lang="en-IN" sz="1600" b="1" i="0" dirty="0">
                <a:solidFill>
                  <a:srgbClr val="273239"/>
                </a:solidFill>
                <a:effectLst/>
                <a:highlight>
                  <a:srgbClr val="FFFF00"/>
                </a:highlight>
              </a:rPr>
              <a:t>Constraining the policy update</a:t>
            </a:r>
            <a:r>
              <a:rPr lang="en-IN" sz="1600" dirty="0">
                <a:solidFill>
                  <a:srgbClr val="273239"/>
                </a:solidFill>
                <a:highlight>
                  <a:srgbClr val="FFFF00"/>
                </a:highlight>
              </a:rPr>
              <a:t>.</a:t>
            </a:r>
            <a:endParaRPr lang="en-IN" sz="1600" u="sng" dirty="0">
              <a:solidFill>
                <a:srgbClr val="C00000"/>
              </a:solidFill>
              <a:highlight>
                <a:srgbClr val="FFFF00"/>
              </a:highlight>
            </a:endParaRPr>
          </a:p>
          <a:p>
            <a:pPr marL="0" indent="0">
              <a:buNone/>
            </a:pPr>
            <a:endParaRPr lang="en-IN" sz="2000" u="sng" dirty="0">
              <a:solidFill>
                <a:srgbClr val="C00000"/>
              </a:solidFill>
              <a:latin typeface="fkGroteskNeue"/>
            </a:endParaRPr>
          </a:p>
          <a:p>
            <a:pPr marL="0" indent="0">
              <a:buNone/>
            </a:pPr>
            <a:endParaRPr lang="en-IN" sz="2000" u="sng" dirty="0">
              <a:solidFill>
                <a:srgbClr val="C00000"/>
              </a:solidFill>
              <a:latin typeface="fkGroteskNeue"/>
            </a:endParaRPr>
          </a:p>
          <a:p>
            <a:pPr marL="0" indent="0">
              <a:buNone/>
            </a:pPr>
            <a:r>
              <a:rPr lang="en-IN" sz="2000" u="sng" dirty="0">
                <a:solidFill>
                  <a:srgbClr val="C00000"/>
                </a:solidFill>
                <a:latin typeface="fkGroteskNeue"/>
              </a:rPr>
              <a:t>Features:</a:t>
            </a:r>
            <a:endParaRPr lang="en-IN" sz="2000" b="0" i="0" u="sng" dirty="0">
              <a:solidFill>
                <a:srgbClr val="C00000"/>
              </a:solidFill>
              <a:effectLst/>
              <a:latin typeface="fkGroteskNeue"/>
            </a:endParaRPr>
          </a:p>
          <a:p>
            <a:pPr marL="0" indent="0">
              <a:buNone/>
            </a:pPr>
            <a:r>
              <a:rPr lang="en-IN" sz="2000" b="1" i="0" u="sng" dirty="0">
                <a:effectLst/>
                <a:latin typeface="fkGroteskNeue"/>
              </a:rPr>
              <a:t>Clipped Surrogate Objective: </a:t>
            </a:r>
            <a:r>
              <a:rPr lang="en-IN" sz="2000" b="0" i="0" dirty="0">
                <a:effectLst/>
                <a:latin typeface="fkGroteskNeue"/>
              </a:rPr>
              <a:t>Limits policy updates to a "trust region," avoiding unstable training.</a:t>
            </a:r>
          </a:p>
          <a:p>
            <a:pPr marL="0" indent="0">
              <a:buNone/>
            </a:pPr>
            <a:r>
              <a:rPr lang="en-IN" sz="2000" dirty="0">
                <a:latin typeface="fkGroteskNeue"/>
              </a:rPr>
              <a:t>	</a:t>
            </a:r>
          </a:p>
          <a:p>
            <a:pPr marL="0" indent="0">
              <a:buNone/>
            </a:pPr>
            <a:endParaRPr lang="en-IN" sz="2000" b="0" i="0" dirty="0">
              <a:effectLst/>
              <a:latin typeface="fkGroteskNeue"/>
            </a:endParaRPr>
          </a:p>
          <a:p>
            <a:pPr marL="0" indent="0">
              <a:buNone/>
            </a:pPr>
            <a:r>
              <a:rPr lang="en-IN" sz="2000" b="0" i="0" dirty="0">
                <a:effectLst/>
                <a:latin typeface="fkGroteskNeue"/>
              </a:rPr>
              <a:t>	</a:t>
            </a:r>
          </a:p>
          <a:p>
            <a:pPr marL="0" indent="0">
              <a:buNone/>
            </a:pPr>
            <a:r>
              <a:rPr lang="en-IN" sz="2000" b="1" i="0" u="sng" dirty="0">
                <a:effectLst/>
                <a:latin typeface="fkGroteskNeue"/>
              </a:rPr>
              <a:t>Adaptive Exploration:</a:t>
            </a:r>
            <a:r>
              <a:rPr lang="en-IN" sz="2000" b="0" i="0" dirty="0">
                <a:effectLst/>
                <a:latin typeface="fkGroteskNeue"/>
              </a:rPr>
              <a:t> Balances exploration (trying new actions) and exploitation (using known 	strategies).</a:t>
            </a:r>
            <a:endParaRPr lang="en-IN" sz="2000" dirty="0">
              <a:latin typeface="fkGroteskNeue"/>
            </a:endParaRPr>
          </a:p>
          <a:p>
            <a:pPr marL="0" indent="0">
              <a:buNone/>
            </a:pPr>
            <a:r>
              <a:rPr lang="en-IN" sz="2000" b="1" i="0" u="sng" dirty="0">
                <a:effectLst/>
                <a:latin typeface="fkGroteskNeue"/>
              </a:rPr>
              <a:t>Sample Efficiency: </a:t>
            </a:r>
            <a:r>
              <a:rPr lang="en-IN" sz="2000" b="0" i="0" dirty="0">
                <a:effectLst/>
                <a:latin typeface="fkGroteskNeue"/>
              </a:rPr>
              <a:t>Reuses training data through multiple epochs of optimization.</a:t>
            </a:r>
            <a:endParaRPr lang="en-US" sz="2000" dirty="0"/>
          </a:p>
        </p:txBody>
      </p:sp>
      <p:pic>
        <p:nvPicPr>
          <p:cNvPr id="5" name="Picture 4">
            <a:extLst>
              <a:ext uri="{FF2B5EF4-FFF2-40B4-BE49-F238E27FC236}">
                <a16:creationId xmlns:a16="http://schemas.microsoft.com/office/drawing/2014/main" id="{335AEE14-7CA3-7D56-C487-EE229F837B5C}"/>
              </a:ext>
            </a:extLst>
          </p:cNvPr>
          <p:cNvPicPr>
            <a:picLocks noChangeAspect="1"/>
          </p:cNvPicPr>
          <p:nvPr/>
        </p:nvPicPr>
        <p:blipFill>
          <a:blip r:embed="rId2"/>
          <a:stretch>
            <a:fillRect/>
          </a:stretch>
        </p:blipFill>
        <p:spPr>
          <a:xfrm>
            <a:off x="1393716" y="4385441"/>
            <a:ext cx="7282574" cy="872359"/>
          </a:xfrm>
          <a:prstGeom prst="rect">
            <a:avLst/>
          </a:prstGeom>
        </p:spPr>
      </p:pic>
    </p:spTree>
    <p:extLst>
      <p:ext uri="{BB962C8B-B14F-4D97-AF65-F5344CB8AC3E}">
        <p14:creationId xmlns:p14="http://schemas.microsoft.com/office/powerpoint/2010/main" val="105777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8527-4F31-8F0E-E9D4-16140A0D2C0A}"/>
              </a:ext>
            </a:extLst>
          </p:cNvPr>
          <p:cNvSpPr>
            <a:spLocks noGrp="1"/>
          </p:cNvSpPr>
          <p:nvPr>
            <p:ph type="title"/>
          </p:nvPr>
        </p:nvSpPr>
        <p:spPr>
          <a:xfrm>
            <a:off x="457200" y="274638"/>
            <a:ext cx="8229600" cy="761682"/>
          </a:xfrm>
        </p:spPr>
        <p:txBody>
          <a:bodyPr>
            <a:normAutofit fontScale="90000"/>
          </a:bodyPr>
          <a:lstStyle/>
          <a:p>
            <a:r>
              <a:rPr lang="en-IN" b="1" i="0" u="sng" dirty="0">
                <a:solidFill>
                  <a:srgbClr val="C00000"/>
                </a:solidFill>
                <a:effectLst/>
                <a:latin typeface="fkGroteskNeue"/>
              </a:rPr>
              <a:t>How It Works In My Thesis?</a:t>
            </a:r>
            <a:endParaRPr lang="en-US" b="1" u="sng" dirty="0">
              <a:solidFill>
                <a:srgbClr val="C00000"/>
              </a:solidFill>
            </a:endParaRPr>
          </a:p>
        </p:txBody>
      </p:sp>
      <p:sp>
        <p:nvSpPr>
          <p:cNvPr id="3" name="Content Placeholder 2">
            <a:extLst>
              <a:ext uri="{FF2B5EF4-FFF2-40B4-BE49-F238E27FC236}">
                <a16:creationId xmlns:a16="http://schemas.microsoft.com/office/drawing/2014/main" id="{54F4FF30-AC41-E37B-57F1-B8B4F3D36059}"/>
              </a:ext>
            </a:extLst>
          </p:cNvPr>
          <p:cNvSpPr>
            <a:spLocks noGrp="1"/>
          </p:cNvSpPr>
          <p:nvPr>
            <p:ph idx="1"/>
          </p:nvPr>
        </p:nvSpPr>
        <p:spPr>
          <a:xfrm>
            <a:off x="457200" y="1036320"/>
            <a:ext cx="8524240" cy="5547042"/>
          </a:xfrm>
        </p:spPr>
        <p:txBody>
          <a:bodyPr>
            <a:normAutofit/>
          </a:bodyPr>
          <a:lstStyle/>
          <a:p>
            <a:pPr algn="l">
              <a:buFont typeface="Arial" panose="020B0604020202020204" pitchFamily="34" charset="0"/>
              <a:buChar char="•"/>
            </a:pPr>
            <a:r>
              <a:rPr lang="en-IN" b="1" i="0" u="sng" dirty="0">
                <a:solidFill>
                  <a:srgbClr val="00B0F0"/>
                </a:solidFill>
                <a:effectLst/>
                <a:latin typeface="fkGroteskNeue"/>
              </a:rPr>
              <a:t>State: </a:t>
            </a:r>
            <a:r>
              <a:rPr lang="en-IN" sz="2600" b="0" i="0" dirty="0">
                <a:effectLst/>
                <a:latin typeface="fkGroteskNeue"/>
              </a:rPr>
              <a:t>At each step, the drone observes its current location, remaining battery, which nodes have been visited, and the payload.</a:t>
            </a:r>
          </a:p>
          <a:p>
            <a:pPr algn="l">
              <a:buFont typeface="Arial" panose="020B0604020202020204" pitchFamily="34" charset="0"/>
              <a:buChar char="•"/>
            </a:pPr>
            <a:r>
              <a:rPr lang="en-IN" b="1" i="0" u="sng" dirty="0">
                <a:solidFill>
                  <a:srgbClr val="00B0F0"/>
                </a:solidFill>
                <a:effectLst/>
                <a:latin typeface="fkGroteskNeue"/>
              </a:rPr>
              <a:t>Action: </a:t>
            </a:r>
            <a:r>
              <a:rPr lang="en-IN" sz="2600" b="0" i="0" dirty="0">
                <a:effectLst/>
                <a:latin typeface="fkGroteskNeue"/>
              </a:rPr>
              <a:t>The drone  selects the next delivery node to visit from the set of unvisited nodes.</a:t>
            </a:r>
          </a:p>
          <a:p>
            <a:pPr algn="l">
              <a:buFont typeface="Arial" panose="020B0604020202020204" pitchFamily="34" charset="0"/>
              <a:buChar char="•"/>
            </a:pPr>
            <a:r>
              <a:rPr lang="en-IN" b="1" i="0" u="sng" dirty="0">
                <a:solidFill>
                  <a:srgbClr val="00B0F0"/>
                </a:solidFill>
                <a:effectLst/>
                <a:latin typeface="fkGroteskNeue"/>
              </a:rPr>
              <a:t>Reward: </a:t>
            </a:r>
            <a:r>
              <a:rPr lang="en-IN" sz="2600" b="0" i="0" dirty="0">
                <a:effectLst/>
                <a:latin typeface="fkGroteskNeue"/>
              </a:rPr>
              <a:t>The agent receives a reward based on energy efficiency-using less energy gives a higher reward. Penalties are given for exceeding battery limits or skipping deliveries.</a:t>
            </a:r>
          </a:p>
          <a:p>
            <a:pPr algn="l">
              <a:buFont typeface="Arial" panose="020B0604020202020204" pitchFamily="34" charset="0"/>
              <a:buChar char="•"/>
            </a:pPr>
            <a:r>
              <a:rPr lang="en-IN" b="1" i="0" u="sng" dirty="0">
                <a:solidFill>
                  <a:srgbClr val="00B0F0"/>
                </a:solidFill>
                <a:effectLst/>
                <a:latin typeface="fkGroteskNeue"/>
              </a:rPr>
              <a:t>Policy Update: </a:t>
            </a:r>
            <a:r>
              <a:rPr lang="en-IN" sz="2600" b="0" i="0" dirty="0">
                <a:effectLst/>
                <a:latin typeface="fkGroteskNeue"/>
              </a:rPr>
              <a:t>PPO updates the drone’s decision-making policy using the </a:t>
            </a:r>
            <a:r>
              <a:rPr lang="en-IN" sz="2600" b="0" i="0" dirty="0">
                <a:effectLst/>
                <a:highlight>
                  <a:srgbClr val="FFFF00"/>
                </a:highlight>
                <a:latin typeface="fkGroteskNeue"/>
              </a:rPr>
              <a:t>clipped surrogate objective </a:t>
            </a:r>
            <a:r>
              <a:rPr lang="en-IN" sz="2600" b="0" i="0" dirty="0">
                <a:effectLst/>
                <a:latin typeface="fkGroteskNeue"/>
              </a:rPr>
              <a:t>function . This ensures the policy improves steadily without making sudden, unstable changes.</a:t>
            </a:r>
          </a:p>
          <a:p>
            <a:endParaRPr lang="en-US" dirty="0"/>
          </a:p>
        </p:txBody>
      </p:sp>
    </p:spTree>
    <p:extLst>
      <p:ext uri="{BB962C8B-B14F-4D97-AF65-F5344CB8AC3E}">
        <p14:creationId xmlns:p14="http://schemas.microsoft.com/office/powerpoint/2010/main" val="218644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D75A-8270-3611-8D65-C31A9021B9B8}"/>
              </a:ext>
            </a:extLst>
          </p:cNvPr>
          <p:cNvSpPr>
            <a:spLocks noGrp="1"/>
          </p:cNvSpPr>
          <p:nvPr>
            <p:ph type="title"/>
          </p:nvPr>
        </p:nvSpPr>
        <p:spPr>
          <a:xfrm>
            <a:off x="457200" y="274638"/>
            <a:ext cx="8229600" cy="639762"/>
          </a:xfrm>
        </p:spPr>
        <p:txBody>
          <a:bodyPr>
            <a:normAutofit fontScale="90000"/>
          </a:bodyPr>
          <a:lstStyle/>
          <a:p>
            <a:pPr algn="l"/>
            <a:r>
              <a:rPr lang="en-IN" b="0" i="0" u="sng" dirty="0">
                <a:solidFill>
                  <a:srgbClr val="C00000"/>
                </a:solidFill>
                <a:effectLst/>
                <a:latin typeface="fkGrotesk"/>
              </a:rPr>
              <a:t>Why PPO Over Other RL Methods?</a:t>
            </a:r>
          </a:p>
        </p:txBody>
      </p:sp>
      <p:pic>
        <p:nvPicPr>
          <p:cNvPr id="4" name="Content Placeholder 3">
            <a:extLst>
              <a:ext uri="{FF2B5EF4-FFF2-40B4-BE49-F238E27FC236}">
                <a16:creationId xmlns:a16="http://schemas.microsoft.com/office/drawing/2014/main" id="{7C277C9E-4578-B49C-4944-F60731F065FF}"/>
              </a:ext>
            </a:extLst>
          </p:cNvPr>
          <p:cNvPicPr>
            <a:picLocks noGrp="1" noChangeAspect="1"/>
          </p:cNvPicPr>
          <p:nvPr>
            <p:ph idx="1"/>
          </p:nvPr>
        </p:nvPicPr>
        <p:blipFill>
          <a:blip r:embed="rId2"/>
          <a:stretch>
            <a:fillRect/>
          </a:stretch>
        </p:blipFill>
        <p:spPr>
          <a:xfrm>
            <a:off x="355600" y="914401"/>
            <a:ext cx="8229600" cy="3230879"/>
          </a:xfrm>
          <a:prstGeom prst="rect">
            <a:avLst/>
          </a:prstGeom>
        </p:spPr>
      </p:pic>
      <p:sp>
        <p:nvSpPr>
          <p:cNvPr id="5" name="TextBox 4">
            <a:extLst>
              <a:ext uri="{FF2B5EF4-FFF2-40B4-BE49-F238E27FC236}">
                <a16:creationId xmlns:a16="http://schemas.microsoft.com/office/drawing/2014/main" id="{25A61DCE-F7A4-6C18-31DD-150505631C43}"/>
              </a:ext>
            </a:extLst>
          </p:cNvPr>
          <p:cNvSpPr txBox="1"/>
          <p:nvPr/>
        </p:nvSpPr>
        <p:spPr>
          <a:xfrm>
            <a:off x="457200" y="4287520"/>
            <a:ext cx="8128000" cy="3323987"/>
          </a:xfrm>
          <a:prstGeom prst="rect">
            <a:avLst/>
          </a:prstGeom>
          <a:noFill/>
        </p:spPr>
        <p:txBody>
          <a:bodyPr wrap="square" rtlCol="0">
            <a:spAutoFit/>
          </a:bodyPr>
          <a:lstStyle/>
          <a:p>
            <a:pPr algn="l"/>
            <a:r>
              <a:rPr lang="en-IN" sz="3200" b="0" i="0" dirty="0">
                <a:effectLst/>
                <a:latin typeface="fkGroteskNeue"/>
              </a:rPr>
              <a:t>PPO Advantages:</a:t>
            </a:r>
            <a:endParaRPr lang="en-IN" sz="2000" b="0" i="0" dirty="0">
              <a:effectLst/>
              <a:latin typeface="fkGroteskNeue"/>
            </a:endParaRPr>
          </a:p>
          <a:p>
            <a:pPr algn="l">
              <a:buFont typeface="Arial" panose="020B0604020202020204" pitchFamily="34" charset="0"/>
              <a:buChar char="•"/>
            </a:pPr>
            <a:r>
              <a:rPr lang="en-IN" sz="2000" b="1" i="0" u="sng" dirty="0">
                <a:effectLst/>
                <a:highlight>
                  <a:srgbClr val="FFFF00"/>
                </a:highlight>
                <a:latin typeface="fkGroteskNeue"/>
              </a:rPr>
              <a:t>Stability</a:t>
            </a:r>
            <a:r>
              <a:rPr lang="en-IN" sz="2000" b="1" i="0" u="sng" dirty="0">
                <a:effectLst/>
                <a:latin typeface="fkGroteskNeue"/>
              </a:rPr>
              <a:t>: </a:t>
            </a:r>
            <a:r>
              <a:rPr lang="en-IN" sz="2000" b="0" i="0" dirty="0">
                <a:effectLst/>
                <a:latin typeface="fkGroteskNeue"/>
              </a:rPr>
              <a:t>Uses clipping to avoid large policy updates, reducing training instability</a:t>
            </a:r>
            <a:r>
              <a:rPr lang="en-IN" sz="2000" dirty="0">
                <a:latin typeface="berkeleyMono"/>
              </a:rPr>
              <a:t>.</a:t>
            </a:r>
            <a:endParaRPr lang="en-IN" sz="2000" b="0" i="0" dirty="0">
              <a:effectLst/>
              <a:latin typeface="fkGroteskNeue"/>
            </a:endParaRPr>
          </a:p>
          <a:p>
            <a:pPr algn="l">
              <a:buFont typeface="Arial" panose="020B0604020202020204" pitchFamily="34" charset="0"/>
              <a:buChar char="•"/>
            </a:pPr>
            <a:r>
              <a:rPr lang="en-IN" sz="2000" b="1" i="0" u="sng" dirty="0">
                <a:effectLst/>
                <a:highlight>
                  <a:srgbClr val="FFFF00"/>
                </a:highlight>
                <a:latin typeface="fkGroteskNeue"/>
              </a:rPr>
              <a:t>Scalability</a:t>
            </a:r>
            <a:r>
              <a:rPr lang="en-IN" sz="2000" b="1" i="0" u="sng" dirty="0">
                <a:effectLst/>
                <a:latin typeface="fkGroteskNeue"/>
              </a:rPr>
              <a:t>: </a:t>
            </a:r>
            <a:r>
              <a:rPr lang="en-IN" sz="2000" b="0" i="0" dirty="0">
                <a:effectLst/>
                <a:latin typeface="fkGroteskNeue"/>
              </a:rPr>
              <a:t>Works well with continuous action spaces (critical for drone navigation)</a:t>
            </a:r>
            <a:r>
              <a:rPr lang="en-IN" sz="2000" dirty="0">
                <a:latin typeface="berkeleyMono"/>
              </a:rPr>
              <a:t>.</a:t>
            </a:r>
            <a:endParaRPr lang="en-IN" sz="2000" b="0" i="0" dirty="0">
              <a:effectLst/>
              <a:latin typeface="fkGroteskNeue"/>
            </a:endParaRPr>
          </a:p>
          <a:p>
            <a:pPr algn="l">
              <a:buFont typeface="Arial" panose="020B0604020202020204" pitchFamily="34" charset="0"/>
              <a:buChar char="•"/>
            </a:pPr>
            <a:r>
              <a:rPr lang="en-IN" sz="2000" b="1" i="0" u="sng" dirty="0">
                <a:effectLst/>
                <a:highlight>
                  <a:srgbClr val="FFFF00"/>
                </a:highlight>
                <a:latin typeface="fkGroteskNeue"/>
              </a:rPr>
              <a:t>Dynamic Adaptation</a:t>
            </a:r>
            <a:r>
              <a:rPr lang="en-IN" sz="2000" b="1" i="0" u="sng" dirty="0">
                <a:effectLst/>
                <a:latin typeface="fkGroteskNeue"/>
              </a:rPr>
              <a:t>: </a:t>
            </a:r>
            <a:r>
              <a:rPr lang="en-IN" sz="2000" b="0" i="0" dirty="0">
                <a:effectLst/>
                <a:latin typeface="fkGroteskNeue"/>
              </a:rPr>
              <a:t>Ideal for environments requiring real-time adjustment</a:t>
            </a:r>
          </a:p>
          <a:p>
            <a:pPr algn="l">
              <a:buFont typeface="Arial" panose="020B0604020202020204" pitchFamily="34" charset="0"/>
              <a:buChar char="•"/>
            </a:pPr>
            <a:endParaRPr lang="en-IN" sz="2000" dirty="0">
              <a:latin typeface="fkGroteskNeue"/>
            </a:endParaRPr>
          </a:p>
          <a:p>
            <a:pPr algn="l">
              <a:buFont typeface="Arial" panose="020B0604020202020204" pitchFamily="34" charset="0"/>
              <a:buChar char="•"/>
            </a:pPr>
            <a:endParaRPr lang="en-IN" sz="2000" b="0" i="0" dirty="0">
              <a:effectLst/>
              <a:latin typeface="fkGroteskNeue"/>
            </a:endParaRPr>
          </a:p>
          <a:p>
            <a:endParaRPr lang="en-US" dirty="0"/>
          </a:p>
        </p:txBody>
      </p:sp>
    </p:spTree>
    <p:extLst>
      <p:ext uri="{BB962C8B-B14F-4D97-AF65-F5344CB8AC3E}">
        <p14:creationId xmlns:p14="http://schemas.microsoft.com/office/powerpoint/2010/main" val="4249193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289</TotalTime>
  <Words>1088</Words>
  <Application>Microsoft Macintosh PowerPoint</Application>
  <PresentationFormat>On-screen Show (4:3)</PresentationFormat>
  <Paragraphs>112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berkeleyMono</vt:lpstr>
      <vt:lpstr>Calibri</vt:lpstr>
      <vt:lpstr>fkGrotesk</vt:lpstr>
      <vt:lpstr>fkGroteskNeue</vt:lpstr>
      <vt:lpstr>Helvetica</vt:lpstr>
      <vt:lpstr>Nunito</vt:lpstr>
      <vt:lpstr>Office Theme</vt:lpstr>
      <vt:lpstr>Scalable Path Planning Algorithms for Drone Systems</vt:lpstr>
      <vt:lpstr>Introduction</vt:lpstr>
      <vt:lpstr>Objectives</vt:lpstr>
      <vt:lpstr>Algorithms Compared</vt:lpstr>
      <vt:lpstr>What is Genetic Algorithm?</vt:lpstr>
      <vt:lpstr>How It Works In My Thesis?</vt:lpstr>
      <vt:lpstr>What is Proximal Policy Optimization (PPO) ?</vt:lpstr>
      <vt:lpstr>How It Works In My Thesis?</vt:lpstr>
      <vt:lpstr>Why PPO Over Other RL Methods?</vt:lpstr>
      <vt:lpstr>Simulation Environment</vt:lpstr>
      <vt:lpstr>Results: 10-Node Scenario</vt:lpstr>
      <vt:lpstr>Results: 15-Node Scenario</vt:lpstr>
      <vt:lpstr>Results: 17-Node Scenario</vt:lpstr>
      <vt:lpstr>Algorithm Complexity </vt:lpstr>
      <vt:lpstr>PowerPoint Presentation</vt:lpstr>
      <vt:lpstr>Trade-offs</vt:lpstr>
      <vt:lpstr> 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Scalable Path Planning Algorithms for Drone Systems</dc:title>
  <dc:subject/>
  <dc:creator/>
  <cp:keywords/>
  <dc:description>generated using python-pptx</dc:description>
  <cp:lastModifiedBy>keshish kumar</cp:lastModifiedBy>
  <cp:revision>2</cp:revision>
  <dcterms:created xsi:type="dcterms:W3CDTF">2013-01-27T09:14:16Z</dcterms:created>
  <dcterms:modified xsi:type="dcterms:W3CDTF">2025-04-30T23:22:58Z</dcterms:modified>
  <cp:category/>
</cp:coreProperties>
</file>