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8" r:id="rId3"/>
    <p:sldId id="264" r:id="rId4"/>
    <p:sldId id="257" r:id="rId5"/>
    <p:sldId id="262" r:id="rId6"/>
    <p:sldId id="263"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Franklin Gothic" panose="020B0604020202020204" charset="0"/>
      <p:bold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2226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87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51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97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21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13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255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58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803575"/>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71550" y="314926"/>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cxnSp>
        <p:nvCxnSpPr>
          <p:cNvPr id="37" name="Google Shape;37;p9"/>
          <p:cNvCxnSpPr/>
          <p:nvPr/>
        </p:nvCxnSpPr>
        <p:spPr>
          <a:xfrm>
            <a:off x="971550" y="1158224"/>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887824" y="35077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14225" y="16899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sz="2000" dirty="0">
                <a:solidFill>
                  <a:schemeClr val="tx1"/>
                </a:solidFill>
                <a:latin typeface="Franklin Gothic"/>
                <a:ea typeface="Franklin Gothic"/>
                <a:cs typeface="Franklin Gothic"/>
                <a:sym typeface="Franklin Gothic"/>
              </a:rPr>
              <a:t>Registration No: </a:t>
            </a:r>
            <a:endParaRPr sz="2000" dirty="0">
              <a:solidFill>
                <a:schemeClr val="tx1"/>
              </a:solidFill>
            </a:endParaRPr>
          </a:p>
          <a:p>
            <a:pPr marL="0" lvl="0" indent="0" algn="l" rtl="0">
              <a:lnSpc>
                <a:spcPct val="90000"/>
              </a:lnSpc>
              <a:spcBef>
                <a:spcPts val="1000"/>
              </a:spcBef>
              <a:spcAft>
                <a:spcPts val="0"/>
              </a:spcAft>
              <a:buClr>
                <a:schemeClr val="lt2"/>
              </a:buClr>
              <a:buSzPts val="1800"/>
              <a:buNone/>
            </a:pPr>
            <a:r>
              <a:rPr lang="en-US" sz="2000" dirty="0">
                <a:solidFill>
                  <a:schemeClr val="tx1"/>
                </a:solidFill>
                <a:latin typeface="Franklin Gothic"/>
                <a:ea typeface="Franklin Gothic"/>
                <a:cs typeface="Franklin Gothic"/>
                <a:sym typeface="Franklin Gothic"/>
              </a:rPr>
              <a:t>   </a:t>
            </a:r>
            <a:br>
              <a:rPr lang="en-US" sz="2000" dirty="0">
                <a:solidFill>
                  <a:schemeClr val="tx1"/>
                </a:solidFill>
                <a:latin typeface="Franklin Gothic"/>
                <a:ea typeface="Franklin Gothic"/>
                <a:cs typeface="Franklin Gothic"/>
                <a:sym typeface="Franklin Gothic"/>
              </a:rPr>
            </a:br>
            <a:r>
              <a:rPr lang="en-US" sz="2000" dirty="0">
                <a:solidFill>
                  <a:schemeClr val="tx1"/>
                </a:solidFill>
                <a:latin typeface="Franklin Gothic"/>
                <a:ea typeface="Franklin Gothic"/>
                <a:cs typeface="Franklin Gothic"/>
                <a:sym typeface="Franklin Gothic"/>
              </a:rPr>
              <a:t>Problem Statement Title: </a:t>
            </a:r>
            <a:r>
              <a:rPr lang="en-US" sz="2000" dirty="0">
                <a:solidFill>
                  <a:schemeClr val="accent4">
                    <a:lumMod val="75000"/>
                  </a:schemeClr>
                </a:solidFill>
                <a:latin typeface="Franklin Gothic"/>
                <a:ea typeface="Franklin Gothic"/>
                <a:cs typeface="Franklin Gothic"/>
                <a:sym typeface="Franklin Gothic"/>
              </a:rPr>
              <a:t>AI Doctor</a:t>
            </a:r>
            <a:endParaRPr sz="2000" dirty="0">
              <a:solidFill>
                <a:schemeClr val="accent4">
                  <a:lumMod val="75000"/>
                </a:schemeClr>
              </a:solidFill>
            </a:endParaRPr>
          </a:p>
          <a:p>
            <a:pPr marL="0" lvl="0" indent="0" algn="l" rtl="0">
              <a:lnSpc>
                <a:spcPct val="90000"/>
              </a:lnSpc>
              <a:spcBef>
                <a:spcPts val="1000"/>
              </a:spcBef>
              <a:spcAft>
                <a:spcPts val="0"/>
              </a:spcAft>
              <a:buClr>
                <a:schemeClr val="lt2"/>
              </a:buClr>
              <a:buSzPts val="1800"/>
              <a:buNone/>
            </a:pPr>
            <a:br>
              <a:rPr lang="en-US" sz="2000" dirty="0">
                <a:solidFill>
                  <a:schemeClr val="tx1"/>
                </a:solidFill>
                <a:latin typeface="Franklin Gothic"/>
                <a:ea typeface="Franklin Gothic"/>
                <a:cs typeface="Franklin Gothic"/>
                <a:sym typeface="Franklin Gothic"/>
              </a:rPr>
            </a:br>
            <a:r>
              <a:rPr lang="en-US" sz="2000" dirty="0">
                <a:solidFill>
                  <a:schemeClr val="tx1"/>
                </a:solidFill>
                <a:latin typeface="Franklin Gothic"/>
                <a:ea typeface="Franklin Gothic"/>
                <a:cs typeface="Franklin Gothic"/>
                <a:sym typeface="Franklin Gothic"/>
              </a:rPr>
              <a:t>Team Name: </a:t>
            </a:r>
            <a:r>
              <a:rPr lang="en-US" sz="2000" dirty="0">
                <a:solidFill>
                  <a:schemeClr val="accent4">
                    <a:lumMod val="75000"/>
                  </a:schemeClr>
                </a:solidFill>
                <a:latin typeface="Franklin Gothic"/>
                <a:sym typeface="Franklin Gothic"/>
              </a:rPr>
              <a:t>Hustler</a:t>
            </a:r>
            <a:endParaRPr sz="2000" dirty="0">
              <a:solidFill>
                <a:schemeClr val="accent4">
                  <a:lumMod val="75000"/>
                </a:schemeClr>
              </a:solidFill>
              <a:latin typeface="Franklin Gothic"/>
            </a:endParaRPr>
          </a:p>
          <a:p>
            <a:pPr marL="0" lvl="0" indent="0" algn="l" rtl="0">
              <a:lnSpc>
                <a:spcPct val="90000"/>
              </a:lnSpc>
              <a:spcBef>
                <a:spcPts val="1000"/>
              </a:spcBef>
              <a:spcAft>
                <a:spcPts val="0"/>
              </a:spcAft>
              <a:buClr>
                <a:schemeClr val="lt2"/>
              </a:buClr>
              <a:buSzPts val="1800"/>
              <a:buNone/>
            </a:pPr>
            <a:br>
              <a:rPr lang="en-US" sz="2000" dirty="0">
                <a:solidFill>
                  <a:schemeClr val="tx1"/>
                </a:solidFill>
                <a:latin typeface="Franklin Gothic"/>
                <a:ea typeface="Franklin Gothic"/>
                <a:cs typeface="Franklin Gothic"/>
                <a:sym typeface="Franklin Gothic"/>
              </a:rPr>
            </a:br>
            <a:r>
              <a:rPr lang="en-US" sz="2000" dirty="0">
                <a:solidFill>
                  <a:schemeClr val="tx1"/>
                </a:solidFill>
                <a:latin typeface="Franklin Gothic"/>
                <a:ea typeface="Franklin Gothic"/>
                <a:cs typeface="Franklin Gothic"/>
                <a:sym typeface="Franklin Gothic"/>
              </a:rPr>
              <a:t>Team Leader Name: </a:t>
            </a:r>
            <a:r>
              <a:rPr lang="en-US" sz="2000" dirty="0">
                <a:solidFill>
                  <a:schemeClr val="accent4">
                    <a:lumMod val="75000"/>
                  </a:schemeClr>
                </a:solidFill>
                <a:latin typeface="Franklin Gothic"/>
                <a:sym typeface="Franklin Gothic"/>
              </a:rPr>
              <a:t>Anurag Kumar</a:t>
            </a:r>
            <a:endParaRPr sz="2000" dirty="0">
              <a:solidFill>
                <a:schemeClr val="accent4">
                  <a:lumMod val="75000"/>
                </a:schemeClr>
              </a:solidFill>
              <a:latin typeface="Franklin Gothic"/>
            </a:endParaRPr>
          </a:p>
          <a:p>
            <a:pPr marL="0" lvl="0" indent="0" algn="l" rtl="0">
              <a:lnSpc>
                <a:spcPct val="90000"/>
              </a:lnSpc>
              <a:spcBef>
                <a:spcPts val="1000"/>
              </a:spcBef>
              <a:spcAft>
                <a:spcPts val="0"/>
              </a:spcAft>
              <a:buClr>
                <a:schemeClr val="lt2"/>
              </a:buClr>
              <a:buSzPts val="1800"/>
              <a:buNone/>
            </a:pPr>
            <a:br>
              <a:rPr lang="en-US" sz="2000" dirty="0">
                <a:solidFill>
                  <a:schemeClr val="tx1"/>
                </a:solidFill>
                <a:latin typeface="Franklin Gothic"/>
                <a:ea typeface="Franklin Gothic"/>
                <a:cs typeface="Franklin Gothic"/>
                <a:sym typeface="Franklin Gothic"/>
              </a:rPr>
            </a:br>
            <a:r>
              <a:rPr lang="en-US" sz="2000" dirty="0">
                <a:solidFill>
                  <a:schemeClr val="tx1"/>
                </a:solidFill>
                <a:latin typeface="Franklin Gothic"/>
                <a:ea typeface="Franklin Gothic"/>
                <a:cs typeface="Franklin Gothic"/>
                <a:sym typeface="Franklin Gothic"/>
              </a:rPr>
              <a:t>Institute Code: </a:t>
            </a:r>
            <a:r>
              <a:rPr lang="en-US" sz="2000" dirty="0">
                <a:solidFill>
                  <a:schemeClr val="accent4">
                    <a:lumMod val="75000"/>
                  </a:schemeClr>
                </a:solidFill>
                <a:latin typeface="Franklin Gothic"/>
                <a:sym typeface="Franklin Gothic"/>
              </a:rPr>
              <a:t>1023</a:t>
            </a:r>
            <a:endParaRPr lang="en-US" sz="2000" dirty="0">
              <a:solidFill>
                <a:schemeClr val="accent4">
                  <a:lumMod val="75000"/>
                </a:schemeClr>
              </a:solidFill>
              <a:latin typeface="Franklin Gothic"/>
            </a:endParaRPr>
          </a:p>
          <a:p>
            <a:pPr marL="0" indent="0"/>
            <a:br>
              <a:rPr lang="en-US" sz="2000" dirty="0">
                <a:solidFill>
                  <a:schemeClr val="tx1"/>
                </a:solidFill>
                <a:latin typeface="Franklin Gothic"/>
                <a:ea typeface="Franklin Gothic"/>
                <a:cs typeface="Franklin Gothic"/>
                <a:sym typeface="Franklin Gothic"/>
              </a:rPr>
            </a:br>
            <a:r>
              <a:rPr lang="en-US" sz="2000" dirty="0">
                <a:solidFill>
                  <a:schemeClr val="tx1"/>
                </a:solidFill>
                <a:latin typeface="Franklin Gothic"/>
                <a:ea typeface="Franklin Gothic"/>
                <a:cs typeface="Franklin Gothic"/>
                <a:sym typeface="Franklin Gothic"/>
              </a:rPr>
              <a:t>Institute Name: </a:t>
            </a:r>
            <a:r>
              <a:rPr lang="en-US" sz="2000" dirty="0">
                <a:solidFill>
                  <a:schemeClr val="accent4">
                    <a:lumMod val="75000"/>
                  </a:schemeClr>
                </a:solidFill>
                <a:latin typeface="Franklin Gothic"/>
                <a:sym typeface="Franklin Gothic"/>
              </a:rPr>
              <a:t>Poornima College of Engineering</a:t>
            </a:r>
            <a:endParaRPr lang="en-US" sz="2000" dirty="0">
              <a:solidFill>
                <a:schemeClr val="accent4">
                  <a:lumMod val="75000"/>
                </a:schemeClr>
              </a:solidFill>
              <a:latin typeface="Franklin Gothic"/>
            </a:endParaRPr>
          </a:p>
          <a:p>
            <a:pPr marL="0" lvl="0" indent="0" algn="l" rtl="0">
              <a:lnSpc>
                <a:spcPct val="90000"/>
              </a:lnSpc>
              <a:spcBef>
                <a:spcPts val="1000"/>
              </a:spcBef>
              <a:spcAft>
                <a:spcPts val="0"/>
              </a:spcAft>
              <a:buClr>
                <a:schemeClr val="lt2"/>
              </a:buClr>
              <a:buSzPts val="1800"/>
              <a:buNone/>
            </a:pPr>
            <a:endParaRPr sz="2000" dirty="0">
              <a:solidFill>
                <a:schemeClr val="tx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2000" dirty="0">
                <a:solidFill>
                  <a:schemeClr val="tx1"/>
                </a:solidFill>
                <a:latin typeface="Franklin Gothic"/>
                <a:ea typeface="Franklin Gothic"/>
                <a:cs typeface="Franklin Gothic"/>
                <a:sym typeface="Franklin Gothic"/>
              </a:rPr>
              <a:t>Theme Name: </a:t>
            </a:r>
            <a:r>
              <a:rPr lang="en-US" sz="2000" dirty="0">
                <a:solidFill>
                  <a:schemeClr val="accent4">
                    <a:lumMod val="75000"/>
                  </a:schemeClr>
                </a:solidFill>
                <a:latin typeface="Franklin Gothic"/>
                <a:sym typeface="Franklin Gothic"/>
              </a:rPr>
              <a:t>Health Tech</a:t>
            </a:r>
            <a:endParaRPr sz="2000" dirty="0">
              <a:solidFill>
                <a:schemeClr val="accent4">
                  <a:lumMod val="75000"/>
                </a:schemeClr>
              </a:solidFill>
              <a:latin typeface="Franklin Gothic"/>
            </a:endParaRPr>
          </a:p>
        </p:txBody>
      </p:sp>
      <p:pic>
        <p:nvPicPr>
          <p:cNvPr id="5" name="Picture 4">
            <a:extLst>
              <a:ext uri="{FF2B5EF4-FFF2-40B4-BE49-F238E27FC236}">
                <a16:creationId xmlns:a16="http://schemas.microsoft.com/office/drawing/2014/main" id="{2D883A20-2B81-A534-D1C5-6316F82B4678}"/>
              </a:ext>
            </a:extLst>
          </p:cNvPr>
          <p:cNvPicPr>
            <a:picLocks noChangeAspect="1"/>
          </p:cNvPicPr>
          <p:nvPr/>
        </p:nvPicPr>
        <p:blipFill>
          <a:blip r:embed="rId3"/>
          <a:stretch>
            <a:fillRect/>
          </a:stretch>
        </p:blipFill>
        <p:spPr>
          <a:xfrm>
            <a:off x="1872009" y="163134"/>
            <a:ext cx="2827179" cy="11367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401021"/>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Problem Statement</a:t>
            </a:r>
            <a:endParaRPr dirty="0"/>
          </a:p>
        </p:txBody>
      </p:sp>
      <p:sp>
        <p:nvSpPr>
          <p:cNvPr id="229" name="Google Shape;229;p3"/>
          <p:cNvSpPr txBox="1">
            <a:spLocks noGrp="1"/>
          </p:cNvSpPr>
          <p:nvPr>
            <p:ph type="body" idx="1"/>
          </p:nvPr>
        </p:nvSpPr>
        <p:spPr>
          <a:xfrm>
            <a:off x="952499" y="2181225"/>
            <a:ext cx="4838701" cy="43986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b="1" dirty="0"/>
              <a:t>Patient are increasing as per the doctors availability: </a:t>
            </a:r>
            <a:r>
              <a:rPr lang="en-US" sz="1400" dirty="0"/>
              <a:t>The increasing number of patients per available doctor can have several implications for healthcare systems and patient care.</a:t>
            </a:r>
          </a:p>
          <a:p>
            <a:pPr marL="0" lvl="0" indent="0" algn="just" rtl="0">
              <a:lnSpc>
                <a:spcPct val="90000"/>
              </a:lnSpc>
              <a:spcBef>
                <a:spcPts val="0"/>
              </a:spcBef>
              <a:spcAft>
                <a:spcPts val="0"/>
              </a:spcAft>
              <a:buClr>
                <a:schemeClr val="dk1"/>
              </a:buClr>
              <a:buSzPts val="1600"/>
            </a:pPr>
            <a:endParaRPr lang="en-US" b="1" dirty="0"/>
          </a:p>
          <a:p>
            <a:pPr marL="285750" indent="-285750" algn="just">
              <a:spcBef>
                <a:spcPts val="0"/>
              </a:spcBef>
              <a:buFont typeface="Noto Sans Symbols"/>
              <a:buChar char="⮚"/>
            </a:pPr>
            <a:r>
              <a:rPr lang="en-US" b="1" dirty="0"/>
              <a:t>Lack of doctor and hospital availability due to time constraints and location constraints: </a:t>
            </a:r>
            <a:r>
              <a:rPr lang="en-US" sz="1400" dirty="0"/>
              <a:t>Longer wait times for patients including Increased workload for doctors have seen now   a days.</a:t>
            </a:r>
          </a:p>
          <a:p>
            <a:pPr marL="285750" lvl="0" indent="-285750" algn="just" rtl="0">
              <a:lnSpc>
                <a:spcPct val="90000"/>
              </a:lnSpc>
              <a:spcBef>
                <a:spcPts val="0"/>
              </a:spcBef>
              <a:spcAft>
                <a:spcPts val="0"/>
              </a:spcAft>
              <a:buClr>
                <a:schemeClr val="dk1"/>
              </a:buClr>
              <a:buSzPts val="1600"/>
              <a:buFont typeface="Noto Sans Symbols"/>
              <a:buChar char="⮚"/>
            </a:pPr>
            <a:endParaRPr lang="en-US" b="1" dirty="0"/>
          </a:p>
          <a:p>
            <a:pPr marL="285750" lvl="0" indent="-285750" algn="just" rtl="0">
              <a:lnSpc>
                <a:spcPct val="90000"/>
              </a:lnSpc>
              <a:spcBef>
                <a:spcPts val="0"/>
              </a:spcBef>
              <a:spcAft>
                <a:spcPts val="0"/>
              </a:spcAft>
              <a:buClr>
                <a:schemeClr val="dk1"/>
              </a:buClr>
              <a:buSzPts val="1600"/>
              <a:buFont typeface="Noto Sans Symbols"/>
              <a:buChar char="⮚"/>
            </a:pPr>
            <a:r>
              <a:rPr lang="en-US" b="1" dirty="0"/>
              <a:t>Limited financial and time resources: </a:t>
            </a:r>
            <a:r>
              <a:rPr lang="en-US" sz="1400" dirty="0"/>
              <a:t>As demand for healthcare services increases, healthcare costs may also increase, which can be a significant financial burden for patients.</a:t>
            </a:r>
          </a:p>
          <a:p>
            <a:pPr marL="285750" lvl="0" indent="-285750" algn="just" rtl="0">
              <a:lnSpc>
                <a:spcPct val="90000"/>
              </a:lnSpc>
              <a:spcBef>
                <a:spcPts val="0"/>
              </a:spcBef>
              <a:spcAft>
                <a:spcPts val="0"/>
              </a:spcAft>
              <a:buClr>
                <a:schemeClr val="dk1"/>
              </a:buClr>
              <a:buSzPts val="1600"/>
              <a:buFont typeface="Noto Sans Symbols"/>
              <a:buChar char="⮚"/>
            </a:pPr>
            <a:endParaRPr lang="en-US" sz="1400" dirty="0"/>
          </a:p>
          <a:p>
            <a:pPr marL="285750" marR="0" lvl="0" indent="-285750" algn="just" rtl="0">
              <a:lnSpc>
                <a:spcPct val="90000"/>
              </a:lnSpc>
              <a:spcBef>
                <a:spcPts val="0"/>
              </a:spcBef>
              <a:spcAft>
                <a:spcPts val="0"/>
              </a:spcAft>
              <a:buClr>
                <a:schemeClr val="dk1"/>
              </a:buClr>
              <a:buSzPts val="1600"/>
              <a:buFont typeface="Noto Sans Symbols"/>
              <a:buChar char="⮚"/>
            </a:pPr>
            <a:r>
              <a:rPr lang="en-US" sz="1400" b="1" dirty="0">
                <a:solidFill>
                  <a:schemeClr val="dk1"/>
                </a:solidFill>
                <a:latin typeface="Libre Franklin"/>
                <a:ea typeface="Libre Franklin"/>
                <a:cs typeface="Libre Franklin"/>
                <a:sym typeface="Libre Franklin"/>
              </a:rPr>
              <a:t>Lack of Report  Prescription Reading: </a:t>
            </a:r>
            <a:r>
              <a:rPr lang="en-US" sz="1400" dirty="0">
                <a:solidFill>
                  <a:schemeClr val="dk1"/>
                </a:solidFill>
                <a:latin typeface="Libre Franklin"/>
                <a:ea typeface="Libre Franklin"/>
                <a:cs typeface="Libre Franklin"/>
                <a:sym typeface="Libre Franklin"/>
              </a:rPr>
              <a:t>When medical reports and prescriptions are not read or interpreted accurately, it can lead to misdiagnosis, delayed treatment, or inappropriate treatment. </a:t>
            </a:r>
          </a:p>
          <a:p>
            <a:pPr marL="285750" marR="0" lvl="0" indent="-285750" algn="l" rtl="0">
              <a:lnSpc>
                <a:spcPct val="90000"/>
              </a:lnSpc>
              <a:spcBef>
                <a:spcPts val="0"/>
              </a:spcBef>
              <a:spcAft>
                <a:spcPts val="0"/>
              </a:spcAft>
              <a:buClr>
                <a:schemeClr val="dk1"/>
              </a:buClr>
              <a:buSzPts val="1600"/>
              <a:buFont typeface="Noto Sans Symbols"/>
              <a:buChar char="⮚"/>
            </a:pPr>
            <a:endParaRPr lang="en-US" sz="1400" dirty="0">
              <a:solidFill>
                <a:schemeClr val="dk1"/>
              </a:solidFill>
              <a:latin typeface="Libre Franklin"/>
              <a:ea typeface="Libre Franklin"/>
              <a:cs typeface="Libre Franklin"/>
              <a:sym typeface="Libre Franklin"/>
            </a:endParaRPr>
          </a:p>
          <a:p>
            <a:pPr marL="285750" lvl="0" indent="-285750" algn="just" rtl="0">
              <a:lnSpc>
                <a:spcPct val="90000"/>
              </a:lnSpc>
              <a:spcBef>
                <a:spcPts val="0"/>
              </a:spcBef>
              <a:spcAft>
                <a:spcPts val="0"/>
              </a:spcAft>
              <a:buClr>
                <a:schemeClr val="dk1"/>
              </a:buClr>
              <a:buSzPts val="1600"/>
              <a:buFont typeface="Noto Sans Symbols"/>
              <a:buChar char="⮚"/>
            </a:pPr>
            <a:endParaRPr lang="en-US" sz="1400"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2" name="Google Shape;232;p3"/>
          <p:cNvSpPr txBox="1"/>
          <p:nvPr/>
        </p:nvSpPr>
        <p:spPr>
          <a:xfrm>
            <a:off x="6248399" y="2181225"/>
            <a:ext cx="4838701" cy="43986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just" rtl="0">
              <a:lnSpc>
                <a:spcPct val="90000"/>
              </a:lnSpc>
              <a:spcBef>
                <a:spcPts val="0"/>
              </a:spcBef>
              <a:spcAft>
                <a:spcPts val="0"/>
              </a:spcAft>
              <a:buClr>
                <a:schemeClr val="dk1"/>
              </a:buClr>
              <a:buSzPts val="1600"/>
              <a:buFont typeface="Noto Sans Symbols"/>
              <a:buChar char="⮚"/>
            </a:pPr>
            <a:r>
              <a:rPr lang="en-US" sz="1600" b="1" i="0" dirty="0">
                <a:solidFill>
                  <a:schemeClr val="dk1"/>
                </a:solidFill>
                <a:latin typeface="Libre Franklin"/>
                <a:ea typeface="Libre Franklin"/>
                <a:cs typeface="Libre Franklin"/>
                <a:sym typeface="Libre Franklin"/>
              </a:rPr>
              <a:t>Lack of diversity in data: </a:t>
            </a:r>
            <a:r>
              <a:rPr lang="en-US" i="0" dirty="0">
                <a:solidFill>
                  <a:schemeClr val="dk1"/>
                </a:solidFill>
                <a:latin typeface="Libre Franklin"/>
                <a:ea typeface="Libre Franklin"/>
                <a:cs typeface="Libre Franklin"/>
                <a:sym typeface="Libre Franklin"/>
              </a:rPr>
              <a:t>Most disease prediction and doctor recommendation systems are developed using data from a specific population, which may not be representative of the broader population.</a:t>
            </a:r>
          </a:p>
          <a:p>
            <a:pPr marL="285750" marR="0" lvl="0" indent="-285750" algn="just" rtl="0">
              <a:lnSpc>
                <a:spcPct val="90000"/>
              </a:lnSpc>
              <a:spcBef>
                <a:spcPts val="0"/>
              </a:spcBef>
              <a:spcAft>
                <a:spcPts val="0"/>
              </a:spcAft>
              <a:buClr>
                <a:schemeClr val="dk1"/>
              </a:buClr>
              <a:buSzPts val="1600"/>
              <a:buFont typeface="Noto Sans Symbols"/>
              <a:buChar char="⮚"/>
            </a:pPr>
            <a:endParaRPr lang="en-US" i="0" dirty="0">
              <a:solidFill>
                <a:schemeClr val="dk1"/>
              </a:solidFill>
              <a:latin typeface="Libre Franklin"/>
              <a:ea typeface="Libre Franklin"/>
              <a:cs typeface="Libre Franklin"/>
              <a:sym typeface="Libre Franklin"/>
            </a:endParaRPr>
          </a:p>
          <a:p>
            <a:pPr marL="285750" marR="0" lvl="0" indent="-285750" algn="just" rtl="0">
              <a:lnSpc>
                <a:spcPct val="90000"/>
              </a:lnSpc>
              <a:spcBef>
                <a:spcPts val="0"/>
              </a:spcBef>
              <a:spcAft>
                <a:spcPts val="0"/>
              </a:spcAft>
              <a:buClr>
                <a:schemeClr val="dk1"/>
              </a:buClr>
              <a:buSzPts val="1600"/>
              <a:buFont typeface="Noto Sans Symbols"/>
              <a:buChar char="⮚"/>
            </a:pPr>
            <a:r>
              <a:rPr lang="en-US" sz="1600" b="1" dirty="0">
                <a:solidFill>
                  <a:schemeClr val="dk1"/>
                </a:solidFill>
                <a:latin typeface="Libre Franklin"/>
                <a:ea typeface="Libre Franklin"/>
                <a:cs typeface="Libre Franklin"/>
                <a:sym typeface="Libre Franklin"/>
              </a:rPr>
              <a:t>Time Consuming Waiting Queue : </a:t>
            </a:r>
            <a:r>
              <a:rPr lang="en-US" dirty="0">
                <a:solidFill>
                  <a:schemeClr val="dk1"/>
                </a:solidFill>
                <a:latin typeface="Libre Franklin"/>
                <a:sym typeface="Libre Franklin"/>
              </a:rPr>
              <a:t>The process of appointment till test report and non availability of doctors can lead to time consuming issue</a:t>
            </a:r>
          </a:p>
          <a:p>
            <a:pPr marL="285750" marR="0" lvl="0" indent="-285750" algn="just"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ea typeface="Libre Franklin"/>
              <a:cs typeface="Libre Franklin"/>
              <a:sym typeface="Libre Franklin"/>
            </a:endParaRPr>
          </a:p>
          <a:p>
            <a:pPr marL="285750" marR="0" lvl="0" indent="-285750" algn="just" rtl="0">
              <a:lnSpc>
                <a:spcPct val="90000"/>
              </a:lnSpc>
              <a:spcBef>
                <a:spcPts val="0"/>
              </a:spcBef>
              <a:spcAft>
                <a:spcPts val="0"/>
              </a:spcAft>
              <a:buClr>
                <a:schemeClr val="dk1"/>
              </a:buClr>
              <a:buSzPts val="1600"/>
              <a:buFont typeface="Noto Sans Symbols"/>
              <a:buChar char="⮚"/>
            </a:pPr>
            <a:r>
              <a:rPr lang="en-US" sz="1600" b="1" dirty="0">
                <a:solidFill>
                  <a:schemeClr val="dk1"/>
                </a:solidFill>
                <a:latin typeface="Libre Franklin"/>
                <a:ea typeface="Libre Franklin"/>
                <a:cs typeface="Libre Franklin"/>
                <a:sym typeface="Libre Franklin"/>
              </a:rPr>
              <a:t>Ethical Concern: </a:t>
            </a:r>
            <a:r>
              <a:rPr lang="en-US" dirty="0">
                <a:solidFill>
                  <a:schemeClr val="dk1"/>
                </a:solidFill>
                <a:latin typeface="Libre Franklin"/>
                <a:ea typeface="Libre Franklin"/>
                <a:cs typeface="Libre Franklin"/>
                <a:sym typeface="Libre Franklin"/>
              </a:rPr>
              <a:t>There are ethical concerns surrounding the use of patient data in disease prediction and doctor recommendation systems, particularly with regards to privacy and security. </a:t>
            </a:r>
          </a:p>
          <a:p>
            <a:pPr marL="285750" marR="0" lvl="0" indent="-285750" algn="just" rtl="0">
              <a:lnSpc>
                <a:spcPct val="90000"/>
              </a:lnSpc>
              <a:spcBef>
                <a:spcPts val="0"/>
              </a:spcBef>
              <a:spcAft>
                <a:spcPts val="0"/>
              </a:spcAft>
              <a:buClr>
                <a:schemeClr val="dk1"/>
              </a:buClr>
              <a:buSzPts val="1600"/>
              <a:buFont typeface="Noto Sans Symbols"/>
              <a:buChar char="⮚"/>
            </a:pPr>
            <a:endParaRPr lang="en-US"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1" dirty="0">
                <a:solidFill>
                  <a:schemeClr val="dk1"/>
                </a:solidFill>
                <a:latin typeface="Libre Franklin"/>
                <a:ea typeface="Libre Franklin"/>
                <a:cs typeface="Libre Franklin"/>
                <a:sym typeface="Libre Franklin"/>
              </a:rPr>
              <a:t>Accuracy of the model: </a:t>
            </a:r>
            <a:r>
              <a:rPr lang="en-US" dirty="0">
                <a:solidFill>
                  <a:schemeClr val="dk1"/>
                </a:solidFill>
                <a:latin typeface="Libre Franklin"/>
                <a:ea typeface="Libre Franklin"/>
                <a:cs typeface="Libre Franklin"/>
                <a:sym typeface="Libre Franklin"/>
              </a:rPr>
              <a:t>Need a generalized solution for the best accuracy.</a:t>
            </a:r>
            <a:endParaRPr lang="en-US" sz="1600" b="1"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endParaRPr lang="en-US" sz="1600"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r>
              <a:rPr lang="en-US" sz="1600" b="0" i="0" dirty="0">
                <a:solidFill>
                  <a:schemeClr val="dk1"/>
                </a:solidFill>
                <a:latin typeface="Libre Franklin"/>
                <a:ea typeface="Libre Franklin"/>
                <a:cs typeface="Libre Franklin"/>
                <a:sym typeface="Libre Franklin"/>
              </a:rPr>
              <a:t> </a:t>
            </a:r>
            <a:endParaRPr dirty="0"/>
          </a:p>
        </p:txBody>
      </p:sp>
      <p:sp>
        <p:nvSpPr>
          <p:cNvPr id="2" name="Google Shape;228;p3">
            <a:extLst>
              <a:ext uri="{FF2B5EF4-FFF2-40B4-BE49-F238E27FC236}">
                <a16:creationId xmlns:a16="http://schemas.microsoft.com/office/drawing/2014/main" id="{51FCC1DC-D404-56C9-8B5B-9079961267A7}"/>
              </a:ext>
            </a:extLst>
          </p:cNvPr>
          <p:cNvSpPr txBox="1">
            <a:spLocks noGrp="1"/>
          </p:cNvSpPr>
          <p:nvPr>
            <p:ph type="body" idx="2"/>
          </p:nvPr>
        </p:nvSpPr>
        <p:spPr>
          <a:xfrm>
            <a:off x="952499" y="179228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solidFill>
                  <a:schemeClr val="bg2"/>
                </a:solidFill>
              </a:rPr>
              <a:t>Problem description:</a:t>
            </a:r>
            <a:endParaRPr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401021"/>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Problem Statement</a:t>
            </a:r>
            <a:endParaRPr dirty="0"/>
          </a:p>
        </p:txBody>
      </p:sp>
      <p:sp>
        <p:nvSpPr>
          <p:cNvPr id="229" name="Google Shape;229;p3"/>
          <p:cNvSpPr txBox="1">
            <a:spLocks noGrp="1"/>
          </p:cNvSpPr>
          <p:nvPr>
            <p:ph type="body" idx="1"/>
          </p:nvPr>
        </p:nvSpPr>
        <p:spPr>
          <a:xfrm>
            <a:off x="952499" y="2181225"/>
            <a:ext cx="4838701" cy="43986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endParaRPr lang="en-US" sz="1400" dirty="0">
              <a:solidFill>
                <a:schemeClr val="dk1"/>
              </a:solidFill>
              <a:latin typeface="Libre Franklin"/>
              <a:ea typeface="Libre Franklin"/>
              <a:cs typeface="Libre Franklin"/>
              <a:sym typeface="Libre Franklin"/>
            </a:endParaRPr>
          </a:p>
          <a:p>
            <a:pPr marL="285750" lvl="0" indent="-285750" algn="just" rtl="0">
              <a:lnSpc>
                <a:spcPct val="90000"/>
              </a:lnSpc>
              <a:spcBef>
                <a:spcPts val="0"/>
              </a:spcBef>
              <a:spcAft>
                <a:spcPts val="0"/>
              </a:spcAft>
              <a:buClr>
                <a:schemeClr val="dk1"/>
              </a:buClr>
              <a:buSzPts val="1600"/>
              <a:buFont typeface="Noto Sans Symbols"/>
              <a:buChar char="⮚"/>
            </a:pPr>
            <a:endParaRPr lang="en-US" sz="1400"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2" name="Google Shape;232;p3"/>
          <p:cNvSpPr txBox="1"/>
          <p:nvPr/>
        </p:nvSpPr>
        <p:spPr>
          <a:xfrm>
            <a:off x="6248399" y="2181225"/>
            <a:ext cx="4838701" cy="43986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endParaRPr lang="en-US"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endParaRPr lang="en-US" sz="1600"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r>
              <a:rPr lang="en-US" sz="1600" b="0" i="0" dirty="0">
                <a:solidFill>
                  <a:schemeClr val="dk1"/>
                </a:solidFill>
                <a:latin typeface="Libre Franklin"/>
                <a:ea typeface="Libre Franklin"/>
                <a:cs typeface="Libre Franklin"/>
                <a:sym typeface="Libre Franklin"/>
              </a:rPr>
              <a:t> </a:t>
            </a:r>
            <a:endParaRPr dirty="0"/>
          </a:p>
        </p:txBody>
      </p:sp>
      <p:sp>
        <p:nvSpPr>
          <p:cNvPr id="2" name="Google Shape;228;p3">
            <a:extLst>
              <a:ext uri="{FF2B5EF4-FFF2-40B4-BE49-F238E27FC236}">
                <a16:creationId xmlns:a16="http://schemas.microsoft.com/office/drawing/2014/main" id="{51FCC1DC-D404-56C9-8B5B-9079961267A7}"/>
              </a:ext>
            </a:extLst>
          </p:cNvPr>
          <p:cNvSpPr txBox="1">
            <a:spLocks noGrp="1"/>
          </p:cNvSpPr>
          <p:nvPr>
            <p:ph type="body" idx="2"/>
          </p:nvPr>
        </p:nvSpPr>
        <p:spPr>
          <a:xfrm>
            <a:off x="952499" y="179228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solidFill>
                  <a:schemeClr val="bg2"/>
                </a:solidFill>
              </a:rPr>
              <a:t>Business Oriented Future Scope:</a:t>
            </a:r>
            <a:endParaRPr dirty="0">
              <a:solidFill>
                <a:schemeClr val="bg2"/>
              </a:solidFill>
            </a:endParaRPr>
          </a:p>
        </p:txBody>
      </p:sp>
    </p:spTree>
    <p:extLst>
      <p:ext uri="{BB962C8B-B14F-4D97-AF65-F5344CB8AC3E}">
        <p14:creationId xmlns:p14="http://schemas.microsoft.com/office/powerpoint/2010/main" val="15402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71550" y="2047875"/>
            <a:ext cx="4924425" cy="455104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361950" lvl="0" indent="-260350" algn="just" rtl="0">
              <a:lnSpc>
                <a:spcPct val="100000"/>
              </a:lnSpc>
              <a:spcBef>
                <a:spcPts val="1000"/>
              </a:spcBef>
              <a:spcAft>
                <a:spcPts val="0"/>
              </a:spcAft>
              <a:buClr>
                <a:schemeClr val="dk1"/>
              </a:buClr>
              <a:buSzPts val="1600"/>
              <a:buFont typeface="Wingdings" panose="05000000000000000000" pitchFamily="2" charset="2"/>
              <a:buChar char="Ø"/>
            </a:pPr>
            <a:r>
              <a:rPr lang="en-US" sz="1400" dirty="0"/>
              <a:t>A web-based platform that uses machine learning algorithms and natural language processing to analyze patient health data and recommend appropriate doctors and prescriptions including medical report reading, based on the symptoms and reports of a patient.</a:t>
            </a:r>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r>
              <a:rPr lang="en-US" sz="1400" dirty="0"/>
              <a:t>The platform would integrate with electronic health records and other medical databases to collect patient data to train the model for better accuracy.</a:t>
            </a:r>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r>
              <a:rPr lang="en-US" sz="1400" dirty="0"/>
              <a:t>Once a disease is predicted, the platform would recommend appropriate doctors specialization, test and medicine prescription in a secure shell using blockchain technology.</a:t>
            </a:r>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r>
              <a:rPr lang="en-US" sz="1400" dirty="0"/>
              <a:t>The platform will provide the medical report reading in the common language along with the severity. </a:t>
            </a:r>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r>
              <a:rPr lang="en-US" sz="1400" dirty="0"/>
              <a:t>The algorithms used in the platform would be regularly updated and refined based on new data and feedback from healthcare providers and patients.</a:t>
            </a:r>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endParaRPr lang="en-US" sz="1400" dirty="0"/>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endParaRPr lang="en-US" sz="1400" dirty="0"/>
          </a:p>
          <a:p>
            <a:pPr marL="387350" lvl="0" indent="-285750" algn="just" rtl="0">
              <a:lnSpc>
                <a:spcPct val="100000"/>
              </a:lnSpc>
              <a:spcBef>
                <a:spcPts val="1000"/>
              </a:spcBef>
              <a:spcAft>
                <a:spcPts val="0"/>
              </a:spcAft>
              <a:buClr>
                <a:schemeClr val="dk1"/>
              </a:buClr>
              <a:buSzPts val="1600"/>
              <a:buFont typeface="Wingdings" panose="05000000000000000000" pitchFamily="2" charset="2"/>
              <a:buChar char="Ø"/>
            </a:pPr>
            <a:endParaRPr dirty="0"/>
          </a:p>
        </p:txBody>
      </p:sp>
      <p:sp>
        <p:nvSpPr>
          <p:cNvPr id="222" name="Google Shape;222;p2"/>
          <p:cNvSpPr txBox="1"/>
          <p:nvPr/>
        </p:nvSpPr>
        <p:spPr>
          <a:xfrm>
            <a:off x="6591301" y="4638675"/>
            <a:ext cx="5359276" cy="196024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bg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1" i="0" dirty="0">
                <a:solidFill>
                  <a:schemeClr val="dk1"/>
                </a:solidFill>
                <a:latin typeface="Libre Franklin"/>
                <a:ea typeface="Libre Franklin"/>
                <a:cs typeface="Libre Franklin"/>
                <a:sym typeface="Libre Franklin"/>
              </a:rPr>
              <a:t>Back-end:</a:t>
            </a:r>
            <a:r>
              <a:rPr lang="en-US" sz="1600" b="0" i="0" dirty="0">
                <a:solidFill>
                  <a:schemeClr val="dk1"/>
                </a:solidFill>
                <a:latin typeface="Libre Franklin"/>
                <a:ea typeface="Libre Franklin"/>
                <a:cs typeface="Libre Franklin"/>
                <a:sym typeface="Libre Franklin"/>
              </a:rPr>
              <a:t> Machine Learning Model</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chemeClr val="dk1"/>
                </a:solidFill>
                <a:latin typeface="Libre Franklin"/>
                <a:sym typeface="Libre Franklin"/>
              </a:rPr>
              <a:t>Front-end:</a:t>
            </a:r>
            <a:r>
              <a:rPr lang="en-US" sz="1600" dirty="0">
                <a:solidFill>
                  <a:schemeClr val="dk1"/>
                </a:solidFill>
                <a:latin typeface="Libre Franklin"/>
                <a:sym typeface="Libre Franklin"/>
              </a:rPr>
              <a:t> React-JS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chemeClr val="dk1"/>
                </a:solidFill>
                <a:latin typeface="Libre Franklin"/>
                <a:sym typeface="Libre Franklin"/>
              </a:rPr>
              <a:t>APIs:</a:t>
            </a:r>
            <a:r>
              <a:rPr lang="en-US" sz="1600" dirty="0">
                <a:solidFill>
                  <a:schemeClr val="dk1"/>
                </a:solidFill>
                <a:latin typeface="Libre Franklin"/>
                <a:sym typeface="Libre Franklin"/>
              </a:rPr>
              <a:t> Flask</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chemeClr val="dk1"/>
                </a:solidFill>
                <a:latin typeface="Libre Franklin"/>
                <a:sym typeface="Libre Franklin"/>
              </a:rPr>
              <a:t>Framework: </a:t>
            </a:r>
            <a:r>
              <a:rPr lang="en-US" sz="1600" dirty="0">
                <a:solidFill>
                  <a:schemeClr val="dk1"/>
                </a:solidFill>
                <a:latin typeface="Libre Franklin"/>
                <a:sym typeface="Libre Franklin"/>
              </a:rPr>
              <a:t>Web 3.0</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20" name="Picture Placeholder 19"/>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6229350" y="1489926"/>
            <a:ext cx="5721227" cy="304734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71550" y="208381"/>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971548" y="1265214"/>
            <a:ext cx="9552678" cy="250507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endParaRPr b="1"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2" name="Google Shape;229;p3">
            <a:extLst>
              <a:ext uri="{FF2B5EF4-FFF2-40B4-BE49-F238E27FC236}">
                <a16:creationId xmlns:a16="http://schemas.microsoft.com/office/drawing/2014/main" id="{D2F20766-72FF-4A02-4BB0-C37293F55D2B}"/>
              </a:ext>
            </a:extLst>
          </p:cNvPr>
          <p:cNvSpPr txBox="1">
            <a:spLocks/>
          </p:cNvSpPr>
          <p:nvPr/>
        </p:nvSpPr>
        <p:spPr>
          <a:xfrm>
            <a:off x="971548" y="3929821"/>
            <a:ext cx="10610851" cy="224286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spcBef>
                <a:spcPts val="0"/>
              </a:spcBef>
            </a:pPr>
            <a:r>
              <a:rPr lang="en-US" b="1" dirty="0"/>
              <a:t>Working :-</a:t>
            </a:r>
          </a:p>
          <a:p>
            <a:pPr marL="285750" indent="-285750">
              <a:spcBef>
                <a:spcPts val="0"/>
              </a:spcBef>
              <a:buFont typeface="Wingdings" panose="05000000000000000000" pitchFamily="2" charset="2"/>
              <a:buChar char="Ø"/>
            </a:pPr>
            <a:r>
              <a:rPr lang="en-US" sz="1400" dirty="0"/>
              <a:t>User can login into the system.</a:t>
            </a:r>
          </a:p>
          <a:p>
            <a:pPr marL="285750" indent="-285750">
              <a:spcBef>
                <a:spcPts val="0"/>
              </a:spcBef>
              <a:buFont typeface="Wingdings" panose="05000000000000000000" pitchFamily="2" charset="2"/>
              <a:buChar char="Ø"/>
            </a:pPr>
            <a:r>
              <a:rPr lang="en-US" sz="1400" dirty="0"/>
              <a:t>Symptoms can be entered by the user in the form of text, image and can be collected from wearable device directly.</a:t>
            </a:r>
          </a:p>
          <a:p>
            <a:pPr marL="285750" indent="-285750">
              <a:spcBef>
                <a:spcPts val="0"/>
              </a:spcBef>
              <a:buFont typeface="Wingdings" panose="05000000000000000000" pitchFamily="2" charset="2"/>
              <a:buChar char="Ø"/>
            </a:pPr>
            <a:r>
              <a:rPr lang="en-US" sz="1400" dirty="0"/>
              <a:t>User can input the medical report for the better clarity of the reading.</a:t>
            </a:r>
          </a:p>
          <a:p>
            <a:pPr marL="285750" indent="-285750">
              <a:spcBef>
                <a:spcPts val="0"/>
              </a:spcBef>
              <a:buFont typeface="Wingdings" panose="05000000000000000000" pitchFamily="2" charset="2"/>
              <a:buChar char="Ø"/>
            </a:pPr>
            <a:r>
              <a:rPr lang="en-US" sz="1400" dirty="0"/>
              <a:t>System will predict the disease , give option to check for doctor recommendations , prescribe relevant test and medicine.</a:t>
            </a:r>
          </a:p>
          <a:p>
            <a:pPr marL="0" indent="0">
              <a:spcBef>
                <a:spcPts val="0"/>
              </a:spcBef>
            </a:pPr>
            <a:r>
              <a:rPr lang="en-US" sz="1400" dirty="0"/>
              <a:t> 1. User enter the symptoms:-text, images , wearable devices.</a:t>
            </a:r>
          </a:p>
          <a:p>
            <a:pPr marL="0" indent="0">
              <a:spcBef>
                <a:spcPts val="0"/>
              </a:spcBef>
            </a:pPr>
            <a:r>
              <a:rPr lang="en-US" sz="1400" dirty="0"/>
              <a:t> 2. Now user gets  description of the diseases.</a:t>
            </a:r>
          </a:p>
          <a:p>
            <a:pPr marL="0" indent="0">
              <a:spcBef>
                <a:spcPts val="0"/>
              </a:spcBef>
            </a:pPr>
            <a:r>
              <a:rPr lang="en-US" sz="1400" dirty="0"/>
              <a:t> 3. After that , the model will recommend ‘Doctor’ , ‘Tests’ and ‘Medicines’ .</a:t>
            </a:r>
          </a:p>
          <a:p>
            <a:pPr marL="0" indent="0">
              <a:spcBef>
                <a:spcPts val="0"/>
              </a:spcBef>
            </a:pPr>
            <a:r>
              <a:rPr lang="en-US" sz="14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170" y="1888194"/>
            <a:ext cx="9163679" cy="1866900"/>
          </a:xfrm>
          <a:prstGeom prst="rect">
            <a:avLst/>
          </a:prstGeom>
        </p:spPr>
      </p:pic>
    </p:spTree>
    <p:extLst>
      <p:ext uri="{BB962C8B-B14F-4D97-AF65-F5344CB8AC3E}">
        <p14:creationId xmlns:p14="http://schemas.microsoft.com/office/powerpoint/2010/main" val="129011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71550" y="208381"/>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971548" y="1265214"/>
            <a:ext cx="9552678" cy="250507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endParaRPr b="1"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2" name="Google Shape;229;p3">
            <a:extLst>
              <a:ext uri="{FF2B5EF4-FFF2-40B4-BE49-F238E27FC236}">
                <a16:creationId xmlns:a16="http://schemas.microsoft.com/office/drawing/2014/main" id="{D2F20766-72FF-4A02-4BB0-C37293F55D2B}"/>
              </a:ext>
            </a:extLst>
          </p:cNvPr>
          <p:cNvSpPr txBox="1">
            <a:spLocks/>
          </p:cNvSpPr>
          <p:nvPr/>
        </p:nvSpPr>
        <p:spPr>
          <a:xfrm>
            <a:off x="971548" y="3929821"/>
            <a:ext cx="10610851" cy="224286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spcBef>
                <a:spcPts val="0"/>
              </a:spcBef>
            </a:pPr>
            <a:r>
              <a:rPr lang="en-US" b="1" dirty="0"/>
              <a:t>Working :-</a:t>
            </a:r>
          </a:p>
          <a:p>
            <a:pPr marL="285750" indent="-285750">
              <a:spcBef>
                <a:spcPts val="0"/>
              </a:spcBef>
              <a:buFont typeface="Wingdings" panose="05000000000000000000" pitchFamily="2" charset="2"/>
              <a:buChar char="Ø"/>
            </a:pPr>
            <a:r>
              <a:rPr lang="en-US" sz="1400" dirty="0"/>
              <a:t>User can login into the system.</a:t>
            </a:r>
          </a:p>
          <a:p>
            <a:pPr marL="285750" indent="-285750">
              <a:spcBef>
                <a:spcPts val="0"/>
              </a:spcBef>
              <a:buFont typeface="Wingdings" panose="05000000000000000000" pitchFamily="2" charset="2"/>
              <a:buChar char="Ø"/>
            </a:pPr>
            <a:r>
              <a:rPr lang="en-US" sz="1400" dirty="0"/>
              <a:t>Symptoms can be entered by the user in the form of text, image and can be collected from wearable device directly.</a:t>
            </a:r>
          </a:p>
          <a:p>
            <a:pPr marL="285750" indent="-285750">
              <a:spcBef>
                <a:spcPts val="0"/>
              </a:spcBef>
              <a:buFont typeface="Wingdings" panose="05000000000000000000" pitchFamily="2" charset="2"/>
              <a:buChar char="Ø"/>
            </a:pPr>
            <a:r>
              <a:rPr lang="en-US" sz="1400" dirty="0"/>
              <a:t>User can input the medical report for the better clarity of the reading.</a:t>
            </a:r>
          </a:p>
          <a:p>
            <a:pPr marL="285750" indent="-285750">
              <a:spcBef>
                <a:spcPts val="0"/>
              </a:spcBef>
              <a:buFont typeface="Wingdings" panose="05000000000000000000" pitchFamily="2" charset="2"/>
              <a:buChar char="Ø"/>
            </a:pPr>
            <a:r>
              <a:rPr lang="en-US" sz="1400" dirty="0"/>
              <a:t>System will predict the disease , give option to check for doctor recommendations , prescribe relevant test and medicine.</a:t>
            </a:r>
          </a:p>
          <a:p>
            <a:pPr marL="0" indent="0">
              <a:spcBef>
                <a:spcPts val="0"/>
              </a:spcBef>
            </a:pPr>
            <a:r>
              <a:rPr lang="en-US" sz="14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170" y="1888194"/>
            <a:ext cx="9163679" cy="1866900"/>
          </a:xfrm>
          <a:prstGeom prst="rect">
            <a:avLst/>
          </a:prstGeom>
        </p:spPr>
      </p:pic>
    </p:spTree>
    <p:extLst>
      <p:ext uri="{BB962C8B-B14F-4D97-AF65-F5344CB8AC3E}">
        <p14:creationId xmlns:p14="http://schemas.microsoft.com/office/powerpoint/2010/main" val="54137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03641" y="2062100"/>
            <a:ext cx="9888007" cy="27428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Anurag  Kumar</a:t>
            </a:r>
            <a:endParaRPr dirty="0"/>
          </a:p>
          <a:p>
            <a:pPr marL="0" lvl="0" indent="0">
              <a:buSzPts val="1200"/>
            </a:pPr>
            <a:r>
              <a:rPr lang="en-US" sz="1200" dirty="0"/>
              <a:t>Computer Science (</a:t>
            </a:r>
            <a:r>
              <a:rPr lang="en-US" sz="1200" dirty="0" err="1"/>
              <a:t>Btech</a:t>
            </a:r>
            <a:r>
              <a:rPr lang="en-US" sz="1200" dirty="0"/>
              <a:t>)			Stream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a:solidFill>
                  <a:srgbClr val="5D7C3F"/>
                </a:solidFill>
              </a:rPr>
              <a:t>Ayush</a:t>
            </a:r>
            <a:r>
              <a:rPr lang="en-US" sz="1200" b="1" dirty="0">
                <a:solidFill>
                  <a:srgbClr val="5D7C3F"/>
                </a:solidFill>
              </a:rPr>
              <a:t> </a:t>
            </a:r>
            <a:r>
              <a:rPr lang="en-US" sz="1200" b="1" dirty="0" err="1">
                <a:solidFill>
                  <a:srgbClr val="5D7C3F"/>
                </a:solidFill>
              </a:rPr>
              <a:t>Baluni</a:t>
            </a:r>
            <a:endParaRPr dirty="0"/>
          </a:p>
          <a:p>
            <a:pPr marL="0" lvl="0" indent="0" algn="l" rtl="0">
              <a:lnSpc>
                <a:spcPct val="90000"/>
              </a:lnSpc>
              <a:spcBef>
                <a:spcPts val="1000"/>
              </a:spcBef>
              <a:spcAft>
                <a:spcPts val="0"/>
              </a:spcAft>
              <a:buClr>
                <a:schemeClr val="dk1"/>
              </a:buClr>
              <a:buSzPts val="1200"/>
              <a:buNone/>
            </a:pPr>
            <a:r>
              <a:rPr lang="en-US" sz="1200" dirty="0"/>
              <a:t>Computer Science (</a:t>
            </a:r>
            <a:r>
              <a:rPr lang="en-US" sz="1200" dirty="0" err="1"/>
              <a:t>Btech</a:t>
            </a:r>
            <a:r>
              <a:rPr lang="en-US" sz="1200" dirty="0"/>
              <a:t>):			Stream (CSE )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err="1">
                <a:solidFill>
                  <a:srgbClr val="5D7C3F"/>
                </a:solidFill>
              </a:rPr>
              <a:t>Ayush</a:t>
            </a:r>
            <a:r>
              <a:rPr lang="en-US" sz="1200" b="1" dirty="0">
                <a:solidFill>
                  <a:srgbClr val="5D7C3F"/>
                </a:solidFill>
              </a:rPr>
              <a:t> Jain</a:t>
            </a:r>
            <a:endParaRPr lang="en-US" dirty="0"/>
          </a:p>
          <a:p>
            <a:pPr marL="0" lvl="0" indent="0" algn="l" rtl="0">
              <a:lnSpc>
                <a:spcPct val="90000"/>
              </a:lnSpc>
              <a:spcBef>
                <a:spcPts val="1000"/>
              </a:spcBef>
              <a:spcAft>
                <a:spcPts val="0"/>
              </a:spcAft>
              <a:buClr>
                <a:srgbClr val="5D7C3F"/>
              </a:buClr>
              <a:buSzPts val="1200"/>
              <a:buNone/>
            </a:pPr>
            <a:r>
              <a:rPr lang="en-US" sz="1200" dirty="0"/>
              <a:t>Computer Science (</a:t>
            </a:r>
            <a:r>
              <a:rPr lang="en-US" sz="1200" dirty="0" err="1"/>
              <a:t>Btech</a:t>
            </a:r>
            <a:r>
              <a:rPr lang="en-US" sz="1200" dirty="0"/>
              <a:t>):			Stream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IN" sz="1200" b="1" dirty="0" err="1">
                <a:solidFill>
                  <a:srgbClr val="5D7C3F"/>
                </a:solidFill>
              </a:rPr>
              <a:t>Bhavya</a:t>
            </a:r>
            <a:r>
              <a:rPr lang="en-IN" sz="1200" b="1" dirty="0">
                <a:solidFill>
                  <a:srgbClr val="5D7C3F"/>
                </a:solidFill>
              </a:rPr>
              <a:t> </a:t>
            </a:r>
            <a:r>
              <a:rPr lang="en-IN" sz="1200" b="1" dirty="0" err="1">
                <a:solidFill>
                  <a:srgbClr val="5D7C3F"/>
                </a:solidFill>
              </a:rPr>
              <a:t>Lohami</a:t>
            </a:r>
            <a:endParaRPr dirty="0"/>
          </a:p>
          <a:p>
            <a:pPr marL="0" lvl="0" indent="0" algn="l" rtl="0">
              <a:lnSpc>
                <a:spcPct val="90000"/>
              </a:lnSpc>
              <a:spcBef>
                <a:spcPts val="1000"/>
              </a:spcBef>
              <a:spcAft>
                <a:spcPts val="0"/>
              </a:spcAft>
              <a:buClr>
                <a:schemeClr val="dk1"/>
              </a:buClr>
              <a:buSzPts val="1200"/>
              <a:buNone/>
            </a:pPr>
            <a:r>
              <a:rPr lang="en-US" sz="1200" dirty="0"/>
              <a:t>Computer Science (</a:t>
            </a:r>
            <a:r>
              <a:rPr lang="en-US" sz="1200" dirty="0" err="1"/>
              <a:t>Btech</a:t>
            </a:r>
            <a:r>
              <a:rPr lang="en-US" sz="1200" dirty="0"/>
              <a:t>):			Stream (CSE)			Year (III)</a:t>
            </a:r>
            <a:endParaRPr dirty="0"/>
          </a:p>
          <a:p>
            <a:pPr marL="0" lvl="0" indent="0" algn="l" rtl="0">
              <a:lnSpc>
                <a:spcPct val="90000"/>
              </a:lnSpc>
              <a:spcBef>
                <a:spcPts val="1000"/>
              </a:spcBef>
              <a:spcAft>
                <a:spcPts val="0"/>
              </a:spcAft>
              <a:buClr>
                <a:srgbClr val="5D7C3F"/>
              </a:buClr>
              <a:buSzPts val="1200"/>
              <a:buNone/>
            </a:pPr>
            <a:r>
              <a:rPr lang="en-US" sz="1200" dirty="0"/>
              <a:t> </a:t>
            </a:r>
            <a:endParaRPr dirty="0"/>
          </a:p>
        </p:txBody>
      </p:sp>
    </p:spTree>
  </p:cSld>
  <p:clrMapOvr>
    <a:masterClrMapping/>
  </p:clrMapOvr>
</p:sld>
</file>

<file path=ppt/theme/theme1.xml><?xml version="1.0" encoding="utf-8"?>
<a:theme xmlns:a="http://schemas.openxmlformats.org/drawingml/2006/main" name="Theme1">
  <a:themeElements>
    <a:clrScheme name="Custom 6">
      <a:dk1>
        <a:sysClr val="windowText" lastClr="000000"/>
      </a:dk1>
      <a:lt1>
        <a:sysClr val="window" lastClr="FFFFFF"/>
      </a:lt1>
      <a:dk2>
        <a:srgbClr val="632E62"/>
      </a:dk2>
      <a:lt2>
        <a:srgbClr val="EAE5EB"/>
      </a:lt2>
      <a:accent1>
        <a:srgbClr val="D565D2"/>
      </a:accent1>
      <a:accent2>
        <a:srgbClr val="9B57D3"/>
      </a:accent2>
      <a:accent3>
        <a:srgbClr val="755DD9"/>
      </a:accent3>
      <a:accent4>
        <a:srgbClr val="665EB8"/>
      </a:accent4>
      <a:accent5>
        <a:srgbClr val="AC9DE8"/>
      </a:accent5>
      <a:accent6>
        <a:srgbClr val="C39AE4"/>
      </a:accent6>
      <a:hlink>
        <a:srgbClr val="E5A2E4"/>
      </a:hlink>
      <a:folHlink>
        <a:srgbClr val="964EC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732</Words>
  <Application>Microsoft Office PowerPoint</Application>
  <PresentationFormat>Widescreen</PresentationFormat>
  <Paragraphs>80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Franklin Gothic</vt:lpstr>
      <vt:lpstr>Libre Franklin</vt:lpstr>
      <vt:lpstr>Noto Sans Symbols</vt:lpstr>
      <vt:lpstr>Arial</vt:lpstr>
      <vt:lpstr>Calibri</vt:lpstr>
      <vt:lpstr>Wingdings</vt:lpstr>
      <vt:lpstr>Theme1</vt:lpstr>
      <vt:lpstr>Basic Details of the Team and Problem Statement</vt:lpstr>
      <vt:lpstr>Problem Statement</vt:lpstr>
      <vt:lpstr>Problem Statement</vt:lpstr>
      <vt:lpstr>Idea/Approach Details</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Appoorva Bansal</cp:lastModifiedBy>
  <cp:revision>15</cp:revision>
  <dcterms:created xsi:type="dcterms:W3CDTF">2022-02-11T07:14:46Z</dcterms:created>
  <dcterms:modified xsi:type="dcterms:W3CDTF">2023-04-15T04:57:13Z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