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CD4D-BB6E-3125-3C4C-C47D73B8B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C3531-34DA-28C0-D3DF-3AA228276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A525-C907-F9B3-415D-20BA29FC2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76823-22B7-6AB0-ED34-9E499394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3C43-F868-8928-5A18-97EDA90C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6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2661-D201-26C7-74D6-9EE63DA4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73ED9-BF93-C9EC-C4B7-0520EE77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3A93-9C46-5B9C-D7B8-F8E75B71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9DB9-1773-8747-B723-ECB95797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15D2B-0409-223D-762A-E373C18D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1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E2113-5DC0-42B6-BCCB-3FF17885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3E343-8710-E89A-7BA7-46BAA70B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FFED-A8D8-1F96-5EAF-AB9F0811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14D0-0169-DFD6-C132-6CBBCA2C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112C-E972-EE55-0E80-78D66B46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80A-BDBB-24E1-56FC-EA5D2E43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572A-287A-F799-C25C-C8DCB3E5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B25C9-F13C-06DE-17B5-B1A78088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6EBB-8138-DA0E-A8C0-5CE9DC64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27F2F-A475-628A-6E10-336A168B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3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8974-CC32-9F01-2DC0-646FF88F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D921-7ECE-561C-03F7-4BFAFBF76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9728-2597-8F98-7DA1-FAF76BA7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D2F7-9C08-AA74-45B7-B369C35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D832-8540-0848-797D-04138B38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FA26-2032-3414-4E3D-511B2F89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E09D-32B8-D910-290E-E535002BA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F3CB0-7D00-3789-F8E8-A3CD5255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A7420-7E1B-CDCD-90B6-DDFEF6BC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BAD36-16CC-45BA-2CF9-C3703B3F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DA346-3DFD-1C94-72FD-0E8C0785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83EF-386F-6340-0A2A-92438EAD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27F47-A225-89E9-4F14-3DF290CF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895E3-394B-7DC4-92F5-A912152C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ED41A-8D8F-9DFB-BF36-9E52816F4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13A2A-A895-9CCD-B1B6-4D85592B9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4EF81-C3D3-1E29-7D5C-25AF710F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B9DF-414B-1E96-EB0F-6318FDC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40C5F-D34F-D26B-CDD3-B2F33CD8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6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3F1B-5E09-BDFA-B9C7-AE53BF71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2F752-E9D2-3EED-28FF-81DE226F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16A17-7705-B8F2-C9FD-829CD1E6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1F248-9EDC-91B9-5289-1693D95D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91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E3054-54E6-0196-08CA-1E7B4E5D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E8FBF-8451-0787-E1C4-537855B6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B8ABC-D01E-6116-3D7F-614E29D3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49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1096-750D-7D5C-C818-6C60E3EF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E56B-1759-E8FC-EFF3-4DCA8E4E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B57F5-D3E7-E7BD-B80D-E9A77C11F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669C9-DD10-4639-C34F-15C4485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CCB49-48B8-8AAE-27C3-5C3F27C7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A5F9-1E26-65AB-4B98-3D53449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65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CC48-2BB5-92B4-DC1B-D0594636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C1501-7B32-AB5D-D1CC-C77A62577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8CE77-49D1-BE06-ED97-035A0197C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9B160-7D62-6271-4C46-12C3E301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C0E5C-9265-2329-A100-B55C60BB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523EC-5779-0CA5-AEE5-C10318F3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9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ABEBD-B44C-5A0B-291C-0CCEF2C9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A26FF-2D1C-4ACB-3863-A226DC735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B035-629A-B0BD-4072-774AB648C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4307-1A67-4F5D-92C1-F95B4F9F06F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3E21-0882-F879-632E-B1DEE412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F140-3F59-76B9-9F70-34D67B386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3C85-8245-45E6-BFCB-87AF66AC64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D71706-7B8A-71EB-FFCB-44724B8BC9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57" y="3429000"/>
            <a:ext cx="11416894" cy="3442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6B16B-3B63-3B0F-B0EB-50600CCA0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4" y="410528"/>
            <a:ext cx="5257800" cy="5257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2F9038-7A2A-6A89-1B3E-A206A513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656" y="1965927"/>
            <a:ext cx="3605784" cy="1325563"/>
          </a:xfrm>
        </p:spPr>
        <p:txBody>
          <a:bodyPr>
            <a:normAutofit fontScale="90000"/>
          </a:bodyPr>
          <a:lstStyle/>
          <a:p>
            <a:r>
              <a:rPr lang="en-US" sz="8800" b="1" dirty="0" err="1">
                <a:solidFill>
                  <a:srgbClr val="3CBE52"/>
                </a:solidFill>
                <a:latin typeface="+mn-lt"/>
              </a:rPr>
              <a:t>Sramify</a:t>
            </a:r>
            <a:endParaRPr lang="en-IN" sz="8800" b="1" dirty="0">
              <a:solidFill>
                <a:srgbClr val="3CBE52"/>
              </a:solidFill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CDA968-CDB6-76F4-1A88-2931BEC7E8D4}"/>
              </a:ext>
            </a:extLst>
          </p:cNvPr>
          <p:cNvSpPr txBox="1">
            <a:spLocks/>
          </p:cNvSpPr>
          <p:nvPr/>
        </p:nvSpPr>
        <p:spPr>
          <a:xfrm>
            <a:off x="5929656" y="2566606"/>
            <a:ext cx="3931920" cy="1587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Empowering Work, Simplifying Workforce Solutions</a:t>
            </a:r>
            <a:endParaRPr lang="en-IN" sz="8800" i="1" dirty="0">
              <a:solidFill>
                <a:srgbClr val="3CBE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9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A06AB2-7878-CA76-AFEB-DCEDB9C23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6266"/>
          <a:stretch/>
        </p:blipFill>
        <p:spPr>
          <a:xfrm>
            <a:off x="636634" y="895558"/>
            <a:ext cx="2878764" cy="5605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FF1F71-EBE7-40BA-94FB-3FDD85189B69}"/>
              </a:ext>
            </a:extLst>
          </p:cNvPr>
          <p:cNvSpPr txBox="1"/>
          <p:nvPr/>
        </p:nvSpPr>
        <p:spPr>
          <a:xfrm>
            <a:off x="636634" y="174289"/>
            <a:ext cx="7078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CBE52"/>
                </a:solidFill>
              </a:rPr>
              <a:t>Effective joining in 3 steps?</a:t>
            </a:r>
            <a:endParaRPr lang="en-IN" sz="4800" b="1" dirty="0">
              <a:solidFill>
                <a:srgbClr val="3CBE5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ED7614-1365-FAAD-5EEE-54E7DE1B4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7" b="6266"/>
          <a:stretch/>
        </p:blipFill>
        <p:spPr>
          <a:xfrm>
            <a:off x="4647474" y="895558"/>
            <a:ext cx="2878764" cy="56052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FE7F7F-567A-8135-DFC5-C64A19889A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" b="5208"/>
          <a:stretch/>
        </p:blipFill>
        <p:spPr>
          <a:xfrm>
            <a:off x="8602211" y="895558"/>
            <a:ext cx="2804373" cy="560527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10E4A5-26CF-C276-0FB5-56D6FDFA5BA6}"/>
              </a:ext>
            </a:extLst>
          </p:cNvPr>
          <p:cNvSpPr/>
          <p:nvPr/>
        </p:nvSpPr>
        <p:spPr>
          <a:xfrm>
            <a:off x="3730752" y="3831336"/>
            <a:ext cx="727978" cy="26517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B82AF2-1DEE-9BC0-BEDE-0E478B582503}"/>
              </a:ext>
            </a:extLst>
          </p:cNvPr>
          <p:cNvSpPr/>
          <p:nvPr/>
        </p:nvSpPr>
        <p:spPr>
          <a:xfrm>
            <a:off x="7771539" y="3831336"/>
            <a:ext cx="727978" cy="26517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8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221B7-3B80-B8DD-5935-E553A984FFF4}"/>
              </a:ext>
            </a:extLst>
          </p:cNvPr>
          <p:cNvSpPr txBox="1"/>
          <p:nvPr/>
        </p:nvSpPr>
        <p:spPr>
          <a:xfrm>
            <a:off x="840740" y="163915"/>
            <a:ext cx="5760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CBE52"/>
                </a:solidFill>
              </a:rPr>
              <a:t>Contractor dashboard</a:t>
            </a:r>
            <a:endParaRPr lang="en-IN" sz="4800" b="1" dirty="0">
              <a:solidFill>
                <a:srgbClr val="3CBE5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E5EF5-D6EB-5679-BB3E-91049872B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" b="6400"/>
          <a:stretch/>
        </p:blipFill>
        <p:spPr>
          <a:xfrm>
            <a:off x="7960673" y="589788"/>
            <a:ext cx="2903410" cy="5678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3CC1D-32D4-5A25-DD74-7D687BD40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6667"/>
          <a:stretch/>
        </p:blipFill>
        <p:spPr>
          <a:xfrm>
            <a:off x="1949709" y="864294"/>
            <a:ext cx="3002983" cy="582979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6A9184D-E471-379A-0C37-9DB20F06FF9F}"/>
              </a:ext>
            </a:extLst>
          </p:cNvPr>
          <p:cNvSpPr/>
          <p:nvPr/>
        </p:nvSpPr>
        <p:spPr>
          <a:xfrm>
            <a:off x="5650992" y="3176986"/>
            <a:ext cx="1984248" cy="1335024"/>
          </a:xfrm>
          <a:prstGeom prst="wedgeRoundRectCallout">
            <a:avLst>
              <a:gd name="adj1" fmla="val -102290"/>
              <a:gd name="adj2" fmla="val 177568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new labors(contractor dashboard)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9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F139B9-5EB5-B5EE-3EFE-DB5CA2E61C07}"/>
              </a:ext>
            </a:extLst>
          </p:cNvPr>
          <p:cNvSpPr txBox="1"/>
          <p:nvPr/>
        </p:nvSpPr>
        <p:spPr>
          <a:xfrm>
            <a:off x="1538478" y="1056006"/>
            <a:ext cx="755980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solidFill>
                  <a:srgbClr val="3CBE52"/>
                </a:solidFill>
              </a:rPr>
              <a:t>Market Penetration Playbook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Digital Marketing &amp; Online Presence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Referral &amp; Word-of-Mouth Marketing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Hyperlocal Marketing (Targeting Specific Areas)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B2B &amp; Corporate Partnerships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Trust &amp; Brand Building Strategies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Offline &amp; On-Ground Activation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Influencer &amp; Content Marketing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WhatsApp &amp; Direct Marketing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Unique Launch Campaigns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358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FA426F-F8AF-1FA1-BC55-213E6C3F1280}"/>
              </a:ext>
            </a:extLst>
          </p:cNvPr>
          <p:cNvSpPr txBox="1"/>
          <p:nvPr/>
        </p:nvSpPr>
        <p:spPr>
          <a:xfrm>
            <a:off x="1373886" y="738199"/>
            <a:ext cx="8410194" cy="575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</a:pPr>
            <a:r>
              <a:rPr lang="en-US" sz="4800" b="1" dirty="0">
                <a:solidFill>
                  <a:srgbClr val="3CBE52"/>
                </a:solidFill>
              </a:rPr>
              <a:t>Revenue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Commission-Based Model (Core Revenue Stream)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Subscription Plans for Customers (Recurring Revenue)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Lead Generation Fees from Workers (Freemium Model)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B2B &amp; Corporate Contracts (Bulk Hiring)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Ad Revenue &amp; Featured Listings (Monetizing Visibility)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Training &amp; Certification Fees (Upskilling Workers)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Microfinance, Loans &amp; Insurance Partnerships (FinTech Play)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Tool &amp; Equipment Rentals for Workers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>
              <a:lnSpc>
                <a:spcPts val="5400"/>
              </a:lnSpc>
              <a:buNone/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Loyalty &amp; Rewards Program (Retention &amp; Upselling)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  <a:p>
            <a:pPr>
              <a:lnSpc>
                <a:spcPts val="5400"/>
              </a:lnSpc>
            </a:pPr>
            <a:r>
              <a:rPr lang="en-US" sz="2000" i="0" dirty="0">
                <a:solidFill>
                  <a:srgbClr val="000000"/>
                </a:solidFill>
                <a:effectLst/>
                <a:latin typeface="YAFdJjTk5UU 0"/>
              </a:rPr>
              <a:t>Surge Pricing During Peak Demand (Dynamic Pricing)</a:t>
            </a:r>
            <a:endParaRPr lang="en-US" sz="2000" dirty="0">
              <a:solidFill>
                <a:srgbClr val="000000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30404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00A2CE-7A96-A1F5-3DB5-C5253004BB46}"/>
              </a:ext>
            </a:extLst>
          </p:cNvPr>
          <p:cNvSpPr txBox="1"/>
          <p:nvPr/>
        </p:nvSpPr>
        <p:spPr>
          <a:xfrm>
            <a:off x="1721358" y="595211"/>
            <a:ext cx="8474202" cy="5847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  <a:buNone/>
            </a:pPr>
            <a:r>
              <a:rPr lang="en-US" sz="4800" b="1" dirty="0">
                <a:solidFill>
                  <a:srgbClr val="3CBE52"/>
                </a:solidFill>
              </a:rPr>
              <a:t>trust issues</a:t>
            </a: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Referral-Based Trust System: Let users hire based on recommendations from neighbors or friends within the platform.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Video Verification &amp; Ratings: Allow customers to see a brief video introduction of workers to build trust.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Loyalty Points for Workers: Reward good workers with points they can redeem for discounts on medical checkups, transport, or food.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In-App Worker Tracking &amp; Live Updates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Worker Insurance &amp; Liability Coverage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ts val="3975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Strict Worker Verification &amp; Background Checks : workers associated to some shop or contractor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388809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93331D-56CF-4411-8A19-5013AA8A7900}"/>
              </a:ext>
            </a:extLst>
          </p:cNvPr>
          <p:cNvSpPr txBox="1"/>
          <p:nvPr/>
        </p:nvSpPr>
        <p:spPr>
          <a:xfrm>
            <a:off x="422910" y="-104424"/>
            <a:ext cx="10513314" cy="693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</a:pPr>
            <a:r>
              <a:rPr lang="en-US" sz="4800" b="1" dirty="0">
                <a:solidFill>
                  <a:srgbClr val="3CBE52"/>
                </a:solidFill>
              </a:rPr>
              <a:t>How we see ourselves as in better position as compared to competitors :-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Referral-Based Trust System: Let users hire based on recommendations from neighbors or friends within the platform.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Flexible Work Model &amp; Subscription Plans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On-Demand &amp; Subscription-Based Services: Unlike Urban Company, you can offer flexible work—one-time, part-time, or full-time hiring options.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Household Staff Subscription: Monthly plans for regular housemaids, cooks, or babysitters with automated replacements in case of absenteeism.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WhatsApp Booking &amp; Voice Search: Make booking seamless via simple messages or voice commands.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YAFdJjTk5UU 0"/>
              </a:rPr>
              <a:t>Government Collaboration &amp; CSR Partnerships: Work with municipal bodies to provide verified workers, creating an added trust factor : for building trust among customers</a:t>
            </a:r>
            <a:endParaRPr lang="en-US" dirty="0">
              <a:solidFill>
                <a:srgbClr val="000000"/>
              </a:solidFill>
              <a:effectLst/>
              <a:latin typeface="YAFdJjTk5UU 0"/>
            </a:endParaRPr>
          </a:p>
        </p:txBody>
      </p:sp>
    </p:spTree>
    <p:extLst>
      <p:ext uri="{BB962C8B-B14F-4D97-AF65-F5344CB8AC3E}">
        <p14:creationId xmlns:p14="http://schemas.microsoft.com/office/powerpoint/2010/main" val="3001734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24FAE-F74D-72D4-64E3-99EC8B1A77C4}"/>
              </a:ext>
            </a:extLst>
          </p:cNvPr>
          <p:cNvSpPr txBox="1"/>
          <p:nvPr/>
        </p:nvSpPr>
        <p:spPr>
          <a:xfrm>
            <a:off x="2269998" y="1720840"/>
            <a:ext cx="65082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Replacement Guarantee: Quick replacements if the worker doesn’t meet expectations.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Exclusive Tie-Ups with Apartment Societies: Collaborate with housing societies to provide pre-verified workers.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On-Ground Activation: Local Events, Job Fairs &amp; Registration Drives</a:t>
            </a:r>
            <a:endParaRPr lang="en-US" sz="2400" dirty="0">
              <a:effectLst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Lower Commission &amp; Higher Earnings for Workers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553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7BDC46-3EDC-7041-6C88-F09B7A8C31FB}"/>
              </a:ext>
            </a:extLst>
          </p:cNvPr>
          <p:cNvSpPr txBox="1"/>
          <p:nvPr/>
        </p:nvSpPr>
        <p:spPr>
          <a:xfrm>
            <a:off x="1140333" y="485447"/>
            <a:ext cx="2011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Labor chowk!!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BA710-80A1-4C66-070C-A53092DB3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18" y="1220724"/>
            <a:ext cx="8615856" cy="4997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F1CCDE-6A92-D1CE-0BFA-392220485CE6}"/>
              </a:ext>
            </a:extLst>
          </p:cNvPr>
          <p:cNvSpPr txBox="1"/>
          <p:nvPr/>
        </p:nvSpPr>
        <p:spPr>
          <a:xfrm>
            <a:off x="5221224" y="334999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ighlight>
                  <a:srgbClr val="00FFFF"/>
                </a:highlight>
              </a:rPr>
              <a:t>Ramu</a:t>
            </a:r>
            <a:endParaRPr lang="en-IN" dirty="0">
              <a:solidFill>
                <a:srgbClr val="002060"/>
              </a:solidFill>
              <a:highlight>
                <a:srgbClr val="00FFFF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22415-E3DB-7067-C6D9-1EE327698D25}"/>
              </a:ext>
            </a:extLst>
          </p:cNvPr>
          <p:cNvSpPr txBox="1"/>
          <p:nvPr/>
        </p:nvSpPr>
        <p:spPr>
          <a:xfrm>
            <a:off x="7532624" y="1893723"/>
            <a:ext cx="118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ighlight>
                  <a:srgbClr val="00FFFF"/>
                </a:highlight>
              </a:rPr>
              <a:t>Contractor</a:t>
            </a:r>
            <a:endParaRPr lang="en-IN" dirty="0">
              <a:solidFill>
                <a:srgbClr val="00206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84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61787D-B963-A3D1-5938-D0C54E9B3EC2}"/>
              </a:ext>
            </a:extLst>
          </p:cNvPr>
          <p:cNvSpPr txBox="1"/>
          <p:nvPr/>
        </p:nvSpPr>
        <p:spPr>
          <a:xfrm>
            <a:off x="1140333" y="485447"/>
            <a:ext cx="321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Sramify</a:t>
            </a:r>
            <a:r>
              <a:rPr lang="en-US" sz="2400" b="1" dirty="0"/>
              <a:t> </a:t>
            </a:r>
            <a:r>
              <a:rPr lang="en-US" sz="2400" b="1" dirty="0" err="1"/>
              <a:t>Labour</a:t>
            </a:r>
            <a:r>
              <a:rPr lang="en-US" sz="2400" b="1" dirty="0"/>
              <a:t> chowk!!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1454C-6DBD-02F0-ED13-76D2EF28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 b="5523"/>
          <a:stretch/>
        </p:blipFill>
        <p:spPr>
          <a:xfrm>
            <a:off x="2482560" y="1183011"/>
            <a:ext cx="2629524" cy="518954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A367DF5-07B5-C479-E854-9779246A568A}"/>
              </a:ext>
            </a:extLst>
          </p:cNvPr>
          <p:cNvSpPr/>
          <p:nvPr/>
        </p:nvSpPr>
        <p:spPr>
          <a:xfrm>
            <a:off x="684196" y="4107982"/>
            <a:ext cx="1649039" cy="955085"/>
          </a:xfrm>
          <a:prstGeom prst="wedgeRoundRectCallout">
            <a:avLst>
              <a:gd name="adj1" fmla="val 56610"/>
              <a:gd name="adj2" fmla="val -105263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Ramu now in one click!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4CC8E8-AF08-1962-70AF-255B707F4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" b="5594"/>
          <a:stretch/>
        </p:blipFill>
        <p:spPr>
          <a:xfrm>
            <a:off x="7890933" y="618067"/>
            <a:ext cx="3056467" cy="6019144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504D8EE-FEAE-D871-7336-E9E2982A2935}"/>
              </a:ext>
            </a:extLst>
          </p:cNvPr>
          <p:cNvSpPr/>
          <p:nvPr/>
        </p:nvSpPr>
        <p:spPr>
          <a:xfrm>
            <a:off x="5884333" y="2336800"/>
            <a:ext cx="1439334" cy="956733"/>
          </a:xfrm>
          <a:prstGeom prst="wedgeRoundRectCallout">
            <a:avLst>
              <a:gd name="adj1" fmla="val 98547"/>
              <a:gd name="adj2" fmla="val -4988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Contractor workers!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31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AF22B7-4FF6-0753-A01A-247D4CC3E307}"/>
              </a:ext>
            </a:extLst>
          </p:cNvPr>
          <p:cNvSpPr txBox="1"/>
          <p:nvPr/>
        </p:nvSpPr>
        <p:spPr>
          <a:xfrm>
            <a:off x="1004867" y="443114"/>
            <a:ext cx="342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old way of heiring labors!</a:t>
            </a:r>
            <a:endParaRPr lang="en-IN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94E6C8-7789-BBF4-E90B-0E8E9AC7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1" b="8343"/>
          <a:stretch/>
        </p:blipFill>
        <p:spPr>
          <a:xfrm>
            <a:off x="3564466" y="1460296"/>
            <a:ext cx="4910667" cy="3604579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AA1E6CE3-D031-6924-E8B9-D8FB248FD7C6}"/>
              </a:ext>
            </a:extLst>
          </p:cNvPr>
          <p:cNvSpPr/>
          <p:nvPr/>
        </p:nvSpPr>
        <p:spPr>
          <a:xfrm>
            <a:off x="9152466" y="4982633"/>
            <a:ext cx="1574800" cy="1041400"/>
          </a:xfrm>
          <a:prstGeom prst="wedgeRoundRectCallout">
            <a:avLst>
              <a:gd name="adj1" fmla="val -162231"/>
              <a:gd name="adj2" fmla="val -109044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Bhai </a:t>
            </a:r>
            <a:r>
              <a:rPr lang="en-US" dirty="0" err="1"/>
              <a:t>uss</a:t>
            </a:r>
            <a:r>
              <a:rPr lang="en-US" dirty="0"/>
              <a:t> </a:t>
            </a:r>
            <a:r>
              <a:rPr lang="en-US" dirty="0" err="1"/>
              <a:t>thakedar</a:t>
            </a:r>
            <a:r>
              <a:rPr lang="en-US" dirty="0"/>
              <a:t> se </a:t>
            </a:r>
            <a:r>
              <a:rPr lang="en-US" dirty="0" err="1"/>
              <a:t>baat</a:t>
            </a:r>
            <a:r>
              <a:rPr lang="en-US" dirty="0"/>
              <a:t> </a:t>
            </a:r>
            <a:r>
              <a:rPr lang="en-US" dirty="0" err="1"/>
              <a:t>kr</a:t>
            </a:r>
            <a:endParaRPr lang="en-IN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BB6FA8CC-75B3-109C-24A7-18383CA8EBD7}"/>
              </a:ext>
            </a:extLst>
          </p:cNvPr>
          <p:cNvSpPr/>
          <p:nvPr/>
        </p:nvSpPr>
        <p:spPr>
          <a:xfrm>
            <a:off x="2379133" y="1354648"/>
            <a:ext cx="1574800" cy="1041400"/>
          </a:xfrm>
          <a:prstGeom prst="wedgeRoundRectCallout">
            <a:avLst>
              <a:gd name="adj1" fmla="val 132392"/>
              <a:gd name="adj2" fmla="val 13729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Bhai koi construction labor </a:t>
            </a:r>
            <a:r>
              <a:rPr lang="en-US" dirty="0" err="1"/>
              <a:t>btaa</a:t>
            </a:r>
            <a:r>
              <a:rPr lang="en-US" dirty="0"/>
              <a:t> ?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26B88-65BC-83AD-031B-5AA7F02DD06C}"/>
              </a:ext>
            </a:extLst>
          </p:cNvPr>
          <p:cNvSpPr txBox="1"/>
          <p:nvPr/>
        </p:nvSpPr>
        <p:spPr>
          <a:xfrm>
            <a:off x="8822267" y="1659467"/>
            <a:ext cx="2582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hack tick to handle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What if no neighbour?</a:t>
            </a:r>
          </a:p>
        </p:txBody>
      </p:sp>
    </p:spTree>
    <p:extLst>
      <p:ext uri="{BB962C8B-B14F-4D97-AF65-F5344CB8AC3E}">
        <p14:creationId xmlns:p14="http://schemas.microsoft.com/office/powerpoint/2010/main" val="244269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08756E-7538-8E25-D4AC-CEEFFAEBC858}"/>
              </a:ext>
            </a:extLst>
          </p:cNvPr>
          <p:cNvSpPr txBox="1"/>
          <p:nvPr/>
        </p:nvSpPr>
        <p:spPr>
          <a:xfrm>
            <a:off x="1004867" y="443114"/>
            <a:ext cx="624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Sramify</a:t>
            </a:r>
            <a:r>
              <a:rPr lang="en-US" sz="2400" b="1" dirty="0"/>
              <a:t> simplify the process in two three clicks!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6E013C-DB6C-247E-63CD-F35B8E839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3" b="5067"/>
          <a:stretch/>
        </p:blipFill>
        <p:spPr>
          <a:xfrm>
            <a:off x="2922329" y="1143000"/>
            <a:ext cx="2605300" cy="5148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4C88A2-35FF-6BFD-F966-5C533D0BE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b="7467"/>
          <a:stretch/>
        </p:blipFill>
        <p:spPr>
          <a:xfrm>
            <a:off x="7770797" y="443114"/>
            <a:ext cx="2945953" cy="5650992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5DFD4EF-71AD-CBAB-381B-CD3621F638B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527629" y="3268610"/>
            <a:ext cx="2243168" cy="448426"/>
          </a:xfrm>
          <a:prstGeom prst="curvedConnector3">
            <a:avLst>
              <a:gd name="adj1" fmla="val 430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63019C-88E2-127E-D735-B262F800C861}"/>
              </a:ext>
            </a:extLst>
          </p:cNvPr>
          <p:cNvCxnSpPr/>
          <p:nvPr/>
        </p:nvCxnSpPr>
        <p:spPr>
          <a:xfrm flipH="1">
            <a:off x="10287000" y="4910328"/>
            <a:ext cx="493776" cy="310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00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1467B-18CA-6CF0-5A8A-665863447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b="7153"/>
          <a:stretch/>
        </p:blipFill>
        <p:spPr>
          <a:xfrm>
            <a:off x="3826933" y="1732077"/>
            <a:ext cx="4153464" cy="330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1EF73-C51E-5397-785E-D594D4CA15FE}"/>
              </a:ext>
            </a:extLst>
          </p:cNvPr>
          <p:cNvSpPr txBox="1"/>
          <p:nvPr/>
        </p:nvSpPr>
        <p:spPr>
          <a:xfrm>
            <a:off x="2865066" y="877824"/>
            <a:ext cx="2712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Kya h ye </a:t>
            </a:r>
            <a:r>
              <a:rPr lang="en-US" sz="2400" b="1" dirty="0" err="1">
                <a:solidFill>
                  <a:srgbClr val="92D050"/>
                </a:solidFill>
              </a:rPr>
              <a:t>Sramify</a:t>
            </a:r>
            <a:r>
              <a:rPr lang="en-US" sz="2400" b="1" dirty="0"/>
              <a:t>??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3482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1D3EC-DF6A-3252-4509-C9205451AA08}"/>
              </a:ext>
            </a:extLst>
          </p:cNvPr>
          <p:cNvSpPr txBox="1"/>
          <p:nvPr/>
        </p:nvSpPr>
        <p:spPr>
          <a:xfrm>
            <a:off x="2349500" y="1370923"/>
            <a:ext cx="24135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solidFill>
                  <a:srgbClr val="3CBE52"/>
                </a:solidFill>
              </a:rPr>
              <a:t>Sramify</a:t>
            </a:r>
            <a:r>
              <a:rPr lang="en-US" sz="4800" b="1" dirty="0">
                <a:solidFill>
                  <a:srgbClr val="3CBE52"/>
                </a:solidFill>
              </a:rPr>
              <a:t>?</a:t>
            </a:r>
            <a:endParaRPr lang="en-IN" sz="4800" b="1" dirty="0">
              <a:solidFill>
                <a:srgbClr val="3CBE5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7B79C-04AA-46D6-5CA0-5DD6C85312A7}"/>
              </a:ext>
            </a:extLst>
          </p:cNvPr>
          <p:cNvSpPr txBox="1"/>
          <p:nvPr/>
        </p:nvSpPr>
        <p:spPr>
          <a:xfrm>
            <a:off x="2349500" y="2397127"/>
            <a:ext cx="7492999" cy="1766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Derived from the Sanskrit word 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IN" sz="2400" b="1" kern="1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Śrama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(</a:t>
            </a:r>
            <a:r>
              <a:rPr lang="en-IN" sz="2400" b="1" kern="100" dirty="0" err="1">
                <a:solidFill>
                  <a:srgbClr val="92D050"/>
                </a:solidFill>
                <a:effectLst/>
                <a:latin typeface="Nirmala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श्रम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meaning </a:t>
            </a:r>
            <a:r>
              <a:rPr lang="en-IN" sz="2400" b="1" kern="100" dirty="0" err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24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effort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English suffix "-</a:t>
            </a:r>
            <a:r>
              <a:rPr lang="en-IN" sz="2400" b="1" kern="100" dirty="0" err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which implies </a:t>
            </a:r>
            <a:r>
              <a:rPr lang="en-IN" sz="24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Sramify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represents the </a:t>
            </a:r>
            <a:r>
              <a:rPr lang="en-IN" sz="24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evolution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market through </a:t>
            </a:r>
            <a:r>
              <a:rPr lang="en-IN" sz="24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1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4B82CF-E3E4-3667-5C0C-107914B7BD9A}"/>
              </a:ext>
            </a:extLst>
          </p:cNvPr>
          <p:cNvSpPr txBox="1"/>
          <p:nvPr/>
        </p:nvSpPr>
        <p:spPr>
          <a:xfrm>
            <a:off x="2349500" y="1370923"/>
            <a:ext cx="3173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CBE52"/>
                </a:solidFill>
              </a:rPr>
              <a:t>What it do?</a:t>
            </a:r>
            <a:endParaRPr lang="en-IN" sz="4800" b="1" dirty="0">
              <a:solidFill>
                <a:srgbClr val="3CBE5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C6883-8EE6-17A2-7F9B-8B3A551F8DCE}"/>
              </a:ext>
            </a:extLst>
          </p:cNvPr>
          <p:cNvSpPr txBox="1"/>
          <p:nvPr/>
        </p:nvSpPr>
        <p:spPr>
          <a:xfrm>
            <a:off x="2516886" y="2303214"/>
            <a:ext cx="7230618" cy="247003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-IN" sz="2800" b="1" kern="100" dirty="0" err="1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Sramify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bridge the gap between 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unskilled labour workers 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providers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hiring </a:t>
            </a:r>
            <a:r>
              <a:rPr lang="en-IN" sz="24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b="1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seamless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28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Our platform empowers workers by providing them with </a:t>
            </a:r>
            <a:r>
              <a:rPr lang="en-IN" sz="28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job opportunities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ensuring businesses and individuals get reliable </a:t>
            </a:r>
            <a:r>
              <a:rPr lang="en-IN" sz="2800" b="1" kern="100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manpower effortlessly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49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9D2A8C-DCAD-FC6D-DCD2-3DF794371A59}"/>
              </a:ext>
            </a:extLst>
          </p:cNvPr>
          <p:cNvSpPr txBox="1"/>
          <p:nvPr/>
        </p:nvSpPr>
        <p:spPr>
          <a:xfrm>
            <a:off x="1489964" y="218779"/>
            <a:ext cx="4965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3CBE52"/>
                </a:solidFill>
              </a:rPr>
              <a:t>How we get labor?</a:t>
            </a:r>
            <a:endParaRPr lang="en-IN" sz="4800" b="1" dirty="0">
              <a:solidFill>
                <a:srgbClr val="3CBE5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BFBD2-4378-4202-C1C3-0BD00177DE60}"/>
              </a:ext>
            </a:extLst>
          </p:cNvPr>
          <p:cNvGrpSpPr/>
          <p:nvPr/>
        </p:nvGrpSpPr>
        <p:grpSpPr>
          <a:xfrm>
            <a:off x="5401818" y="2075688"/>
            <a:ext cx="5122926" cy="3502152"/>
            <a:chOff x="3728466" y="1490472"/>
            <a:chExt cx="3890772" cy="350215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AA2A76B-46EA-85DA-53E5-B3A7B12B26FD}"/>
                </a:ext>
              </a:extLst>
            </p:cNvPr>
            <p:cNvSpPr/>
            <p:nvPr/>
          </p:nvSpPr>
          <p:spPr>
            <a:xfrm>
              <a:off x="4751074" y="1490472"/>
              <a:ext cx="1840347" cy="1874520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Contractor</a:t>
              </a:r>
              <a:endParaRPr lang="en-IN" dirty="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A828B33-8E26-788A-0620-D1671B418720}"/>
                </a:ext>
              </a:extLst>
            </p:cNvPr>
            <p:cNvSpPr/>
            <p:nvPr/>
          </p:nvSpPr>
          <p:spPr>
            <a:xfrm>
              <a:off x="3728466" y="3364992"/>
              <a:ext cx="3890772" cy="1627632"/>
            </a:xfrm>
            <a:prstGeom prst="trapezoid">
              <a:avLst>
                <a:gd name="adj" fmla="val 8286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Labors</a:t>
              </a:r>
              <a:endParaRPr lang="en-IN" dirty="0"/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BCEF575-20B8-B58F-0C71-F0AB3CEF1ED2}"/>
              </a:ext>
            </a:extLst>
          </p:cNvPr>
          <p:cNvSpPr/>
          <p:nvPr/>
        </p:nvSpPr>
        <p:spPr>
          <a:xfrm>
            <a:off x="9493758" y="1691640"/>
            <a:ext cx="2048256" cy="1472184"/>
          </a:xfrm>
          <a:prstGeom prst="wedgeRoundRectCallout">
            <a:avLst>
              <a:gd name="adj1" fmla="val -88492"/>
              <a:gd name="adj2" fmla="val 3268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Anyone can be contractor and register labor and get margin.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C138E1-C7CB-F706-8BCB-0CFC074EF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2" b="7734"/>
          <a:stretch/>
        </p:blipFill>
        <p:spPr>
          <a:xfrm>
            <a:off x="1304799" y="1082334"/>
            <a:ext cx="2844292" cy="5382032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80C05FF-1872-4B7C-3B06-F4B9CB2FE77B}"/>
              </a:ext>
            </a:extLst>
          </p:cNvPr>
          <p:cNvSpPr/>
          <p:nvPr/>
        </p:nvSpPr>
        <p:spPr>
          <a:xfrm>
            <a:off x="4745736" y="2843784"/>
            <a:ext cx="1350264" cy="969264"/>
          </a:xfrm>
          <a:prstGeom prst="wedgeRoundRectCallout">
            <a:avLst>
              <a:gd name="adj1" fmla="val -91939"/>
              <a:gd name="adj2" fmla="val 146462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Contractor registration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0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586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Nirmala UI</vt:lpstr>
      <vt:lpstr>YAFdJjTk5UU 0</vt:lpstr>
      <vt:lpstr>Office Theme</vt:lpstr>
      <vt:lpstr>Sramify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Barawal</dc:creator>
  <cp:lastModifiedBy>Keshav Barawal</cp:lastModifiedBy>
  <cp:revision>3</cp:revision>
  <dcterms:created xsi:type="dcterms:W3CDTF">2025-03-18T20:33:36Z</dcterms:created>
  <dcterms:modified xsi:type="dcterms:W3CDTF">2025-03-19T04:52:04Z</dcterms:modified>
</cp:coreProperties>
</file>