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245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unetix.com/websitesecurity/cross-site-scripting/" TargetMode="External"/><Relationship Id="rId2" Type="http://schemas.openxmlformats.org/officeDocument/2006/relationships/hyperlink" Target="http://www.geeksforgeeks.org/understanding-blind-xss-for-bug-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synopsys.com/glossary/what-is-cross-site-script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5F6F-43BB-3A35-545C-E3A43871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8802410"/>
          </a:xfrm>
        </p:spPr>
        <p:txBody>
          <a:bodyPr/>
          <a:lstStyle/>
          <a:p>
            <a:r>
              <a:rPr lang="en-US" sz="5400" b="1" dirty="0"/>
              <a:t>INFORMATION ASSURANCE AND SECURITY</a:t>
            </a:r>
            <a:br>
              <a:rPr lang="en-US" sz="5400" dirty="0"/>
            </a:br>
            <a:br>
              <a:rPr lang="en-US" sz="5400" dirty="0"/>
            </a:br>
            <a:r>
              <a:rPr lang="en-US" sz="4400" dirty="0"/>
              <a:t>SEMINAR ON CROSS-SITE SCRIPTING </a:t>
            </a:r>
            <a:br>
              <a:rPr lang="en-US" sz="4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              </a:t>
            </a:r>
            <a:r>
              <a:rPr lang="en-US" sz="3200" dirty="0"/>
              <a:t>-KESHVEE JAIN</a:t>
            </a:r>
            <a:br>
              <a:rPr lang="en-US" sz="3200" dirty="0"/>
            </a:br>
            <a:r>
              <a:rPr lang="en-US" sz="3200" dirty="0"/>
              <a:t>                                      RA2011030010171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8055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8314" y="917193"/>
            <a:ext cx="3256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CRO</a:t>
            </a:r>
            <a:r>
              <a:rPr sz="1800" b="1" u="heavy" spc="-1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800" b="1" u="heavy" spc="-1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8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</a:t>
            </a:r>
            <a:r>
              <a:rPr sz="18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800" b="1" u="heavy" spc="-2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18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1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800" b="1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CRIPTIN</a:t>
            </a:r>
            <a:r>
              <a:rPr sz="1800" b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</a:t>
            </a:r>
            <a:r>
              <a:rPr sz="18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18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18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800" b="1" u="heavy" spc="-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800" b="1" u="heavy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447157"/>
            <a:ext cx="5967730" cy="156718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algn="just">
              <a:lnSpc>
                <a:spcPct val="96000"/>
              </a:lnSpc>
              <a:spcBef>
                <a:spcPts val="170"/>
              </a:spcBef>
            </a:pPr>
            <a:r>
              <a:rPr sz="1400" spc="60" dirty="0">
                <a:solidFill>
                  <a:srgbClr val="444444"/>
                </a:solidFill>
                <a:latin typeface="Tahoma"/>
                <a:cs typeface="Tahoma"/>
              </a:rPr>
              <a:t>Cross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site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scripting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444444"/>
                </a:solidFill>
                <a:latin typeface="Tahoma"/>
                <a:cs typeface="Tahoma"/>
              </a:rPr>
              <a:t>(XSS)</a:t>
            </a:r>
            <a:r>
              <a:rPr sz="1400" spc="6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is </a:t>
            </a:r>
            <a:r>
              <a:rPr sz="1400" spc="45" dirty="0">
                <a:solidFill>
                  <a:srgbClr val="444444"/>
                </a:solidFill>
                <a:latin typeface="Tahoma"/>
                <a:cs typeface="Tahoma"/>
              </a:rPr>
              <a:t>a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web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security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vulnerability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that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allows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attacker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compromise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victims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in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40" dirty="0">
                <a:solidFill>
                  <a:srgbClr val="444444"/>
                </a:solidFill>
                <a:latin typeface="Tahoma"/>
                <a:cs typeface="Tahoma"/>
              </a:rPr>
              <a:t>XSS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attacker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can send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java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 script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malicious code, 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to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victim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after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sending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victim, 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he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will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be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manipulate,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can</a:t>
            </a:r>
            <a:r>
              <a:rPr sz="1400" spc="-5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steal</a:t>
            </a:r>
            <a:r>
              <a:rPr sz="1400" spc="-6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</a:t>
            </a:r>
            <a:r>
              <a:rPr sz="1400" spc="-7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cookies,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account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take</a:t>
            </a:r>
            <a:r>
              <a:rPr sz="1400" spc="-6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over,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444444"/>
                </a:solidFill>
                <a:latin typeface="Tahoma"/>
                <a:cs typeface="Tahoma"/>
              </a:rPr>
              <a:t>session</a:t>
            </a:r>
            <a:r>
              <a:rPr sz="1400" spc="-5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hijacking.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400" b="1" i="1" u="heavy" spc="-5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Types of</a:t>
            </a:r>
            <a:r>
              <a:rPr sz="1400" b="1" i="1" u="heavy" spc="5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spc="-5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cross</a:t>
            </a:r>
            <a:r>
              <a:rPr sz="1400" b="1" i="1" u="heavy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spc="-10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site</a:t>
            </a:r>
            <a:r>
              <a:rPr sz="1400" b="1" i="1" u="heavy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spc="-5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scripting</a:t>
            </a:r>
            <a:r>
              <a:rPr sz="1400" b="1" i="1" u="heavy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spc="-5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attacks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7524750"/>
            <a:ext cx="1511300" cy="890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400" spc="130" dirty="0">
                <a:solidFill>
                  <a:srgbClr val="444444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ef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ele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c</a:t>
            </a:r>
            <a:r>
              <a:rPr sz="1400" spc="-80" dirty="0">
                <a:solidFill>
                  <a:srgbClr val="444444"/>
                </a:solidFill>
                <a:latin typeface="Tahoma"/>
                <a:cs typeface="Tahoma"/>
              </a:rPr>
              <a:t>t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ed</a:t>
            </a:r>
            <a:r>
              <a:rPr sz="1400" spc="-7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25" dirty="0">
                <a:solidFill>
                  <a:srgbClr val="444444"/>
                </a:solidFill>
                <a:latin typeface="Tahoma"/>
                <a:cs typeface="Tahoma"/>
              </a:rPr>
              <a:t>X</a:t>
            </a:r>
            <a:r>
              <a:rPr sz="1400" spc="155" dirty="0">
                <a:solidFill>
                  <a:srgbClr val="444444"/>
                </a:solidFill>
                <a:latin typeface="Tahoma"/>
                <a:cs typeface="Tahoma"/>
              </a:rPr>
              <a:t>SS</a:t>
            </a:r>
            <a:endParaRPr sz="1400">
              <a:latin typeface="Tahoma"/>
              <a:cs typeface="Tahoma"/>
            </a:endParaRPr>
          </a:p>
          <a:p>
            <a:pPr marL="240665" indent="-228600">
              <a:lnSpc>
                <a:spcPct val="100000"/>
              </a:lnSpc>
              <a:spcBef>
                <a:spcPts val="4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Store</a:t>
            </a:r>
            <a:r>
              <a:rPr sz="1400" spc="-11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45" dirty="0">
                <a:solidFill>
                  <a:srgbClr val="444444"/>
                </a:solidFill>
                <a:latin typeface="Tahoma"/>
                <a:cs typeface="Tahoma"/>
              </a:rPr>
              <a:t>XSS</a:t>
            </a:r>
            <a:endParaRPr sz="1400">
              <a:latin typeface="Tahoma"/>
              <a:cs typeface="Tahoma"/>
            </a:endParaRPr>
          </a:p>
          <a:p>
            <a:pPr marL="240665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Blind</a:t>
            </a:r>
            <a:r>
              <a:rPr sz="1400" spc="-5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25" dirty="0">
                <a:solidFill>
                  <a:srgbClr val="444444"/>
                </a:solidFill>
                <a:latin typeface="Tahoma"/>
                <a:cs typeface="Tahoma"/>
              </a:rPr>
              <a:t>X</a:t>
            </a:r>
            <a:r>
              <a:rPr sz="1400" spc="140" dirty="0">
                <a:solidFill>
                  <a:srgbClr val="444444"/>
                </a:solidFill>
                <a:latin typeface="Tahoma"/>
                <a:cs typeface="Tahoma"/>
              </a:rPr>
              <a:t>S</a:t>
            </a:r>
            <a:r>
              <a:rPr sz="1400" spc="155" dirty="0">
                <a:solidFill>
                  <a:srgbClr val="444444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  <a:p>
            <a:pPr marL="240665" indent="-228600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400" spc="50" dirty="0">
                <a:solidFill>
                  <a:srgbClr val="444444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om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45" dirty="0">
                <a:solidFill>
                  <a:srgbClr val="444444"/>
                </a:solidFill>
                <a:latin typeface="Tahoma"/>
                <a:cs typeface="Tahoma"/>
              </a:rPr>
              <a:t>XSS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2332482"/>
            <a:ext cx="5303139" cy="261023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8237"/>
            <a:ext cx="12325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u="heavy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Reflected</a:t>
            </a:r>
            <a:r>
              <a:rPr sz="1400" b="1" i="1" u="heavy" spc="-85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XSS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677280"/>
            <a:ext cx="5971540" cy="105791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algn="just">
              <a:lnSpc>
                <a:spcPct val="95900"/>
              </a:lnSpc>
              <a:spcBef>
                <a:spcPts val="170"/>
              </a:spcBef>
            </a:pPr>
            <a:r>
              <a:rPr sz="1400" spc="-105" dirty="0">
                <a:solidFill>
                  <a:srgbClr val="444444"/>
                </a:solidFill>
                <a:latin typeface="Tahoma"/>
                <a:cs typeface="Tahoma"/>
              </a:rPr>
              <a:t>It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is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444444"/>
                </a:solidFill>
                <a:latin typeface="Tahoma"/>
                <a:cs typeface="Tahoma"/>
              </a:rPr>
              <a:t>a</a:t>
            </a:r>
            <a:r>
              <a:rPr sz="1400" spc="-3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client-side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attack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where</a:t>
            </a:r>
            <a:r>
              <a:rPr sz="1400" spc="-3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attacker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injects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444444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malicious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script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 into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spc="-42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web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application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which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reflects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payload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here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an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 attacker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can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take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whole </a:t>
            </a:r>
            <a:r>
              <a:rPr sz="1400" spc="-42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control 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of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script 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that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is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executed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in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victim’s browser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cross-site 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scripting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payload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can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be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injected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into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spc="100" dirty="0">
                <a:solidFill>
                  <a:srgbClr val="444444"/>
                </a:solidFill>
                <a:latin typeface="Tahoma"/>
                <a:cs typeface="Tahoma"/>
              </a:rPr>
              <a:t>URL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and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search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bar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like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this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anywhere</a:t>
            </a:r>
            <a:r>
              <a:rPr sz="1400" spc="-4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where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inputs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are</a:t>
            </a:r>
            <a:r>
              <a:rPr sz="1400" spc="-6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available.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259573"/>
            <a:ext cx="21113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u="heavy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Impacts</a:t>
            </a:r>
            <a:r>
              <a:rPr sz="1400" b="1" i="1" u="heavy" spc="-30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spc="-5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of</a:t>
            </a:r>
            <a:r>
              <a:rPr sz="1400" b="1" i="1" u="heavy" spc="-20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spc="-5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reflected</a:t>
            </a:r>
            <a:r>
              <a:rPr sz="1400" b="1" i="1" u="heavy" spc="-20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XSS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4" y="8036814"/>
            <a:ext cx="4712335" cy="8870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Hackers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can</a:t>
            </a:r>
            <a:r>
              <a:rPr sz="1400" spc="-5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steal</a:t>
            </a:r>
            <a:r>
              <a:rPr sz="1400" spc="-5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user’s</a:t>
            </a:r>
            <a:r>
              <a:rPr sz="1400" spc="-4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necessary</a:t>
            </a:r>
            <a:r>
              <a:rPr sz="1400" spc="-6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credentials.</a:t>
            </a:r>
            <a:endParaRPr sz="1400">
              <a:latin typeface="Tahoma"/>
              <a:cs typeface="Tahoma"/>
            </a:endParaRPr>
          </a:p>
          <a:p>
            <a:pPr marL="240665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Hacker</a:t>
            </a:r>
            <a:r>
              <a:rPr sz="1400" spc="-7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can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also</a:t>
            </a:r>
            <a:r>
              <a:rPr sz="1400" spc="-5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perform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account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takeover.</a:t>
            </a:r>
            <a:endParaRPr sz="1400">
              <a:latin typeface="Tahoma"/>
              <a:cs typeface="Tahoma"/>
            </a:endParaRPr>
          </a:p>
          <a:p>
            <a:pPr marL="240665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Hackers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could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also</a:t>
            </a:r>
            <a:r>
              <a:rPr sz="1400" spc="-7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steal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cookies</a:t>
            </a:r>
            <a:r>
              <a:rPr sz="1400" spc="-4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and</a:t>
            </a:r>
            <a:r>
              <a:rPr sz="1400" spc="-7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444444"/>
                </a:solidFill>
                <a:latin typeface="Tahoma"/>
                <a:cs typeface="Tahoma"/>
              </a:rPr>
              <a:t>sessions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hijacking.</a:t>
            </a:r>
            <a:endParaRPr sz="1400">
              <a:latin typeface="Tahoma"/>
              <a:cs typeface="Tahoma"/>
            </a:endParaRPr>
          </a:p>
          <a:p>
            <a:pPr marL="240665" indent="-228600">
              <a:lnSpc>
                <a:spcPct val="100000"/>
              </a:lnSpc>
              <a:spcBef>
                <a:spcPts val="1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Hackers</a:t>
            </a:r>
            <a:r>
              <a:rPr sz="1400" spc="-5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can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extract</a:t>
            </a:r>
            <a:r>
              <a:rPr sz="1400" spc="-4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user’s</a:t>
            </a:r>
            <a:r>
              <a:rPr sz="1400" spc="-5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sensitive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data.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1894" y="1843595"/>
            <a:ext cx="5022342" cy="300151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3"/>
            <a:ext cx="9944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u="heavy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Stored</a:t>
            </a:r>
            <a:r>
              <a:rPr sz="1400" b="1" i="1" u="heavy" spc="-75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spc="-5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XSS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837302"/>
            <a:ext cx="5969000" cy="216408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algn="just">
              <a:lnSpc>
                <a:spcPct val="95700"/>
              </a:lnSpc>
              <a:spcBef>
                <a:spcPts val="175"/>
              </a:spcBef>
            </a:pP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This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is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something where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attacker </a:t>
            </a:r>
            <a:r>
              <a:rPr sz="1400" spc="35" dirty="0">
                <a:solidFill>
                  <a:srgbClr val="444444"/>
                </a:solidFill>
                <a:latin typeface="Tahoma"/>
                <a:cs typeface="Tahoma"/>
              </a:rPr>
              <a:t>sends </a:t>
            </a:r>
            <a:r>
              <a:rPr sz="1400" spc="45" dirty="0">
                <a:solidFill>
                  <a:srgbClr val="444444"/>
                </a:solidFill>
                <a:latin typeface="Tahoma"/>
                <a:cs typeface="Tahoma"/>
              </a:rPr>
              <a:t>a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malicious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link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victim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which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reflects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in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server here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we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can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understand </a:t>
            </a:r>
            <a:r>
              <a:rPr sz="1400" spc="-35" dirty="0">
                <a:solidFill>
                  <a:srgbClr val="444444"/>
                </a:solidFill>
                <a:latin typeface="Tahoma"/>
                <a:cs typeface="Tahoma"/>
              </a:rPr>
              <a:t>that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in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stored </a:t>
            </a:r>
            <a:r>
              <a:rPr sz="1400" spc="95" dirty="0">
                <a:solidFill>
                  <a:srgbClr val="444444"/>
                </a:solidFill>
                <a:latin typeface="Tahoma"/>
                <a:cs typeface="Tahoma"/>
              </a:rPr>
              <a:t>XSS,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payload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is</a:t>
            </a:r>
            <a:r>
              <a:rPr sz="1400" spc="3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stored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such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in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field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of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 the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chat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box,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name,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address, </a:t>
            </a:r>
            <a:r>
              <a:rPr sz="1400" spc="-42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Difference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between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reflected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45" dirty="0">
                <a:solidFill>
                  <a:srgbClr val="444444"/>
                </a:solidFill>
                <a:latin typeface="Tahoma"/>
                <a:cs typeface="Tahoma"/>
              </a:rPr>
              <a:t>XSS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and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stored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45" dirty="0">
                <a:solidFill>
                  <a:srgbClr val="444444"/>
                </a:solidFill>
                <a:latin typeface="Tahoma"/>
                <a:cs typeface="Tahoma"/>
              </a:rPr>
              <a:t>XSS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is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simple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here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in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 reflected </a:t>
            </a:r>
            <a:r>
              <a:rPr sz="1400" spc="145" dirty="0">
                <a:solidFill>
                  <a:srgbClr val="444444"/>
                </a:solidFill>
                <a:latin typeface="Tahoma"/>
                <a:cs typeface="Tahoma"/>
              </a:rPr>
              <a:t>XSS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here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attacker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attacking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client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side,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in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stored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here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attacker</a:t>
            </a:r>
            <a:r>
              <a:rPr sz="1400" spc="-6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is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attacking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to</a:t>
            </a:r>
            <a:r>
              <a:rPr sz="1400" spc="-7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server-side</a:t>
            </a:r>
            <a:endParaRPr sz="14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1340"/>
              </a:spcBef>
            </a:pPr>
            <a:r>
              <a:rPr sz="1200" b="1" i="1" spc="-5" dirty="0">
                <a:solidFill>
                  <a:srgbClr val="444444"/>
                </a:solidFill>
                <a:latin typeface="Arial"/>
                <a:cs typeface="Arial"/>
              </a:rPr>
              <a:t>Stored</a:t>
            </a:r>
            <a:r>
              <a:rPr sz="1200" b="1" i="1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444444"/>
                </a:solidFill>
                <a:latin typeface="Arial"/>
                <a:cs typeface="Arial"/>
              </a:rPr>
              <a:t>XSS</a:t>
            </a:r>
            <a:r>
              <a:rPr sz="1200" b="1" i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444444"/>
                </a:solidFill>
                <a:latin typeface="Arial"/>
                <a:cs typeface="Arial"/>
              </a:rPr>
              <a:t>VS</a:t>
            </a:r>
            <a:r>
              <a:rPr sz="1200" b="1" i="1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444444"/>
                </a:solidFill>
                <a:latin typeface="Arial"/>
                <a:cs typeface="Arial"/>
              </a:rPr>
              <a:t>Reflected</a:t>
            </a:r>
            <a:r>
              <a:rPr sz="1200" b="1" i="1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444444"/>
                </a:solidFill>
                <a:latin typeface="Arial"/>
                <a:cs typeface="Arial"/>
              </a:rPr>
              <a:t>XSS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15" dirty="0">
                <a:solidFill>
                  <a:srgbClr val="444444"/>
                </a:solidFill>
                <a:latin typeface="Tahoma"/>
                <a:cs typeface="Tahoma"/>
              </a:rPr>
              <a:t>Reflected</a:t>
            </a:r>
            <a:r>
              <a:rPr sz="12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200" spc="114" dirty="0">
                <a:solidFill>
                  <a:srgbClr val="444444"/>
                </a:solidFill>
                <a:latin typeface="Tahoma"/>
                <a:cs typeface="Tahoma"/>
              </a:rPr>
              <a:t>XSS</a:t>
            </a:r>
            <a:r>
              <a:rPr sz="1200" spc="-4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444444"/>
                </a:solidFill>
                <a:latin typeface="Tahoma"/>
                <a:cs typeface="Tahoma"/>
              </a:rPr>
              <a:t>→</a:t>
            </a:r>
            <a:r>
              <a:rPr sz="12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200" spc="95" dirty="0">
                <a:solidFill>
                  <a:srgbClr val="444444"/>
                </a:solidFill>
                <a:latin typeface="Tahoma"/>
                <a:cs typeface="Tahoma"/>
              </a:rPr>
              <a:t>STORE</a:t>
            </a:r>
            <a:r>
              <a:rPr sz="1200" spc="-4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444444"/>
                </a:solidFill>
                <a:latin typeface="Tahoma"/>
                <a:cs typeface="Tahoma"/>
              </a:rPr>
              <a:t>═</a:t>
            </a:r>
            <a:r>
              <a:rPr sz="12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Tahoma"/>
                <a:cs typeface="Tahoma"/>
              </a:rPr>
              <a:t>reflect</a:t>
            </a:r>
            <a:r>
              <a:rPr sz="1200" spc="-6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444444"/>
                </a:solidFill>
                <a:latin typeface="Tahoma"/>
                <a:cs typeface="Tahoma"/>
              </a:rPr>
              <a:t>back</a:t>
            </a:r>
            <a:endParaRPr sz="1200">
              <a:latin typeface="Tahoma"/>
              <a:cs typeface="Tahoma"/>
            </a:endParaRPr>
          </a:p>
          <a:p>
            <a:pPr marL="469265" indent="-228600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15" dirty="0">
                <a:solidFill>
                  <a:srgbClr val="444444"/>
                </a:solidFill>
                <a:latin typeface="Tahoma"/>
                <a:cs typeface="Tahoma"/>
              </a:rPr>
              <a:t>Stored</a:t>
            </a:r>
            <a:r>
              <a:rPr sz="1200" spc="-5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200" spc="114" dirty="0">
                <a:solidFill>
                  <a:srgbClr val="444444"/>
                </a:solidFill>
                <a:latin typeface="Tahoma"/>
                <a:cs typeface="Tahoma"/>
              </a:rPr>
              <a:t>XSS</a:t>
            </a:r>
            <a:r>
              <a:rPr sz="1200" spc="-3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444444"/>
                </a:solidFill>
                <a:latin typeface="Tahoma"/>
                <a:cs typeface="Tahoma"/>
              </a:rPr>
              <a:t>→</a:t>
            </a:r>
            <a:r>
              <a:rPr sz="12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200" spc="80" dirty="0">
                <a:solidFill>
                  <a:srgbClr val="444444"/>
                </a:solidFill>
                <a:latin typeface="Tahoma"/>
                <a:cs typeface="Tahoma"/>
              </a:rPr>
              <a:t>DATABASE</a:t>
            </a:r>
            <a:r>
              <a:rPr sz="1200" spc="-3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444444"/>
                </a:solidFill>
                <a:latin typeface="Tahoma"/>
                <a:cs typeface="Tahoma"/>
              </a:rPr>
              <a:t>═</a:t>
            </a:r>
            <a:r>
              <a:rPr sz="12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444444"/>
                </a:solidFill>
                <a:latin typeface="Tahoma"/>
                <a:cs typeface="Tahoma"/>
              </a:rPr>
              <a:t>Reflect</a:t>
            </a:r>
            <a:r>
              <a:rPr sz="12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444444"/>
                </a:solidFill>
                <a:latin typeface="Tahoma"/>
                <a:cs typeface="Tahoma"/>
              </a:rPr>
              <a:t>Back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524750"/>
            <a:ext cx="5963920" cy="1487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u="heavy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Impacts</a:t>
            </a:r>
            <a:r>
              <a:rPr sz="1400" b="1" i="1" u="heavy" spc="-25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spc="-5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of</a:t>
            </a:r>
            <a:r>
              <a:rPr sz="1400" b="1" i="1" u="heavy" spc="-10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spc="-5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Stored</a:t>
            </a:r>
            <a:r>
              <a:rPr sz="1400" b="1" i="1" u="heavy" spc="-30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XSS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Hackers</a:t>
            </a:r>
            <a:r>
              <a:rPr sz="1400" spc="-6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can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deface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</a:t>
            </a:r>
            <a:r>
              <a:rPr sz="1400" spc="-7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website</a:t>
            </a:r>
            <a:endParaRPr sz="1400">
              <a:latin typeface="Tahoma"/>
              <a:cs typeface="Tahoma"/>
            </a:endParaRPr>
          </a:p>
          <a:p>
            <a:pPr marL="469265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Hackers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can</a:t>
            </a:r>
            <a:r>
              <a:rPr sz="1400" spc="-5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steal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the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user’s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credentials</a:t>
            </a:r>
            <a:endParaRPr sz="1400">
              <a:latin typeface="Tahoma"/>
              <a:cs typeface="Tahoma"/>
            </a:endParaRPr>
          </a:p>
          <a:p>
            <a:pPr marL="469265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Hackers</a:t>
            </a:r>
            <a:r>
              <a:rPr sz="1400" spc="-5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also</a:t>
            </a:r>
            <a:r>
              <a:rPr sz="1400" spc="-6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can</a:t>
            </a:r>
            <a:r>
              <a:rPr sz="1400" spc="-6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perform</a:t>
            </a:r>
            <a:r>
              <a:rPr sz="1400" spc="-6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hijacking</a:t>
            </a:r>
            <a:r>
              <a:rPr sz="1400" spc="-6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users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444444"/>
                </a:solidFill>
                <a:latin typeface="Tahoma"/>
                <a:cs typeface="Tahoma"/>
              </a:rPr>
              <a:t>session’s</a:t>
            </a:r>
            <a:endParaRPr sz="1400">
              <a:latin typeface="Tahoma"/>
              <a:cs typeface="Tahoma"/>
            </a:endParaRPr>
          </a:p>
          <a:p>
            <a:pPr marL="469265" marR="5080" indent="-228600">
              <a:lnSpc>
                <a:spcPts val="1600"/>
              </a:lnSpc>
              <a:spcBef>
                <a:spcPts val="1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Hackers</a:t>
            </a:r>
            <a:r>
              <a:rPr sz="1400" spc="41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can</a:t>
            </a:r>
            <a:r>
              <a:rPr sz="1400" spc="40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takedowns</a:t>
            </a:r>
            <a:r>
              <a:rPr sz="1400" spc="42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user</a:t>
            </a:r>
            <a:r>
              <a:rPr sz="1400" spc="409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accounts</a:t>
            </a:r>
            <a:r>
              <a:rPr sz="1400" spc="41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and</a:t>
            </a:r>
            <a:r>
              <a:rPr sz="1400" spc="409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also</a:t>
            </a:r>
            <a:r>
              <a:rPr sz="1400" spc="40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take</a:t>
            </a:r>
            <a:r>
              <a:rPr sz="1400" spc="40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444444"/>
                </a:solidFill>
                <a:latin typeface="Tahoma"/>
                <a:cs typeface="Tahoma"/>
              </a:rPr>
              <a:t>access</a:t>
            </a:r>
            <a:r>
              <a:rPr sz="1400" spc="40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to </a:t>
            </a:r>
            <a:r>
              <a:rPr sz="1400" spc="-42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victim’s</a:t>
            </a:r>
            <a:r>
              <a:rPr sz="1400" spc="-5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computer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6189" y="1512364"/>
            <a:ext cx="4896040" cy="304587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3"/>
            <a:ext cx="36125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u="heavy" spc="-5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DOM</a:t>
            </a:r>
            <a:r>
              <a:rPr sz="1400" b="1" i="1" u="heavy" spc="-10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spc="-5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(Document</a:t>
            </a:r>
            <a:r>
              <a:rPr sz="1400" b="1" i="1" u="heavy" spc="-10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Object</a:t>
            </a:r>
            <a:r>
              <a:rPr sz="1400" b="1" i="1" u="heavy" spc="-20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spc="-5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Model)</a:t>
            </a:r>
            <a:r>
              <a:rPr sz="1400" b="1" i="1" u="heavy" spc="-15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based</a:t>
            </a:r>
            <a:r>
              <a:rPr sz="1400" b="1" i="1" u="heavy" spc="-10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XSS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779388"/>
            <a:ext cx="5970905" cy="330454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algn="just">
              <a:lnSpc>
                <a:spcPct val="95800"/>
              </a:lnSpc>
              <a:spcBef>
                <a:spcPts val="175"/>
              </a:spcBef>
            </a:pP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This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sort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of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45" dirty="0">
                <a:solidFill>
                  <a:srgbClr val="444444"/>
                </a:solidFill>
                <a:latin typeface="Tahoma"/>
                <a:cs typeface="Tahoma"/>
              </a:rPr>
              <a:t>XSS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attack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is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exceptionally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best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in </a:t>
            </a:r>
            <a:r>
              <a:rPr sz="1400" spc="45" dirty="0">
                <a:solidFill>
                  <a:srgbClr val="444444"/>
                </a:solidFill>
                <a:latin typeface="Tahoma"/>
                <a:cs typeface="Tahoma"/>
              </a:rPr>
              <a:t>class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and 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it</a:t>
            </a:r>
            <a:r>
              <a:rPr sz="1400" spc="-4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requires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appropriate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specialized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skill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execute.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444444"/>
                </a:solidFill>
                <a:latin typeface="Tahoma"/>
                <a:cs typeface="Tahoma"/>
              </a:rPr>
              <a:t>DOM-based</a:t>
            </a:r>
            <a:r>
              <a:rPr sz="1400" spc="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attacks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are 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 conceivable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for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 the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most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part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444444"/>
                </a:solidFill>
                <a:latin typeface="Tahoma"/>
                <a:cs typeface="Tahoma"/>
              </a:rPr>
              <a:t>as </a:t>
            </a:r>
            <a:r>
              <a:rPr sz="1400" spc="45" dirty="0">
                <a:solidFill>
                  <a:srgbClr val="444444"/>
                </a:solidFill>
                <a:latin typeface="Tahoma"/>
                <a:cs typeface="Tahoma"/>
              </a:rPr>
              <a:t>a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result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of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slight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 thoughtless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code </a:t>
            </a:r>
            <a:r>
              <a:rPr sz="1400" spc="3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composing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by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designers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of the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web application. </a:t>
            </a:r>
            <a:r>
              <a:rPr sz="1400" spc="50" dirty="0">
                <a:solidFill>
                  <a:srgbClr val="444444"/>
                </a:solidFill>
                <a:latin typeface="Tahoma"/>
                <a:cs typeface="Tahoma"/>
              </a:rPr>
              <a:t>On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spc="-40" dirty="0">
                <a:solidFill>
                  <a:srgbClr val="444444"/>
                </a:solidFill>
                <a:latin typeface="Tahoma"/>
                <a:cs typeface="Tahoma"/>
              </a:rPr>
              <a:t>off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chance </a:t>
            </a:r>
            <a:r>
              <a:rPr sz="1400" spc="-35" dirty="0">
                <a:solidFill>
                  <a:srgbClr val="444444"/>
                </a:solidFill>
                <a:latin typeface="Tahoma"/>
                <a:cs typeface="Tahoma"/>
              </a:rPr>
              <a:t>that </a:t>
            </a:r>
            <a:r>
              <a:rPr sz="1400" spc="-42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web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engineers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compose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bits 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of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information 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to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archive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object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model </a:t>
            </a:r>
            <a:r>
              <a:rPr sz="1400" spc="-42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without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appropriate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tidying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up,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attackers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can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exploit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it.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They</a:t>
            </a:r>
            <a:r>
              <a:rPr sz="1400" spc="-3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can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exploit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this </a:t>
            </a:r>
            <a:r>
              <a:rPr sz="1400" spc="-42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imperfection 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to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remember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cross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contents 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for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code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(most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occasions </a:t>
            </a:r>
            <a:r>
              <a:rPr sz="1400" spc="3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JavaScript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codes)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of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 the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website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application.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95" dirty="0">
                <a:solidFill>
                  <a:srgbClr val="444444"/>
                </a:solidFill>
                <a:latin typeface="Tahoma"/>
                <a:cs typeface="Tahoma"/>
              </a:rPr>
              <a:t>A</a:t>
            </a:r>
            <a:r>
              <a:rPr sz="1400" spc="10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web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 application's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construction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dictated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by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spc="60" dirty="0">
                <a:solidFill>
                  <a:srgbClr val="444444"/>
                </a:solidFill>
                <a:latin typeface="Tahoma"/>
                <a:cs typeface="Tahoma"/>
              </a:rPr>
              <a:t>HTML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codes. </a:t>
            </a:r>
            <a:r>
              <a:rPr sz="1400" spc="60" dirty="0">
                <a:solidFill>
                  <a:srgbClr val="444444"/>
                </a:solidFill>
                <a:latin typeface="Tahoma"/>
                <a:cs typeface="Tahoma"/>
              </a:rPr>
              <a:t>HTML </a:t>
            </a:r>
            <a:r>
              <a:rPr sz="1400" spc="35" dirty="0">
                <a:solidFill>
                  <a:srgbClr val="444444"/>
                </a:solidFill>
                <a:latin typeface="Tahoma"/>
                <a:cs typeface="Tahoma"/>
              </a:rPr>
              <a:t>codes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are 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put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away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in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444444"/>
                </a:solidFill>
                <a:latin typeface="Tahoma"/>
                <a:cs typeface="Tahoma"/>
              </a:rPr>
              <a:t>HTML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archives. </a:t>
            </a:r>
            <a:r>
              <a:rPr sz="1400" spc="35" dirty="0">
                <a:solidFill>
                  <a:srgbClr val="444444"/>
                </a:solidFill>
                <a:latin typeface="Tahoma"/>
                <a:cs typeface="Tahoma"/>
              </a:rPr>
              <a:t>These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records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have </a:t>
            </a:r>
            <a:r>
              <a:rPr sz="1400" spc="45" dirty="0">
                <a:solidFill>
                  <a:srgbClr val="444444"/>
                </a:solidFill>
                <a:latin typeface="Tahoma"/>
                <a:cs typeface="Tahoma"/>
              </a:rPr>
              <a:t>a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relating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Document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Object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Model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that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decides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 frontend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of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web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application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–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properties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of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report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from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program's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point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of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view. </a:t>
            </a:r>
            <a:r>
              <a:rPr sz="1400" spc="-70" dirty="0">
                <a:solidFill>
                  <a:srgbClr val="444444"/>
                </a:solidFill>
                <a:latin typeface="Tahoma"/>
                <a:cs typeface="Tahoma"/>
              </a:rPr>
              <a:t>In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event </a:t>
            </a:r>
            <a:r>
              <a:rPr sz="1400" spc="-35" dirty="0">
                <a:solidFill>
                  <a:srgbClr val="444444"/>
                </a:solidFill>
                <a:latin typeface="Tahoma"/>
                <a:cs typeface="Tahoma"/>
              </a:rPr>
              <a:t>that </a:t>
            </a:r>
            <a:r>
              <a:rPr sz="1400" spc="45" dirty="0">
                <a:solidFill>
                  <a:srgbClr val="444444"/>
                </a:solidFill>
                <a:latin typeface="Tahoma"/>
                <a:cs typeface="Tahoma"/>
              </a:rPr>
              <a:t>a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cross-content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is </a:t>
            </a:r>
            <a:r>
              <a:rPr sz="1400" spc="-42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executed, </a:t>
            </a:r>
            <a:r>
              <a:rPr sz="1400" spc="-55" dirty="0">
                <a:solidFill>
                  <a:srgbClr val="444444"/>
                </a:solidFill>
                <a:latin typeface="Tahoma"/>
                <a:cs typeface="Tahoma"/>
              </a:rPr>
              <a:t>it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would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approach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web's </a:t>
            </a:r>
            <a:r>
              <a:rPr sz="1400" spc="50" dirty="0">
                <a:solidFill>
                  <a:srgbClr val="444444"/>
                </a:solidFill>
                <a:latin typeface="Tahoma"/>
                <a:cs typeface="Tahoma"/>
              </a:rPr>
              <a:t>DOM.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That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way, 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it</a:t>
            </a:r>
            <a:r>
              <a:rPr sz="1400" spc="-4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can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control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different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highlights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of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page's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information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and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construction. </a:t>
            </a:r>
            <a:r>
              <a:rPr sz="1400" spc="95" dirty="0">
                <a:solidFill>
                  <a:srgbClr val="444444"/>
                </a:solidFill>
                <a:latin typeface="Tahoma"/>
                <a:cs typeface="Tahoma"/>
              </a:rPr>
              <a:t>A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few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items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are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utilized 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to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execute </a:t>
            </a:r>
            <a:r>
              <a:rPr sz="1400" spc="40" dirty="0">
                <a:solidFill>
                  <a:srgbClr val="444444"/>
                </a:solidFill>
                <a:latin typeface="Tahoma"/>
                <a:cs typeface="Tahoma"/>
              </a:rPr>
              <a:t>DOM-based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attacks. 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most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well-known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among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them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are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document.url,</a:t>
            </a:r>
            <a:r>
              <a:rPr sz="1400" spc="-3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document.location,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and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document.referrer.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694" y="1894872"/>
            <a:ext cx="5601843" cy="332794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3"/>
            <a:ext cx="876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u="heavy" spc="-5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Blind</a:t>
            </a:r>
            <a:r>
              <a:rPr sz="1400" b="1" i="1" u="heavy" spc="-60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XSS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729096"/>
            <a:ext cx="5970270" cy="33096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ct val="95400"/>
              </a:lnSpc>
              <a:spcBef>
                <a:spcPts val="180"/>
              </a:spcBef>
            </a:pP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Blind </a:t>
            </a:r>
            <a:r>
              <a:rPr sz="1400" spc="145" dirty="0">
                <a:solidFill>
                  <a:srgbClr val="444444"/>
                </a:solidFill>
                <a:latin typeface="Tahoma"/>
                <a:cs typeface="Tahoma"/>
              </a:rPr>
              <a:t>XSS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is </a:t>
            </a:r>
            <a:r>
              <a:rPr sz="1400" spc="45" dirty="0">
                <a:solidFill>
                  <a:srgbClr val="444444"/>
                </a:solidFill>
                <a:latin typeface="Tahoma"/>
                <a:cs typeface="Tahoma"/>
              </a:rPr>
              <a:t>a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vulnerability 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that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is some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sort 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of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similar </a:t>
            </a:r>
            <a:r>
              <a:rPr sz="1400" spc="-35" dirty="0">
                <a:solidFill>
                  <a:srgbClr val="444444"/>
                </a:solidFill>
                <a:latin typeface="Tahoma"/>
                <a:cs typeface="Tahoma"/>
              </a:rPr>
              <a:t>to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stored 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but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here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catch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is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attacker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makes </a:t>
            </a:r>
            <a:r>
              <a:rPr sz="1400" spc="45" dirty="0">
                <a:solidFill>
                  <a:srgbClr val="444444"/>
                </a:solidFill>
                <a:latin typeface="Tahoma"/>
                <a:cs typeface="Tahoma"/>
              </a:rPr>
              <a:t>a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payload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which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is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connected </a:t>
            </a:r>
            <a:r>
              <a:rPr sz="1400" spc="-35" dirty="0">
                <a:solidFill>
                  <a:srgbClr val="444444"/>
                </a:solidFill>
                <a:latin typeface="Tahoma"/>
                <a:cs typeface="Tahoma"/>
              </a:rPr>
              <a:t>with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his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own </a:t>
            </a:r>
            <a:r>
              <a:rPr sz="1400" spc="-42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server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he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made</a:t>
            </a:r>
            <a:r>
              <a:rPr sz="1400" spc="-6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up</a:t>
            </a:r>
            <a:r>
              <a:rPr sz="1400" spc="-7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payload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444444"/>
                </a:solidFill>
                <a:latin typeface="Tahoma"/>
                <a:cs typeface="Tahoma"/>
              </a:rPr>
              <a:t>with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his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server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for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example: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ahoma"/>
              <a:cs typeface="Tahoma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Attacker</a:t>
            </a:r>
            <a:r>
              <a:rPr sz="1400" spc="-7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target</a:t>
            </a:r>
            <a:r>
              <a:rPr sz="1400" spc="-6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444444"/>
                </a:solidFill>
                <a:latin typeface="Tahoma"/>
                <a:cs typeface="Tahoma"/>
              </a:rPr>
              <a:t>a</a:t>
            </a:r>
            <a:r>
              <a:rPr sz="1400" spc="-7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website.</a:t>
            </a:r>
            <a:endParaRPr sz="1400">
              <a:latin typeface="Tahoma"/>
              <a:cs typeface="Tahoma"/>
            </a:endParaRPr>
          </a:p>
          <a:p>
            <a:pPr marL="469265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Now</a:t>
            </a:r>
            <a:r>
              <a:rPr sz="1400" spc="-6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he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is</a:t>
            </a:r>
            <a:r>
              <a:rPr sz="1400" spc="-4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injecting</a:t>
            </a:r>
            <a:r>
              <a:rPr sz="1400" spc="-7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444444"/>
                </a:solidFill>
                <a:latin typeface="Tahoma"/>
                <a:cs typeface="Tahoma"/>
              </a:rPr>
              <a:t>a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malicious</a:t>
            </a:r>
            <a:r>
              <a:rPr sz="1400" spc="-5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script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444444"/>
                </a:solidFill>
                <a:latin typeface="Tahoma"/>
                <a:cs typeface="Tahoma"/>
              </a:rPr>
              <a:t>to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steal</a:t>
            </a:r>
            <a:r>
              <a:rPr sz="1400" spc="-6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user</a:t>
            </a:r>
            <a:r>
              <a:rPr sz="1400" spc="-5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information.</a:t>
            </a:r>
            <a:endParaRPr sz="1400">
              <a:latin typeface="Tahoma"/>
              <a:cs typeface="Tahoma"/>
            </a:endParaRPr>
          </a:p>
          <a:p>
            <a:pPr marL="469265" marR="10160" indent="-228600">
              <a:lnSpc>
                <a:spcPts val="1610"/>
              </a:lnSpc>
              <a:spcBef>
                <a:spcPts val="1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50" dirty="0">
                <a:solidFill>
                  <a:srgbClr val="444444"/>
                </a:solidFill>
                <a:latin typeface="Tahoma"/>
                <a:cs typeface="Tahoma"/>
              </a:rPr>
              <a:t>He</a:t>
            </a:r>
            <a:r>
              <a:rPr sz="1400" spc="21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needs</a:t>
            </a:r>
            <a:r>
              <a:rPr sz="1400" spc="22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to</a:t>
            </a:r>
            <a:r>
              <a:rPr sz="1400" spc="22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wait</a:t>
            </a:r>
            <a:r>
              <a:rPr sz="1400" spc="22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for</a:t>
            </a:r>
            <a:r>
              <a:rPr sz="1400" spc="22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victims</a:t>
            </a:r>
            <a:r>
              <a:rPr sz="1400" spc="21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to</a:t>
            </a:r>
            <a:r>
              <a:rPr sz="1400" spc="22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visit</a:t>
            </a:r>
            <a:r>
              <a:rPr sz="1400" spc="22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</a:t>
            </a:r>
            <a:r>
              <a:rPr sz="1400" spc="22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website</a:t>
            </a:r>
            <a:r>
              <a:rPr sz="1400" spc="22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and</a:t>
            </a:r>
            <a:r>
              <a:rPr sz="1400" spc="21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444444"/>
                </a:solidFill>
                <a:latin typeface="Tahoma"/>
                <a:cs typeface="Tahoma"/>
              </a:rPr>
              <a:t>for</a:t>
            </a:r>
            <a:r>
              <a:rPr sz="1400" spc="22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malicious </a:t>
            </a:r>
            <a:r>
              <a:rPr sz="1400" spc="-42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script</a:t>
            </a:r>
            <a:r>
              <a:rPr sz="1400" spc="-5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444444"/>
                </a:solidFill>
                <a:latin typeface="Tahoma"/>
                <a:cs typeface="Tahoma"/>
              </a:rPr>
              <a:t>to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be</a:t>
            </a:r>
            <a:r>
              <a:rPr sz="1400" spc="-6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activated.</a:t>
            </a:r>
            <a:endParaRPr sz="1400">
              <a:latin typeface="Tahoma"/>
              <a:cs typeface="Tahoma"/>
            </a:endParaRPr>
          </a:p>
          <a:p>
            <a:pPr marL="469265" marR="8890" indent="-228600">
              <a:lnSpc>
                <a:spcPts val="1600"/>
              </a:lnSpc>
              <a:spcBef>
                <a:spcPts val="10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Now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victims’</a:t>
            </a:r>
            <a:r>
              <a:rPr sz="1400" spc="-4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information</a:t>
            </a:r>
            <a:r>
              <a:rPr sz="1400" spc="-5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is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sent</a:t>
            </a:r>
            <a:r>
              <a:rPr sz="1400" spc="-5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to</a:t>
            </a:r>
            <a:r>
              <a:rPr sz="1400" spc="-5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the</a:t>
            </a:r>
            <a:r>
              <a:rPr sz="1400" spc="-5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attacker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for</a:t>
            </a:r>
            <a:r>
              <a:rPr sz="1400" spc="-6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444444"/>
                </a:solidFill>
                <a:latin typeface="Tahoma"/>
                <a:cs typeface="Tahoma"/>
              </a:rPr>
              <a:t>a</a:t>
            </a:r>
            <a:r>
              <a:rPr sz="1400" spc="-4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while</a:t>
            </a:r>
            <a:r>
              <a:rPr sz="1400" spc="-5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to</a:t>
            </a:r>
            <a:r>
              <a:rPr sz="1400" spc="-4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days</a:t>
            </a:r>
            <a:r>
              <a:rPr sz="1400" spc="-4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and </a:t>
            </a:r>
            <a:r>
              <a:rPr sz="1400" spc="-42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he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finally</a:t>
            </a:r>
            <a:r>
              <a:rPr sz="1400" spc="-6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got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444444"/>
                </a:solidFill>
                <a:latin typeface="Tahoma"/>
                <a:cs typeface="Tahoma"/>
              </a:rPr>
              <a:t>access.</a:t>
            </a:r>
            <a:endParaRPr sz="14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1290"/>
              </a:spcBef>
            </a:pPr>
            <a:r>
              <a:rPr sz="1400" b="1" i="1" u="heavy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Impacts</a:t>
            </a:r>
            <a:r>
              <a:rPr sz="1400" b="1" i="1" u="heavy" spc="-30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spc="-5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of</a:t>
            </a:r>
            <a:r>
              <a:rPr sz="1400" b="1" i="1" u="heavy" spc="-15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spc="-5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Blind</a:t>
            </a:r>
            <a:r>
              <a:rPr sz="1400" b="1" i="1" u="heavy" spc="-20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spc="-5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XSS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Hackers</a:t>
            </a:r>
            <a:r>
              <a:rPr sz="1400" spc="-5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can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perform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hijacking</a:t>
            </a:r>
            <a:r>
              <a:rPr sz="1400" spc="-6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user’s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currents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sessions.</a:t>
            </a:r>
            <a:endParaRPr sz="1400">
              <a:latin typeface="Tahoma"/>
              <a:cs typeface="Tahoma"/>
            </a:endParaRPr>
          </a:p>
          <a:p>
            <a:pPr marL="469265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Hackers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can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perform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phishing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attacks.</a:t>
            </a:r>
            <a:endParaRPr sz="1400">
              <a:latin typeface="Tahoma"/>
              <a:cs typeface="Tahoma"/>
            </a:endParaRPr>
          </a:p>
          <a:p>
            <a:pPr marL="469265" indent="-228600">
              <a:lnSpc>
                <a:spcPct val="100000"/>
              </a:lnSpc>
              <a:spcBef>
                <a:spcPts val="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Hackers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can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perform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444444"/>
                </a:solidFill>
                <a:latin typeface="Tahoma"/>
                <a:cs typeface="Tahoma"/>
              </a:rPr>
              <a:t>a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man</a:t>
            </a:r>
            <a:r>
              <a:rPr sz="1400" spc="-6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in</a:t>
            </a:r>
            <a:r>
              <a:rPr sz="1400" spc="-5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</a:t>
            </a:r>
            <a:r>
              <a:rPr sz="1400" spc="-6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middle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attacks.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0530" y="1431998"/>
            <a:ext cx="5547360" cy="419630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3"/>
            <a:ext cx="5974080" cy="777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b="1" i="1" u="heavy" spc="-5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Prevention of</a:t>
            </a:r>
            <a:r>
              <a:rPr sz="1400" b="1" i="1" u="heavy" spc="5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spc="-5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Cross</a:t>
            </a:r>
            <a:r>
              <a:rPr sz="1400" b="1" i="1" u="heavy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spc="-5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Site</a:t>
            </a:r>
            <a:r>
              <a:rPr sz="1400" b="1" i="1" u="heavy" spc="-15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spc="-5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Scripting</a:t>
            </a:r>
            <a:r>
              <a:rPr sz="1400" b="1" i="1" u="heavy" spc="-10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Attacks</a:t>
            </a:r>
            <a:endParaRPr sz="14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469900" algn="l"/>
              </a:tabLst>
            </a:pPr>
            <a:r>
              <a:rPr sz="1400" b="1" i="1" spc="-5" dirty="0">
                <a:solidFill>
                  <a:srgbClr val="444444"/>
                </a:solidFill>
                <a:latin typeface="Arial"/>
                <a:cs typeface="Arial"/>
              </a:rPr>
              <a:t>Validating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1200">
              <a:latin typeface="Arial"/>
              <a:cs typeface="Arial"/>
            </a:endParaRPr>
          </a:p>
          <a:p>
            <a:pPr marL="12700" marR="6985" algn="just">
              <a:lnSpc>
                <a:spcPct val="95500"/>
              </a:lnSpc>
            </a:pPr>
            <a:r>
              <a:rPr sz="1400" spc="35" dirty="0">
                <a:solidFill>
                  <a:srgbClr val="444444"/>
                </a:solidFill>
                <a:latin typeface="Tahoma"/>
                <a:cs typeface="Tahoma"/>
              </a:rPr>
              <a:t>Web codes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ought </a:t>
            </a:r>
            <a:r>
              <a:rPr sz="1400" spc="-35" dirty="0">
                <a:solidFill>
                  <a:srgbClr val="444444"/>
                </a:solidFill>
                <a:latin typeface="Tahoma"/>
                <a:cs typeface="Tahoma"/>
              </a:rPr>
              <a:t>to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be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set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under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stricter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examination.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contributions 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of </a:t>
            </a:r>
            <a:r>
              <a:rPr sz="1400" spc="-42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clients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ought </a:t>
            </a:r>
            <a:r>
              <a:rPr sz="1400" spc="-35" dirty="0">
                <a:solidFill>
                  <a:srgbClr val="444444"/>
                </a:solidFill>
                <a:latin typeface="Tahoma"/>
                <a:cs typeface="Tahoma"/>
              </a:rPr>
              <a:t>to</a:t>
            </a:r>
            <a:r>
              <a:rPr sz="1400" spc="36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be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investigated 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to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check 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for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when vindictive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orders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 have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 been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executed.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This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thus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subjects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444444"/>
                </a:solidFill>
                <a:latin typeface="Tahoma"/>
                <a:cs typeface="Tahoma"/>
              </a:rPr>
              <a:t>codes</a:t>
            </a:r>
            <a:r>
              <a:rPr sz="1400" spc="4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investigation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techniques 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for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whitelisting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and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boycotting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which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may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ultimately bolt 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out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genuine</a:t>
            </a:r>
            <a:r>
              <a:rPr sz="1400" spc="-6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clients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from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getting</a:t>
            </a:r>
            <a:r>
              <a:rPr sz="1400" spc="-6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to</a:t>
            </a:r>
            <a:r>
              <a:rPr sz="1400" spc="-7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administrations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of</a:t>
            </a:r>
            <a:r>
              <a:rPr sz="1400" spc="-6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</a:t>
            </a:r>
            <a:r>
              <a:rPr sz="1400" spc="-5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web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applications.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ahoma"/>
              <a:cs typeface="Tahoma"/>
            </a:endParaRPr>
          </a:p>
          <a:p>
            <a:pPr marL="12700" marR="5080" algn="just">
              <a:lnSpc>
                <a:spcPct val="95700"/>
              </a:lnSpc>
            </a:pP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What's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significance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here: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Whitelisting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is </a:t>
            </a:r>
            <a:r>
              <a:rPr sz="1400" spc="45" dirty="0">
                <a:solidFill>
                  <a:srgbClr val="444444"/>
                </a:solidFill>
                <a:latin typeface="Tahoma"/>
                <a:cs typeface="Tahoma"/>
              </a:rPr>
              <a:t>a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methodology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of permitting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just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some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arrangement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of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good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arrangements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of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information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(as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per best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acts 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of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information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coding)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when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there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are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various elements 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of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substantial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 elements.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For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example,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rather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than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coding </a:t>
            </a:r>
            <a:r>
              <a:rPr sz="1400" spc="45" dirty="0">
                <a:solidFill>
                  <a:srgbClr val="444444"/>
                </a:solidFill>
                <a:latin typeface="Tahoma"/>
                <a:cs typeface="Tahoma"/>
              </a:rPr>
              <a:t>a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vacant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info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field 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for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client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reactions,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you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could</a:t>
            </a:r>
            <a:r>
              <a:rPr sz="1400" spc="-4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utilize</a:t>
            </a:r>
            <a:r>
              <a:rPr sz="1400" spc="-6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444444"/>
                </a:solidFill>
                <a:latin typeface="Tahoma"/>
                <a:cs typeface="Tahoma"/>
              </a:rPr>
              <a:t>a</a:t>
            </a:r>
            <a:r>
              <a:rPr sz="1400" spc="-4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drop-down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box</a:t>
            </a:r>
            <a:r>
              <a:rPr sz="1400" spc="-6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all</a:t>
            </a:r>
            <a:r>
              <a:rPr sz="1400" spc="-4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things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being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equal.</a:t>
            </a:r>
            <a:r>
              <a:rPr sz="1400" spc="-3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This</a:t>
            </a:r>
            <a:r>
              <a:rPr sz="1400" spc="-4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is</a:t>
            </a:r>
            <a:r>
              <a:rPr sz="1400" spc="-3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444444"/>
                </a:solidFill>
                <a:latin typeface="Tahoma"/>
                <a:cs typeface="Tahoma"/>
              </a:rPr>
              <a:t>a </a:t>
            </a:r>
            <a:r>
              <a:rPr sz="1400" spc="-42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strategy</a:t>
            </a:r>
            <a:r>
              <a:rPr sz="1400" spc="-6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for</a:t>
            </a:r>
            <a:r>
              <a:rPr sz="1400" spc="-5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approval</a:t>
            </a:r>
            <a:r>
              <a:rPr sz="1400" spc="-4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and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it</a:t>
            </a:r>
            <a:r>
              <a:rPr sz="1400" spc="-3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decreases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odds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of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get</a:t>
            </a:r>
            <a:r>
              <a:rPr sz="1400" spc="-5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siting</a:t>
            </a:r>
            <a:r>
              <a:rPr sz="1400" spc="-4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through</a:t>
            </a:r>
            <a:r>
              <a:rPr sz="1400" spc="-5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friendly </a:t>
            </a:r>
            <a:r>
              <a:rPr sz="1400" spc="-42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designing</a:t>
            </a:r>
            <a:r>
              <a:rPr sz="1400" spc="-6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methods.</a:t>
            </a:r>
            <a:endParaRPr sz="1400">
              <a:latin typeface="Tahoma"/>
              <a:cs typeface="Tahoma"/>
            </a:endParaRPr>
          </a:p>
          <a:p>
            <a:pPr marL="469265" indent="-228600">
              <a:lnSpc>
                <a:spcPct val="100000"/>
              </a:lnSpc>
              <a:spcBef>
                <a:spcPts val="1335"/>
              </a:spcBef>
              <a:buAutoNum type="arabicPeriod" startAt="2"/>
              <a:tabLst>
                <a:tab pos="469900" algn="l"/>
              </a:tabLst>
            </a:pPr>
            <a:r>
              <a:rPr sz="1400" b="1" i="1" spc="-5" dirty="0">
                <a:solidFill>
                  <a:srgbClr val="444444"/>
                </a:solidFill>
                <a:latin typeface="Arial"/>
                <a:cs typeface="Arial"/>
              </a:rPr>
              <a:t>Sanitizing</a:t>
            </a:r>
            <a:r>
              <a:rPr sz="1400" b="1" i="1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1400" b="1" i="1" spc="-10" dirty="0">
                <a:solidFill>
                  <a:srgbClr val="444444"/>
                </a:solidFill>
                <a:latin typeface="Arial"/>
                <a:cs typeface="Arial"/>
              </a:rPr>
              <a:t>HTML </a:t>
            </a:r>
            <a:r>
              <a:rPr sz="1400" b="1" i="1" spc="-5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 startAt="2"/>
            </a:pPr>
            <a:endParaRPr sz="1200">
              <a:latin typeface="Arial"/>
              <a:cs typeface="Arial"/>
            </a:endParaRPr>
          </a:p>
          <a:p>
            <a:pPr marL="12700" marR="8255" algn="just">
              <a:lnSpc>
                <a:spcPct val="95500"/>
              </a:lnSpc>
            </a:pP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This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strategy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keeps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attackers 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from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misusing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Document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Object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Model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of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444444"/>
                </a:solidFill>
                <a:latin typeface="Tahoma"/>
                <a:cs typeface="Tahoma"/>
              </a:rPr>
              <a:t>a</a:t>
            </a:r>
            <a:r>
              <a:rPr sz="1400" spc="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web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application.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This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 is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finished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by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utilizing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444444"/>
                </a:solidFill>
                <a:latin typeface="Tahoma"/>
                <a:cs typeface="Tahoma"/>
              </a:rPr>
              <a:t>a</a:t>
            </a:r>
            <a:r>
              <a:rPr sz="1400" spc="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444444"/>
                </a:solidFill>
                <a:latin typeface="Tahoma"/>
                <a:cs typeface="Tahoma"/>
              </a:rPr>
              <a:t>HTML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5 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disinfection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library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to 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keep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attackers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from</a:t>
            </a:r>
            <a:r>
              <a:rPr sz="1400" spc="-3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infusing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perilous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contents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into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spc="-42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444444"/>
                </a:solidFill>
                <a:latin typeface="Tahoma"/>
                <a:cs typeface="Tahoma"/>
              </a:rPr>
              <a:t>HTML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entries.</a:t>
            </a:r>
            <a:endParaRPr sz="1400">
              <a:latin typeface="Tahoma"/>
              <a:cs typeface="Tahoma"/>
            </a:endParaRPr>
          </a:p>
          <a:p>
            <a:pPr marL="469265" indent="-228600">
              <a:lnSpc>
                <a:spcPct val="100000"/>
              </a:lnSpc>
              <a:spcBef>
                <a:spcPts val="1330"/>
              </a:spcBef>
              <a:buAutoNum type="arabicPeriod" startAt="3"/>
              <a:tabLst>
                <a:tab pos="469900" algn="l"/>
              </a:tabLst>
            </a:pPr>
            <a:r>
              <a:rPr sz="1400" b="1" spc="-5" dirty="0">
                <a:solidFill>
                  <a:srgbClr val="444444"/>
                </a:solidFill>
                <a:latin typeface="Arial"/>
                <a:cs typeface="Arial"/>
              </a:rPr>
              <a:t>Encoding</a:t>
            </a:r>
            <a:r>
              <a:rPr sz="1400" b="1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44444"/>
                </a:solidFill>
                <a:latin typeface="Arial"/>
                <a:cs typeface="Arial"/>
              </a:rPr>
              <a:t>characters</a:t>
            </a:r>
            <a:r>
              <a:rPr sz="1400" b="1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44444"/>
                </a:solidFill>
                <a:latin typeface="Arial"/>
                <a:cs typeface="Arial"/>
              </a:rPr>
              <a:t>in </a:t>
            </a:r>
            <a:r>
              <a:rPr sz="1400" b="1" spc="-5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44444"/>
                </a:solidFill>
                <a:latin typeface="Arial"/>
                <a:cs typeface="Arial"/>
              </a:rPr>
              <a:t>info</a:t>
            </a:r>
            <a:r>
              <a:rPr sz="1400" b="1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44444"/>
                </a:solidFill>
                <a:latin typeface="Arial"/>
                <a:cs typeface="Arial"/>
              </a:rPr>
              <a:t>field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 startAt="3"/>
            </a:pPr>
            <a:endParaRPr sz="1250">
              <a:latin typeface="Arial"/>
              <a:cs typeface="Arial"/>
            </a:endParaRPr>
          </a:p>
          <a:p>
            <a:pPr marL="12700" marR="13970" algn="just">
              <a:lnSpc>
                <a:spcPts val="1600"/>
              </a:lnSpc>
              <a:spcBef>
                <a:spcPts val="5"/>
              </a:spcBef>
            </a:pP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Another technique 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for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forestalling </a:t>
            </a:r>
            <a:r>
              <a:rPr sz="1400" spc="145" dirty="0">
                <a:solidFill>
                  <a:srgbClr val="444444"/>
                </a:solidFill>
                <a:latin typeface="Tahoma"/>
                <a:cs typeface="Tahoma"/>
              </a:rPr>
              <a:t>XSS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attacks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is </a:t>
            </a:r>
            <a:r>
              <a:rPr sz="1400" spc="-35" dirty="0">
                <a:solidFill>
                  <a:srgbClr val="444444"/>
                </a:solidFill>
                <a:latin typeface="Tahoma"/>
                <a:cs typeface="Tahoma"/>
              </a:rPr>
              <a:t>to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encode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characters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filled</a:t>
            </a:r>
            <a:r>
              <a:rPr sz="1400" spc="-6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in</a:t>
            </a:r>
            <a:r>
              <a:rPr sz="1400" spc="-5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information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fields</a:t>
            </a:r>
            <a:r>
              <a:rPr sz="1400" spc="-4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by</a:t>
            </a:r>
            <a:r>
              <a:rPr sz="1400" spc="-6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clients.</a:t>
            </a:r>
            <a:endParaRPr sz="1400">
              <a:latin typeface="Tahoma"/>
              <a:cs typeface="Tahoma"/>
            </a:endParaRPr>
          </a:p>
          <a:p>
            <a:pPr marL="469265" indent="-228600">
              <a:lnSpc>
                <a:spcPct val="100000"/>
              </a:lnSpc>
              <a:spcBef>
                <a:spcPts val="1285"/>
              </a:spcBef>
              <a:buAutoNum type="arabicPeriod" startAt="4"/>
              <a:tabLst>
                <a:tab pos="469900" algn="l"/>
              </a:tabLst>
            </a:pPr>
            <a:r>
              <a:rPr sz="1400" b="1" spc="-5" dirty="0">
                <a:solidFill>
                  <a:srgbClr val="444444"/>
                </a:solidFill>
                <a:latin typeface="Arial"/>
                <a:cs typeface="Arial"/>
              </a:rPr>
              <a:t>Testing the</a:t>
            </a:r>
            <a:r>
              <a:rPr sz="1400" b="1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44444"/>
                </a:solidFill>
                <a:latin typeface="Arial"/>
                <a:cs typeface="Arial"/>
              </a:rPr>
              <a:t>info fields</a:t>
            </a:r>
            <a:r>
              <a:rPr sz="1400" b="1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1400" b="1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44444"/>
                </a:solidFill>
                <a:latin typeface="Arial"/>
                <a:cs typeface="Arial"/>
              </a:rPr>
              <a:t>malignant</a:t>
            </a:r>
            <a:r>
              <a:rPr sz="1400" b="1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44444"/>
                </a:solidFill>
                <a:latin typeface="Arial"/>
                <a:cs typeface="Arial"/>
              </a:rPr>
              <a:t>lines</a:t>
            </a:r>
            <a:r>
              <a:rPr sz="1400" b="1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1400" b="1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 marR="6985" algn="just">
              <a:lnSpc>
                <a:spcPct val="95700"/>
              </a:lnSpc>
            </a:pP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This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is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perhaps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best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strategy 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for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forestalling </a:t>
            </a:r>
            <a:r>
              <a:rPr sz="1400" spc="145" dirty="0">
                <a:solidFill>
                  <a:srgbClr val="444444"/>
                </a:solidFill>
                <a:latin typeface="Tahoma"/>
                <a:cs typeface="Tahoma"/>
              </a:rPr>
              <a:t>XSS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attacks.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Network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protection</a:t>
            </a:r>
            <a:r>
              <a:rPr sz="1400" spc="-3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preventive</a:t>
            </a:r>
            <a:r>
              <a:rPr sz="1400" spc="-3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techniques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against</a:t>
            </a:r>
            <a:r>
              <a:rPr sz="1400" spc="-4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45" dirty="0">
                <a:solidFill>
                  <a:srgbClr val="444444"/>
                </a:solidFill>
                <a:latin typeface="Tahoma"/>
                <a:cs typeface="Tahoma"/>
              </a:rPr>
              <a:t>XSS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would</a:t>
            </a:r>
            <a:r>
              <a:rPr sz="1400" spc="-3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not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be</a:t>
            </a:r>
            <a:r>
              <a:rPr sz="1400" spc="-3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finished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 without </a:t>
            </a:r>
            <a:r>
              <a:rPr sz="1400" spc="-43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appropriately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testing the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info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fields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at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discontinuous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spans. 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testing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can </a:t>
            </a:r>
            <a:r>
              <a:rPr sz="1400" spc="-42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be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manual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through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web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application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filtering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strategies. </a:t>
            </a:r>
            <a:r>
              <a:rPr sz="1400" spc="35" dirty="0">
                <a:solidFill>
                  <a:srgbClr val="444444"/>
                </a:solidFill>
                <a:latin typeface="Tahoma"/>
                <a:cs typeface="Tahoma"/>
              </a:rPr>
              <a:t>These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can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assist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444444"/>
                </a:solidFill>
                <a:latin typeface="Tahoma"/>
                <a:cs typeface="Tahoma"/>
              </a:rPr>
              <a:t>with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uncovering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44444"/>
                </a:solidFill>
                <a:latin typeface="Tahoma"/>
                <a:cs typeface="Tahoma"/>
              </a:rPr>
              <a:t>nitty-</a:t>
            </a:r>
            <a:r>
              <a:rPr sz="1400" spc="-35" dirty="0">
                <a:solidFill>
                  <a:srgbClr val="444444"/>
                </a:solidFill>
                <a:latin typeface="Tahoma"/>
                <a:cs typeface="Tahoma"/>
              </a:rPr>
              <a:t> gritty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444444"/>
                </a:solidFill>
                <a:latin typeface="Tahoma"/>
                <a:cs typeface="Tahoma"/>
              </a:rPr>
              <a:t>escape</a:t>
            </a:r>
            <a:r>
              <a:rPr sz="1400" spc="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444444"/>
                </a:solidFill>
                <a:latin typeface="Tahoma"/>
                <a:cs typeface="Tahoma"/>
              </a:rPr>
              <a:t>clauses</a:t>
            </a:r>
            <a:r>
              <a:rPr sz="1400" spc="4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in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web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code 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and 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information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structure.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Then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again,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you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could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utilize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444444"/>
                </a:solidFill>
                <a:latin typeface="Tahoma"/>
                <a:cs typeface="Tahoma"/>
              </a:rPr>
              <a:t>a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web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 application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firewall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to</a:t>
            </a:r>
            <a:r>
              <a:rPr sz="1400" spc="-6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keep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your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website</a:t>
            </a:r>
            <a:r>
              <a:rPr sz="1400" spc="-5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from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pernicious</a:t>
            </a:r>
            <a:r>
              <a:rPr sz="1400" spc="-4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attacks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from</a:t>
            </a:r>
            <a:r>
              <a:rPr sz="1400" spc="-5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444444"/>
                </a:solidFill>
                <a:latin typeface="Tahoma"/>
                <a:cs typeface="Tahoma"/>
              </a:rPr>
              <a:t>cross</a:t>
            </a:r>
            <a:r>
              <a:rPr sz="1400" spc="-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scripters.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8237"/>
            <a:ext cx="5969635" cy="1847214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69265" marR="5080" indent="-228600">
              <a:lnSpc>
                <a:spcPts val="1600"/>
              </a:lnSpc>
              <a:spcBef>
                <a:spcPts val="225"/>
              </a:spcBef>
            </a:pPr>
            <a:r>
              <a:rPr sz="1400" b="1" spc="-5" dirty="0">
                <a:solidFill>
                  <a:srgbClr val="444444"/>
                </a:solidFill>
                <a:latin typeface="Arial"/>
                <a:cs typeface="Arial"/>
              </a:rPr>
              <a:t>5.</a:t>
            </a:r>
            <a:r>
              <a:rPr sz="1400" b="1" spc="2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1400" b="1" spc="3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1400" b="1" spc="2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44444"/>
                </a:solidFill>
                <a:latin typeface="Arial"/>
                <a:cs typeface="Arial"/>
              </a:rPr>
              <a:t>additional</a:t>
            </a:r>
            <a:r>
              <a:rPr sz="1400" b="1" spc="3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44444"/>
                </a:solidFill>
                <a:latin typeface="Arial"/>
                <a:cs typeface="Arial"/>
              </a:rPr>
              <a:t>action,</a:t>
            </a:r>
            <a:r>
              <a:rPr sz="1400" b="1" spc="3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1400" b="1" spc="2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44444"/>
                </a:solidFill>
                <a:latin typeface="Arial"/>
                <a:cs typeface="Arial"/>
              </a:rPr>
              <a:t>could</a:t>
            </a:r>
            <a:r>
              <a:rPr sz="1400" b="1" spc="2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44444"/>
                </a:solidFill>
                <a:latin typeface="Arial"/>
                <a:cs typeface="Arial"/>
              </a:rPr>
              <a:t>attempt</a:t>
            </a:r>
            <a:r>
              <a:rPr sz="1400" b="1" spc="3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400" b="1" spc="2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44444"/>
                </a:solidFill>
                <a:latin typeface="Arial"/>
                <a:cs typeface="Arial"/>
              </a:rPr>
              <a:t>content</a:t>
            </a:r>
            <a:r>
              <a:rPr sz="1400" b="1" spc="2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44444"/>
                </a:solidFill>
                <a:latin typeface="Arial"/>
                <a:cs typeface="Arial"/>
              </a:rPr>
              <a:t>security </a:t>
            </a:r>
            <a:r>
              <a:rPr sz="1400" b="1" spc="-3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44444"/>
                </a:solidFill>
                <a:latin typeface="Arial"/>
                <a:cs typeface="Arial"/>
              </a:rPr>
              <a:t>policy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/>
              <a:cs typeface="Arial"/>
            </a:endParaRPr>
          </a:p>
          <a:p>
            <a:pPr marL="12700" marR="5715" algn="just">
              <a:lnSpc>
                <a:spcPct val="95700"/>
              </a:lnSpc>
            </a:pPr>
            <a:r>
              <a:rPr sz="1400" spc="-70" dirty="0">
                <a:solidFill>
                  <a:srgbClr val="444444"/>
                </a:solidFill>
                <a:latin typeface="Tahoma"/>
                <a:cs typeface="Tahoma"/>
              </a:rPr>
              <a:t>In</a:t>
            </a:r>
            <a:r>
              <a:rPr sz="1400" spc="-6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present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day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programs,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there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is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444444"/>
                </a:solidFill>
                <a:latin typeface="Tahoma"/>
                <a:cs typeface="Tahoma"/>
              </a:rPr>
              <a:t>space</a:t>
            </a:r>
            <a:r>
              <a:rPr sz="1400" spc="5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for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some</a:t>
            </a:r>
            <a:r>
              <a:rPr sz="1400" spc="3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content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security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approaches.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With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this,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you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can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handle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the 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source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from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which </a:t>
            </a:r>
            <a:r>
              <a:rPr sz="1400" spc="25" dirty="0">
                <a:solidFill>
                  <a:srgbClr val="444444"/>
                </a:solidFill>
                <a:latin typeface="Tahoma"/>
                <a:cs typeface="Tahoma"/>
              </a:rPr>
              <a:t>JavaScript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444444"/>
                </a:solidFill>
                <a:latin typeface="Tahoma"/>
                <a:cs typeface="Tahoma"/>
              </a:rPr>
              <a:t>codes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stacked and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executed.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With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these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strategies, you </a:t>
            </a:r>
            <a:r>
              <a:rPr sz="1400" spc="30" dirty="0">
                <a:solidFill>
                  <a:srgbClr val="444444"/>
                </a:solidFill>
                <a:latin typeface="Tahoma"/>
                <a:cs typeface="Tahoma"/>
              </a:rPr>
              <a:t>can choose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which </a:t>
            </a:r>
            <a:r>
              <a:rPr sz="1400" spc="-42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444444"/>
                </a:solidFill>
                <a:latin typeface="Tahoma"/>
                <a:cs typeface="Tahoma"/>
              </a:rPr>
              <a:t>codes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you 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need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your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program </a:t>
            </a:r>
            <a:r>
              <a:rPr sz="1400" spc="-30" dirty="0">
                <a:solidFill>
                  <a:srgbClr val="444444"/>
                </a:solidFill>
                <a:latin typeface="Tahoma"/>
                <a:cs typeface="Tahoma"/>
              </a:rPr>
              <a:t>to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execute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after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appropriate examination.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444444"/>
                </a:solidFill>
                <a:latin typeface="Tahoma"/>
                <a:cs typeface="Tahoma"/>
              </a:rPr>
              <a:t>You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could even </a:t>
            </a:r>
            <a:r>
              <a:rPr sz="1400" spc="5" dirty="0">
                <a:solidFill>
                  <a:srgbClr val="444444"/>
                </a:solidFill>
                <a:latin typeface="Tahoma"/>
                <a:cs typeface="Tahoma"/>
              </a:rPr>
              <a:t>set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priority </a:t>
            </a:r>
            <a:r>
              <a:rPr sz="1400" spc="-25" dirty="0">
                <a:solidFill>
                  <a:srgbClr val="444444"/>
                </a:solidFill>
                <a:latin typeface="Tahoma"/>
                <a:cs typeface="Tahoma"/>
              </a:rPr>
              <a:t>for </a:t>
            </a:r>
            <a:r>
              <a:rPr sz="1400" spc="-10" dirty="0">
                <a:solidFill>
                  <a:srgbClr val="444444"/>
                </a:solidFill>
                <a:latin typeface="Tahoma"/>
                <a:cs typeface="Tahoma"/>
              </a:rPr>
              <a:t>your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program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not </a:t>
            </a:r>
            <a:r>
              <a:rPr sz="1400" spc="-35" dirty="0">
                <a:solidFill>
                  <a:srgbClr val="444444"/>
                </a:solidFill>
                <a:latin typeface="Tahoma"/>
                <a:cs typeface="Tahoma"/>
              </a:rPr>
              <a:t>to </a:t>
            </a:r>
            <a:r>
              <a:rPr sz="1400" spc="10" dirty="0">
                <a:solidFill>
                  <a:srgbClr val="444444"/>
                </a:solidFill>
                <a:latin typeface="Tahoma"/>
                <a:cs typeface="Tahoma"/>
              </a:rPr>
              <a:t>execute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certain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lines </a:t>
            </a:r>
            <a:r>
              <a:rPr sz="1400" spc="-20" dirty="0">
                <a:solidFill>
                  <a:srgbClr val="444444"/>
                </a:solidFill>
                <a:latin typeface="Tahoma"/>
                <a:cs typeface="Tahoma"/>
              </a:rPr>
              <a:t>of </a:t>
            </a:r>
            <a:r>
              <a:rPr sz="1400" spc="-1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444444"/>
                </a:solidFill>
                <a:latin typeface="Tahoma"/>
                <a:cs typeface="Tahoma"/>
              </a:rPr>
              <a:t>codes</a:t>
            </a:r>
            <a:r>
              <a:rPr sz="1400" spc="-5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444444"/>
                </a:solidFill>
                <a:latin typeface="Tahoma"/>
                <a:cs typeface="Tahoma"/>
              </a:rPr>
              <a:t>that</a:t>
            </a:r>
            <a:r>
              <a:rPr sz="1400" spc="-4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44444"/>
                </a:solidFill>
                <a:latin typeface="Tahoma"/>
                <a:cs typeface="Tahoma"/>
              </a:rPr>
              <a:t>you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44444"/>
                </a:solidFill>
                <a:latin typeface="Tahoma"/>
                <a:cs typeface="Tahoma"/>
              </a:rPr>
              <a:t>have</a:t>
            </a:r>
            <a:r>
              <a:rPr sz="1400" spc="-4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444444"/>
                </a:solidFill>
                <a:latin typeface="Tahoma"/>
                <a:cs typeface="Tahoma"/>
              </a:rPr>
              <a:t>decided</a:t>
            </a:r>
            <a:r>
              <a:rPr sz="1400" spc="-6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ahoma"/>
                <a:cs typeface="Tahoma"/>
              </a:rPr>
              <a:t>risky.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259962"/>
            <a:ext cx="5830570" cy="192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u="heavy" spc="-5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References: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Arial"/>
              <a:cs typeface="Arial"/>
            </a:endParaRPr>
          </a:p>
          <a:p>
            <a:pPr marL="469265" marR="300990" indent="-228600">
              <a:lnSpc>
                <a:spcPts val="1610"/>
              </a:lnSpc>
              <a:buClr>
                <a:srgbClr val="444444"/>
              </a:buClr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https://</a:t>
            </a:r>
            <a:r>
              <a:rPr sz="14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2"/>
              </a:rPr>
              <a:t>www.geeksforgeeks.org/understanding-blind-xss-for-bug- </a:t>
            </a:r>
            <a:r>
              <a:rPr sz="1400" spc="-4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4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bounty-hunting/</a:t>
            </a:r>
            <a:endParaRPr sz="1400">
              <a:latin typeface="Tahoma"/>
              <a:cs typeface="Tahoma"/>
            </a:endParaRPr>
          </a:p>
          <a:p>
            <a:pPr marL="469265" indent="-228600">
              <a:lnSpc>
                <a:spcPts val="1660"/>
              </a:lnSpc>
              <a:buClr>
                <a:srgbClr val="444444"/>
              </a:buClr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https://portswigger.net/web-security/cross-site-scripting</a:t>
            </a:r>
            <a:endParaRPr sz="1400">
              <a:latin typeface="Tahoma"/>
              <a:cs typeface="Tahoma"/>
            </a:endParaRPr>
          </a:p>
          <a:p>
            <a:pPr marL="469265" indent="-228600">
              <a:lnSpc>
                <a:spcPct val="100000"/>
              </a:lnSpc>
              <a:spcBef>
                <a:spcPts val="25"/>
              </a:spcBef>
              <a:buClr>
                <a:srgbClr val="444444"/>
              </a:buClr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https://owasp.org/www-community/attacks/xss/</a:t>
            </a:r>
            <a:endParaRPr sz="1400">
              <a:latin typeface="Tahoma"/>
              <a:cs typeface="Tahoma"/>
            </a:endParaRPr>
          </a:p>
          <a:p>
            <a:pPr marL="469265" indent="-228600">
              <a:lnSpc>
                <a:spcPct val="100000"/>
              </a:lnSpc>
              <a:spcBef>
                <a:spcPts val="25"/>
              </a:spcBef>
              <a:buClr>
                <a:srgbClr val="444444"/>
              </a:buClr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https://</a:t>
            </a:r>
            <a:r>
              <a:rPr sz="14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www.acunetix.com/websitesecurity/cross-site-scripting/</a:t>
            </a:r>
            <a:endParaRPr sz="1400">
              <a:latin typeface="Tahoma"/>
              <a:cs typeface="Tahoma"/>
            </a:endParaRPr>
          </a:p>
          <a:p>
            <a:pPr marL="469265" indent="-228600">
              <a:lnSpc>
                <a:spcPct val="100000"/>
              </a:lnSpc>
              <a:spcBef>
                <a:spcPts val="25"/>
              </a:spcBef>
              <a:buClr>
                <a:srgbClr val="444444"/>
              </a:buClr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https://</a:t>
            </a:r>
            <a:r>
              <a:rPr sz="1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4"/>
              </a:rPr>
              <a:t>www.synopsys.com/glossary/what-is-cross-site-scripting.html</a:t>
            </a:r>
            <a:endParaRPr sz="1400">
              <a:latin typeface="Tahoma"/>
              <a:cs typeface="Tahoma"/>
            </a:endParaRPr>
          </a:p>
          <a:p>
            <a:pPr marL="469265" indent="-228600">
              <a:lnSpc>
                <a:spcPct val="100000"/>
              </a:lnSpc>
              <a:spcBef>
                <a:spcPts val="10"/>
              </a:spcBef>
              <a:buClr>
                <a:srgbClr val="444444"/>
              </a:buClr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https://images.google.com/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1100</Words>
  <Application>Microsoft Office PowerPoint</Application>
  <PresentationFormat>Custom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Symbol</vt:lpstr>
      <vt:lpstr>Tahoma</vt:lpstr>
      <vt:lpstr>Office Theme</vt:lpstr>
      <vt:lpstr>INFORMATION ASSURANCE AND SECURITY  SEMINAR ON CROSS-SITE SCRIPTING                   -KESHVEE JAIN                                       RA2011030010171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ASSURANCE AND SECURITY  SEMINAR ON CROSS-SITE SCRIPTING                   -KESHVEE JAIN                                       RA2011030010171</dc:title>
  <cp:lastModifiedBy>Keshvee Jain</cp:lastModifiedBy>
  <cp:revision>1</cp:revision>
  <dcterms:created xsi:type="dcterms:W3CDTF">2022-10-01T18:16:58Z</dcterms:created>
  <dcterms:modified xsi:type="dcterms:W3CDTF">2022-10-01T18:22:43Z</dcterms:modified>
</cp:coreProperties>
</file>