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63" r:id="rId11"/>
    <p:sldId id="269" r:id="rId12"/>
    <p:sldId id="264" r:id="rId13"/>
    <p:sldId id="270" r:id="rId14"/>
    <p:sldId id="271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36DB75-63ED-1AB2-BEA5-0E9A2E1E82C4}" name="Ashwini Joshi" initials="AJ" userId="41757742ab707c9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0D6C83-2ECD-49D4-8AC4-B447FFB7162B}" v="51" dt="2025-07-25T10:11:1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i Joshi" userId="41757742ab707c94" providerId="LiveId" clId="{800D6C83-2ECD-49D4-8AC4-B447FFB7162B}"/>
    <pc:docChg chg="undo custSel addSld modSld modMainMaster">
      <pc:chgData name="Ashwini Joshi" userId="41757742ab707c94" providerId="LiveId" clId="{800D6C83-2ECD-49D4-8AC4-B447FFB7162B}" dt="2025-07-25T10:16:31.088" v="159" actId="20577"/>
      <pc:docMkLst>
        <pc:docMk/>
      </pc:docMkLst>
      <pc:sldChg chg="modSp mod">
        <pc:chgData name="Ashwini Joshi" userId="41757742ab707c94" providerId="LiveId" clId="{800D6C83-2ECD-49D4-8AC4-B447FFB7162B}" dt="2025-07-22T12:20:57.937" v="63"/>
        <pc:sldMkLst>
          <pc:docMk/>
          <pc:sldMk cId="0" sldId="256"/>
        </pc:sldMkLst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Ashwini Joshi" userId="41757742ab707c94" providerId="LiveId" clId="{800D6C83-2ECD-49D4-8AC4-B447FFB7162B}" dt="2025-07-22T12:20:57.937" v="63"/>
        <pc:sldMkLst>
          <pc:docMk/>
          <pc:sldMk cId="0" sldId="257"/>
        </pc:sldMkLst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57"/>
            <ac:spMk id="2" creationId="{00000000-0000-0000-0000-000000000000}"/>
          </ac:spMkLst>
        </pc:spChg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shwini Joshi" userId="41757742ab707c94" providerId="LiveId" clId="{800D6C83-2ECD-49D4-8AC4-B447FFB7162B}" dt="2025-07-22T12:20:57.937" v="63"/>
        <pc:sldMkLst>
          <pc:docMk/>
          <pc:sldMk cId="0" sldId="259"/>
        </pc:sldMkLst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59"/>
            <ac:spMk id="9" creationId="{B468D50B-862A-D086-D0A5-DAA539FC98BD}"/>
          </ac:spMkLst>
        </pc:spChg>
        <pc:graphicFrameChg chg="mod">
          <ac:chgData name="Ashwini Joshi" userId="41757742ab707c94" providerId="LiveId" clId="{800D6C83-2ECD-49D4-8AC4-B447FFB7162B}" dt="2025-07-22T12:20:57.937" v="63"/>
          <ac:graphicFrameMkLst>
            <pc:docMk/>
            <pc:sldMk cId="0" sldId="259"/>
            <ac:graphicFrameMk id="6" creationId="{0F0044B4-036B-66C7-B664-4B00DF2DF877}"/>
          </ac:graphicFrameMkLst>
        </pc:graphicFrameChg>
      </pc:sldChg>
      <pc:sldChg chg="modSp">
        <pc:chgData name="Ashwini Joshi" userId="41757742ab707c94" providerId="LiveId" clId="{800D6C83-2ECD-49D4-8AC4-B447FFB7162B}" dt="2025-07-22T12:20:57.937" v="63"/>
        <pc:sldMkLst>
          <pc:docMk/>
          <pc:sldMk cId="0" sldId="260"/>
        </pc:sldMkLst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Ashwini Joshi" userId="41757742ab707c94" providerId="LiveId" clId="{800D6C83-2ECD-49D4-8AC4-B447FFB7162B}" dt="2025-07-25T09:56:25.079" v="106"/>
        <pc:sldMkLst>
          <pc:docMk/>
          <pc:sldMk cId="0" sldId="261"/>
        </pc:sldMkLst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61"/>
            <ac:spMk id="2" creationId="{00000000-0000-0000-0000-000000000000}"/>
          </ac:spMkLst>
        </pc:spChg>
        <pc:spChg chg="mod">
          <ac:chgData name="Ashwini Joshi" userId="41757742ab707c94" providerId="LiveId" clId="{800D6C83-2ECD-49D4-8AC4-B447FFB7162B}" dt="2025-07-25T09:56:25.079" v="106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shwini Joshi" userId="41757742ab707c94" providerId="LiveId" clId="{800D6C83-2ECD-49D4-8AC4-B447FFB7162B}" dt="2025-07-25T09:58:04.953" v="107"/>
        <pc:sldMkLst>
          <pc:docMk/>
          <pc:sldMk cId="0" sldId="262"/>
        </pc:sldMkLst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62"/>
            <ac:spMk id="2" creationId="{00000000-0000-0000-0000-000000000000}"/>
          </ac:spMkLst>
        </pc:spChg>
        <pc:spChg chg="mod">
          <ac:chgData name="Ashwini Joshi" userId="41757742ab707c94" providerId="LiveId" clId="{800D6C83-2ECD-49D4-8AC4-B447FFB7162B}" dt="2025-07-25T09:58:04.953" v="10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Ashwini Joshi" userId="41757742ab707c94" providerId="LiveId" clId="{800D6C83-2ECD-49D4-8AC4-B447FFB7162B}" dt="2025-07-22T12:20:57.937" v="63"/>
        <pc:sldMkLst>
          <pc:docMk/>
          <pc:sldMk cId="0" sldId="263"/>
        </pc:sldMkLst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63"/>
            <ac:spMk id="2" creationId="{00000000-0000-0000-0000-000000000000}"/>
          </ac:spMkLst>
        </pc:spChg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Ashwini Joshi" userId="41757742ab707c94" providerId="LiveId" clId="{800D6C83-2ECD-49D4-8AC4-B447FFB7162B}" dt="2025-07-25T10:13:19.155" v="134" actId="255"/>
        <pc:sldMkLst>
          <pc:docMk/>
          <pc:sldMk cId="0" sldId="264"/>
        </pc:sldMkLst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64"/>
            <ac:spMk id="2" creationId="{00000000-0000-0000-0000-000000000000}"/>
          </ac:spMkLst>
        </pc:spChg>
        <pc:spChg chg="mod">
          <ac:chgData name="Ashwini Joshi" userId="41757742ab707c94" providerId="LiveId" clId="{800D6C83-2ECD-49D4-8AC4-B447FFB7162B}" dt="2025-07-25T10:13:19.155" v="134" actId="255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Ashwini Joshi" userId="41757742ab707c94" providerId="LiveId" clId="{800D6C83-2ECD-49D4-8AC4-B447FFB7162B}" dt="2025-07-25T10:16:18.160" v="155" actId="20577"/>
        <pc:sldMkLst>
          <pc:docMk/>
          <pc:sldMk cId="0" sldId="265"/>
        </pc:sldMkLst>
        <pc:spChg chg="mod">
          <ac:chgData name="Ashwini Joshi" userId="41757742ab707c94" providerId="LiveId" clId="{800D6C83-2ECD-49D4-8AC4-B447FFB7162B}" dt="2025-07-25T10:16:18.160" v="155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mod">
        <pc:chgData name="Ashwini Joshi" userId="41757742ab707c94" providerId="LiveId" clId="{800D6C83-2ECD-49D4-8AC4-B447FFB7162B}" dt="2025-07-25T10:16:31.088" v="159" actId="20577"/>
        <pc:sldMkLst>
          <pc:docMk/>
          <pc:sldMk cId="0" sldId="266"/>
        </pc:sldMkLst>
        <pc:spChg chg="mod">
          <ac:chgData name="Ashwini Joshi" userId="41757742ab707c94" providerId="LiveId" clId="{800D6C83-2ECD-49D4-8AC4-B447FFB7162B}" dt="2025-07-25T10:16:31.088" v="159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Ashwini Joshi" userId="41757742ab707c94" providerId="LiveId" clId="{800D6C83-2ECD-49D4-8AC4-B447FFB7162B}" dt="2025-07-22T12:20:57.937" v="63"/>
          <ac:spMkLst>
            <pc:docMk/>
            <pc:sldMk cId="0" sldId="266"/>
            <ac:spMk id="3" creationId="{00000000-0000-0000-0000-000000000000}"/>
          </ac:spMkLst>
        </pc:spChg>
        <pc:graphicFrameChg chg="add mod">
          <ac:chgData name="Ashwini Joshi" userId="41757742ab707c94" providerId="LiveId" clId="{800D6C83-2ECD-49D4-8AC4-B447FFB7162B}" dt="2025-07-25T10:11:14.662" v="127"/>
          <ac:graphicFrameMkLst>
            <pc:docMk/>
            <pc:sldMk cId="0" sldId="266"/>
            <ac:graphicFrameMk id="5" creationId="{19FBC249-68A1-5FB6-C851-A43CFD7FAD30}"/>
          </ac:graphicFrameMkLst>
        </pc:graphicFrameChg>
      </pc:sldChg>
      <pc:sldChg chg="modSp">
        <pc:chgData name="Ashwini Joshi" userId="41757742ab707c94" providerId="LiveId" clId="{800D6C83-2ECD-49D4-8AC4-B447FFB7162B}" dt="2025-07-22T12:20:57.571" v="61"/>
        <pc:sldMkLst>
          <pc:docMk/>
          <pc:sldMk cId="580828394" sldId="267"/>
        </pc:sldMkLst>
        <pc:picChg chg="mod">
          <ac:chgData name="Ashwini Joshi" userId="41757742ab707c94" providerId="LiveId" clId="{800D6C83-2ECD-49D4-8AC4-B447FFB7162B}" dt="2025-07-22T12:20:57.571" v="61"/>
          <ac:picMkLst>
            <pc:docMk/>
            <pc:sldMk cId="580828394" sldId="267"/>
            <ac:picMk id="4" creationId="{6331BE13-0501-2FBD-920A-53AACD639AB8}"/>
          </ac:picMkLst>
        </pc:picChg>
      </pc:sldChg>
      <pc:sldChg chg="modSp">
        <pc:chgData name="Ashwini Joshi" userId="41757742ab707c94" providerId="LiveId" clId="{800D6C83-2ECD-49D4-8AC4-B447FFB7162B}" dt="2025-07-22T12:20:57.571" v="61"/>
        <pc:sldMkLst>
          <pc:docMk/>
          <pc:sldMk cId="1670409937" sldId="268"/>
        </pc:sldMkLst>
        <pc:picChg chg="mod">
          <ac:chgData name="Ashwini Joshi" userId="41757742ab707c94" providerId="LiveId" clId="{800D6C83-2ECD-49D4-8AC4-B447FFB7162B}" dt="2025-07-22T12:20:57.571" v="61"/>
          <ac:picMkLst>
            <pc:docMk/>
            <pc:sldMk cId="1670409937" sldId="268"/>
            <ac:picMk id="9" creationId="{20706E39-D01D-59B2-958C-6E7FD8BA4837}"/>
          </ac:picMkLst>
        </pc:picChg>
      </pc:sldChg>
      <pc:sldChg chg="modSp">
        <pc:chgData name="Ashwini Joshi" userId="41757742ab707c94" providerId="LiveId" clId="{800D6C83-2ECD-49D4-8AC4-B447FFB7162B}" dt="2025-07-22T12:20:57.571" v="61"/>
        <pc:sldMkLst>
          <pc:docMk/>
          <pc:sldMk cId="4206996030" sldId="269"/>
        </pc:sldMkLst>
        <pc:picChg chg="mod">
          <ac:chgData name="Ashwini Joshi" userId="41757742ab707c94" providerId="LiveId" clId="{800D6C83-2ECD-49D4-8AC4-B447FFB7162B}" dt="2025-07-22T12:20:57.571" v="61"/>
          <ac:picMkLst>
            <pc:docMk/>
            <pc:sldMk cId="4206996030" sldId="269"/>
            <ac:picMk id="5" creationId="{957A612E-F590-E3FB-1637-7C915279B165}"/>
          </ac:picMkLst>
        </pc:picChg>
      </pc:sldChg>
      <pc:sldChg chg="addSp modSp new mod">
        <pc:chgData name="Ashwini Joshi" userId="41757742ab707c94" providerId="LiveId" clId="{800D6C83-2ECD-49D4-8AC4-B447FFB7162B}" dt="2025-07-25T10:15:30.018" v="147" actId="404"/>
        <pc:sldMkLst>
          <pc:docMk/>
          <pc:sldMk cId="1037775356" sldId="270"/>
        </pc:sldMkLst>
        <pc:spChg chg="add mod">
          <ac:chgData name="Ashwini Joshi" userId="41757742ab707c94" providerId="LiveId" clId="{800D6C83-2ECD-49D4-8AC4-B447FFB7162B}" dt="2025-07-25T10:15:30.018" v="147" actId="404"/>
          <ac:spMkLst>
            <pc:docMk/>
            <pc:sldMk cId="1037775356" sldId="270"/>
            <ac:spMk id="3" creationId="{6679FF3A-A6E7-9DEC-7E75-1ACC38397496}"/>
          </ac:spMkLst>
        </pc:spChg>
        <pc:spChg chg="add mod">
          <ac:chgData name="Ashwini Joshi" userId="41757742ab707c94" providerId="LiveId" clId="{800D6C83-2ECD-49D4-8AC4-B447FFB7162B}" dt="2025-07-25T10:12:39.208" v="128" actId="255"/>
          <ac:spMkLst>
            <pc:docMk/>
            <pc:sldMk cId="1037775356" sldId="270"/>
            <ac:spMk id="4" creationId="{D0781AE8-6A50-7119-59B1-7DB1C0D9541E}"/>
          </ac:spMkLst>
        </pc:spChg>
      </pc:sldChg>
      <pc:sldChg chg="addSp modSp new mod">
        <pc:chgData name="Ashwini Joshi" userId="41757742ab707c94" providerId="LiveId" clId="{800D6C83-2ECD-49D4-8AC4-B447FFB7162B}" dt="2025-07-25T10:16:09.424" v="152" actId="20577"/>
        <pc:sldMkLst>
          <pc:docMk/>
          <pc:sldMk cId="3523102748" sldId="271"/>
        </pc:sldMkLst>
        <pc:spChg chg="add mod">
          <ac:chgData name="Ashwini Joshi" userId="41757742ab707c94" providerId="LiveId" clId="{800D6C83-2ECD-49D4-8AC4-B447FFB7162B}" dt="2025-07-25T10:16:09.424" v="152" actId="20577"/>
          <ac:spMkLst>
            <pc:docMk/>
            <pc:sldMk cId="3523102748" sldId="271"/>
            <ac:spMk id="3" creationId="{5F88555F-EC9F-2FD9-1A03-08F805626EC2}"/>
          </ac:spMkLst>
        </pc:spChg>
        <pc:spChg chg="add mod">
          <ac:chgData name="Ashwini Joshi" userId="41757742ab707c94" providerId="LiveId" clId="{800D6C83-2ECD-49D4-8AC4-B447FFB7162B}" dt="2025-07-25T10:13:38.297" v="135" actId="255"/>
          <ac:spMkLst>
            <pc:docMk/>
            <pc:sldMk cId="3523102748" sldId="271"/>
            <ac:spMk id="4" creationId="{E2FC1760-C30C-0451-CD55-4ADFC4795A03}"/>
          </ac:spMkLst>
        </pc:spChg>
      </pc:sldChg>
      <pc:sldMasterChg chg="setBg">
        <pc:chgData name="Ashwini Joshi" userId="41757742ab707c94" providerId="LiveId" clId="{800D6C83-2ECD-49D4-8AC4-B447FFB7162B}" dt="2025-07-22T12:20:59.324" v="64"/>
        <pc:sldMasterMkLst>
          <pc:docMk/>
          <pc:sldMasterMk cId="1302880888" sldId="214748388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8180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9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2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8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1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9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2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8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file:///C:\Users\ASHWIN%20JOSHI\OneDrive\Documents\project.xls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484" y="527767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accent2">
                    <a:lumMod val="50000"/>
                  </a:schemeClr>
                </a:solidFill>
              </a:rPr>
              <a:t>Bike Sharing Demand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24149"/>
            <a:ext cx="6975988" cy="3606083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accent5">
                    <a:lumMod val="75000"/>
                  </a:schemeClr>
                </a:solidFill>
              </a:rPr>
              <a:t>Kinjal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J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</a:rPr>
              <a:t>oshi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3200">
                <a:solidFill>
                  <a:schemeClr val="accent5">
                    <a:lumMod val="75000"/>
                  </a:schemeClr>
                </a:solidFill>
              </a:rPr>
              <a:t>Next hikes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IT Solutions</a:t>
            </a:r>
          </a:p>
          <a:p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sz="2400" dirty="0">
                <a:solidFill>
                  <a:schemeClr val="accent3">
                    <a:lumMod val="50000"/>
                  </a:schemeClr>
                </a:solidFill>
              </a:rPr>
              <a:t>Automated Dashboard &amp; AI Forecasting in 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Automation with VBA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main macros:</a:t>
            </a:r>
          </a:p>
          <a:p>
            <a:r>
              <a:t>1. ResetSlicers – resets all filters</a:t>
            </a:r>
          </a:p>
          <a:p>
            <a:r>
              <a:t>2. RefreshAllPivots – updates pivots automatically</a:t>
            </a:r>
          </a:p>
          <a:p>
            <a:r>
              <a:t>3. ExportDashboardAsPDF – saves dashboard as PDF</a:t>
            </a:r>
          </a:p>
          <a:p>
            <a:endParaRPr/>
          </a:p>
          <a:p>
            <a:r>
              <a:t>All buttons added for single-click execution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A612E-F590-E3FB-1637-7C915279B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89" y="511279"/>
            <a:ext cx="7941143" cy="5437238"/>
          </a:xfr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CE07B28-12EF-BDCB-8733-904B9A0E6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898978"/>
              </p:ext>
            </p:extLst>
          </p:nvPr>
        </p:nvGraphicFramePr>
        <p:xfrm>
          <a:off x="6445044" y="4283613"/>
          <a:ext cx="1371600" cy="118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400" imgH="792417" progId="Package">
                  <p:embed/>
                </p:oleObj>
              </mc:Choice>
              <mc:Fallback>
                <p:oleObj name="Packager Shell Object" showAsIcon="1" r:id="rId3" imgW="914400" imgH="792417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CE07B28-12EF-BDCB-8733-904B9A0E6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5044" y="4283613"/>
                        <a:ext cx="1371600" cy="118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699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800" dirty="0"/>
              <a:t>Visual anomaly detection via:</a:t>
            </a:r>
          </a:p>
          <a:p>
            <a:r>
              <a:rPr sz="2800" dirty="0"/>
              <a:t>  </a:t>
            </a:r>
            <a:r>
              <a:rPr lang="en-US" sz="2800" dirty="0"/>
              <a:t>-</a:t>
            </a:r>
            <a:r>
              <a:rPr sz="2800" dirty="0"/>
              <a:t> Forecast bounds</a:t>
            </a:r>
          </a:p>
          <a:p>
            <a:r>
              <a:rPr sz="2800" dirty="0"/>
              <a:t>  </a:t>
            </a:r>
            <a:r>
              <a:rPr lang="en-US" sz="2800" dirty="0"/>
              <a:t>-</a:t>
            </a:r>
            <a:r>
              <a:rPr sz="2800" dirty="0"/>
              <a:t>Conditional formatting</a:t>
            </a:r>
          </a:p>
          <a:p>
            <a:r>
              <a:rPr sz="2800" dirty="0"/>
              <a:t>- Spike/dip monitoring</a:t>
            </a:r>
          </a:p>
          <a:p>
            <a:r>
              <a:rPr sz="2800" dirty="0"/>
              <a:t>- Supports smarter decision making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79FF3A-A6E7-9DEC-7E75-1ACC38397496}"/>
              </a:ext>
            </a:extLst>
          </p:cNvPr>
          <p:cNvSpPr txBox="1"/>
          <p:nvPr/>
        </p:nvSpPr>
        <p:spPr>
          <a:xfrm>
            <a:off x="1730477" y="474094"/>
            <a:ext cx="65237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IN" sz="4400" dirty="0"/>
              <a:t>9.Challenges &amp; Fixes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781AE8-6A50-7119-59B1-7DB1C0D9541E}"/>
              </a:ext>
            </a:extLst>
          </p:cNvPr>
          <p:cNvSpPr>
            <a:spLocks noGrp="1"/>
          </p:cNvSpPr>
          <p:nvPr/>
        </p:nvSpPr>
        <p:spPr>
          <a:xfrm>
            <a:off x="943895" y="1845963"/>
            <a:ext cx="8111613" cy="3596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dirty="0"/>
              <a:t>Macros disabled: Trust settings required</a:t>
            </a:r>
          </a:p>
          <a:p>
            <a:r>
              <a:rPr sz="2800" dirty="0"/>
              <a:t>Sheet freeze issue: fixed using object model correction</a:t>
            </a:r>
          </a:p>
          <a:p>
            <a:r>
              <a:rPr sz="2800" dirty="0"/>
              <a:t>KPI link break: fixed using GETPIVOTDATA</a:t>
            </a:r>
          </a:p>
          <a:p>
            <a:r>
              <a:rPr sz="2800" dirty="0"/>
              <a:t>Automation error: fixed using On Error block in VBA</a:t>
            </a:r>
          </a:p>
        </p:txBody>
      </p:sp>
    </p:spTree>
    <p:extLst>
      <p:ext uri="{BB962C8B-B14F-4D97-AF65-F5344CB8AC3E}">
        <p14:creationId xmlns:p14="http://schemas.microsoft.com/office/powerpoint/2010/main" val="103777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88555F-EC9F-2FD9-1A03-08F805626EC2}"/>
              </a:ext>
            </a:extLst>
          </p:cNvPr>
          <p:cNvSpPr txBox="1"/>
          <p:nvPr/>
        </p:nvSpPr>
        <p:spPr>
          <a:xfrm>
            <a:off x="2477729" y="444599"/>
            <a:ext cx="5914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10. Final Output Files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FC1760-C30C-0451-CD55-4ADFC4795A03}"/>
              </a:ext>
            </a:extLst>
          </p:cNvPr>
          <p:cNvSpPr>
            <a:spLocks noGrp="1"/>
          </p:cNvSpPr>
          <p:nvPr/>
        </p:nvSpPr>
        <p:spPr>
          <a:xfrm>
            <a:off x="843116" y="1812350"/>
            <a:ext cx="7457768" cy="4310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dirty="0"/>
              <a:t>project.xlsm: Final Excel file (dashboard &amp; macros)</a:t>
            </a:r>
          </a:p>
          <a:p>
            <a:r>
              <a:rPr sz="2800" dirty="0"/>
              <a:t>Dashboard.pdf: Auto-generated report</a:t>
            </a:r>
          </a:p>
          <a:p>
            <a:r>
              <a:rPr sz="2800" dirty="0"/>
              <a:t>Forecast Sheet: AI-generated future demand</a:t>
            </a:r>
          </a:p>
          <a:p>
            <a:r>
              <a:rPr sz="2800" dirty="0"/>
              <a:t>VBA Code: Included inside the file/module</a:t>
            </a:r>
          </a:p>
        </p:txBody>
      </p:sp>
    </p:spTree>
    <p:extLst>
      <p:ext uri="{BB962C8B-B14F-4D97-AF65-F5344CB8AC3E}">
        <p14:creationId xmlns:p14="http://schemas.microsoft.com/office/powerpoint/2010/main" val="352310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dirty="0"/>
              <a:t>.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Incentivize off-peak ride usage</a:t>
            </a:r>
          </a:p>
          <a:p>
            <a:r>
              <a:t>- Target casual users on weekends</a:t>
            </a:r>
          </a:p>
          <a:p>
            <a:r>
              <a:t>- Expand during Spring/Summer</a:t>
            </a:r>
          </a:p>
          <a:p>
            <a:r>
              <a:t>- Monitor anomalies with dashboards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</a:t>
            </a:r>
            <a:r>
              <a:rPr lang="en-US" dirty="0"/>
              <a:t>2</a:t>
            </a:r>
            <a:r>
              <a:rPr dirty="0"/>
              <a:t>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Excel can act as a complete BI tool combining:</a:t>
            </a:r>
          </a:p>
          <a:p>
            <a:r>
              <a:rPr dirty="0"/>
              <a:t>- Data Cleaning</a:t>
            </a:r>
          </a:p>
          <a:p>
            <a:r>
              <a:rPr dirty="0"/>
              <a:t>- Visualization</a:t>
            </a:r>
          </a:p>
          <a:p>
            <a:r>
              <a:rPr dirty="0"/>
              <a:t>- Automation with VBA</a:t>
            </a:r>
          </a:p>
          <a:p>
            <a:r>
              <a:rPr dirty="0"/>
              <a:t>- AI-driven Forecasting</a:t>
            </a:r>
          </a:p>
          <a:p>
            <a:r>
              <a:rPr lang="en-US" dirty="0"/>
              <a:t>Final project Ready for </a:t>
            </a:r>
            <a:r>
              <a:rPr lang="en-US" dirty="0" err="1"/>
              <a:t>automotation</a:t>
            </a:r>
            <a:r>
              <a:rPr lang="en-US" dirty="0"/>
              <a:t> mode</a:t>
            </a:r>
            <a:endParaRPr dirty="0"/>
          </a:p>
          <a:p>
            <a:r>
              <a:rPr dirty="0"/>
              <a:t>Result: Interactive, auto-updating, decision-making tool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9FBC249-68A1-5FB6-C851-A43CFD7FAD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3438"/>
              </p:ext>
            </p:extLst>
          </p:nvPr>
        </p:nvGraphicFramePr>
        <p:xfrm>
          <a:off x="6489292" y="3317260"/>
          <a:ext cx="2005780" cy="173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92417" progId="Excel.SheetMacroEnabled.12">
                  <p:link updateAutomatic="1"/>
                </p:oleObj>
              </mc:Choice>
              <mc:Fallback>
                <p:oleObj name="Macro-Enabled Worksheet" showAsIcon="1" r:id="rId2" imgW="914400" imgH="792417" progId="Excel.SheetMacroEnabled.12">
                  <p:link updateAutomatic="1"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9FBC249-68A1-5FB6-C851-A43CFD7FAD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9292" y="3317260"/>
                        <a:ext cx="2005780" cy="1737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analyzes and forecasts bike-sharing demand using Excel-based automation. It combines data cleaning, dashboard creation, macro scripting, and AI-driven forecasting to deliver a dynamic, auto-updating business intelligence tool.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219" y="484398"/>
            <a:ext cx="3720418" cy="1423060"/>
          </a:xfrm>
        </p:spPr>
        <p:txBody>
          <a:bodyPr/>
          <a:lstStyle/>
          <a:p>
            <a:r>
              <a:rPr dirty="0"/>
              <a:t>2.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87" y="1015819"/>
            <a:ext cx="7944465" cy="5443975"/>
          </a:xfrm>
        </p:spPr>
        <p:txBody>
          <a:bodyPr>
            <a:normAutofit/>
          </a:bodyPr>
          <a:lstStyle/>
          <a:p>
            <a:r>
              <a:rPr dirty="0"/>
              <a:t> Clean and prepare raw data</a:t>
            </a:r>
          </a:p>
          <a:p>
            <a:r>
              <a:rPr dirty="0"/>
              <a:t> Create pivot-based dashboards wi</a:t>
            </a:r>
            <a:r>
              <a:rPr lang="en-US" dirty="0"/>
              <a:t>th </a:t>
            </a:r>
            <a:r>
              <a:rPr dirty="0"/>
              <a:t>KPIs</a:t>
            </a:r>
          </a:p>
          <a:p>
            <a:r>
              <a:rPr dirty="0"/>
              <a:t> Automate slicers, refresh, and export</a:t>
            </a:r>
          </a:p>
          <a:p>
            <a:r>
              <a:rPr dirty="0"/>
              <a:t> Forecast demand using Excel AI tools</a:t>
            </a:r>
          </a:p>
          <a:p>
            <a:r>
              <a:rPr dirty="0"/>
              <a:t> Deliver a dynamic report with insights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28119B-EFE9-B78A-A5AC-18E64F8E8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84952"/>
              </p:ext>
            </p:extLst>
          </p:nvPr>
        </p:nvGraphicFramePr>
        <p:xfrm>
          <a:off x="2222499" y="4982588"/>
          <a:ext cx="4699002" cy="1226820"/>
        </p:xfrm>
        <a:graphic>
          <a:graphicData uri="http://schemas.openxmlformats.org/drawingml/2006/table">
            <a:tbl>
              <a:tblPr/>
              <a:tblGrid>
                <a:gridCol w="560378">
                  <a:extLst>
                    <a:ext uri="{9D8B030D-6E8A-4147-A177-3AD203B41FA5}">
                      <a16:colId xmlns:a16="http://schemas.microsoft.com/office/drawing/2014/main" val="2263045128"/>
                    </a:ext>
                  </a:extLst>
                </a:gridCol>
                <a:gridCol w="560378">
                  <a:extLst>
                    <a:ext uri="{9D8B030D-6E8A-4147-A177-3AD203B41FA5}">
                      <a16:colId xmlns:a16="http://schemas.microsoft.com/office/drawing/2014/main" val="1793800902"/>
                    </a:ext>
                  </a:extLst>
                </a:gridCol>
                <a:gridCol w="846404">
                  <a:extLst>
                    <a:ext uri="{9D8B030D-6E8A-4147-A177-3AD203B41FA5}">
                      <a16:colId xmlns:a16="http://schemas.microsoft.com/office/drawing/2014/main" val="633256549"/>
                    </a:ext>
                  </a:extLst>
                </a:gridCol>
                <a:gridCol w="1050708">
                  <a:extLst>
                    <a:ext uri="{9D8B030D-6E8A-4147-A177-3AD203B41FA5}">
                      <a16:colId xmlns:a16="http://schemas.microsoft.com/office/drawing/2014/main" val="1684484292"/>
                    </a:ext>
                  </a:extLst>
                </a:gridCol>
                <a:gridCol w="560378">
                  <a:extLst>
                    <a:ext uri="{9D8B030D-6E8A-4147-A177-3AD203B41FA5}">
                      <a16:colId xmlns:a16="http://schemas.microsoft.com/office/drawing/2014/main" val="3569137303"/>
                    </a:ext>
                  </a:extLst>
                </a:gridCol>
                <a:gridCol w="560378">
                  <a:extLst>
                    <a:ext uri="{9D8B030D-6E8A-4147-A177-3AD203B41FA5}">
                      <a16:colId xmlns:a16="http://schemas.microsoft.com/office/drawing/2014/main" val="358683354"/>
                    </a:ext>
                  </a:extLst>
                </a:gridCol>
                <a:gridCol w="560378">
                  <a:extLst>
                    <a:ext uri="{9D8B030D-6E8A-4147-A177-3AD203B41FA5}">
                      <a16:colId xmlns:a16="http://schemas.microsoft.com/office/drawing/2014/main" val="482824467"/>
                    </a:ext>
                  </a:extLst>
                </a:gridCol>
              </a:tblGrid>
              <a:tr h="297180">
                <a:tc gridSpan="7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VLOOKUP, INDEX, MATCH to link and extract data from tables.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5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4664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302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0873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Instant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atemp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0279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2855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0044B4-036B-66C7-B664-4B00DF2DF8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322139"/>
              </p:ext>
            </p:extLst>
          </p:nvPr>
        </p:nvGraphicFramePr>
        <p:xfrm>
          <a:off x="5744360" y="3850037"/>
          <a:ext cx="2498674" cy="2164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417" progId="Excel.Sheet.12">
                  <p:embed/>
                </p:oleObj>
              </mc:Choice>
              <mc:Fallback>
                <p:oleObj name="Worksheet" showAsIcon="1" r:id="rId2" imgW="914400" imgH="792417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0F0044B4-036B-66C7-B664-4B00DF2DF8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4360" y="3850037"/>
                        <a:ext cx="2498674" cy="2164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35C8A3-0FE3-C720-8E52-206F2DE3E014}"/>
              </a:ext>
            </a:extLst>
          </p:cNvPr>
          <p:cNvSpPr txBox="1"/>
          <p:nvPr/>
        </p:nvSpPr>
        <p:spPr>
          <a:xfrm>
            <a:off x="1258529" y="130718"/>
            <a:ext cx="5965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3. Data Cleaning &amp; Preparation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68D50B-862A-D086-D0A5-DAA539FC98BD}"/>
              </a:ext>
            </a:extLst>
          </p:cNvPr>
          <p:cNvSpPr txBox="1">
            <a:spLocks/>
          </p:cNvSpPr>
          <p:nvPr/>
        </p:nvSpPr>
        <p:spPr>
          <a:xfrm>
            <a:off x="908119" y="841050"/>
            <a:ext cx="7154333" cy="2688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 missing value via average formula</a:t>
            </a:r>
          </a:p>
          <a:p>
            <a:r>
              <a:rPr lang="en-US" dirty="0"/>
              <a:t>- Filtered invalid entries</a:t>
            </a:r>
          </a:p>
          <a:p>
            <a:r>
              <a:rPr lang="en-US" dirty="0"/>
              <a:t>- Created derived columns: hour, weekday, season</a:t>
            </a:r>
          </a:p>
          <a:p>
            <a:r>
              <a:rPr lang="en-US" dirty="0"/>
              <a:t>- Ensured consistent data types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     -  </a:t>
            </a:r>
            <a:r>
              <a:rPr lang="en-US" sz="2200" dirty="0"/>
              <a:t>COUNTIF, SUMIF, STDEV, CORREL functions for statistics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accent4">
                    <a:lumMod val="50000"/>
                  </a:schemeClr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Result: Clean dataset ready for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A51AA2-FA4F-CA84-A730-A19B1A39A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44571"/>
              </p:ext>
            </p:extLst>
          </p:nvPr>
        </p:nvGraphicFramePr>
        <p:xfrm>
          <a:off x="1681403" y="3824748"/>
          <a:ext cx="3716507" cy="2517060"/>
        </p:xfrm>
        <a:graphic>
          <a:graphicData uri="http://schemas.openxmlformats.org/drawingml/2006/table">
            <a:tbl>
              <a:tblPr/>
              <a:tblGrid>
                <a:gridCol w="2608702">
                  <a:extLst>
                    <a:ext uri="{9D8B030D-6E8A-4147-A177-3AD203B41FA5}">
                      <a16:colId xmlns:a16="http://schemas.microsoft.com/office/drawing/2014/main" val="1752390350"/>
                    </a:ext>
                  </a:extLst>
                </a:gridCol>
                <a:gridCol w="1107805">
                  <a:extLst>
                    <a:ext uri="{9D8B030D-6E8A-4147-A177-3AD203B41FA5}">
                      <a16:colId xmlns:a16="http://schemas.microsoft.com/office/drawing/2014/main" val="2138367031"/>
                    </a:ext>
                  </a:extLst>
                </a:gridCol>
              </a:tblGrid>
              <a:tr h="4195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summary sheet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777946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Advanced Analysis</a:t>
                      </a: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or </a:t>
                      </a: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Statistics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000145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countif(cnt&gt;100)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497712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sumif(weekend cnt)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16571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717793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stdv of cnt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50.9855579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126433"/>
                  </a:ext>
                </a:extLst>
              </a:tr>
              <a:tr h="4195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correlation(temp vs cnt)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0.19244115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405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288" y="2067232"/>
            <a:ext cx="7704667" cy="3332816"/>
          </a:xfrm>
        </p:spPr>
        <p:txBody>
          <a:bodyPr/>
          <a:lstStyle/>
          <a:p>
            <a:r>
              <a:rPr dirty="0"/>
              <a:t>- Developed on 'Live Dashboard' sheet</a:t>
            </a:r>
          </a:p>
          <a:p>
            <a:r>
              <a:rPr dirty="0"/>
              <a:t>- Interactive slicers: season, weather, weekday</a:t>
            </a:r>
          </a:p>
          <a:p>
            <a:r>
              <a:rPr dirty="0"/>
              <a:t>- Charts: Hourly, user-type demand</a:t>
            </a:r>
          </a:p>
          <a:p>
            <a:r>
              <a:rPr dirty="0"/>
              <a:t>- KPI Cards: Total Rentals, Avg/Day, Top Hour</a:t>
            </a:r>
          </a:p>
          <a:p>
            <a:r>
              <a:rPr dirty="0"/>
              <a:t>- AI-based forecast 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1BE13-0501-2FBD-920A-53AACD639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522" y="353962"/>
            <a:ext cx="8270478" cy="4652144"/>
          </a:xfrm>
        </p:spPr>
      </p:pic>
      <p:pic>
        <p:nvPicPr>
          <p:cNvPr id="11267" name="TextBox 20">
            <a:extLst>
              <a:ext uri="{FF2B5EF4-FFF2-40B4-BE49-F238E27FC236}">
                <a16:creationId xmlns:a16="http://schemas.microsoft.com/office/drawing/2014/main" id="{212A4455-7630-0409-B70E-BC83BD47265A}"/>
              </a:ext>
            </a:extLst>
          </p:cNvPr>
          <p:cNvPicPr>
            <a:picLocks noRo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095500"/>
            <a:ext cx="182563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2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Key Metrics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Rentals: </a:t>
            </a:r>
            <a:r>
              <a:rPr lang="en-IN" dirty="0"/>
              <a:t>58,304</a:t>
            </a:r>
          </a:p>
          <a:p>
            <a:r>
              <a:rPr dirty="0"/>
              <a:t>- Avg/Day: </a:t>
            </a:r>
            <a:r>
              <a:rPr lang="en-IN" dirty="0"/>
              <a:t>~58.3</a:t>
            </a:r>
            <a:endParaRPr dirty="0"/>
          </a:p>
          <a:p>
            <a:r>
              <a:rPr dirty="0"/>
              <a:t>- Registered users: peak weekdays</a:t>
            </a:r>
          </a:p>
          <a:p>
            <a:r>
              <a:rPr dirty="0"/>
              <a:t>- Casual users: dominate weekends</a:t>
            </a:r>
          </a:p>
          <a:p>
            <a:r>
              <a:rPr lang="en-US" dirty="0"/>
              <a:t>Weather &amp; Season impact observed clearly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Forecasting &amp; AI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Excel Forecast Sheet (AI-based)</a:t>
            </a:r>
          </a:p>
          <a:p>
            <a:r>
              <a:rPr lang="en-US" dirty="0"/>
              <a:t>Forecasted demand for future dates</a:t>
            </a:r>
          </a:p>
          <a:p>
            <a:r>
              <a:rPr lang="en-US" dirty="0"/>
              <a:t>Auto-generated: Trendline, Confidence interval</a:t>
            </a:r>
          </a:p>
          <a:p>
            <a:r>
              <a:rPr lang="en-US" dirty="0"/>
              <a:t>Seasonal trend detected: higher rentals in spring/summer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706E39-D01D-59B2-958C-6E7FD8BA4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909" y="206478"/>
            <a:ext cx="8234899" cy="5991658"/>
          </a:xfrm>
        </p:spPr>
      </p:pic>
    </p:spTree>
    <p:extLst>
      <p:ext uri="{BB962C8B-B14F-4D97-AF65-F5344CB8AC3E}">
        <p14:creationId xmlns:p14="http://schemas.microsoft.com/office/powerpoint/2010/main" val="1670409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518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Corbel</vt:lpstr>
      <vt:lpstr>Parallax</vt:lpstr>
      <vt:lpstr>C:\Users\ASHWIN JOSHI\OneDrive\Documents\project.xlsm</vt:lpstr>
      <vt:lpstr>Worksheet</vt:lpstr>
      <vt:lpstr>Packager Shell Object</vt:lpstr>
      <vt:lpstr>Bike Sharing Demand Analysis Project</vt:lpstr>
      <vt:lpstr>1. Project Overview</vt:lpstr>
      <vt:lpstr>2. Objectives</vt:lpstr>
      <vt:lpstr>PowerPoint Presentation</vt:lpstr>
      <vt:lpstr>4. Dashboard Design</vt:lpstr>
      <vt:lpstr>PowerPoint Presentation</vt:lpstr>
      <vt:lpstr>5. Key Metrics and Insights</vt:lpstr>
      <vt:lpstr>6. Forecasting &amp; AI Analysis</vt:lpstr>
      <vt:lpstr>PowerPoint Presentation</vt:lpstr>
      <vt:lpstr>7. Automation with VBA</vt:lpstr>
      <vt:lpstr>PowerPoint Presentation</vt:lpstr>
      <vt:lpstr>8. Anomaly Detection</vt:lpstr>
      <vt:lpstr>PowerPoint Presentation</vt:lpstr>
      <vt:lpstr>PowerPoint Presentation</vt:lpstr>
      <vt:lpstr>11. Recommendations</vt:lpstr>
      <vt:lpstr>12.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Ashwini Joshi</cp:lastModifiedBy>
  <cp:revision>10</cp:revision>
  <dcterms:created xsi:type="dcterms:W3CDTF">2013-01-27T09:14:16Z</dcterms:created>
  <dcterms:modified xsi:type="dcterms:W3CDTF">2025-07-25T10:16:35Z</dcterms:modified>
  <cp:category/>
</cp:coreProperties>
</file>