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8C941-3F53-4FDA-9B9D-F8324E3F1D4E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13747-F00F-428C-9483-0E427F0AA1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32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18074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473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67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539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758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27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5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34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27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73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37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81FCBA3-505B-4E88-A1FD-7E30D2EBDC9B}" type="datetimeFigureOut">
              <a:rPr lang="pl-PL" smtClean="0"/>
              <a:t>26.10.2020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71648D1-FF35-4BB5-B2F8-3F7768E45A1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25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xipizza.p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500" dirty="0" smtClean="0">
                <a:latin typeface="Berlin Sans FB" panose="020E0602020502020306" pitchFamily="34" charset="0"/>
              </a:rPr>
              <a:t>Integracja danych o ofertach gastronomicznych z ró</a:t>
            </a:r>
            <a:r>
              <a:rPr lang="pl-PL" sz="3500" b="1" dirty="0" smtClean="0">
                <a:latin typeface="Berlin Sans FB" panose="020E0602020502020306" pitchFamily="34" charset="0"/>
              </a:rPr>
              <a:t>ż</a:t>
            </a:r>
            <a:r>
              <a:rPr lang="pl-PL" sz="3500" dirty="0" smtClean="0">
                <a:latin typeface="Berlin Sans FB" panose="020E0602020502020306" pitchFamily="34" charset="0"/>
              </a:rPr>
              <a:t>nych portali internetowych w relacyjnej bazie danych</a:t>
            </a:r>
            <a:endParaRPr lang="pl-PL" sz="3500" dirty="0">
              <a:latin typeface="Berlin Sans FB" panose="020E0602020502020306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63770" y="4927148"/>
            <a:ext cx="3104547" cy="477611"/>
          </a:xfrm>
        </p:spPr>
        <p:txBody>
          <a:bodyPr>
            <a:noAutofit/>
          </a:bodyPr>
          <a:lstStyle/>
          <a:p>
            <a:r>
              <a:rPr lang="pl-PL" sz="2400" dirty="0" smtClean="0">
                <a:ln w="13970">
                  <a:solidFill>
                    <a:schemeClr val="tx1"/>
                  </a:solidFill>
                </a:ln>
                <a:solidFill>
                  <a:schemeClr val="bg1"/>
                </a:solidFill>
                <a:latin typeface="GTA Russian" pitchFamily="2" charset="0"/>
              </a:rPr>
              <a:t>Volosenko</a:t>
            </a:r>
            <a:r>
              <a:rPr lang="pl-PL" sz="2400" dirty="0" smtClean="0">
                <a:ln w="16510">
                  <a:solidFill>
                    <a:schemeClr val="tx1"/>
                  </a:solidFill>
                </a:ln>
                <a:solidFill>
                  <a:schemeClr val="bg1"/>
                </a:solidFill>
                <a:latin typeface="GTA Russian" pitchFamily="2" charset="0"/>
              </a:rPr>
              <a:t> </a:t>
            </a:r>
            <a:r>
              <a:rPr lang="pl-PL" sz="2400" dirty="0" smtClean="0">
                <a:ln w="13970">
                  <a:solidFill>
                    <a:schemeClr val="tx1"/>
                  </a:solidFill>
                </a:ln>
                <a:solidFill>
                  <a:srgbClr val="EFEDE3"/>
                </a:solidFill>
                <a:latin typeface="GTA Russian" pitchFamily="2" charset="0"/>
              </a:rPr>
              <a:t>Vitalii</a:t>
            </a:r>
            <a:endParaRPr lang="pl-PL" sz="2400" dirty="0">
              <a:ln w="13970">
                <a:solidFill>
                  <a:schemeClr val="tx1"/>
                </a:solidFill>
              </a:ln>
              <a:solidFill>
                <a:srgbClr val="EFEDE3"/>
              </a:solidFill>
              <a:latin typeface="GTA Russia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2459" y="4433145"/>
            <a:ext cx="214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erlin Sans FB" panose="020E0602020502020306" pitchFamily="34" charset="0"/>
              </a:rPr>
              <a:t>Osoba nadzoruj</a:t>
            </a:r>
            <a:r>
              <a:rPr lang="pl-PL" b="1" dirty="0" smtClean="0">
                <a:latin typeface="Berlin Sans FB" panose="020E0602020502020306" pitchFamily="34" charset="0"/>
              </a:rPr>
              <a:t>ą</a:t>
            </a:r>
            <a:r>
              <a:rPr lang="pl-PL" dirty="0" smtClean="0">
                <a:latin typeface="Berlin Sans FB" panose="020E0602020502020306" pitchFamily="34" charset="0"/>
              </a:rPr>
              <a:t>ca</a:t>
            </a:r>
            <a:endParaRPr lang="pl-PL" dirty="0"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7449" y="4433145"/>
            <a:ext cx="11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erlin Sans FB" panose="020E0602020502020306" pitchFamily="34" charset="0"/>
              </a:rPr>
              <a:t>Promotor</a:t>
            </a:r>
            <a:endParaRPr lang="pl-PL" dirty="0"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55731" y="4433145"/>
            <a:ext cx="112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erlin Sans FB" panose="020E0602020502020306" pitchFamily="34" charset="0"/>
              </a:rPr>
              <a:t>Wykonał</a:t>
            </a:r>
            <a:endParaRPr lang="pl-PL" dirty="0">
              <a:latin typeface="Berlin Sans FB" panose="020E06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2355" y="4919474"/>
            <a:ext cx="3562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n w="13970">
                  <a:solidFill>
                    <a:schemeClr val="tx1"/>
                  </a:solidFill>
                </a:ln>
                <a:solidFill>
                  <a:schemeClr val="bg1"/>
                </a:solidFill>
                <a:latin typeface="GTA Russian" pitchFamily="2" charset="0"/>
                <a:cs typeface="Times New Roman" panose="02020603050405020304" pitchFamily="18" charset="0"/>
              </a:rPr>
              <a:t>dr hab. Marzena </a:t>
            </a:r>
            <a:r>
              <a:rPr lang="pl-PL" sz="2400" dirty="0" smtClean="0">
                <a:ln w="13970">
                  <a:solidFill>
                    <a:schemeClr val="tx1"/>
                  </a:solidFill>
                </a:ln>
                <a:solidFill>
                  <a:schemeClr val="bg1"/>
                </a:solidFill>
                <a:latin typeface="GTA Russian" pitchFamily="2" charset="0"/>
                <a:cs typeface="Times New Roman" panose="02020603050405020304" pitchFamily="18" charset="0"/>
              </a:rPr>
              <a:t>Nowakowska </a:t>
            </a:r>
            <a:r>
              <a:rPr lang="pl-PL" sz="2400" dirty="0">
                <a:ln w="13970">
                  <a:solidFill>
                    <a:schemeClr val="tx1"/>
                  </a:solidFill>
                </a:ln>
                <a:solidFill>
                  <a:schemeClr val="bg1"/>
                </a:solidFill>
                <a:latin typeface="GTA Russian" pitchFamily="2" charset="0"/>
                <a:cs typeface="Times New Roman" panose="02020603050405020304" pitchFamily="18" charset="0"/>
              </a:rPr>
              <a:t>prof. uczelni</a:t>
            </a:r>
          </a:p>
          <a:p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5505192" y="4943094"/>
            <a:ext cx="2404641" cy="461665"/>
          </a:xfrm>
          <a:prstGeom prst="rect">
            <a:avLst/>
          </a:prstGeom>
          <a:noFill/>
          <a:ln w="13970">
            <a:noFill/>
          </a:ln>
        </p:spPr>
        <p:txBody>
          <a:bodyPr wrap="square" rtlCol="0">
            <a:spAutoFit/>
          </a:bodyPr>
          <a:lstStyle/>
          <a:p>
            <a:r>
              <a:rPr lang="pl-PL" sz="2400" dirty="0">
                <a:ln w="13970">
                  <a:solidFill>
                    <a:schemeClr val="tx1"/>
                  </a:solidFill>
                </a:ln>
                <a:solidFill>
                  <a:schemeClr val="bg1"/>
                </a:solidFill>
                <a:latin typeface="GTA Russian" pitchFamily="2" charset="0"/>
                <a:cs typeface="Times New Roman" panose="02020603050405020304" pitchFamily="18" charset="0"/>
              </a:rPr>
              <a:t>dr </a:t>
            </a:r>
            <a:r>
              <a:rPr lang="pl-PL" sz="2400" dirty="0" smtClean="0">
                <a:ln w="13970">
                  <a:solidFill>
                    <a:schemeClr val="tx1"/>
                  </a:solidFill>
                </a:ln>
                <a:solidFill>
                  <a:schemeClr val="bg1"/>
                </a:solidFill>
                <a:latin typeface="GTA Russian" pitchFamily="2" charset="0"/>
                <a:cs typeface="Times New Roman" panose="02020603050405020304" pitchFamily="18" charset="0"/>
              </a:rPr>
              <a:t>inż. </a:t>
            </a:r>
            <a:r>
              <a:rPr lang="pl-PL" sz="2400" dirty="0">
                <a:ln w="13970">
                  <a:solidFill>
                    <a:schemeClr val="tx1"/>
                  </a:solidFill>
                </a:ln>
                <a:solidFill>
                  <a:schemeClr val="bg1"/>
                </a:solidFill>
                <a:latin typeface="GTA Russian" pitchFamily="2" charset="0"/>
                <a:cs typeface="Times New Roman" panose="02020603050405020304" pitchFamily="18" charset="0"/>
              </a:rPr>
              <a:t>Marcin </a:t>
            </a:r>
            <a:r>
              <a:rPr lang="pl-PL" sz="2400" dirty="0" smtClean="0">
                <a:ln w="13970">
                  <a:solidFill>
                    <a:schemeClr val="tx1"/>
                  </a:solidFill>
                </a:ln>
                <a:solidFill>
                  <a:schemeClr val="bg1"/>
                </a:solidFill>
                <a:latin typeface="GTA Russian" pitchFamily="2" charset="0"/>
                <a:cs typeface="Times New Roman" panose="02020603050405020304" pitchFamily="18" charset="0"/>
              </a:rPr>
              <a:t>Detka</a:t>
            </a:r>
            <a:endParaRPr lang="pl-PL" sz="2400" dirty="0">
              <a:ln w="13970">
                <a:solidFill>
                  <a:schemeClr val="tx1"/>
                </a:solidFill>
              </a:ln>
              <a:solidFill>
                <a:schemeClr val="bg1"/>
              </a:solidFill>
              <a:latin typeface="GTA Russian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pracy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i analiza co najmniej dwóch źródeł danych w postaci ogólnodostępnych serwisów internetowych dostarczających informacje na wybrany, współny dla obu źródeł temat</a:t>
            </a:r>
          </a:p>
          <a:p>
            <a:r>
              <a:rPr lang="pl-PL" dirty="0" smtClean="0"/>
              <a:t>Pobieranie i zapisywanie danych z wybranych źródeł w jednym z systemów zarządzania bazami danych (np.: PostgreSQL, MySQL, Oracle)</a:t>
            </a:r>
          </a:p>
          <a:p>
            <a:r>
              <a:rPr lang="pl-PL" dirty="0" smtClean="0"/>
              <a:t>Dyskusja problemu cyklicznego pobierania danych, oraz problemu identyfikacji danych wspólnych, ale pochodzących z różnych źrródeł</a:t>
            </a:r>
          </a:p>
          <a:p>
            <a:r>
              <a:rPr lang="pl-PL" dirty="0" smtClean="0"/>
              <a:t>Opracowanie aplikacji lub strony prezentującej pobrane dane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44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pracy jest zaprojektowanie i implementacja systemu informatycznego pobierającego i przezentującego dane o ofertach </a:t>
            </a:r>
            <a:r>
              <a:rPr lang="pl-PL" dirty="0" smtClean="0"/>
              <a:t>gastronomicznych</a:t>
            </a:r>
          </a:p>
          <a:p>
            <a:endParaRPr lang="pl-PL" dirty="0"/>
          </a:p>
          <a:p>
            <a:r>
              <a:rPr lang="pl-PL" dirty="0" smtClean="0"/>
              <a:t>Wykorzystanie technik ekstakcji danych w sieci (ang. Web Scraping) do pozyskania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79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Rozdział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pierwszym rozdziale będę prezentował </a:t>
            </a:r>
            <a:r>
              <a:rPr lang="pl-PL" dirty="0" smtClean="0"/>
              <a:t>wszystkie </a:t>
            </a:r>
            <a:r>
              <a:rPr lang="pl-PL" dirty="0" smtClean="0"/>
              <a:t>etapy tworzenia aplikacji parsującej</a:t>
            </a:r>
            <a:r>
              <a:rPr lang="pl-PL" dirty="0"/>
              <a:t>. Ponieważ każda witryna jest niepowtarzalna, musimy specjalnie dostosować kod programu dla każdej </a:t>
            </a:r>
            <a:r>
              <a:rPr lang="pl-PL" dirty="0" smtClean="0"/>
              <a:t>witryny, dlatego opiszę wszystkie etapy najpierw dla jednej ze stron. Pierwsza </a:t>
            </a:r>
            <a:r>
              <a:rPr lang="pl-PL" dirty="0"/>
              <a:t>witryna którą wybrałem do parsowania jest </a:t>
            </a:r>
            <a:r>
              <a:rPr lang="pl-PL" dirty="0" smtClean="0">
                <a:hlinkClick r:id="rId2"/>
              </a:rPr>
              <a:t>www.maxipizza.pl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58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 1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41668"/>
            <a:ext cx="9601200" cy="3581400"/>
          </a:xfrm>
        </p:spPr>
        <p:txBody>
          <a:bodyPr/>
          <a:lstStyle/>
          <a:p>
            <a:r>
              <a:rPr lang="pl-PL" dirty="0"/>
              <a:t>Instalacja oraz przygotowania środowiska </a:t>
            </a:r>
            <a:r>
              <a:rPr lang="pl-PL" dirty="0" smtClean="0"/>
              <a:t>oprogramowania</a:t>
            </a:r>
          </a:p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791" t="8974" r="5426" b="16026"/>
          <a:stretch/>
        </p:blipFill>
        <p:spPr>
          <a:xfrm>
            <a:off x="1371600" y="2376576"/>
            <a:ext cx="2009776" cy="557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9999" y="2376576"/>
            <a:ext cx="7092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 </a:t>
            </a:r>
            <a:r>
              <a:rPr lang="pl-PL" dirty="0"/>
              <a:t>platforma analityczna która rozszerza funkcjonalność podstawowego języka Python, pobieramy ją z oficjalnej strony </a:t>
            </a:r>
            <a:r>
              <a:rPr lang="pl-PL" dirty="0" smtClean="0">
                <a:hlinkClick r:id="rId3"/>
              </a:rPr>
              <a:t>www.anaconda.com</a:t>
            </a:r>
            <a:r>
              <a:rPr lang="pl-PL" dirty="0" smtClean="0"/>
              <a:t> instalacja zajmuje około 10 min</a:t>
            </a:r>
            <a:endParaRPr lang="pl-PL" dirty="0"/>
          </a:p>
          <a:p>
            <a:endParaRPr lang="pl-PL" dirty="0"/>
          </a:p>
        </p:txBody>
      </p:sp>
      <p:sp>
        <p:nvSpPr>
          <p:cNvPr id="6" name="TextBox 5"/>
          <p:cNvSpPr txBox="1"/>
          <p:nvPr/>
        </p:nvSpPr>
        <p:spPr>
          <a:xfrm>
            <a:off x="3572557" y="2236052"/>
            <a:ext cx="69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-</a:t>
            </a:r>
            <a:endParaRPr lang="pl-PL" sz="4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994" y="3689657"/>
            <a:ext cx="2009776" cy="7257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8749" y="3584413"/>
            <a:ext cx="69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-</a:t>
            </a:r>
            <a:endParaRPr lang="pl-PL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3809999" y="3584413"/>
            <a:ext cx="7162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 jedna z najwygodniejszych bibliotek Python do parsowania stron internetowych, która wykorzystuje </a:t>
            </a:r>
            <a:r>
              <a:rPr lang="pl-PL" dirty="0"/>
              <a:t>wstępnie zainstalowany parser html </a:t>
            </a:r>
            <a:r>
              <a:rPr lang="pl-PL" dirty="0" smtClean="0"/>
              <a:t>i </a:t>
            </a:r>
            <a:r>
              <a:rPr lang="pl-PL" dirty="0"/>
              <a:t>konwertuje stronę </a:t>
            </a:r>
            <a:r>
              <a:rPr lang="pl-PL" dirty="0" smtClean="0"/>
              <a:t>w </a:t>
            </a:r>
            <a:r>
              <a:rPr lang="pl-PL" dirty="0"/>
              <a:t>drzewo składające się </a:t>
            </a:r>
            <a:r>
              <a:rPr lang="pl-PL" dirty="0" smtClean="0"/>
              <a:t>atrybutów </a:t>
            </a:r>
            <a:r>
              <a:rPr lang="pl-PL" dirty="0"/>
              <a:t>i wartości</a:t>
            </a:r>
            <a:r>
              <a:rPr lang="pl-PL" dirty="0" smtClean="0"/>
              <a:t>. Dla instalacji biblioteki wystarczy do konsoli wpisać poniższą komende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940" y="5227944"/>
            <a:ext cx="5361598" cy="3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 działania programu parsującego</a:t>
            </a:r>
            <a:endParaRPr lang="pl-PL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936606" cy="29391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424313"/>
            <a:ext cx="9191625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74428" y="2320678"/>
            <a:ext cx="3184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Wsród kodu HTML strony udało mi się wyodrębić nazwę towaru, zostało tylko doprowadzić ją do prawidłowego formatu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84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Rozdział 2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rozdziale drugim</a:t>
            </a:r>
            <a:r>
              <a:rPr lang="en-US" dirty="0"/>
              <a:t> </a:t>
            </a:r>
            <a:r>
              <a:rPr lang="pl-PL" dirty="0" smtClean="0"/>
              <a:t>argumentuję swój wybór programu bazodanowego oraz opiszę problem integracji danych do relacyjnej bazy danych, </a:t>
            </a:r>
            <a:endParaRPr lang="pl-PL" dirty="0"/>
          </a:p>
        </p:txBody>
      </p:sp>
      <p:pic>
        <p:nvPicPr>
          <p:cNvPr id="2050" name="Picture 2" descr="upload.wikimedia.org/wikipedia/ru/d/d3/Mysq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639" y="2992527"/>
            <a:ext cx="3110139" cy="160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Rozdział 3 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tym rozdziale bedzię opisany proces tworzenia aplikacji dla automatycznej aktualizacji danych w bazie oraz tworzenie strony internetowej do prezentacji danych w sieci </a:t>
            </a:r>
            <a:endParaRPr lang="pl-PL" dirty="0"/>
          </a:p>
        </p:txBody>
      </p:sp>
      <p:pic>
        <p:nvPicPr>
          <p:cNvPr id="1026" name="Picture 2" descr="WordPress - Kreator Witryny i Blogu – Aplikacje w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789" y="3641271"/>
            <a:ext cx="2511878" cy="25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7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Bibliogradia</a:t>
            </a:r>
            <a:endParaRPr lang="pl-P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821636" cy="3581400"/>
          </a:xfrm>
        </p:spPr>
        <p:txBody>
          <a:bodyPr/>
          <a:lstStyle/>
          <a:p>
            <a:r>
              <a:rPr lang="pl-PL" dirty="0" smtClean="0"/>
              <a:t>Ryan Mitchell, Ekstrakcja danych z językiem Python, Wydanie II, Helion SA 2019</a:t>
            </a:r>
          </a:p>
          <a:p>
            <a:r>
              <a:rPr lang="pl-PL" dirty="0"/>
              <a:t>Yan Dr. </a:t>
            </a:r>
            <a:r>
              <a:rPr lang="pl-PL" dirty="0" smtClean="0"/>
              <a:t>Yuxing, </a:t>
            </a:r>
            <a:r>
              <a:rPr lang="en-US" dirty="0"/>
              <a:t>Hands-On Data Science with Anaconda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63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204</TotalTime>
  <Words>326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Berlin Sans FB</vt:lpstr>
      <vt:lpstr>Calibri</vt:lpstr>
      <vt:lpstr>Franklin Gothic Book</vt:lpstr>
      <vt:lpstr>GTA Russian</vt:lpstr>
      <vt:lpstr>Times New Roman</vt:lpstr>
      <vt:lpstr>Crop</vt:lpstr>
      <vt:lpstr>Integracja danych o ofertach gastronomicznych z różnych portali internetowych w relacyjnej bazie danych</vt:lpstr>
      <vt:lpstr>Plan pracy</vt:lpstr>
      <vt:lpstr>Cele pracy</vt:lpstr>
      <vt:lpstr>Rozdział 1</vt:lpstr>
      <vt:lpstr>Etap 1</vt:lpstr>
      <vt:lpstr>Wynik działania programu parsującego</vt:lpstr>
      <vt:lpstr>Rozdział 2</vt:lpstr>
      <vt:lpstr>Rozdział 3 </vt:lpstr>
      <vt:lpstr>Bibliogradia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Integracja danych o ofertach gastronomicznych z różnych portali internetowych w relacyjnej bazie danych</dc:title>
  <dc:creator>Волосенко Виталий</dc:creator>
  <cp:lastModifiedBy>Волосенко Виталий</cp:lastModifiedBy>
  <cp:revision>15</cp:revision>
  <dcterms:created xsi:type="dcterms:W3CDTF">2020-10-23T10:18:56Z</dcterms:created>
  <dcterms:modified xsi:type="dcterms:W3CDTF">2020-10-26T15:37:55Z</dcterms:modified>
</cp:coreProperties>
</file>