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4" r:id="rId3"/>
    <p:sldId id="298" r:id="rId4"/>
    <p:sldId id="299" r:id="rId5"/>
    <p:sldId id="296" r:id="rId6"/>
    <p:sldId id="297"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275" r:id="rId20"/>
    <p:sldId id="276" r:id="rId21"/>
    <p:sldId id="277" r:id="rId22"/>
    <p:sldId id="278" r:id="rId23"/>
    <p:sldId id="279" r:id="rId24"/>
    <p:sldId id="280" r:id="rId25"/>
    <p:sldId id="281" r:id="rId26"/>
    <p:sldId id="282" r:id="rId27"/>
    <p:sldId id="283" r:id="rId28"/>
    <p:sldId id="284" r:id="rId29"/>
    <p:sldId id="312" r:id="rId30"/>
    <p:sldId id="285" r:id="rId31"/>
    <p:sldId id="286" r:id="rId32"/>
    <p:sldId id="287" r:id="rId33"/>
    <p:sldId id="288" r:id="rId34"/>
    <p:sldId id="289" r:id="rId35"/>
    <p:sldId id="290" r:id="rId36"/>
    <p:sldId id="291" r:id="rId37"/>
    <p:sldId id="292" r:id="rId38"/>
    <p:sldId id="293" r:id="rId39"/>
    <p:sldId id="294" r:id="rId40"/>
    <p:sldId id="295" r:id="rId41"/>
    <p:sldId id="313" r:id="rId4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291" autoAdjust="0"/>
  </p:normalViewPr>
  <p:slideViewPr>
    <p:cSldViewPr snapToGrid="0">
      <p:cViewPr varScale="1">
        <p:scale>
          <a:sx n="86" d="100"/>
          <a:sy n="86" d="100"/>
        </p:scale>
        <p:origin x="738" y="84"/>
      </p:cViewPr>
      <p:guideLst>
        <p:guide orient="horz" pos="799"/>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6EC79-E692-4A7C-A6B5-166D2E2E9E09}" type="doc">
      <dgm:prSet loTypeId="urn:microsoft.com/office/officeart/2005/8/layout/orgChart1" loCatId="hierarchy" qsTypeId="urn:microsoft.com/office/officeart/2005/8/quickstyle/simple5" qsCatId="simple" csTypeId="urn:microsoft.com/office/officeart/2005/8/colors/colorful1" csCatId="colorful" phldr="1"/>
      <dgm:spPr/>
      <dgm:t>
        <a:bodyPr/>
        <a:lstStyle/>
        <a:p>
          <a:endParaRPr lang="pt-BR"/>
        </a:p>
      </dgm:t>
    </dgm:pt>
    <dgm:pt modelId="{B3967C90-32A3-49A7-B489-CC1FF9A1B86C}">
      <dgm:prSet phldrT="[Texto]" custT="1"/>
      <dgm:spPr/>
      <dgm:t>
        <a:bodyPr/>
        <a:lstStyle/>
        <a:p>
          <a:r>
            <a:rPr lang="pt-BR" sz="2800" b="1" dirty="0"/>
            <a:t>SQL </a:t>
          </a:r>
          <a:r>
            <a:rPr lang="pt-BR" sz="2800" b="1" dirty="0" err="1"/>
            <a:t>Language</a:t>
          </a:r>
          <a:endParaRPr lang="pt-BR" sz="2800" b="1" dirty="0"/>
        </a:p>
      </dgm:t>
    </dgm:pt>
    <dgm:pt modelId="{8856653A-3BF6-4B36-8331-56B19AEB5018}" type="parTrans" cxnId="{AF7580FF-A909-4085-A359-B113B424EAA8}">
      <dgm:prSet/>
      <dgm:spPr/>
      <dgm:t>
        <a:bodyPr/>
        <a:lstStyle/>
        <a:p>
          <a:endParaRPr lang="pt-BR"/>
        </a:p>
      </dgm:t>
    </dgm:pt>
    <dgm:pt modelId="{6904432D-A86B-47AD-A35E-6C682E69DE9B}" type="sibTrans" cxnId="{AF7580FF-A909-4085-A359-B113B424EAA8}">
      <dgm:prSet/>
      <dgm:spPr/>
      <dgm:t>
        <a:bodyPr/>
        <a:lstStyle/>
        <a:p>
          <a:endParaRPr lang="pt-BR"/>
        </a:p>
      </dgm:t>
    </dgm:pt>
    <dgm:pt modelId="{8FDE3241-1DF4-4879-B729-8956C25AEB6A}">
      <dgm:prSet phldrT="[Texto]" custT="1"/>
      <dgm:spPr/>
      <dgm:t>
        <a:bodyPr/>
        <a:lstStyle/>
        <a:p>
          <a:r>
            <a:rPr lang="pt-BR" sz="2800" b="1" dirty="0"/>
            <a:t>DDL</a:t>
          </a:r>
          <a:br>
            <a:rPr lang="pt-BR" sz="2200" dirty="0"/>
          </a:br>
          <a:r>
            <a:rPr lang="pt-BR" sz="2200" dirty="0"/>
            <a:t>CREATE</a:t>
          </a:r>
          <a:br>
            <a:rPr lang="pt-BR" sz="2200" dirty="0"/>
          </a:br>
          <a:r>
            <a:rPr lang="pt-BR" sz="2200" dirty="0"/>
            <a:t>ALTER</a:t>
          </a:r>
          <a:br>
            <a:rPr lang="pt-BR" sz="2200" dirty="0"/>
          </a:br>
          <a:r>
            <a:rPr lang="pt-BR" sz="2200" dirty="0"/>
            <a:t>DROP</a:t>
          </a:r>
          <a:br>
            <a:rPr lang="pt-BR" sz="2200" dirty="0"/>
          </a:br>
          <a:endParaRPr lang="pt-BR" sz="2200" dirty="0"/>
        </a:p>
      </dgm:t>
    </dgm:pt>
    <dgm:pt modelId="{841DAE54-8F8D-4EF9-8B98-DCD3AAE9747E}" type="parTrans" cxnId="{2AC0D63D-333B-46C1-965C-51068669A90A}">
      <dgm:prSet/>
      <dgm:spPr/>
      <dgm:t>
        <a:bodyPr/>
        <a:lstStyle/>
        <a:p>
          <a:endParaRPr lang="pt-BR"/>
        </a:p>
      </dgm:t>
    </dgm:pt>
    <dgm:pt modelId="{4D7B0532-C554-4B72-9016-4DCD55DAA1D1}" type="sibTrans" cxnId="{2AC0D63D-333B-46C1-965C-51068669A90A}">
      <dgm:prSet/>
      <dgm:spPr/>
      <dgm:t>
        <a:bodyPr/>
        <a:lstStyle/>
        <a:p>
          <a:endParaRPr lang="pt-BR"/>
        </a:p>
      </dgm:t>
    </dgm:pt>
    <dgm:pt modelId="{24A521BA-1DF6-42CC-AB37-D3E23DFFA4C6}">
      <dgm:prSet phldrT="[Texto]" custT="1"/>
      <dgm:spPr/>
      <dgm:t>
        <a:bodyPr/>
        <a:lstStyle/>
        <a:p>
          <a:r>
            <a:rPr lang="pt-BR" sz="2800" b="1" dirty="0"/>
            <a:t>DML</a:t>
          </a:r>
          <a:br>
            <a:rPr lang="pt-BR" sz="2200" dirty="0"/>
          </a:br>
          <a:r>
            <a:rPr lang="pt-BR" sz="2200" dirty="0"/>
            <a:t>SELECT</a:t>
          </a:r>
          <a:br>
            <a:rPr lang="pt-BR" sz="2200" dirty="0"/>
          </a:br>
          <a:r>
            <a:rPr lang="pt-BR" sz="2200" dirty="0"/>
            <a:t>INSERT</a:t>
          </a:r>
          <a:br>
            <a:rPr lang="pt-BR" sz="2200" dirty="0"/>
          </a:br>
          <a:r>
            <a:rPr lang="pt-BR" sz="2200" dirty="0"/>
            <a:t>UPDATE</a:t>
          </a:r>
          <a:br>
            <a:rPr lang="pt-BR" sz="2200" dirty="0"/>
          </a:br>
          <a:r>
            <a:rPr lang="pt-BR" sz="2200" dirty="0"/>
            <a:t>DELETE</a:t>
          </a:r>
        </a:p>
      </dgm:t>
    </dgm:pt>
    <dgm:pt modelId="{320DD2B2-4CA3-4E60-8290-6AF41821738A}" type="parTrans" cxnId="{FFDDDABD-700C-4F05-A71F-A6DBDD5B94C4}">
      <dgm:prSet/>
      <dgm:spPr/>
      <dgm:t>
        <a:bodyPr/>
        <a:lstStyle/>
        <a:p>
          <a:endParaRPr lang="pt-BR"/>
        </a:p>
      </dgm:t>
    </dgm:pt>
    <dgm:pt modelId="{64625A49-56F8-4BDC-9436-A6443034E3CA}" type="sibTrans" cxnId="{FFDDDABD-700C-4F05-A71F-A6DBDD5B94C4}">
      <dgm:prSet/>
      <dgm:spPr/>
      <dgm:t>
        <a:bodyPr/>
        <a:lstStyle/>
        <a:p>
          <a:endParaRPr lang="pt-BR"/>
        </a:p>
      </dgm:t>
    </dgm:pt>
    <dgm:pt modelId="{6CD03872-22F4-41E1-AAB0-EACE432ED4FE}" type="pres">
      <dgm:prSet presAssocID="{4346EC79-E692-4A7C-A6B5-166D2E2E9E09}" presName="hierChild1" presStyleCnt="0">
        <dgm:presLayoutVars>
          <dgm:orgChart val="1"/>
          <dgm:chPref val="1"/>
          <dgm:dir/>
          <dgm:animOne val="branch"/>
          <dgm:animLvl val="lvl"/>
          <dgm:resizeHandles/>
        </dgm:presLayoutVars>
      </dgm:prSet>
      <dgm:spPr/>
    </dgm:pt>
    <dgm:pt modelId="{668B1E31-37C5-4CA9-B149-F063A5F61A45}" type="pres">
      <dgm:prSet presAssocID="{B3967C90-32A3-49A7-B489-CC1FF9A1B86C}" presName="hierRoot1" presStyleCnt="0">
        <dgm:presLayoutVars>
          <dgm:hierBranch val="init"/>
        </dgm:presLayoutVars>
      </dgm:prSet>
      <dgm:spPr/>
    </dgm:pt>
    <dgm:pt modelId="{F84953A5-8591-4ED7-93EB-B8480846AC49}" type="pres">
      <dgm:prSet presAssocID="{B3967C90-32A3-49A7-B489-CC1FF9A1B86C}" presName="rootComposite1" presStyleCnt="0"/>
      <dgm:spPr/>
    </dgm:pt>
    <dgm:pt modelId="{395705B4-758A-412C-85A5-7042615A8117}" type="pres">
      <dgm:prSet presAssocID="{B3967C90-32A3-49A7-B489-CC1FF9A1B86C}" presName="rootText1" presStyleLbl="node0" presStyleIdx="0" presStyleCnt="1" custScaleY="48785">
        <dgm:presLayoutVars>
          <dgm:chPref val="3"/>
        </dgm:presLayoutVars>
      </dgm:prSet>
      <dgm:spPr/>
    </dgm:pt>
    <dgm:pt modelId="{F4933BC4-1F35-4C42-BACC-AB5E2ECACD6E}" type="pres">
      <dgm:prSet presAssocID="{B3967C90-32A3-49A7-B489-CC1FF9A1B86C}" presName="rootConnector1" presStyleLbl="node1" presStyleIdx="0" presStyleCnt="0"/>
      <dgm:spPr/>
    </dgm:pt>
    <dgm:pt modelId="{D1C95F30-E782-48A9-9C81-F9A88DD9BF89}" type="pres">
      <dgm:prSet presAssocID="{B3967C90-32A3-49A7-B489-CC1FF9A1B86C}" presName="hierChild2" presStyleCnt="0"/>
      <dgm:spPr/>
    </dgm:pt>
    <dgm:pt modelId="{FBDF163B-FF70-413A-A6CB-086F2FC751E0}" type="pres">
      <dgm:prSet presAssocID="{841DAE54-8F8D-4EF9-8B98-DCD3AAE9747E}" presName="Name37" presStyleLbl="parChTrans1D2" presStyleIdx="0" presStyleCnt="2"/>
      <dgm:spPr/>
    </dgm:pt>
    <dgm:pt modelId="{EA77B592-5E64-43EF-9458-09180417CB9C}" type="pres">
      <dgm:prSet presAssocID="{8FDE3241-1DF4-4879-B729-8956C25AEB6A}" presName="hierRoot2" presStyleCnt="0">
        <dgm:presLayoutVars>
          <dgm:hierBranch val="init"/>
        </dgm:presLayoutVars>
      </dgm:prSet>
      <dgm:spPr/>
    </dgm:pt>
    <dgm:pt modelId="{7B550AA6-9ECA-451F-9F32-646CAC7F8F9A}" type="pres">
      <dgm:prSet presAssocID="{8FDE3241-1DF4-4879-B729-8956C25AEB6A}" presName="rootComposite" presStyleCnt="0"/>
      <dgm:spPr/>
    </dgm:pt>
    <dgm:pt modelId="{8D771419-4A39-4528-B7E8-ECC78225B90D}" type="pres">
      <dgm:prSet presAssocID="{8FDE3241-1DF4-4879-B729-8956C25AEB6A}" presName="rootText" presStyleLbl="node2" presStyleIdx="0" presStyleCnt="2">
        <dgm:presLayoutVars>
          <dgm:chPref val="3"/>
        </dgm:presLayoutVars>
      </dgm:prSet>
      <dgm:spPr/>
    </dgm:pt>
    <dgm:pt modelId="{34CCB1EE-413B-4205-9F3C-4C9D4D3F13D9}" type="pres">
      <dgm:prSet presAssocID="{8FDE3241-1DF4-4879-B729-8956C25AEB6A}" presName="rootConnector" presStyleLbl="node2" presStyleIdx="0" presStyleCnt="2"/>
      <dgm:spPr/>
    </dgm:pt>
    <dgm:pt modelId="{B42D5665-27CB-4E7F-9462-C3344D6E93F4}" type="pres">
      <dgm:prSet presAssocID="{8FDE3241-1DF4-4879-B729-8956C25AEB6A}" presName="hierChild4" presStyleCnt="0"/>
      <dgm:spPr/>
    </dgm:pt>
    <dgm:pt modelId="{C2CFFEF0-2F58-4908-9BE2-539170492CFD}" type="pres">
      <dgm:prSet presAssocID="{8FDE3241-1DF4-4879-B729-8956C25AEB6A}" presName="hierChild5" presStyleCnt="0"/>
      <dgm:spPr/>
    </dgm:pt>
    <dgm:pt modelId="{9E4FC652-BC13-4553-A7DB-F5C41C4985F8}" type="pres">
      <dgm:prSet presAssocID="{320DD2B2-4CA3-4E60-8290-6AF41821738A}" presName="Name37" presStyleLbl="parChTrans1D2" presStyleIdx="1" presStyleCnt="2"/>
      <dgm:spPr/>
    </dgm:pt>
    <dgm:pt modelId="{107150AC-AF3B-4DA2-9205-64EC077508B9}" type="pres">
      <dgm:prSet presAssocID="{24A521BA-1DF6-42CC-AB37-D3E23DFFA4C6}" presName="hierRoot2" presStyleCnt="0">
        <dgm:presLayoutVars>
          <dgm:hierBranch val="init"/>
        </dgm:presLayoutVars>
      </dgm:prSet>
      <dgm:spPr/>
    </dgm:pt>
    <dgm:pt modelId="{37545A39-317E-4926-8EF7-0A8A25CD1C77}" type="pres">
      <dgm:prSet presAssocID="{24A521BA-1DF6-42CC-AB37-D3E23DFFA4C6}" presName="rootComposite" presStyleCnt="0"/>
      <dgm:spPr/>
    </dgm:pt>
    <dgm:pt modelId="{32B79482-EF25-4E80-8288-5ABD7BE3EB95}" type="pres">
      <dgm:prSet presAssocID="{24A521BA-1DF6-42CC-AB37-D3E23DFFA4C6}" presName="rootText" presStyleLbl="node2" presStyleIdx="1" presStyleCnt="2">
        <dgm:presLayoutVars>
          <dgm:chPref val="3"/>
        </dgm:presLayoutVars>
      </dgm:prSet>
      <dgm:spPr/>
    </dgm:pt>
    <dgm:pt modelId="{2AFBBF7B-33E2-4704-AC32-E79A1259E93D}" type="pres">
      <dgm:prSet presAssocID="{24A521BA-1DF6-42CC-AB37-D3E23DFFA4C6}" presName="rootConnector" presStyleLbl="node2" presStyleIdx="1" presStyleCnt="2"/>
      <dgm:spPr/>
    </dgm:pt>
    <dgm:pt modelId="{A4DFEEDB-1129-4DC5-BC4F-44308B36BE12}" type="pres">
      <dgm:prSet presAssocID="{24A521BA-1DF6-42CC-AB37-D3E23DFFA4C6}" presName="hierChild4" presStyleCnt="0"/>
      <dgm:spPr/>
    </dgm:pt>
    <dgm:pt modelId="{47D9F0A9-D3E2-4911-89D7-A4C5F01929C1}" type="pres">
      <dgm:prSet presAssocID="{24A521BA-1DF6-42CC-AB37-D3E23DFFA4C6}" presName="hierChild5" presStyleCnt="0"/>
      <dgm:spPr/>
    </dgm:pt>
    <dgm:pt modelId="{22CC8DE3-E638-4724-861D-D258291707FC}" type="pres">
      <dgm:prSet presAssocID="{B3967C90-32A3-49A7-B489-CC1FF9A1B86C}" presName="hierChild3" presStyleCnt="0"/>
      <dgm:spPr/>
    </dgm:pt>
  </dgm:ptLst>
  <dgm:cxnLst>
    <dgm:cxn modelId="{E6AB7424-0CAD-46B8-8E99-EEEE2265D985}" type="presOf" srcId="{841DAE54-8F8D-4EF9-8B98-DCD3AAE9747E}" destId="{FBDF163B-FF70-413A-A6CB-086F2FC751E0}" srcOrd="0" destOrd="0" presId="urn:microsoft.com/office/officeart/2005/8/layout/orgChart1"/>
    <dgm:cxn modelId="{4C6C3C38-C9C2-45B8-AC9F-5607FD0FB1CC}" type="presOf" srcId="{B3967C90-32A3-49A7-B489-CC1FF9A1B86C}" destId="{F4933BC4-1F35-4C42-BACC-AB5E2ECACD6E}" srcOrd="1" destOrd="0" presId="urn:microsoft.com/office/officeart/2005/8/layout/orgChart1"/>
    <dgm:cxn modelId="{2AC0D63D-333B-46C1-965C-51068669A90A}" srcId="{B3967C90-32A3-49A7-B489-CC1FF9A1B86C}" destId="{8FDE3241-1DF4-4879-B729-8956C25AEB6A}" srcOrd="0" destOrd="0" parTransId="{841DAE54-8F8D-4EF9-8B98-DCD3AAE9747E}" sibTransId="{4D7B0532-C554-4B72-9016-4DCD55DAA1D1}"/>
    <dgm:cxn modelId="{B9FEFC83-9166-4763-A89D-6C87C9EAE1BC}" type="presOf" srcId="{24A521BA-1DF6-42CC-AB37-D3E23DFFA4C6}" destId="{2AFBBF7B-33E2-4704-AC32-E79A1259E93D}" srcOrd="1" destOrd="0" presId="urn:microsoft.com/office/officeart/2005/8/layout/orgChart1"/>
    <dgm:cxn modelId="{2BFB9F95-EE2C-44DE-B4E0-E63C39894F65}" type="presOf" srcId="{8FDE3241-1DF4-4879-B729-8956C25AEB6A}" destId="{34CCB1EE-413B-4205-9F3C-4C9D4D3F13D9}" srcOrd="1" destOrd="0" presId="urn:microsoft.com/office/officeart/2005/8/layout/orgChart1"/>
    <dgm:cxn modelId="{358F3BB2-C0AF-40DC-83DA-E22A5653ED6A}" type="presOf" srcId="{8FDE3241-1DF4-4879-B729-8956C25AEB6A}" destId="{8D771419-4A39-4528-B7E8-ECC78225B90D}" srcOrd="0" destOrd="0" presId="urn:microsoft.com/office/officeart/2005/8/layout/orgChart1"/>
    <dgm:cxn modelId="{E4982FB6-AEA7-4FD5-A93C-86708213A8EF}" type="presOf" srcId="{320DD2B2-4CA3-4E60-8290-6AF41821738A}" destId="{9E4FC652-BC13-4553-A7DB-F5C41C4985F8}" srcOrd="0" destOrd="0" presId="urn:microsoft.com/office/officeart/2005/8/layout/orgChart1"/>
    <dgm:cxn modelId="{8D9720B8-5FAB-48EE-82F9-D912B97F1145}" type="presOf" srcId="{4346EC79-E692-4A7C-A6B5-166D2E2E9E09}" destId="{6CD03872-22F4-41E1-AAB0-EACE432ED4FE}" srcOrd="0" destOrd="0" presId="urn:microsoft.com/office/officeart/2005/8/layout/orgChart1"/>
    <dgm:cxn modelId="{FFDDDABD-700C-4F05-A71F-A6DBDD5B94C4}" srcId="{B3967C90-32A3-49A7-B489-CC1FF9A1B86C}" destId="{24A521BA-1DF6-42CC-AB37-D3E23DFFA4C6}" srcOrd="1" destOrd="0" parTransId="{320DD2B2-4CA3-4E60-8290-6AF41821738A}" sibTransId="{64625A49-56F8-4BDC-9436-A6443034E3CA}"/>
    <dgm:cxn modelId="{D68776C0-ACD3-4A9E-B69C-44387F92FEAA}" type="presOf" srcId="{24A521BA-1DF6-42CC-AB37-D3E23DFFA4C6}" destId="{32B79482-EF25-4E80-8288-5ABD7BE3EB95}" srcOrd="0" destOrd="0" presId="urn:microsoft.com/office/officeart/2005/8/layout/orgChart1"/>
    <dgm:cxn modelId="{488D36D4-E76A-4D95-B55A-39F5E62CD7B8}" type="presOf" srcId="{B3967C90-32A3-49A7-B489-CC1FF9A1B86C}" destId="{395705B4-758A-412C-85A5-7042615A8117}" srcOrd="0" destOrd="0" presId="urn:microsoft.com/office/officeart/2005/8/layout/orgChart1"/>
    <dgm:cxn modelId="{AF7580FF-A909-4085-A359-B113B424EAA8}" srcId="{4346EC79-E692-4A7C-A6B5-166D2E2E9E09}" destId="{B3967C90-32A3-49A7-B489-CC1FF9A1B86C}" srcOrd="0" destOrd="0" parTransId="{8856653A-3BF6-4B36-8331-56B19AEB5018}" sibTransId="{6904432D-A86B-47AD-A35E-6C682E69DE9B}"/>
    <dgm:cxn modelId="{58B2AECD-528F-4331-8A14-40B07940081D}" type="presParOf" srcId="{6CD03872-22F4-41E1-AAB0-EACE432ED4FE}" destId="{668B1E31-37C5-4CA9-B149-F063A5F61A45}" srcOrd="0" destOrd="0" presId="urn:microsoft.com/office/officeart/2005/8/layout/orgChart1"/>
    <dgm:cxn modelId="{36D0F10E-A3D4-46D6-9528-92BA3F7245DF}" type="presParOf" srcId="{668B1E31-37C5-4CA9-B149-F063A5F61A45}" destId="{F84953A5-8591-4ED7-93EB-B8480846AC49}" srcOrd="0" destOrd="0" presId="urn:microsoft.com/office/officeart/2005/8/layout/orgChart1"/>
    <dgm:cxn modelId="{3B724532-C1E5-48A6-BB9C-C2A87D969D35}" type="presParOf" srcId="{F84953A5-8591-4ED7-93EB-B8480846AC49}" destId="{395705B4-758A-412C-85A5-7042615A8117}" srcOrd="0" destOrd="0" presId="urn:microsoft.com/office/officeart/2005/8/layout/orgChart1"/>
    <dgm:cxn modelId="{2F1CE55E-9E4D-4C70-A919-CCCE33DFD929}" type="presParOf" srcId="{F84953A5-8591-4ED7-93EB-B8480846AC49}" destId="{F4933BC4-1F35-4C42-BACC-AB5E2ECACD6E}" srcOrd="1" destOrd="0" presId="urn:microsoft.com/office/officeart/2005/8/layout/orgChart1"/>
    <dgm:cxn modelId="{85813350-8162-4959-94D1-76119F89635A}" type="presParOf" srcId="{668B1E31-37C5-4CA9-B149-F063A5F61A45}" destId="{D1C95F30-E782-48A9-9C81-F9A88DD9BF89}" srcOrd="1" destOrd="0" presId="urn:microsoft.com/office/officeart/2005/8/layout/orgChart1"/>
    <dgm:cxn modelId="{19F1C5C0-C8BF-4F21-8920-74F449E68670}" type="presParOf" srcId="{D1C95F30-E782-48A9-9C81-F9A88DD9BF89}" destId="{FBDF163B-FF70-413A-A6CB-086F2FC751E0}" srcOrd="0" destOrd="0" presId="urn:microsoft.com/office/officeart/2005/8/layout/orgChart1"/>
    <dgm:cxn modelId="{FFBA2E22-5154-4CCA-92C3-547247750279}" type="presParOf" srcId="{D1C95F30-E782-48A9-9C81-F9A88DD9BF89}" destId="{EA77B592-5E64-43EF-9458-09180417CB9C}" srcOrd="1" destOrd="0" presId="urn:microsoft.com/office/officeart/2005/8/layout/orgChart1"/>
    <dgm:cxn modelId="{CF8CA5BF-E5E8-476A-A037-4258A528805A}" type="presParOf" srcId="{EA77B592-5E64-43EF-9458-09180417CB9C}" destId="{7B550AA6-9ECA-451F-9F32-646CAC7F8F9A}" srcOrd="0" destOrd="0" presId="urn:microsoft.com/office/officeart/2005/8/layout/orgChart1"/>
    <dgm:cxn modelId="{3E7020C7-4562-448D-8367-1B1A2B868947}" type="presParOf" srcId="{7B550AA6-9ECA-451F-9F32-646CAC7F8F9A}" destId="{8D771419-4A39-4528-B7E8-ECC78225B90D}" srcOrd="0" destOrd="0" presId="urn:microsoft.com/office/officeart/2005/8/layout/orgChart1"/>
    <dgm:cxn modelId="{D2B3948D-0152-46C2-B8BF-CE2900315E98}" type="presParOf" srcId="{7B550AA6-9ECA-451F-9F32-646CAC7F8F9A}" destId="{34CCB1EE-413B-4205-9F3C-4C9D4D3F13D9}" srcOrd="1" destOrd="0" presId="urn:microsoft.com/office/officeart/2005/8/layout/orgChart1"/>
    <dgm:cxn modelId="{C7F9A3E8-2ADE-4429-8E08-EC1A08CA6B31}" type="presParOf" srcId="{EA77B592-5E64-43EF-9458-09180417CB9C}" destId="{B42D5665-27CB-4E7F-9462-C3344D6E93F4}" srcOrd="1" destOrd="0" presId="urn:microsoft.com/office/officeart/2005/8/layout/orgChart1"/>
    <dgm:cxn modelId="{EC437490-1FD8-4536-95AB-581408084D34}" type="presParOf" srcId="{EA77B592-5E64-43EF-9458-09180417CB9C}" destId="{C2CFFEF0-2F58-4908-9BE2-539170492CFD}" srcOrd="2" destOrd="0" presId="urn:microsoft.com/office/officeart/2005/8/layout/orgChart1"/>
    <dgm:cxn modelId="{5FE427AA-5D1C-46CC-8737-278DD3D5DA54}" type="presParOf" srcId="{D1C95F30-E782-48A9-9C81-F9A88DD9BF89}" destId="{9E4FC652-BC13-4553-A7DB-F5C41C4985F8}" srcOrd="2" destOrd="0" presId="urn:microsoft.com/office/officeart/2005/8/layout/orgChart1"/>
    <dgm:cxn modelId="{564C5C2C-CAC3-416C-91B0-0B1C2DD409CE}" type="presParOf" srcId="{D1C95F30-E782-48A9-9C81-F9A88DD9BF89}" destId="{107150AC-AF3B-4DA2-9205-64EC077508B9}" srcOrd="3" destOrd="0" presId="urn:microsoft.com/office/officeart/2005/8/layout/orgChart1"/>
    <dgm:cxn modelId="{C9692D40-7B16-465A-9FA8-1DB1914F1DD5}" type="presParOf" srcId="{107150AC-AF3B-4DA2-9205-64EC077508B9}" destId="{37545A39-317E-4926-8EF7-0A8A25CD1C77}" srcOrd="0" destOrd="0" presId="urn:microsoft.com/office/officeart/2005/8/layout/orgChart1"/>
    <dgm:cxn modelId="{0D7E52C7-BDB9-499E-998E-5BE7C7B56016}" type="presParOf" srcId="{37545A39-317E-4926-8EF7-0A8A25CD1C77}" destId="{32B79482-EF25-4E80-8288-5ABD7BE3EB95}" srcOrd="0" destOrd="0" presId="urn:microsoft.com/office/officeart/2005/8/layout/orgChart1"/>
    <dgm:cxn modelId="{978ED605-8918-42C0-B2BB-AD8CF6EF2799}" type="presParOf" srcId="{37545A39-317E-4926-8EF7-0A8A25CD1C77}" destId="{2AFBBF7B-33E2-4704-AC32-E79A1259E93D}" srcOrd="1" destOrd="0" presId="urn:microsoft.com/office/officeart/2005/8/layout/orgChart1"/>
    <dgm:cxn modelId="{7576D4F8-2EE8-4DDA-AE22-ADC75AF82042}" type="presParOf" srcId="{107150AC-AF3B-4DA2-9205-64EC077508B9}" destId="{A4DFEEDB-1129-4DC5-BC4F-44308B36BE12}" srcOrd="1" destOrd="0" presId="urn:microsoft.com/office/officeart/2005/8/layout/orgChart1"/>
    <dgm:cxn modelId="{AF97114E-F192-430D-8A38-029BC35A893B}" type="presParOf" srcId="{107150AC-AF3B-4DA2-9205-64EC077508B9}" destId="{47D9F0A9-D3E2-4911-89D7-A4C5F01929C1}" srcOrd="2" destOrd="0" presId="urn:microsoft.com/office/officeart/2005/8/layout/orgChart1"/>
    <dgm:cxn modelId="{27ABA0E5-B850-4518-90E8-23993625DEA1}" type="presParOf" srcId="{668B1E31-37C5-4CA9-B149-F063A5F61A45}" destId="{22CC8DE3-E638-4724-861D-D258291707F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73CCE8-8837-4353-BD63-9E7069AB7964}" type="doc">
      <dgm:prSet loTypeId="urn:microsoft.com/office/officeart/2005/8/layout/arrow6" loCatId="relationship" qsTypeId="urn:microsoft.com/office/officeart/2005/8/quickstyle/simple5" qsCatId="simple" csTypeId="urn:microsoft.com/office/officeart/2005/8/colors/colorful1" csCatId="colorful" phldr="1"/>
      <dgm:spPr/>
      <dgm:t>
        <a:bodyPr/>
        <a:lstStyle/>
        <a:p>
          <a:endParaRPr lang="pt-BR"/>
        </a:p>
      </dgm:t>
    </dgm:pt>
    <dgm:pt modelId="{27EF0C51-C359-4267-B996-7D5E094D0C13}">
      <dgm:prSet phldrT="[Texto]"/>
      <dgm:spPr/>
      <dgm:t>
        <a:bodyPr/>
        <a:lstStyle/>
        <a:p>
          <a:r>
            <a:rPr lang="pt-BR" dirty="0"/>
            <a:t>1</a:t>
          </a:r>
        </a:p>
      </dgm:t>
    </dgm:pt>
    <dgm:pt modelId="{6027C362-2E74-405E-9BAF-FB67E5AB62C8}" type="parTrans" cxnId="{2F75CAA8-9E22-4AA6-B9D3-83F4BD91B1B1}">
      <dgm:prSet/>
      <dgm:spPr/>
      <dgm:t>
        <a:bodyPr/>
        <a:lstStyle/>
        <a:p>
          <a:endParaRPr lang="pt-BR"/>
        </a:p>
      </dgm:t>
    </dgm:pt>
    <dgm:pt modelId="{F2FB1D30-588E-48F2-950C-067B4116E0CE}" type="sibTrans" cxnId="{2F75CAA8-9E22-4AA6-B9D3-83F4BD91B1B1}">
      <dgm:prSet/>
      <dgm:spPr/>
      <dgm:t>
        <a:bodyPr/>
        <a:lstStyle/>
        <a:p>
          <a:endParaRPr lang="pt-BR"/>
        </a:p>
      </dgm:t>
    </dgm:pt>
    <dgm:pt modelId="{6DC3DA66-2D7B-4404-BC6B-D0288162582C}">
      <dgm:prSet phldrT="[Texto]"/>
      <dgm:spPr/>
      <dgm:t>
        <a:bodyPr/>
        <a:lstStyle/>
        <a:p>
          <a:r>
            <a:rPr lang="pt-BR" dirty="0"/>
            <a:t>1</a:t>
          </a:r>
        </a:p>
      </dgm:t>
    </dgm:pt>
    <dgm:pt modelId="{376EE77A-A879-41F3-ACA3-FD83409D5EB6}" type="parTrans" cxnId="{3EA1A86B-9AF2-4AFA-88E7-B4F5263C6DE3}">
      <dgm:prSet/>
      <dgm:spPr/>
      <dgm:t>
        <a:bodyPr/>
        <a:lstStyle/>
        <a:p>
          <a:endParaRPr lang="pt-BR"/>
        </a:p>
      </dgm:t>
    </dgm:pt>
    <dgm:pt modelId="{F1547EB1-F9DB-46D0-8A88-FE93728AF3AD}" type="sibTrans" cxnId="{3EA1A86B-9AF2-4AFA-88E7-B4F5263C6DE3}">
      <dgm:prSet/>
      <dgm:spPr/>
      <dgm:t>
        <a:bodyPr/>
        <a:lstStyle/>
        <a:p>
          <a:endParaRPr lang="pt-BR"/>
        </a:p>
      </dgm:t>
    </dgm:pt>
    <dgm:pt modelId="{C969BED0-3759-4206-B3D1-36F9D51D684C}" type="pres">
      <dgm:prSet presAssocID="{7673CCE8-8837-4353-BD63-9E7069AB7964}" presName="compositeShape" presStyleCnt="0">
        <dgm:presLayoutVars>
          <dgm:chMax val="2"/>
          <dgm:dir/>
          <dgm:resizeHandles val="exact"/>
        </dgm:presLayoutVars>
      </dgm:prSet>
      <dgm:spPr/>
    </dgm:pt>
    <dgm:pt modelId="{B6197E72-E419-44AD-ADC9-410E6DEB13DF}" type="pres">
      <dgm:prSet presAssocID="{7673CCE8-8837-4353-BD63-9E7069AB7964}" presName="ribbon" presStyleLbl="node1" presStyleIdx="0" presStyleCnt="1"/>
      <dgm:spPr/>
    </dgm:pt>
    <dgm:pt modelId="{DD1AE9FF-EB22-4EE1-8B3D-BAB842813F15}" type="pres">
      <dgm:prSet presAssocID="{7673CCE8-8837-4353-BD63-9E7069AB7964}" presName="leftArrowText" presStyleLbl="node1" presStyleIdx="0" presStyleCnt="1">
        <dgm:presLayoutVars>
          <dgm:chMax val="0"/>
          <dgm:bulletEnabled val="1"/>
        </dgm:presLayoutVars>
      </dgm:prSet>
      <dgm:spPr/>
    </dgm:pt>
    <dgm:pt modelId="{6F1A323C-9F9F-4686-A9F7-F17796503C25}" type="pres">
      <dgm:prSet presAssocID="{7673CCE8-8837-4353-BD63-9E7069AB7964}" presName="rightArrowText" presStyleLbl="node1" presStyleIdx="0" presStyleCnt="1">
        <dgm:presLayoutVars>
          <dgm:chMax val="0"/>
          <dgm:bulletEnabled val="1"/>
        </dgm:presLayoutVars>
      </dgm:prSet>
      <dgm:spPr/>
    </dgm:pt>
  </dgm:ptLst>
  <dgm:cxnLst>
    <dgm:cxn modelId="{2536F345-FECA-4431-95E5-A0DC57E1DE83}" type="presOf" srcId="{6DC3DA66-2D7B-4404-BC6B-D0288162582C}" destId="{6F1A323C-9F9F-4686-A9F7-F17796503C25}" srcOrd="0" destOrd="0" presId="urn:microsoft.com/office/officeart/2005/8/layout/arrow6"/>
    <dgm:cxn modelId="{63244148-FA2D-49CE-A589-CE113B4BF410}" type="presOf" srcId="{7673CCE8-8837-4353-BD63-9E7069AB7964}" destId="{C969BED0-3759-4206-B3D1-36F9D51D684C}" srcOrd="0" destOrd="0" presId="urn:microsoft.com/office/officeart/2005/8/layout/arrow6"/>
    <dgm:cxn modelId="{3EA1A86B-9AF2-4AFA-88E7-B4F5263C6DE3}" srcId="{7673CCE8-8837-4353-BD63-9E7069AB7964}" destId="{6DC3DA66-2D7B-4404-BC6B-D0288162582C}" srcOrd="1" destOrd="0" parTransId="{376EE77A-A879-41F3-ACA3-FD83409D5EB6}" sibTransId="{F1547EB1-F9DB-46D0-8A88-FE93728AF3AD}"/>
    <dgm:cxn modelId="{2F75CAA8-9E22-4AA6-B9D3-83F4BD91B1B1}" srcId="{7673CCE8-8837-4353-BD63-9E7069AB7964}" destId="{27EF0C51-C359-4267-B996-7D5E094D0C13}" srcOrd="0" destOrd="0" parTransId="{6027C362-2E74-405E-9BAF-FB67E5AB62C8}" sibTransId="{F2FB1D30-588E-48F2-950C-067B4116E0CE}"/>
    <dgm:cxn modelId="{D490B0BD-2F05-4E60-AF58-BE55D0E08497}" type="presOf" srcId="{27EF0C51-C359-4267-B996-7D5E094D0C13}" destId="{DD1AE9FF-EB22-4EE1-8B3D-BAB842813F15}" srcOrd="0" destOrd="0" presId="urn:microsoft.com/office/officeart/2005/8/layout/arrow6"/>
    <dgm:cxn modelId="{237ED50C-3F72-4CDD-ADD3-C6FB5F931C6A}" type="presParOf" srcId="{C969BED0-3759-4206-B3D1-36F9D51D684C}" destId="{B6197E72-E419-44AD-ADC9-410E6DEB13DF}" srcOrd="0" destOrd="0" presId="urn:microsoft.com/office/officeart/2005/8/layout/arrow6"/>
    <dgm:cxn modelId="{F72434E1-9540-4398-8252-F7C409170922}" type="presParOf" srcId="{C969BED0-3759-4206-B3D1-36F9D51D684C}" destId="{DD1AE9FF-EB22-4EE1-8B3D-BAB842813F15}" srcOrd="1" destOrd="0" presId="urn:microsoft.com/office/officeart/2005/8/layout/arrow6"/>
    <dgm:cxn modelId="{C689B959-12E1-4E86-A948-7AB2AB98961E}" type="presParOf" srcId="{C969BED0-3759-4206-B3D1-36F9D51D684C}" destId="{6F1A323C-9F9F-4686-A9F7-F17796503C2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73CCE8-8837-4353-BD63-9E7069AB7964}" type="doc">
      <dgm:prSet loTypeId="urn:microsoft.com/office/officeart/2005/8/layout/arrow6" loCatId="relationship" qsTypeId="urn:microsoft.com/office/officeart/2005/8/quickstyle/simple5" qsCatId="simple" csTypeId="urn:microsoft.com/office/officeart/2005/8/colors/colorful1" csCatId="colorful" phldr="1"/>
      <dgm:spPr/>
      <dgm:t>
        <a:bodyPr/>
        <a:lstStyle/>
        <a:p>
          <a:endParaRPr lang="pt-BR"/>
        </a:p>
      </dgm:t>
    </dgm:pt>
    <dgm:pt modelId="{27EF0C51-C359-4267-B996-7D5E094D0C13}">
      <dgm:prSet phldrT="[Texto]"/>
      <dgm:spPr/>
      <dgm:t>
        <a:bodyPr/>
        <a:lstStyle/>
        <a:p>
          <a:r>
            <a:rPr lang="pt-BR" dirty="0"/>
            <a:t>1</a:t>
          </a:r>
        </a:p>
      </dgm:t>
    </dgm:pt>
    <dgm:pt modelId="{6027C362-2E74-405E-9BAF-FB67E5AB62C8}" type="parTrans" cxnId="{2F75CAA8-9E22-4AA6-B9D3-83F4BD91B1B1}">
      <dgm:prSet/>
      <dgm:spPr/>
      <dgm:t>
        <a:bodyPr/>
        <a:lstStyle/>
        <a:p>
          <a:endParaRPr lang="pt-BR"/>
        </a:p>
      </dgm:t>
    </dgm:pt>
    <dgm:pt modelId="{F2FB1D30-588E-48F2-950C-067B4116E0CE}" type="sibTrans" cxnId="{2F75CAA8-9E22-4AA6-B9D3-83F4BD91B1B1}">
      <dgm:prSet/>
      <dgm:spPr/>
      <dgm:t>
        <a:bodyPr/>
        <a:lstStyle/>
        <a:p>
          <a:endParaRPr lang="pt-BR"/>
        </a:p>
      </dgm:t>
    </dgm:pt>
    <dgm:pt modelId="{6DC3DA66-2D7B-4404-BC6B-D0288162582C}">
      <dgm:prSet phldrT="[Texto]"/>
      <dgm:spPr/>
      <dgm:t>
        <a:bodyPr/>
        <a:lstStyle/>
        <a:p>
          <a:r>
            <a:rPr lang="pt-BR" dirty="0"/>
            <a:t>N</a:t>
          </a:r>
        </a:p>
      </dgm:t>
    </dgm:pt>
    <dgm:pt modelId="{376EE77A-A879-41F3-ACA3-FD83409D5EB6}" type="parTrans" cxnId="{3EA1A86B-9AF2-4AFA-88E7-B4F5263C6DE3}">
      <dgm:prSet/>
      <dgm:spPr/>
      <dgm:t>
        <a:bodyPr/>
        <a:lstStyle/>
        <a:p>
          <a:endParaRPr lang="pt-BR"/>
        </a:p>
      </dgm:t>
    </dgm:pt>
    <dgm:pt modelId="{F1547EB1-F9DB-46D0-8A88-FE93728AF3AD}" type="sibTrans" cxnId="{3EA1A86B-9AF2-4AFA-88E7-B4F5263C6DE3}">
      <dgm:prSet/>
      <dgm:spPr/>
      <dgm:t>
        <a:bodyPr/>
        <a:lstStyle/>
        <a:p>
          <a:endParaRPr lang="pt-BR"/>
        </a:p>
      </dgm:t>
    </dgm:pt>
    <dgm:pt modelId="{C969BED0-3759-4206-B3D1-36F9D51D684C}" type="pres">
      <dgm:prSet presAssocID="{7673CCE8-8837-4353-BD63-9E7069AB7964}" presName="compositeShape" presStyleCnt="0">
        <dgm:presLayoutVars>
          <dgm:chMax val="2"/>
          <dgm:dir/>
          <dgm:resizeHandles val="exact"/>
        </dgm:presLayoutVars>
      </dgm:prSet>
      <dgm:spPr/>
    </dgm:pt>
    <dgm:pt modelId="{B6197E72-E419-44AD-ADC9-410E6DEB13DF}" type="pres">
      <dgm:prSet presAssocID="{7673CCE8-8837-4353-BD63-9E7069AB7964}" presName="ribbon" presStyleLbl="node1" presStyleIdx="0" presStyleCnt="1"/>
      <dgm:spPr/>
    </dgm:pt>
    <dgm:pt modelId="{DD1AE9FF-EB22-4EE1-8B3D-BAB842813F15}" type="pres">
      <dgm:prSet presAssocID="{7673CCE8-8837-4353-BD63-9E7069AB7964}" presName="leftArrowText" presStyleLbl="node1" presStyleIdx="0" presStyleCnt="1">
        <dgm:presLayoutVars>
          <dgm:chMax val="0"/>
          <dgm:bulletEnabled val="1"/>
        </dgm:presLayoutVars>
      </dgm:prSet>
      <dgm:spPr/>
    </dgm:pt>
    <dgm:pt modelId="{6F1A323C-9F9F-4686-A9F7-F17796503C25}" type="pres">
      <dgm:prSet presAssocID="{7673CCE8-8837-4353-BD63-9E7069AB7964}" presName="rightArrowText" presStyleLbl="node1" presStyleIdx="0" presStyleCnt="1">
        <dgm:presLayoutVars>
          <dgm:chMax val="0"/>
          <dgm:bulletEnabled val="1"/>
        </dgm:presLayoutVars>
      </dgm:prSet>
      <dgm:spPr/>
    </dgm:pt>
  </dgm:ptLst>
  <dgm:cxnLst>
    <dgm:cxn modelId="{2536F345-FECA-4431-95E5-A0DC57E1DE83}" type="presOf" srcId="{6DC3DA66-2D7B-4404-BC6B-D0288162582C}" destId="{6F1A323C-9F9F-4686-A9F7-F17796503C25}" srcOrd="0" destOrd="0" presId="urn:microsoft.com/office/officeart/2005/8/layout/arrow6"/>
    <dgm:cxn modelId="{63244148-FA2D-49CE-A589-CE113B4BF410}" type="presOf" srcId="{7673CCE8-8837-4353-BD63-9E7069AB7964}" destId="{C969BED0-3759-4206-B3D1-36F9D51D684C}" srcOrd="0" destOrd="0" presId="urn:microsoft.com/office/officeart/2005/8/layout/arrow6"/>
    <dgm:cxn modelId="{3EA1A86B-9AF2-4AFA-88E7-B4F5263C6DE3}" srcId="{7673CCE8-8837-4353-BD63-9E7069AB7964}" destId="{6DC3DA66-2D7B-4404-BC6B-D0288162582C}" srcOrd="1" destOrd="0" parTransId="{376EE77A-A879-41F3-ACA3-FD83409D5EB6}" sibTransId="{F1547EB1-F9DB-46D0-8A88-FE93728AF3AD}"/>
    <dgm:cxn modelId="{2F75CAA8-9E22-4AA6-B9D3-83F4BD91B1B1}" srcId="{7673CCE8-8837-4353-BD63-9E7069AB7964}" destId="{27EF0C51-C359-4267-B996-7D5E094D0C13}" srcOrd="0" destOrd="0" parTransId="{6027C362-2E74-405E-9BAF-FB67E5AB62C8}" sibTransId="{F2FB1D30-588E-48F2-950C-067B4116E0CE}"/>
    <dgm:cxn modelId="{D490B0BD-2F05-4E60-AF58-BE55D0E08497}" type="presOf" srcId="{27EF0C51-C359-4267-B996-7D5E094D0C13}" destId="{DD1AE9FF-EB22-4EE1-8B3D-BAB842813F15}" srcOrd="0" destOrd="0" presId="urn:microsoft.com/office/officeart/2005/8/layout/arrow6"/>
    <dgm:cxn modelId="{237ED50C-3F72-4CDD-ADD3-C6FB5F931C6A}" type="presParOf" srcId="{C969BED0-3759-4206-B3D1-36F9D51D684C}" destId="{B6197E72-E419-44AD-ADC9-410E6DEB13DF}" srcOrd="0" destOrd="0" presId="urn:microsoft.com/office/officeart/2005/8/layout/arrow6"/>
    <dgm:cxn modelId="{F72434E1-9540-4398-8252-F7C409170922}" type="presParOf" srcId="{C969BED0-3759-4206-B3D1-36F9D51D684C}" destId="{DD1AE9FF-EB22-4EE1-8B3D-BAB842813F15}" srcOrd="1" destOrd="0" presId="urn:microsoft.com/office/officeart/2005/8/layout/arrow6"/>
    <dgm:cxn modelId="{C689B959-12E1-4E86-A948-7AB2AB98961E}" type="presParOf" srcId="{C969BED0-3759-4206-B3D1-36F9D51D684C}" destId="{6F1A323C-9F9F-4686-A9F7-F17796503C2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73CCE8-8837-4353-BD63-9E7069AB7964}" type="doc">
      <dgm:prSet loTypeId="urn:microsoft.com/office/officeart/2005/8/layout/arrow6" loCatId="relationship" qsTypeId="urn:microsoft.com/office/officeart/2005/8/quickstyle/simple5" qsCatId="simple" csTypeId="urn:microsoft.com/office/officeart/2005/8/colors/colorful1" csCatId="colorful" phldr="1"/>
      <dgm:spPr/>
      <dgm:t>
        <a:bodyPr/>
        <a:lstStyle/>
        <a:p>
          <a:endParaRPr lang="pt-BR"/>
        </a:p>
      </dgm:t>
    </dgm:pt>
    <dgm:pt modelId="{27EF0C51-C359-4267-B996-7D5E094D0C13}">
      <dgm:prSet phldrT="[Texto]"/>
      <dgm:spPr/>
      <dgm:t>
        <a:bodyPr/>
        <a:lstStyle/>
        <a:p>
          <a:r>
            <a:rPr lang="pt-BR" dirty="0"/>
            <a:t>N</a:t>
          </a:r>
        </a:p>
      </dgm:t>
    </dgm:pt>
    <dgm:pt modelId="{6027C362-2E74-405E-9BAF-FB67E5AB62C8}" type="parTrans" cxnId="{2F75CAA8-9E22-4AA6-B9D3-83F4BD91B1B1}">
      <dgm:prSet/>
      <dgm:spPr/>
      <dgm:t>
        <a:bodyPr/>
        <a:lstStyle/>
        <a:p>
          <a:endParaRPr lang="pt-BR"/>
        </a:p>
      </dgm:t>
    </dgm:pt>
    <dgm:pt modelId="{F2FB1D30-588E-48F2-950C-067B4116E0CE}" type="sibTrans" cxnId="{2F75CAA8-9E22-4AA6-B9D3-83F4BD91B1B1}">
      <dgm:prSet/>
      <dgm:spPr/>
      <dgm:t>
        <a:bodyPr/>
        <a:lstStyle/>
        <a:p>
          <a:endParaRPr lang="pt-BR"/>
        </a:p>
      </dgm:t>
    </dgm:pt>
    <dgm:pt modelId="{6DC3DA66-2D7B-4404-BC6B-D0288162582C}">
      <dgm:prSet phldrT="[Texto]"/>
      <dgm:spPr/>
      <dgm:t>
        <a:bodyPr/>
        <a:lstStyle/>
        <a:p>
          <a:r>
            <a:rPr lang="pt-BR" dirty="0"/>
            <a:t>N</a:t>
          </a:r>
        </a:p>
      </dgm:t>
    </dgm:pt>
    <dgm:pt modelId="{376EE77A-A879-41F3-ACA3-FD83409D5EB6}" type="parTrans" cxnId="{3EA1A86B-9AF2-4AFA-88E7-B4F5263C6DE3}">
      <dgm:prSet/>
      <dgm:spPr/>
      <dgm:t>
        <a:bodyPr/>
        <a:lstStyle/>
        <a:p>
          <a:endParaRPr lang="pt-BR"/>
        </a:p>
      </dgm:t>
    </dgm:pt>
    <dgm:pt modelId="{F1547EB1-F9DB-46D0-8A88-FE93728AF3AD}" type="sibTrans" cxnId="{3EA1A86B-9AF2-4AFA-88E7-B4F5263C6DE3}">
      <dgm:prSet/>
      <dgm:spPr/>
      <dgm:t>
        <a:bodyPr/>
        <a:lstStyle/>
        <a:p>
          <a:endParaRPr lang="pt-BR"/>
        </a:p>
      </dgm:t>
    </dgm:pt>
    <dgm:pt modelId="{C969BED0-3759-4206-B3D1-36F9D51D684C}" type="pres">
      <dgm:prSet presAssocID="{7673CCE8-8837-4353-BD63-9E7069AB7964}" presName="compositeShape" presStyleCnt="0">
        <dgm:presLayoutVars>
          <dgm:chMax val="2"/>
          <dgm:dir/>
          <dgm:resizeHandles val="exact"/>
        </dgm:presLayoutVars>
      </dgm:prSet>
      <dgm:spPr/>
    </dgm:pt>
    <dgm:pt modelId="{B6197E72-E419-44AD-ADC9-410E6DEB13DF}" type="pres">
      <dgm:prSet presAssocID="{7673CCE8-8837-4353-BD63-9E7069AB7964}" presName="ribbon" presStyleLbl="node1" presStyleIdx="0" presStyleCnt="1"/>
      <dgm:spPr/>
    </dgm:pt>
    <dgm:pt modelId="{DD1AE9FF-EB22-4EE1-8B3D-BAB842813F15}" type="pres">
      <dgm:prSet presAssocID="{7673CCE8-8837-4353-BD63-9E7069AB7964}" presName="leftArrowText" presStyleLbl="node1" presStyleIdx="0" presStyleCnt="1">
        <dgm:presLayoutVars>
          <dgm:chMax val="0"/>
          <dgm:bulletEnabled val="1"/>
        </dgm:presLayoutVars>
      </dgm:prSet>
      <dgm:spPr/>
    </dgm:pt>
    <dgm:pt modelId="{6F1A323C-9F9F-4686-A9F7-F17796503C25}" type="pres">
      <dgm:prSet presAssocID="{7673CCE8-8837-4353-BD63-9E7069AB7964}" presName="rightArrowText" presStyleLbl="node1" presStyleIdx="0" presStyleCnt="1">
        <dgm:presLayoutVars>
          <dgm:chMax val="0"/>
          <dgm:bulletEnabled val="1"/>
        </dgm:presLayoutVars>
      </dgm:prSet>
      <dgm:spPr/>
    </dgm:pt>
  </dgm:ptLst>
  <dgm:cxnLst>
    <dgm:cxn modelId="{2536F345-FECA-4431-95E5-A0DC57E1DE83}" type="presOf" srcId="{6DC3DA66-2D7B-4404-BC6B-D0288162582C}" destId="{6F1A323C-9F9F-4686-A9F7-F17796503C25}" srcOrd="0" destOrd="0" presId="urn:microsoft.com/office/officeart/2005/8/layout/arrow6"/>
    <dgm:cxn modelId="{63244148-FA2D-49CE-A589-CE113B4BF410}" type="presOf" srcId="{7673CCE8-8837-4353-BD63-9E7069AB7964}" destId="{C969BED0-3759-4206-B3D1-36F9D51D684C}" srcOrd="0" destOrd="0" presId="urn:microsoft.com/office/officeart/2005/8/layout/arrow6"/>
    <dgm:cxn modelId="{3EA1A86B-9AF2-4AFA-88E7-B4F5263C6DE3}" srcId="{7673CCE8-8837-4353-BD63-9E7069AB7964}" destId="{6DC3DA66-2D7B-4404-BC6B-D0288162582C}" srcOrd="1" destOrd="0" parTransId="{376EE77A-A879-41F3-ACA3-FD83409D5EB6}" sibTransId="{F1547EB1-F9DB-46D0-8A88-FE93728AF3AD}"/>
    <dgm:cxn modelId="{2F75CAA8-9E22-4AA6-B9D3-83F4BD91B1B1}" srcId="{7673CCE8-8837-4353-BD63-9E7069AB7964}" destId="{27EF0C51-C359-4267-B996-7D5E094D0C13}" srcOrd="0" destOrd="0" parTransId="{6027C362-2E74-405E-9BAF-FB67E5AB62C8}" sibTransId="{F2FB1D30-588E-48F2-950C-067B4116E0CE}"/>
    <dgm:cxn modelId="{D490B0BD-2F05-4E60-AF58-BE55D0E08497}" type="presOf" srcId="{27EF0C51-C359-4267-B996-7D5E094D0C13}" destId="{DD1AE9FF-EB22-4EE1-8B3D-BAB842813F15}" srcOrd="0" destOrd="0" presId="urn:microsoft.com/office/officeart/2005/8/layout/arrow6"/>
    <dgm:cxn modelId="{237ED50C-3F72-4CDD-ADD3-C6FB5F931C6A}" type="presParOf" srcId="{C969BED0-3759-4206-B3D1-36F9D51D684C}" destId="{B6197E72-E419-44AD-ADC9-410E6DEB13DF}" srcOrd="0" destOrd="0" presId="urn:microsoft.com/office/officeart/2005/8/layout/arrow6"/>
    <dgm:cxn modelId="{F72434E1-9540-4398-8252-F7C409170922}" type="presParOf" srcId="{C969BED0-3759-4206-B3D1-36F9D51D684C}" destId="{DD1AE9FF-EB22-4EE1-8B3D-BAB842813F15}" srcOrd="1" destOrd="0" presId="urn:microsoft.com/office/officeart/2005/8/layout/arrow6"/>
    <dgm:cxn modelId="{C689B959-12E1-4E86-A948-7AB2AB98961E}" type="presParOf" srcId="{C969BED0-3759-4206-B3D1-36F9D51D684C}" destId="{6F1A323C-9F9F-4686-A9F7-F17796503C2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FC652-BC13-4553-A7DB-F5C41C4985F8}">
      <dsp:nvSpPr>
        <dsp:cNvPr id="0" name=""/>
        <dsp:cNvSpPr/>
      </dsp:nvSpPr>
      <dsp:spPr>
        <a:xfrm>
          <a:off x="3486426" y="1221073"/>
          <a:ext cx="1907937" cy="662259"/>
        </a:xfrm>
        <a:custGeom>
          <a:avLst/>
          <a:gdLst/>
          <a:ahLst/>
          <a:cxnLst/>
          <a:rect l="0" t="0" r="0" b="0"/>
          <a:pathLst>
            <a:path>
              <a:moveTo>
                <a:pt x="0" y="0"/>
              </a:moveTo>
              <a:lnTo>
                <a:pt x="0" y="331129"/>
              </a:lnTo>
              <a:lnTo>
                <a:pt x="1907937" y="331129"/>
              </a:lnTo>
              <a:lnTo>
                <a:pt x="1907937" y="66225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DF163B-FF70-413A-A6CB-086F2FC751E0}">
      <dsp:nvSpPr>
        <dsp:cNvPr id="0" name=""/>
        <dsp:cNvSpPr/>
      </dsp:nvSpPr>
      <dsp:spPr>
        <a:xfrm>
          <a:off x="1578488" y="1221073"/>
          <a:ext cx="1907937" cy="662259"/>
        </a:xfrm>
        <a:custGeom>
          <a:avLst/>
          <a:gdLst/>
          <a:ahLst/>
          <a:cxnLst/>
          <a:rect l="0" t="0" r="0" b="0"/>
          <a:pathLst>
            <a:path>
              <a:moveTo>
                <a:pt x="1907937" y="0"/>
              </a:moveTo>
              <a:lnTo>
                <a:pt x="1907937" y="331129"/>
              </a:lnTo>
              <a:lnTo>
                <a:pt x="0" y="331129"/>
              </a:lnTo>
              <a:lnTo>
                <a:pt x="0" y="66225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5705B4-758A-412C-85A5-7042615A8117}">
      <dsp:nvSpPr>
        <dsp:cNvPr id="0" name=""/>
        <dsp:cNvSpPr/>
      </dsp:nvSpPr>
      <dsp:spPr>
        <a:xfrm>
          <a:off x="1909618" y="451827"/>
          <a:ext cx="3153615" cy="7692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pt-BR" sz="2800" b="1" kern="1200" dirty="0"/>
            <a:t>SQL </a:t>
          </a:r>
          <a:r>
            <a:rPr lang="pt-BR" sz="2800" b="1" kern="1200" dirty="0" err="1"/>
            <a:t>Language</a:t>
          </a:r>
          <a:endParaRPr lang="pt-BR" sz="2800" b="1" kern="1200" dirty="0"/>
        </a:p>
      </dsp:txBody>
      <dsp:txXfrm>
        <a:off x="1909618" y="451827"/>
        <a:ext cx="3153615" cy="769245"/>
      </dsp:txXfrm>
    </dsp:sp>
    <dsp:sp modelId="{8D771419-4A39-4528-B7E8-ECC78225B90D}">
      <dsp:nvSpPr>
        <dsp:cNvPr id="0" name=""/>
        <dsp:cNvSpPr/>
      </dsp:nvSpPr>
      <dsp:spPr>
        <a:xfrm>
          <a:off x="1681" y="1883332"/>
          <a:ext cx="3153615" cy="157680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pt-BR" sz="2800" b="1" kern="1200" dirty="0"/>
            <a:t>DDL</a:t>
          </a:r>
          <a:br>
            <a:rPr lang="pt-BR" sz="2200" kern="1200" dirty="0"/>
          </a:br>
          <a:r>
            <a:rPr lang="pt-BR" sz="2200" kern="1200" dirty="0"/>
            <a:t>CREATE</a:t>
          </a:r>
          <a:br>
            <a:rPr lang="pt-BR" sz="2200" kern="1200" dirty="0"/>
          </a:br>
          <a:r>
            <a:rPr lang="pt-BR" sz="2200" kern="1200" dirty="0"/>
            <a:t>ALTER</a:t>
          </a:r>
          <a:br>
            <a:rPr lang="pt-BR" sz="2200" kern="1200" dirty="0"/>
          </a:br>
          <a:r>
            <a:rPr lang="pt-BR" sz="2200" kern="1200" dirty="0"/>
            <a:t>DROP</a:t>
          </a:r>
          <a:br>
            <a:rPr lang="pt-BR" sz="2200" kern="1200" dirty="0"/>
          </a:br>
          <a:endParaRPr lang="pt-BR" sz="2200" kern="1200" dirty="0"/>
        </a:p>
      </dsp:txBody>
      <dsp:txXfrm>
        <a:off x="1681" y="1883332"/>
        <a:ext cx="3153615" cy="1576807"/>
      </dsp:txXfrm>
    </dsp:sp>
    <dsp:sp modelId="{32B79482-EF25-4E80-8288-5ABD7BE3EB95}">
      <dsp:nvSpPr>
        <dsp:cNvPr id="0" name=""/>
        <dsp:cNvSpPr/>
      </dsp:nvSpPr>
      <dsp:spPr>
        <a:xfrm>
          <a:off x="3817555" y="1883332"/>
          <a:ext cx="3153615" cy="157680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pt-BR" sz="2800" b="1" kern="1200" dirty="0"/>
            <a:t>DML</a:t>
          </a:r>
          <a:br>
            <a:rPr lang="pt-BR" sz="2200" kern="1200" dirty="0"/>
          </a:br>
          <a:r>
            <a:rPr lang="pt-BR" sz="2200" kern="1200" dirty="0"/>
            <a:t>SELECT</a:t>
          </a:r>
          <a:br>
            <a:rPr lang="pt-BR" sz="2200" kern="1200" dirty="0"/>
          </a:br>
          <a:r>
            <a:rPr lang="pt-BR" sz="2200" kern="1200" dirty="0"/>
            <a:t>INSERT</a:t>
          </a:r>
          <a:br>
            <a:rPr lang="pt-BR" sz="2200" kern="1200" dirty="0"/>
          </a:br>
          <a:r>
            <a:rPr lang="pt-BR" sz="2200" kern="1200" dirty="0"/>
            <a:t>UPDATE</a:t>
          </a:r>
          <a:br>
            <a:rPr lang="pt-BR" sz="2200" kern="1200" dirty="0"/>
          </a:br>
          <a:r>
            <a:rPr lang="pt-BR" sz="2200" kern="1200" dirty="0"/>
            <a:t>DELETE</a:t>
          </a:r>
        </a:p>
      </dsp:txBody>
      <dsp:txXfrm>
        <a:off x="3817555" y="1883332"/>
        <a:ext cx="3153615" cy="15768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7E72-E419-44AD-ADC9-410E6DEB13DF}">
      <dsp:nvSpPr>
        <dsp:cNvPr id="0" name=""/>
        <dsp:cNvSpPr/>
      </dsp:nvSpPr>
      <dsp:spPr>
        <a:xfrm>
          <a:off x="0" y="588249"/>
          <a:ext cx="3335130" cy="1334052"/>
        </a:xfrm>
        <a:prstGeom prst="leftRightRibb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D1AE9FF-EB22-4EE1-8B3D-BAB842813F15}">
      <dsp:nvSpPr>
        <dsp:cNvPr id="0" name=""/>
        <dsp:cNvSpPr/>
      </dsp:nvSpPr>
      <dsp:spPr>
        <a:xfrm>
          <a:off x="400215" y="821708"/>
          <a:ext cx="1100593" cy="65368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06680" rIns="0" bIns="114300" numCol="1" spcCol="1270" anchor="ctr" anchorCtr="0">
          <a:noAutofit/>
        </a:bodyPr>
        <a:lstStyle/>
        <a:p>
          <a:pPr marL="0" lvl="0" indent="0" algn="ctr" defTabSz="1333500">
            <a:lnSpc>
              <a:spcPct val="90000"/>
            </a:lnSpc>
            <a:spcBef>
              <a:spcPct val="0"/>
            </a:spcBef>
            <a:spcAft>
              <a:spcPct val="35000"/>
            </a:spcAft>
            <a:buNone/>
          </a:pPr>
          <a:r>
            <a:rPr lang="pt-BR" sz="3000" kern="1200" dirty="0"/>
            <a:t>1</a:t>
          </a:r>
        </a:p>
      </dsp:txBody>
      <dsp:txXfrm>
        <a:off x="400215" y="821708"/>
        <a:ext cx="1100593" cy="653685"/>
      </dsp:txXfrm>
    </dsp:sp>
    <dsp:sp modelId="{6F1A323C-9F9F-4686-A9F7-F17796503C25}">
      <dsp:nvSpPr>
        <dsp:cNvPr id="0" name=""/>
        <dsp:cNvSpPr/>
      </dsp:nvSpPr>
      <dsp:spPr>
        <a:xfrm>
          <a:off x="1667565" y="1035156"/>
          <a:ext cx="1300701" cy="65368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06680" rIns="0" bIns="114300" numCol="1" spcCol="1270" anchor="ctr" anchorCtr="0">
          <a:noAutofit/>
        </a:bodyPr>
        <a:lstStyle/>
        <a:p>
          <a:pPr marL="0" lvl="0" indent="0" algn="ctr" defTabSz="1333500">
            <a:lnSpc>
              <a:spcPct val="90000"/>
            </a:lnSpc>
            <a:spcBef>
              <a:spcPct val="0"/>
            </a:spcBef>
            <a:spcAft>
              <a:spcPct val="35000"/>
            </a:spcAft>
            <a:buNone/>
          </a:pPr>
          <a:r>
            <a:rPr lang="pt-BR" sz="3000" kern="1200" dirty="0"/>
            <a:t>1</a:t>
          </a:r>
        </a:p>
      </dsp:txBody>
      <dsp:txXfrm>
        <a:off x="1667565" y="1035156"/>
        <a:ext cx="1300701" cy="653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7E72-E419-44AD-ADC9-410E6DEB13DF}">
      <dsp:nvSpPr>
        <dsp:cNvPr id="0" name=""/>
        <dsp:cNvSpPr/>
      </dsp:nvSpPr>
      <dsp:spPr>
        <a:xfrm>
          <a:off x="0" y="588249"/>
          <a:ext cx="3335130" cy="1334052"/>
        </a:xfrm>
        <a:prstGeom prst="leftRightRibb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D1AE9FF-EB22-4EE1-8B3D-BAB842813F15}">
      <dsp:nvSpPr>
        <dsp:cNvPr id="0" name=""/>
        <dsp:cNvSpPr/>
      </dsp:nvSpPr>
      <dsp:spPr>
        <a:xfrm>
          <a:off x="400215" y="821708"/>
          <a:ext cx="1100593" cy="65368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06680" rIns="0" bIns="114300" numCol="1" spcCol="1270" anchor="ctr" anchorCtr="0">
          <a:noAutofit/>
        </a:bodyPr>
        <a:lstStyle/>
        <a:p>
          <a:pPr marL="0" lvl="0" indent="0" algn="ctr" defTabSz="1333500">
            <a:lnSpc>
              <a:spcPct val="90000"/>
            </a:lnSpc>
            <a:spcBef>
              <a:spcPct val="0"/>
            </a:spcBef>
            <a:spcAft>
              <a:spcPct val="35000"/>
            </a:spcAft>
            <a:buNone/>
          </a:pPr>
          <a:r>
            <a:rPr lang="pt-BR" sz="3000" kern="1200" dirty="0"/>
            <a:t>1</a:t>
          </a:r>
        </a:p>
      </dsp:txBody>
      <dsp:txXfrm>
        <a:off x="400215" y="821708"/>
        <a:ext cx="1100593" cy="653685"/>
      </dsp:txXfrm>
    </dsp:sp>
    <dsp:sp modelId="{6F1A323C-9F9F-4686-A9F7-F17796503C25}">
      <dsp:nvSpPr>
        <dsp:cNvPr id="0" name=""/>
        <dsp:cNvSpPr/>
      </dsp:nvSpPr>
      <dsp:spPr>
        <a:xfrm>
          <a:off x="1667565" y="1035156"/>
          <a:ext cx="1300701" cy="65368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06680" rIns="0" bIns="114300" numCol="1" spcCol="1270" anchor="ctr" anchorCtr="0">
          <a:noAutofit/>
        </a:bodyPr>
        <a:lstStyle/>
        <a:p>
          <a:pPr marL="0" lvl="0" indent="0" algn="ctr" defTabSz="1333500">
            <a:lnSpc>
              <a:spcPct val="90000"/>
            </a:lnSpc>
            <a:spcBef>
              <a:spcPct val="0"/>
            </a:spcBef>
            <a:spcAft>
              <a:spcPct val="35000"/>
            </a:spcAft>
            <a:buNone/>
          </a:pPr>
          <a:r>
            <a:rPr lang="pt-BR" sz="3000" kern="1200" dirty="0"/>
            <a:t>N</a:t>
          </a:r>
        </a:p>
      </dsp:txBody>
      <dsp:txXfrm>
        <a:off x="1667565" y="1035156"/>
        <a:ext cx="1300701" cy="6536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7E72-E419-44AD-ADC9-410E6DEB13DF}">
      <dsp:nvSpPr>
        <dsp:cNvPr id="0" name=""/>
        <dsp:cNvSpPr/>
      </dsp:nvSpPr>
      <dsp:spPr>
        <a:xfrm>
          <a:off x="0" y="588249"/>
          <a:ext cx="3335130" cy="1334052"/>
        </a:xfrm>
        <a:prstGeom prst="leftRightRibb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D1AE9FF-EB22-4EE1-8B3D-BAB842813F15}">
      <dsp:nvSpPr>
        <dsp:cNvPr id="0" name=""/>
        <dsp:cNvSpPr/>
      </dsp:nvSpPr>
      <dsp:spPr>
        <a:xfrm>
          <a:off x="400215" y="821708"/>
          <a:ext cx="1100593" cy="65368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06680" rIns="0" bIns="114300" numCol="1" spcCol="1270" anchor="ctr" anchorCtr="0">
          <a:noAutofit/>
        </a:bodyPr>
        <a:lstStyle/>
        <a:p>
          <a:pPr marL="0" lvl="0" indent="0" algn="ctr" defTabSz="1333500">
            <a:lnSpc>
              <a:spcPct val="90000"/>
            </a:lnSpc>
            <a:spcBef>
              <a:spcPct val="0"/>
            </a:spcBef>
            <a:spcAft>
              <a:spcPct val="35000"/>
            </a:spcAft>
            <a:buNone/>
          </a:pPr>
          <a:r>
            <a:rPr lang="pt-BR" sz="3000" kern="1200" dirty="0"/>
            <a:t>N</a:t>
          </a:r>
        </a:p>
      </dsp:txBody>
      <dsp:txXfrm>
        <a:off x="400215" y="821708"/>
        <a:ext cx="1100593" cy="653685"/>
      </dsp:txXfrm>
    </dsp:sp>
    <dsp:sp modelId="{6F1A323C-9F9F-4686-A9F7-F17796503C25}">
      <dsp:nvSpPr>
        <dsp:cNvPr id="0" name=""/>
        <dsp:cNvSpPr/>
      </dsp:nvSpPr>
      <dsp:spPr>
        <a:xfrm>
          <a:off x="1667565" y="1035156"/>
          <a:ext cx="1300701" cy="65368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06680" rIns="0" bIns="114300" numCol="1" spcCol="1270" anchor="ctr" anchorCtr="0">
          <a:noAutofit/>
        </a:bodyPr>
        <a:lstStyle/>
        <a:p>
          <a:pPr marL="0" lvl="0" indent="0" algn="ctr" defTabSz="1333500">
            <a:lnSpc>
              <a:spcPct val="90000"/>
            </a:lnSpc>
            <a:spcBef>
              <a:spcPct val="0"/>
            </a:spcBef>
            <a:spcAft>
              <a:spcPct val="35000"/>
            </a:spcAft>
            <a:buNone/>
          </a:pPr>
          <a:r>
            <a:rPr lang="pt-BR" sz="3000" kern="1200" dirty="0"/>
            <a:t>N</a:t>
          </a:r>
        </a:p>
      </dsp:txBody>
      <dsp:txXfrm>
        <a:off x="1667565" y="1035156"/>
        <a:ext cx="1300701" cy="6536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979E9-6A11-4BC0-AD00-901E9B3B3FD7}" type="datetimeFigureOut">
              <a:rPr lang="pt-BR" smtClean="0"/>
              <a:t>30/05/2022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915A8-92C7-4A87-AB5B-A95D6909CBD1}" type="slidenum">
              <a:rPr lang="pt-BR" smtClean="0"/>
              <a:t>‹nº›</a:t>
            </a:fld>
            <a:endParaRPr lang="pt-BR"/>
          </a:p>
        </p:txBody>
      </p:sp>
    </p:spTree>
    <p:extLst>
      <p:ext uri="{BB962C8B-B14F-4D97-AF65-F5344CB8AC3E}">
        <p14:creationId xmlns:p14="http://schemas.microsoft.com/office/powerpoint/2010/main" val="79540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4C3CC906-4B9D-455F-A797-8FA6D76F38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5" y="0"/>
            <a:ext cx="12197425" cy="6854952"/>
          </a:xfrm>
          <a:prstGeom prst="rect">
            <a:avLst/>
          </a:prstGeom>
        </p:spPr>
      </p:pic>
      <p:pic>
        <p:nvPicPr>
          <p:cNvPr id="8" name="Imagem 7">
            <a:extLst>
              <a:ext uri="{FF2B5EF4-FFF2-40B4-BE49-F238E27FC236}">
                <a16:creationId xmlns:a16="http://schemas.microsoft.com/office/drawing/2014/main" id="{9E764506-DADA-4FC7-9794-A54BCBD40CD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44" b="93479"/>
          <a:stretch/>
        </p:blipFill>
        <p:spPr>
          <a:xfrm>
            <a:off x="0" y="-27296"/>
            <a:ext cx="12192000" cy="3429000"/>
          </a:xfrm>
          <a:prstGeom prst="rect">
            <a:avLst/>
          </a:prstGeom>
        </p:spPr>
      </p:pic>
      <p:pic>
        <p:nvPicPr>
          <p:cNvPr id="9" name="Imagem 8">
            <a:extLst>
              <a:ext uri="{FF2B5EF4-FFF2-40B4-BE49-F238E27FC236}">
                <a16:creationId xmlns:a16="http://schemas.microsoft.com/office/drawing/2014/main" id="{043F3F50-3736-440B-B298-1F35C66199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374" t="251" r="12662" b="93228"/>
          <a:stretch/>
        </p:blipFill>
        <p:spPr>
          <a:xfrm>
            <a:off x="1381760" y="1341120"/>
            <a:ext cx="9265920" cy="3429000"/>
          </a:xfrm>
          <a:prstGeom prst="rect">
            <a:avLst/>
          </a:prstGeom>
        </p:spPr>
      </p:pic>
      <p:pic>
        <p:nvPicPr>
          <p:cNvPr id="10" name="Imagem 1">
            <a:extLst>
              <a:ext uri="{FF2B5EF4-FFF2-40B4-BE49-F238E27FC236}">
                <a16:creationId xmlns:a16="http://schemas.microsoft.com/office/drawing/2014/main" id="{279D8FDE-5923-4A7E-9658-276B6D4E072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400655" y="395565"/>
            <a:ext cx="3228130" cy="189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ubtítulo 2">
            <a:extLst>
              <a:ext uri="{FF2B5EF4-FFF2-40B4-BE49-F238E27FC236}">
                <a16:creationId xmlns:a16="http://schemas.microsoft.com/office/drawing/2014/main" id="{ECB1B687-E0C9-463D-A306-4138A957B7B6}"/>
              </a:ext>
            </a:extLst>
          </p:cNvPr>
          <p:cNvSpPr>
            <a:spLocks noGrp="1" noChangeArrowheads="1"/>
          </p:cNvSpPr>
          <p:nvPr>
            <p:ph type="subTitle" idx="1"/>
          </p:nvPr>
        </p:nvSpPr>
        <p:spPr>
          <a:xfrm>
            <a:off x="2312656" y="5306327"/>
            <a:ext cx="7561262" cy="792088"/>
          </a:xfrm>
        </p:spPr>
        <p:txBody>
          <a:bodyPr/>
          <a:lstStyle>
            <a:lvl1pPr marL="0" indent="0" algn="ctr">
              <a:buNone/>
              <a:defRPr/>
            </a:lvl1pPr>
          </a:lstStyle>
          <a:p>
            <a:endParaRPr lang="pt-BR" altLang="pt-BR" sz="2000" dirty="0"/>
          </a:p>
        </p:txBody>
      </p:sp>
      <p:sp>
        <p:nvSpPr>
          <p:cNvPr id="13" name="Text Box 17">
            <a:extLst>
              <a:ext uri="{FF2B5EF4-FFF2-40B4-BE49-F238E27FC236}">
                <a16:creationId xmlns:a16="http://schemas.microsoft.com/office/drawing/2014/main" id="{54131AD4-0A74-4095-AAE0-FC14C78D95BC}"/>
              </a:ext>
            </a:extLst>
          </p:cNvPr>
          <p:cNvSpPr txBox="1">
            <a:spLocks noGrp="1" noChangeArrowheads="1"/>
          </p:cNvSpPr>
          <p:nvPr>
            <p:ph type="ctrTitle"/>
          </p:nvPr>
        </p:nvSpPr>
        <p:spPr>
          <a:xfrm>
            <a:off x="640492" y="3799681"/>
            <a:ext cx="10905590" cy="584775"/>
          </a:xfrm>
          <a:ln algn="ctr"/>
        </p:spPr>
        <p:txBody>
          <a:bodyPr wrap="square">
            <a:spAutoFit/>
          </a:bodyPr>
          <a:lstStyle>
            <a:lvl1pPr algn="ctr">
              <a:defRPr/>
            </a:lvl1pPr>
          </a:lstStyle>
          <a:p>
            <a:pPr>
              <a:lnSpc>
                <a:spcPct val="100000"/>
              </a:lnSpc>
              <a:spcBef>
                <a:spcPct val="50000"/>
              </a:spcBef>
              <a:defRPr/>
            </a:pPr>
            <a:endParaRPr lang="pt-BR" sz="3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grpSp>
        <p:nvGrpSpPr>
          <p:cNvPr id="7" name="Agrupar 6">
            <a:extLst>
              <a:ext uri="{FF2B5EF4-FFF2-40B4-BE49-F238E27FC236}">
                <a16:creationId xmlns:a16="http://schemas.microsoft.com/office/drawing/2014/main" id="{0C0048E4-BB89-4A22-8463-B6219ACDA840}"/>
              </a:ext>
            </a:extLst>
          </p:cNvPr>
          <p:cNvGrpSpPr/>
          <p:nvPr userDrawn="1"/>
        </p:nvGrpSpPr>
        <p:grpSpPr>
          <a:xfrm>
            <a:off x="380999" y="6259276"/>
            <a:ext cx="2293961" cy="487504"/>
            <a:chOff x="380999" y="6259276"/>
            <a:chExt cx="2293961" cy="487504"/>
          </a:xfrm>
        </p:grpSpPr>
        <p:pic>
          <p:nvPicPr>
            <p:cNvPr id="8" name="Imagem 7">
              <a:extLst>
                <a:ext uri="{FF2B5EF4-FFF2-40B4-BE49-F238E27FC236}">
                  <a16:creationId xmlns:a16="http://schemas.microsoft.com/office/drawing/2014/main" id="{ED5C95C0-4436-4A7B-9853-FA2829E3B6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9" name="Imagem 8">
              <a:extLst>
                <a:ext uri="{FF2B5EF4-FFF2-40B4-BE49-F238E27FC236}">
                  <a16:creationId xmlns:a16="http://schemas.microsoft.com/office/drawing/2014/main" id="{5A8DBD0C-B2A2-4940-9C11-12439F7F9C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4" name="Espaço Reservado para Data 3"/>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grpSp>
        <p:nvGrpSpPr>
          <p:cNvPr id="7" name="Agrupar 6">
            <a:extLst>
              <a:ext uri="{FF2B5EF4-FFF2-40B4-BE49-F238E27FC236}">
                <a16:creationId xmlns:a16="http://schemas.microsoft.com/office/drawing/2014/main" id="{AAFD827E-8DD0-468A-A468-11296881BB5C}"/>
              </a:ext>
            </a:extLst>
          </p:cNvPr>
          <p:cNvGrpSpPr/>
          <p:nvPr userDrawn="1"/>
        </p:nvGrpSpPr>
        <p:grpSpPr>
          <a:xfrm>
            <a:off x="380999" y="6259276"/>
            <a:ext cx="2293961" cy="487504"/>
            <a:chOff x="380999" y="6259276"/>
            <a:chExt cx="2293961" cy="487504"/>
          </a:xfrm>
        </p:grpSpPr>
        <p:pic>
          <p:nvPicPr>
            <p:cNvPr id="8" name="Imagem 7">
              <a:extLst>
                <a:ext uri="{FF2B5EF4-FFF2-40B4-BE49-F238E27FC236}">
                  <a16:creationId xmlns:a16="http://schemas.microsoft.com/office/drawing/2014/main" id="{74A6D3DB-6CC7-4251-ADA2-FA76E5F5D9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9" name="Imagem 8">
              <a:extLst>
                <a:ext uri="{FF2B5EF4-FFF2-40B4-BE49-F238E27FC236}">
                  <a16:creationId xmlns:a16="http://schemas.microsoft.com/office/drawing/2014/main" id="{5AE7D3D9-7E38-4FEF-A521-77B8BB05AA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4" name="Espaço Reservado para Data 3"/>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a:xfrm>
            <a:off x="838200" y="1825625"/>
            <a:ext cx="10515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grpSp>
        <p:nvGrpSpPr>
          <p:cNvPr id="12" name="Agrupar 11">
            <a:extLst>
              <a:ext uri="{FF2B5EF4-FFF2-40B4-BE49-F238E27FC236}">
                <a16:creationId xmlns:a16="http://schemas.microsoft.com/office/drawing/2014/main" id="{F266D6FB-24BF-4CE8-9735-C71BEA499940}"/>
              </a:ext>
            </a:extLst>
          </p:cNvPr>
          <p:cNvGrpSpPr/>
          <p:nvPr userDrawn="1"/>
        </p:nvGrpSpPr>
        <p:grpSpPr>
          <a:xfrm>
            <a:off x="380999" y="6259276"/>
            <a:ext cx="2293961" cy="487504"/>
            <a:chOff x="380999" y="6259276"/>
            <a:chExt cx="2293961" cy="487504"/>
          </a:xfrm>
        </p:grpSpPr>
        <p:pic>
          <p:nvPicPr>
            <p:cNvPr id="10" name="Imagem 9">
              <a:extLst>
                <a:ext uri="{FF2B5EF4-FFF2-40B4-BE49-F238E27FC236}">
                  <a16:creationId xmlns:a16="http://schemas.microsoft.com/office/drawing/2014/main" id="{F7E1FC1B-5513-40BD-8D0A-3A89BD8A51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11" name="Imagem 10">
              <a:extLst>
                <a:ext uri="{FF2B5EF4-FFF2-40B4-BE49-F238E27FC236}">
                  <a16:creationId xmlns:a16="http://schemas.microsoft.com/office/drawing/2014/main" id="{0C4D4FAA-B0F2-4643-8009-3B06AF4167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4" name="Espaço Reservado para Data 3"/>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grpSp>
        <p:nvGrpSpPr>
          <p:cNvPr id="7" name="Agrupar 6">
            <a:extLst>
              <a:ext uri="{FF2B5EF4-FFF2-40B4-BE49-F238E27FC236}">
                <a16:creationId xmlns:a16="http://schemas.microsoft.com/office/drawing/2014/main" id="{BB06E9A9-CC44-4D91-B9F1-B4FB9703E588}"/>
              </a:ext>
            </a:extLst>
          </p:cNvPr>
          <p:cNvGrpSpPr/>
          <p:nvPr userDrawn="1"/>
        </p:nvGrpSpPr>
        <p:grpSpPr>
          <a:xfrm>
            <a:off x="380999" y="6259276"/>
            <a:ext cx="2293961" cy="487504"/>
            <a:chOff x="380999" y="6259276"/>
            <a:chExt cx="2293961" cy="487504"/>
          </a:xfrm>
        </p:grpSpPr>
        <p:pic>
          <p:nvPicPr>
            <p:cNvPr id="8" name="Imagem 7">
              <a:extLst>
                <a:ext uri="{FF2B5EF4-FFF2-40B4-BE49-F238E27FC236}">
                  <a16:creationId xmlns:a16="http://schemas.microsoft.com/office/drawing/2014/main" id="{4EF4A039-CABC-485A-A271-83CEF2616B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9" name="Imagem 8">
              <a:extLst>
                <a:ext uri="{FF2B5EF4-FFF2-40B4-BE49-F238E27FC236}">
                  <a16:creationId xmlns:a16="http://schemas.microsoft.com/office/drawing/2014/main" id="{49E554A2-C0D6-4238-BDCE-3647794F54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4" name="Espaço Reservado para Data 3"/>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grpSp>
        <p:nvGrpSpPr>
          <p:cNvPr id="8" name="Agrupar 7">
            <a:extLst>
              <a:ext uri="{FF2B5EF4-FFF2-40B4-BE49-F238E27FC236}">
                <a16:creationId xmlns:a16="http://schemas.microsoft.com/office/drawing/2014/main" id="{89B42B76-7CE6-441E-86BD-4158441F5FC6}"/>
              </a:ext>
            </a:extLst>
          </p:cNvPr>
          <p:cNvGrpSpPr/>
          <p:nvPr userDrawn="1"/>
        </p:nvGrpSpPr>
        <p:grpSpPr>
          <a:xfrm>
            <a:off x="380999" y="6259276"/>
            <a:ext cx="2293961" cy="487504"/>
            <a:chOff x="380999" y="6259276"/>
            <a:chExt cx="2293961" cy="487504"/>
          </a:xfrm>
        </p:grpSpPr>
        <p:pic>
          <p:nvPicPr>
            <p:cNvPr id="9" name="Imagem 8">
              <a:extLst>
                <a:ext uri="{FF2B5EF4-FFF2-40B4-BE49-F238E27FC236}">
                  <a16:creationId xmlns:a16="http://schemas.microsoft.com/office/drawing/2014/main" id="{B34A6E3C-BE6E-4C30-9B91-C4E9EF7175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10" name="Imagem 9">
              <a:extLst>
                <a:ext uri="{FF2B5EF4-FFF2-40B4-BE49-F238E27FC236}">
                  <a16:creationId xmlns:a16="http://schemas.microsoft.com/office/drawing/2014/main" id="{199E6F0B-8BB9-4530-B2E1-73132C15B2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5" name="Espaço Reservado para Data 4"/>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grpSp>
        <p:nvGrpSpPr>
          <p:cNvPr id="10" name="Agrupar 9">
            <a:extLst>
              <a:ext uri="{FF2B5EF4-FFF2-40B4-BE49-F238E27FC236}">
                <a16:creationId xmlns:a16="http://schemas.microsoft.com/office/drawing/2014/main" id="{4A575835-E28E-48D3-BC65-6073416212DE}"/>
              </a:ext>
            </a:extLst>
          </p:cNvPr>
          <p:cNvGrpSpPr/>
          <p:nvPr userDrawn="1"/>
        </p:nvGrpSpPr>
        <p:grpSpPr>
          <a:xfrm>
            <a:off x="380999" y="6259276"/>
            <a:ext cx="2293961" cy="487504"/>
            <a:chOff x="380999" y="6259276"/>
            <a:chExt cx="2293961" cy="487504"/>
          </a:xfrm>
        </p:grpSpPr>
        <p:pic>
          <p:nvPicPr>
            <p:cNvPr id="11" name="Imagem 10">
              <a:extLst>
                <a:ext uri="{FF2B5EF4-FFF2-40B4-BE49-F238E27FC236}">
                  <a16:creationId xmlns:a16="http://schemas.microsoft.com/office/drawing/2014/main" id="{88C41582-91AD-4DC1-B982-4350D11FEB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12" name="Imagem 11">
              <a:extLst>
                <a:ext uri="{FF2B5EF4-FFF2-40B4-BE49-F238E27FC236}">
                  <a16:creationId xmlns:a16="http://schemas.microsoft.com/office/drawing/2014/main" id="{3FC3AB13-4AF7-47C5-AC13-A6AF74F7BA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7" name="Espaço Reservado para Data 6"/>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grpSp>
        <p:nvGrpSpPr>
          <p:cNvPr id="6" name="Agrupar 5">
            <a:extLst>
              <a:ext uri="{FF2B5EF4-FFF2-40B4-BE49-F238E27FC236}">
                <a16:creationId xmlns:a16="http://schemas.microsoft.com/office/drawing/2014/main" id="{CA6A72B2-1E3A-4986-8C16-6FE64FDB4843}"/>
              </a:ext>
            </a:extLst>
          </p:cNvPr>
          <p:cNvGrpSpPr/>
          <p:nvPr userDrawn="1"/>
        </p:nvGrpSpPr>
        <p:grpSpPr>
          <a:xfrm>
            <a:off x="380999" y="6259276"/>
            <a:ext cx="2293961" cy="487504"/>
            <a:chOff x="380999" y="6259276"/>
            <a:chExt cx="2293961" cy="487504"/>
          </a:xfrm>
        </p:grpSpPr>
        <p:pic>
          <p:nvPicPr>
            <p:cNvPr id="7" name="Imagem 6">
              <a:extLst>
                <a:ext uri="{FF2B5EF4-FFF2-40B4-BE49-F238E27FC236}">
                  <a16:creationId xmlns:a16="http://schemas.microsoft.com/office/drawing/2014/main" id="{887CAC2E-1F45-45EE-8D86-691744955A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8" name="Imagem 7">
              <a:extLst>
                <a:ext uri="{FF2B5EF4-FFF2-40B4-BE49-F238E27FC236}">
                  <a16:creationId xmlns:a16="http://schemas.microsoft.com/office/drawing/2014/main" id="{BC6359B8-3C3E-440D-B832-50A35E4538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3" name="Espaço Reservado para Data 2"/>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grpSp>
        <p:nvGrpSpPr>
          <p:cNvPr id="5" name="Agrupar 4">
            <a:extLst>
              <a:ext uri="{FF2B5EF4-FFF2-40B4-BE49-F238E27FC236}">
                <a16:creationId xmlns:a16="http://schemas.microsoft.com/office/drawing/2014/main" id="{EBE287F0-A1E4-476F-A4A6-85A4DFF49C1E}"/>
              </a:ext>
            </a:extLst>
          </p:cNvPr>
          <p:cNvGrpSpPr/>
          <p:nvPr userDrawn="1"/>
        </p:nvGrpSpPr>
        <p:grpSpPr>
          <a:xfrm>
            <a:off x="380999" y="6259276"/>
            <a:ext cx="2293961" cy="487504"/>
            <a:chOff x="380999" y="6259276"/>
            <a:chExt cx="2293961" cy="487504"/>
          </a:xfrm>
        </p:grpSpPr>
        <p:pic>
          <p:nvPicPr>
            <p:cNvPr id="6" name="Imagem 5">
              <a:extLst>
                <a:ext uri="{FF2B5EF4-FFF2-40B4-BE49-F238E27FC236}">
                  <a16:creationId xmlns:a16="http://schemas.microsoft.com/office/drawing/2014/main" id="{02EE00E6-4724-4942-80DC-B18508D443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7" name="Imagem 6">
              <a:extLst>
                <a:ext uri="{FF2B5EF4-FFF2-40B4-BE49-F238E27FC236}">
                  <a16:creationId xmlns:a16="http://schemas.microsoft.com/office/drawing/2014/main" id="{9F104609-286D-497A-8B05-B6260D5FF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2" name="Espaço Reservado para Data 1"/>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grpSp>
        <p:nvGrpSpPr>
          <p:cNvPr id="8" name="Agrupar 7">
            <a:extLst>
              <a:ext uri="{FF2B5EF4-FFF2-40B4-BE49-F238E27FC236}">
                <a16:creationId xmlns:a16="http://schemas.microsoft.com/office/drawing/2014/main" id="{4445CCDD-64A3-4035-9074-DE27BE59022F}"/>
              </a:ext>
            </a:extLst>
          </p:cNvPr>
          <p:cNvGrpSpPr/>
          <p:nvPr userDrawn="1"/>
        </p:nvGrpSpPr>
        <p:grpSpPr>
          <a:xfrm>
            <a:off x="380999" y="6259276"/>
            <a:ext cx="2293961" cy="487504"/>
            <a:chOff x="380999" y="6259276"/>
            <a:chExt cx="2293961" cy="487504"/>
          </a:xfrm>
        </p:grpSpPr>
        <p:pic>
          <p:nvPicPr>
            <p:cNvPr id="9" name="Imagem 8">
              <a:extLst>
                <a:ext uri="{FF2B5EF4-FFF2-40B4-BE49-F238E27FC236}">
                  <a16:creationId xmlns:a16="http://schemas.microsoft.com/office/drawing/2014/main" id="{4F3C2FDF-91E7-4151-9984-8111085F4C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10" name="Imagem 9">
              <a:extLst>
                <a:ext uri="{FF2B5EF4-FFF2-40B4-BE49-F238E27FC236}">
                  <a16:creationId xmlns:a16="http://schemas.microsoft.com/office/drawing/2014/main" id="{D05C197A-13EA-438E-AC7D-D6289A190A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5" name="Espaço Reservado para Data 4"/>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grpSp>
        <p:nvGrpSpPr>
          <p:cNvPr id="8" name="Agrupar 7">
            <a:extLst>
              <a:ext uri="{FF2B5EF4-FFF2-40B4-BE49-F238E27FC236}">
                <a16:creationId xmlns:a16="http://schemas.microsoft.com/office/drawing/2014/main" id="{B0E2340D-53AE-4BFD-B1B3-BF35284F6461}"/>
              </a:ext>
            </a:extLst>
          </p:cNvPr>
          <p:cNvGrpSpPr/>
          <p:nvPr userDrawn="1"/>
        </p:nvGrpSpPr>
        <p:grpSpPr>
          <a:xfrm>
            <a:off x="380999" y="6259276"/>
            <a:ext cx="2293961" cy="487504"/>
            <a:chOff x="380999" y="6259276"/>
            <a:chExt cx="2293961" cy="487504"/>
          </a:xfrm>
        </p:grpSpPr>
        <p:pic>
          <p:nvPicPr>
            <p:cNvPr id="9" name="Imagem 8">
              <a:extLst>
                <a:ext uri="{FF2B5EF4-FFF2-40B4-BE49-F238E27FC236}">
                  <a16:creationId xmlns:a16="http://schemas.microsoft.com/office/drawing/2014/main" id="{9F5C6352-BF85-436E-928F-B49DAD0B7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10" name="Imagem 9">
              <a:extLst>
                <a:ext uri="{FF2B5EF4-FFF2-40B4-BE49-F238E27FC236}">
                  <a16:creationId xmlns:a16="http://schemas.microsoft.com/office/drawing/2014/main" id="{11AC6D25-1F70-4765-AD1D-F64A785DF0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5" name="Espaço Reservado para Data 4"/>
          <p:cNvSpPr>
            <a:spLocks noGrp="1"/>
          </p:cNvSpPr>
          <p:nvPr>
            <p:ph type="dt" sz="half" idx="10"/>
          </p:nvPr>
        </p:nvSpPr>
        <p:spPr/>
        <p:txBody>
          <a:body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grpSp>
        <p:nvGrpSpPr>
          <p:cNvPr id="7" name="Agrupar 6">
            <a:extLst>
              <a:ext uri="{FF2B5EF4-FFF2-40B4-BE49-F238E27FC236}">
                <a16:creationId xmlns:a16="http://schemas.microsoft.com/office/drawing/2014/main" id="{EA790B4C-BB82-4FAF-A63D-E0315173E2BB}"/>
              </a:ext>
            </a:extLst>
          </p:cNvPr>
          <p:cNvGrpSpPr/>
          <p:nvPr userDrawn="1"/>
        </p:nvGrpSpPr>
        <p:grpSpPr>
          <a:xfrm>
            <a:off x="380999" y="6259276"/>
            <a:ext cx="2293961" cy="487504"/>
            <a:chOff x="380999" y="6259276"/>
            <a:chExt cx="2293961" cy="487504"/>
          </a:xfrm>
        </p:grpSpPr>
        <p:pic>
          <p:nvPicPr>
            <p:cNvPr id="8" name="Imagem 7">
              <a:extLst>
                <a:ext uri="{FF2B5EF4-FFF2-40B4-BE49-F238E27FC236}">
                  <a16:creationId xmlns:a16="http://schemas.microsoft.com/office/drawing/2014/main" id="{7228471A-179C-4B56-B846-BDB7BD84A66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80999" y="6350669"/>
              <a:ext cx="2293961" cy="396111"/>
            </a:xfrm>
            <a:prstGeom prst="rect">
              <a:avLst/>
            </a:prstGeom>
          </p:spPr>
        </p:pic>
        <p:pic>
          <p:nvPicPr>
            <p:cNvPr id="9" name="Imagem 8">
              <a:extLst>
                <a:ext uri="{FF2B5EF4-FFF2-40B4-BE49-F238E27FC236}">
                  <a16:creationId xmlns:a16="http://schemas.microsoft.com/office/drawing/2014/main" id="{7B7DADB8-B3E1-4842-8296-CF947A8323B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80999" y="6259276"/>
              <a:ext cx="653956" cy="143538"/>
            </a:xfrm>
            <a:prstGeom prst="rect">
              <a:avLst/>
            </a:prstGeom>
          </p:spPr>
        </p:pic>
      </p:gr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30/05/2022</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2">
            <a:extLst>
              <a:ext uri="{FF2B5EF4-FFF2-40B4-BE49-F238E27FC236}">
                <a16:creationId xmlns:a16="http://schemas.microsoft.com/office/drawing/2014/main" id="{11439D94-6E18-44E2-8D21-397151A24CC2}"/>
              </a:ext>
            </a:extLst>
          </p:cNvPr>
          <p:cNvSpPr>
            <a:spLocks noGrp="1" noChangeArrowheads="1"/>
          </p:cNvSpPr>
          <p:nvPr>
            <p:ph type="subTitle" idx="4294967295"/>
          </p:nvPr>
        </p:nvSpPr>
        <p:spPr>
          <a:xfrm>
            <a:off x="2312656" y="5306327"/>
            <a:ext cx="7561262" cy="792088"/>
          </a:xfrm>
        </p:spPr>
        <p:txBody>
          <a:bodyPr/>
          <a:lstStyle/>
          <a:p>
            <a:pPr marL="0" indent="0" algn="ctr">
              <a:buNone/>
            </a:pPr>
            <a:r>
              <a:rPr lang="pt-BR" altLang="pt-BR" sz="2000" dirty="0">
                <a:latin typeface="Arial" panose="020B0604020202020204" pitchFamily="34" charset="0"/>
                <a:cs typeface="Arial" panose="020B0604020202020204" pitchFamily="34" charset="0"/>
              </a:rPr>
              <a:t>Fábio Corrêa</a:t>
            </a:r>
          </a:p>
          <a:p>
            <a:pPr marL="0" indent="0" algn="ctr">
              <a:buNone/>
            </a:pPr>
            <a:r>
              <a:rPr lang="pt-BR" altLang="pt-BR" sz="2000" dirty="0">
                <a:latin typeface="Arial" panose="020B0604020202020204" pitchFamily="34" charset="0"/>
                <a:cs typeface="Arial" panose="020B0604020202020204" pitchFamily="34" charset="0"/>
              </a:rPr>
              <a:t>Senac Vila Prudente</a:t>
            </a:r>
          </a:p>
        </p:txBody>
      </p:sp>
      <p:sp>
        <p:nvSpPr>
          <p:cNvPr id="11" name="Text Box 17">
            <a:extLst>
              <a:ext uri="{FF2B5EF4-FFF2-40B4-BE49-F238E27FC236}">
                <a16:creationId xmlns:a16="http://schemas.microsoft.com/office/drawing/2014/main" id="{FF8A2971-3B56-48A5-B780-03EA3D5C0962}"/>
              </a:ext>
            </a:extLst>
          </p:cNvPr>
          <p:cNvSpPr txBox="1">
            <a:spLocks noGrp="1" noChangeArrowheads="1"/>
          </p:cNvSpPr>
          <p:nvPr>
            <p:ph type="ctrTitle"/>
          </p:nvPr>
        </p:nvSpPr>
        <p:spPr>
          <a:xfrm>
            <a:off x="640492" y="3799681"/>
            <a:ext cx="10905590" cy="584775"/>
          </a:xfrm>
          <a:ln algn="ctr"/>
        </p:spPr>
        <p:txBody>
          <a:bodyPr wrap="square">
            <a:spAutoFit/>
          </a:bodyPr>
          <a:lstStyle/>
          <a:p>
            <a:pPr>
              <a:lnSpc>
                <a:spcPct val="100000"/>
              </a:lnSpc>
              <a:spcBef>
                <a:spcPct val="50000"/>
              </a:spcBef>
              <a:defRPr/>
            </a:pPr>
            <a:r>
              <a:rPr lang="pt-BR" sz="3200" b="1" dirty="0">
                <a:solidFill>
                  <a:schemeClr val="tx1"/>
                </a:solidFill>
                <a:latin typeface="Arial" panose="020B0604020202020204" pitchFamily="34" charset="0"/>
                <a:cs typeface="Arial" panose="020B0604020202020204" pitchFamily="34" charset="0"/>
              </a:rPr>
              <a:t>Modelagem de dados</a:t>
            </a:r>
          </a:p>
        </p:txBody>
      </p:sp>
    </p:spTree>
    <p:extLst>
      <p:ext uri="{BB962C8B-B14F-4D97-AF65-F5344CB8AC3E}">
        <p14:creationId xmlns:p14="http://schemas.microsoft.com/office/powerpoint/2010/main" val="256979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Controle de acesso</a:t>
            </a:r>
          </a:p>
          <a:p>
            <a:pPr marL="914400" lvl="1" indent="-457200">
              <a:lnSpc>
                <a:spcPct val="150000"/>
              </a:lnSpc>
            </a:pPr>
            <a:r>
              <a:rPr lang="pt-BR" dirty="0"/>
              <a:t>O </a:t>
            </a:r>
            <a:r>
              <a:rPr lang="pt-BR" b="1" dirty="0"/>
              <a:t>SGBD</a:t>
            </a:r>
            <a:r>
              <a:rPr lang="pt-BR" dirty="0"/>
              <a:t> deve dispor de recursos que possibilitem selecionar a autoridade de cada usuário. Assim um usuário poderá realizar qualquer tipo de acesso, outros poderão ler alguns dados e atualizar outros e outros ainda poderão somente acessar um conjunto restrito de dados para escrita e leitura.</a:t>
            </a:r>
          </a:p>
        </p:txBody>
      </p:sp>
      <p:pic>
        <p:nvPicPr>
          <p:cNvPr id="20484" name="Picture 4" descr="ícone Cadeado, usuario, controle de Livre de Radium Icons">
            <a:extLst>
              <a:ext uri="{FF2B5EF4-FFF2-40B4-BE49-F238E27FC236}">
                <a16:creationId xmlns:a16="http://schemas.microsoft.com/office/drawing/2014/main" id="{707EBB67-FA25-406A-A328-5685A9E8FBC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27881" y="376879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78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fade">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Interfaceamento</a:t>
            </a:r>
          </a:p>
          <a:p>
            <a:pPr marL="914400" lvl="1" indent="-457200">
              <a:lnSpc>
                <a:spcPct val="150000"/>
              </a:lnSpc>
            </a:pPr>
            <a:r>
              <a:rPr lang="pt-BR" dirty="0"/>
              <a:t>Um Banco de dados deverá disponibilizar formas de acesso gráfico, em linguagem natural, em SQL ou ainda via menus de acesso, não sendo uma “caixa-preta” somente sendo passível de ser acessada por aplicações.</a:t>
            </a:r>
          </a:p>
        </p:txBody>
      </p:sp>
    </p:spTree>
    <p:extLst>
      <p:ext uri="{BB962C8B-B14F-4D97-AF65-F5344CB8AC3E}">
        <p14:creationId xmlns:p14="http://schemas.microsoft.com/office/powerpoint/2010/main" val="19503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Esquematização</a:t>
            </a:r>
          </a:p>
          <a:p>
            <a:pPr marL="914400" lvl="1" indent="-457200">
              <a:lnSpc>
                <a:spcPct val="150000"/>
              </a:lnSpc>
            </a:pPr>
            <a:r>
              <a:rPr lang="pt-BR" dirty="0"/>
              <a:t>Um Banco de dados deverá fornecer mecanismos que possibilitem a compreensão do relacionamento existente entre as tabelas e de sua eventual manutenção.</a:t>
            </a:r>
          </a:p>
        </p:txBody>
      </p:sp>
    </p:spTree>
    <p:extLst>
      <p:ext uri="{BB962C8B-B14F-4D97-AF65-F5344CB8AC3E}">
        <p14:creationId xmlns:p14="http://schemas.microsoft.com/office/powerpoint/2010/main" val="36082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Controle de integridade</a:t>
            </a:r>
          </a:p>
          <a:p>
            <a:pPr marL="914400" lvl="1" indent="-457200">
              <a:lnSpc>
                <a:spcPct val="150000"/>
              </a:lnSpc>
            </a:pPr>
            <a:r>
              <a:rPr lang="pt-BR" dirty="0"/>
              <a:t>Um Banco de dados deverá impedir que aplicações ou acessos pelas interfaces possa comprometer a integridade dos dados.</a:t>
            </a:r>
          </a:p>
        </p:txBody>
      </p:sp>
    </p:spTree>
    <p:extLst>
      <p:ext uri="{BB962C8B-B14F-4D97-AF65-F5344CB8AC3E}">
        <p14:creationId xmlns:p14="http://schemas.microsoft.com/office/powerpoint/2010/main" val="31319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Backup</a:t>
            </a:r>
          </a:p>
          <a:p>
            <a:pPr marL="914400" lvl="1" indent="-457200">
              <a:lnSpc>
                <a:spcPct val="150000"/>
              </a:lnSpc>
            </a:pPr>
            <a:r>
              <a:rPr lang="pt-BR" dirty="0"/>
              <a:t>O </a:t>
            </a:r>
            <a:r>
              <a:rPr lang="pt-BR" b="1" dirty="0"/>
              <a:t>SGBD</a:t>
            </a:r>
            <a:r>
              <a:rPr lang="pt-BR" dirty="0"/>
              <a:t> deverá apresentar facilidade para recuperar falhas de hardware e software, através da existência de arquivos de “</a:t>
            </a:r>
            <a:r>
              <a:rPr lang="pt-BR" dirty="0" err="1"/>
              <a:t>pré</a:t>
            </a:r>
            <a:r>
              <a:rPr lang="pt-BR" dirty="0"/>
              <a:t>-imagem” ou de outros recursos automáticos, exigindo minimamente a intervenção de pessoal técnico.</a:t>
            </a:r>
          </a:p>
        </p:txBody>
      </p:sp>
    </p:spTree>
    <p:extLst>
      <p:ext uri="{BB962C8B-B14F-4D97-AF65-F5344CB8AC3E}">
        <p14:creationId xmlns:p14="http://schemas.microsoft.com/office/powerpoint/2010/main" val="343107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Linguagens de 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dirty="0"/>
              <a:t>O </a:t>
            </a:r>
            <a:r>
              <a:rPr lang="pt-BR" b="1" dirty="0"/>
              <a:t>SGBD</a:t>
            </a:r>
            <a:r>
              <a:rPr lang="pt-BR" dirty="0"/>
              <a:t> deve oferecer linguagens e interfaces apropriadas para cada categoria de usuários.</a:t>
            </a:r>
          </a:p>
          <a:p>
            <a:pPr marL="457200" indent="-457200">
              <a:lnSpc>
                <a:spcPct val="150000"/>
              </a:lnSpc>
            </a:pPr>
            <a:r>
              <a:rPr lang="pt-BR" dirty="0"/>
              <a:t>Podemos destacar também dois tipos de linguagens:</a:t>
            </a:r>
          </a:p>
          <a:p>
            <a:pPr marL="914400" lvl="1" indent="-457200">
              <a:lnSpc>
                <a:spcPct val="150000"/>
              </a:lnSpc>
            </a:pPr>
            <a:r>
              <a:rPr lang="pt-BR" dirty="0"/>
              <a:t>Linguagem de Definição de Dados (</a:t>
            </a:r>
            <a:r>
              <a:rPr lang="pt-BR" b="1" dirty="0"/>
              <a:t>DDL</a:t>
            </a:r>
            <a:r>
              <a:rPr lang="pt-BR" dirty="0"/>
              <a:t>)</a:t>
            </a:r>
          </a:p>
          <a:p>
            <a:pPr marL="914400" lvl="1" indent="-457200">
              <a:lnSpc>
                <a:spcPct val="150000"/>
              </a:lnSpc>
            </a:pPr>
            <a:r>
              <a:rPr lang="pt-BR" dirty="0"/>
              <a:t>Linguagem de Manipulação de Dados (</a:t>
            </a:r>
            <a:r>
              <a:rPr lang="pt-BR" b="1" dirty="0"/>
              <a:t>DML</a:t>
            </a:r>
            <a:r>
              <a:rPr lang="pt-BR" dirty="0"/>
              <a:t>)</a:t>
            </a:r>
          </a:p>
        </p:txBody>
      </p:sp>
    </p:spTree>
    <p:extLst>
      <p:ext uri="{BB962C8B-B14F-4D97-AF65-F5344CB8AC3E}">
        <p14:creationId xmlns:p14="http://schemas.microsoft.com/office/powerpoint/2010/main" val="338903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Linguagens de Definição de Dados (DDL)</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dirty="0"/>
              <a:t>Esta linguagem é utilizada para permitir especificar o esquema do banco de dados, através de um conjunto de definições de dados.</a:t>
            </a:r>
          </a:p>
          <a:p>
            <a:pPr marL="457200" indent="-457200">
              <a:lnSpc>
                <a:spcPct val="150000"/>
              </a:lnSpc>
            </a:pPr>
            <a:r>
              <a:rPr lang="pt-BR" dirty="0"/>
              <a:t>A compilação dos comandos em </a:t>
            </a:r>
            <a:r>
              <a:rPr lang="pt-BR" b="1" dirty="0"/>
              <a:t>DDL</a:t>
            </a:r>
            <a:r>
              <a:rPr lang="pt-BR" dirty="0"/>
              <a:t> é armazenada no dicionário de dados (metadados).</a:t>
            </a:r>
          </a:p>
        </p:txBody>
      </p:sp>
    </p:spTree>
    <p:extLst>
      <p:ext uri="{BB962C8B-B14F-4D97-AF65-F5344CB8AC3E}">
        <p14:creationId xmlns:p14="http://schemas.microsoft.com/office/powerpoint/2010/main" val="316915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Linguagens de Manipulação de Dados (DML)</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dirty="0"/>
              <a:t>Esta linguagem permite ao usuário acessar ou manipular os dados, vendo-os da forma como são definidos no nível de abstração mais alto do modelo de dados utilizado.</a:t>
            </a:r>
          </a:p>
          <a:p>
            <a:pPr marL="457200" indent="-457200">
              <a:lnSpc>
                <a:spcPct val="150000"/>
              </a:lnSpc>
            </a:pPr>
            <a:r>
              <a:rPr lang="pt-BR" dirty="0"/>
              <a:t>Uma consulta “</a:t>
            </a:r>
            <a:r>
              <a:rPr lang="pt-BR" b="1" dirty="0"/>
              <a:t>query</a:t>
            </a:r>
            <a:r>
              <a:rPr lang="pt-BR" dirty="0"/>
              <a:t>” é um comando que requisita uma recuperação de informação. A parte de uma </a:t>
            </a:r>
            <a:r>
              <a:rPr lang="pt-BR" b="1" dirty="0"/>
              <a:t>DML</a:t>
            </a:r>
            <a:r>
              <a:rPr lang="pt-BR" dirty="0"/>
              <a:t> que envolve recuperação de informação é chamada </a:t>
            </a:r>
            <a:r>
              <a:rPr lang="pt-BR" b="1" dirty="0"/>
              <a:t>linguagem de consulta</a:t>
            </a:r>
            <a:r>
              <a:rPr lang="pt-BR" dirty="0"/>
              <a:t>.</a:t>
            </a:r>
          </a:p>
        </p:txBody>
      </p:sp>
    </p:spTree>
    <p:extLst>
      <p:ext uri="{BB962C8B-B14F-4D97-AF65-F5344CB8AC3E}">
        <p14:creationId xmlns:p14="http://schemas.microsoft.com/office/powerpoint/2010/main" val="394674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sz="3600" b="1" dirty="0">
                <a:latin typeface="Arial" panose="020B0604020202020204" pitchFamily="34" charset="0"/>
                <a:cs typeface="Arial" panose="020B0604020202020204" pitchFamily="34" charset="0"/>
              </a:rPr>
              <a:t>Sobre as linguagens SQL, DDL e DML</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dirty="0"/>
              <a:t>Mais a frente falaremos sobre as linguagens SQL, DDL e DML.</a:t>
            </a:r>
          </a:p>
        </p:txBody>
      </p:sp>
      <p:graphicFrame>
        <p:nvGraphicFramePr>
          <p:cNvPr id="3" name="Diagrama 2">
            <a:extLst>
              <a:ext uri="{FF2B5EF4-FFF2-40B4-BE49-F238E27FC236}">
                <a16:creationId xmlns:a16="http://schemas.microsoft.com/office/drawing/2014/main" id="{6EC7446F-3592-44D0-B555-73E80A4F2FA8}"/>
              </a:ext>
            </a:extLst>
          </p:cNvPr>
          <p:cNvGraphicFramePr/>
          <p:nvPr>
            <p:extLst>
              <p:ext uri="{D42A27DB-BD31-4B8C-83A1-F6EECF244321}">
                <p14:modId xmlns:p14="http://schemas.microsoft.com/office/powerpoint/2010/main" val="3558456684"/>
              </p:ext>
            </p:extLst>
          </p:nvPr>
        </p:nvGraphicFramePr>
        <p:xfrm>
          <a:off x="2609574" y="2216426"/>
          <a:ext cx="6972852" cy="3911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8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Projeto de Banco de Dados</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dirty="0"/>
              <a:t>O projeto de Banco de Dados se dá em duas fases:</a:t>
            </a:r>
          </a:p>
          <a:p>
            <a:pPr marL="914400" lvl="1" indent="-457200">
              <a:lnSpc>
                <a:spcPct val="150000"/>
              </a:lnSpc>
            </a:pPr>
            <a:r>
              <a:rPr lang="pt-BR" altLang="pt-BR" sz="2800" dirty="0"/>
              <a:t>Modelo conceitual</a:t>
            </a:r>
          </a:p>
          <a:p>
            <a:pPr marL="914400" lvl="1" indent="-457200">
              <a:lnSpc>
                <a:spcPct val="150000"/>
              </a:lnSpc>
            </a:pPr>
            <a:r>
              <a:rPr lang="pt-BR" altLang="pt-BR" sz="2800" dirty="0"/>
              <a:t>Modelo lógico</a:t>
            </a:r>
          </a:p>
        </p:txBody>
      </p:sp>
    </p:spTree>
    <p:extLst>
      <p:ext uri="{BB962C8B-B14F-4D97-AF65-F5344CB8AC3E}">
        <p14:creationId xmlns:p14="http://schemas.microsoft.com/office/powerpoint/2010/main" val="210276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Modelagem de dados</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dirty="0"/>
              <a:t>Modelagem de dados é o ato de explorar estruturas </a:t>
            </a:r>
            <a:r>
              <a:rPr lang="pt-BR" altLang="pt-BR" sz="3200" b="1" dirty="0"/>
              <a:t>orientadas a dados</a:t>
            </a:r>
            <a:r>
              <a:rPr lang="pt-BR" altLang="pt-BR" sz="3200" dirty="0"/>
              <a:t>.</a:t>
            </a:r>
          </a:p>
          <a:p>
            <a:pPr marL="457200" indent="-457200">
              <a:lnSpc>
                <a:spcPct val="150000"/>
              </a:lnSpc>
            </a:pPr>
            <a:r>
              <a:rPr lang="pt-BR" altLang="pt-BR" sz="3200" dirty="0"/>
              <a:t>A modelagem de dados consiste na </a:t>
            </a:r>
            <a:r>
              <a:rPr lang="pt-BR" altLang="pt-BR" sz="3200" b="1" dirty="0"/>
              <a:t>Analise e Planejamento dos Dados</a:t>
            </a:r>
            <a:r>
              <a:rPr lang="pt-BR" altLang="pt-BR" sz="3200" dirty="0"/>
              <a:t> que irão compor o </a:t>
            </a:r>
            <a:r>
              <a:rPr lang="pt-BR" altLang="pt-BR" sz="3200" b="1" dirty="0"/>
              <a:t>Banco</a:t>
            </a:r>
            <a:r>
              <a:rPr lang="pt-BR" altLang="pt-BR" sz="3200" dirty="0"/>
              <a:t>.</a:t>
            </a:r>
          </a:p>
        </p:txBody>
      </p:sp>
    </p:spTree>
    <p:extLst>
      <p:ext uri="{BB962C8B-B14F-4D97-AF65-F5344CB8AC3E}">
        <p14:creationId xmlns:p14="http://schemas.microsoft.com/office/powerpoint/2010/main" val="22258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Modelo conceitual</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dirty="0"/>
              <a:t>É a descrição do BD de maneira independente ao </a:t>
            </a:r>
            <a:r>
              <a:rPr lang="pt-BR" altLang="pt-BR" b="1" dirty="0"/>
              <a:t>SGBD</a:t>
            </a:r>
            <a:r>
              <a:rPr lang="pt-BR" altLang="pt-BR" dirty="0"/>
              <a:t>, ou seja, define quais os dados que aparecerão no BD, mas sem se importar com a implementação que se dará ao BD.</a:t>
            </a:r>
          </a:p>
          <a:p>
            <a:pPr marL="457200" indent="-457200">
              <a:lnSpc>
                <a:spcPct val="150000"/>
              </a:lnSpc>
            </a:pPr>
            <a:r>
              <a:rPr lang="pt-BR" altLang="pt-BR" dirty="0"/>
              <a:t>Uma das técnicas mais utilizadas dentre os profissionais da área é a abordagem entidade-relacionamento (</a:t>
            </a:r>
            <a:r>
              <a:rPr lang="pt-BR" altLang="pt-BR" b="1" dirty="0"/>
              <a:t>ER</a:t>
            </a:r>
            <a:r>
              <a:rPr lang="pt-BR" altLang="pt-BR" dirty="0"/>
              <a:t>), onde o modelo é representado graficamente através do diagrama entidade-relacionamento (</a:t>
            </a:r>
            <a:r>
              <a:rPr lang="pt-BR" altLang="pt-BR" b="1" dirty="0"/>
              <a:t>DER</a:t>
            </a:r>
            <a:r>
              <a:rPr lang="pt-BR" altLang="pt-BR" dirty="0"/>
              <a:t>).</a:t>
            </a:r>
          </a:p>
        </p:txBody>
      </p:sp>
    </p:spTree>
    <p:extLst>
      <p:ext uri="{BB962C8B-B14F-4D97-AF65-F5344CB8AC3E}">
        <p14:creationId xmlns:p14="http://schemas.microsoft.com/office/powerpoint/2010/main" val="355894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Modelo conceitual</a:t>
            </a:r>
            <a:endParaRPr lang="pt-BR" sz="3600" dirty="0">
              <a:latin typeface="Arial" panose="020B0604020202020204" pitchFamily="34" charset="0"/>
              <a:cs typeface="Arial" panose="020B0604020202020204" pitchFamily="34" charset="0"/>
            </a:endParaRPr>
          </a:p>
        </p:txBody>
      </p:sp>
      <p:grpSp>
        <p:nvGrpSpPr>
          <p:cNvPr id="54" name="Agrupar 53">
            <a:extLst>
              <a:ext uri="{FF2B5EF4-FFF2-40B4-BE49-F238E27FC236}">
                <a16:creationId xmlns:a16="http://schemas.microsoft.com/office/drawing/2014/main" id="{64CBF64D-CD57-4EF7-9F80-FB7097858AD2}"/>
              </a:ext>
            </a:extLst>
          </p:cNvPr>
          <p:cNvGrpSpPr/>
          <p:nvPr/>
        </p:nvGrpSpPr>
        <p:grpSpPr>
          <a:xfrm>
            <a:off x="1867245" y="1649895"/>
            <a:ext cx="8848811" cy="4183947"/>
            <a:chOff x="1867245" y="1649895"/>
            <a:chExt cx="8848811" cy="4183947"/>
          </a:xfrm>
        </p:grpSpPr>
        <p:cxnSp>
          <p:nvCxnSpPr>
            <p:cNvPr id="7" name="Conector reto 6">
              <a:extLst>
                <a:ext uri="{FF2B5EF4-FFF2-40B4-BE49-F238E27FC236}">
                  <a16:creationId xmlns:a16="http://schemas.microsoft.com/office/drawing/2014/main" id="{639E2440-F162-4C4E-B3F3-34E8B8296C0A}"/>
                </a:ext>
              </a:extLst>
            </p:cNvPr>
            <p:cNvCxnSpPr>
              <a:stCxn id="8" idx="3"/>
              <a:endCxn id="10" idx="1"/>
            </p:cNvCxnSpPr>
            <p:nvPr/>
          </p:nvCxnSpPr>
          <p:spPr>
            <a:xfrm>
              <a:off x="3878603" y="4370544"/>
              <a:ext cx="44263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Fluxograma: Processo 7">
              <a:extLst>
                <a:ext uri="{FF2B5EF4-FFF2-40B4-BE49-F238E27FC236}">
                  <a16:creationId xmlns:a16="http://schemas.microsoft.com/office/drawing/2014/main" id="{6354F713-E73B-496A-8632-9F1197A8160E}"/>
                </a:ext>
              </a:extLst>
            </p:cNvPr>
            <p:cNvSpPr/>
            <p:nvPr/>
          </p:nvSpPr>
          <p:spPr>
            <a:xfrm>
              <a:off x="1867245" y="3779098"/>
              <a:ext cx="2011358" cy="1180526"/>
            </a:xfrm>
            <a:prstGeom prst="flowChartProcess">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 name="CaixaDeTexto 4">
              <a:extLst>
                <a:ext uri="{FF2B5EF4-FFF2-40B4-BE49-F238E27FC236}">
                  <a16:creationId xmlns:a16="http://schemas.microsoft.com/office/drawing/2014/main" id="{218448D7-5278-4D18-9183-B989C60D5C44}"/>
                </a:ext>
              </a:extLst>
            </p:cNvPr>
            <p:cNvSpPr txBox="1">
              <a:spLocks noChangeArrowheads="1"/>
            </p:cNvSpPr>
            <p:nvPr/>
          </p:nvSpPr>
          <p:spPr bwMode="auto">
            <a:xfrm>
              <a:off x="2216455" y="4197597"/>
              <a:ext cx="1259594" cy="32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800" dirty="0"/>
                <a:t>Cliente</a:t>
              </a:r>
            </a:p>
          </p:txBody>
        </p:sp>
        <p:sp>
          <p:nvSpPr>
            <p:cNvPr id="10" name="Fluxograma: Processo 9">
              <a:extLst>
                <a:ext uri="{FF2B5EF4-FFF2-40B4-BE49-F238E27FC236}">
                  <a16:creationId xmlns:a16="http://schemas.microsoft.com/office/drawing/2014/main" id="{68237191-ECEA-4155-BAA2-73C8983B7EA5}"/>
                </a:ext>
              </a:extLst>
            </p:cNvPr>
            <p:cNvSpPr/>
            <p:nvPr/>
          </p:nvSpPr>
          <p:spPr>
            <a:xfrm>
              <a:off x="8304924" y="3779098"/>
              <a:ext cx="2011360" cy="1180526"/>
            </a:xfrm>
            <a:prstGeom prst="flowChartProcess">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CaixaDeTexto 7">
              <a:extLst>
                <a:ext uri="{FF2B5EF4-FFF2-40B4-BE49-F238E27FC236}">
                  <a16:creationId xmlns:a16="http://schemas.microsoft.com/office/drawing/2014/main" id="{E6421961-68B3-44FA-B695-4FB005FA7E9A}"/>
                </a:ext>
              </a:extLst>
            </p:cNvPr>
            <p:cNvSpPr txBox="1">
              <a:spLocks noChangeArrowheads="1"/>
            </p:cNvSpPr>
            <p:nvPr/>
          </p:nvSpPr>
          <p:spPr bwMode="auto">
            <a:xfrm>
              <a:off x="8741736" y="4197874"/>
              <a:ext cx="1117668" cy="32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800" dirty="0"/>
                <a:t>Conta</a:t>
              </a:r>
            </a:p>
          </p:txBody>
        </p:sp>
        <p:sp>
          <p:nvSpPr>
            <p:cNvPr id="12" name="Fluxograma: Decisão 11">
              <a:extLst>
                <a:ext uri="{FF2B5EF4-FFF2-40B4-BE49-F238E27FC236}">
                  <a16:creationId xmlns:a16="http://schemas.microsoft.com/office/drawing/2014/main" id="{7D395772-7E71-406D-A48E-DF1D3B18E2DB}"/>
                </a:ext>
              </a:extLst>
            </p:cNvPr>
            <p:cNvSpPr/>
            <p:nvPr/>
          </p:nvSpPr>
          <p:spPr>
            <a:xfrm>
              <a:off x="5036188" y="3779098"/>
              <a:ext cx="2111151" cy="1180526"/>
            </a:xfrm>
            <a:prstGeom prst="flowChartDecision">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CaixaDeTexto 11">
              <a:extLst>
                <a:ext uri="{FF2B5EF4-FFF2-40B4-BE49-F238E27FC236}">
                  <a16:creationId xmlns:a16="http://schemas.microsoft.com/office/drawing/2014/main" id="{CA231AB6-5E39-4CFB-A068-FFC7EA431E62}"/>
                </a:ext>
              </a:extLst>
            </p:cNvPr>
            <p:cNvSpPr txBox="1">
              <a:spLocks noChangeArrowheads="1"/>
            </p:cNvSpPr>
            <p:nvPr/>
          </p:nvSpPr>
          <p:spPr bwMode="auto">
            <a:xfrm>
              <a:off x="3960655" y="3779098"/>
              <a:ext cx="436866" cy="55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1</a:t>
              </a:r>
            </a:p>
          </p:txBody>
        </p:sp>
        <p:sp>
          <p:nvSpPr>
            <p:cNvPr id="14" name="CaixaDeTexto 12">
              <a:extLst>
                <a:ext uri="{FF2B5EF4-FFF2-40B4-BE49-F238E27FC236}">
                  <a16:creationId xmlns:a16="http://schemas.microsoft.com/office/drawing/2014/main" id="{4AE7C717-6F9F-4E0F-97C6-54BA0EE6D4DA}"/>
                </a:ext>
              </a:extLst>
            </p:cNvPr>
            <p:cNvSpPr txBox="1">
              <a:spLocks noChangeArrowheads="1"/>
            </p:cNvSpPr>
            <p:nvPr/>
          </p:nvSpPr>
          <p:spPr bwMode="auto">
            <a:xfrm>
              <a:off x="7717262" y="3779098"/>
              <a:ext cx="436866" cy="55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n</a:t>
              </a:r>
            </a:p>
          </p:txBody>
        </p:sp>
        <p:cxnSp>
          <p:nvCxnSpPr>
            <p:cNvPr id="15" name="Conector reto 14">
              <a:extLst>
                <a:ext uri="{FF2B5EF4-FFF2-40B4-BE49-F238E27FC236}">
                  <a16:creationId xmlns:a16="http://schemas.microsoft.com/office/drawing/2014/main" id="{B4367BB2-649F-479B-B8F3-ED3659F6113F}"/>
                </a:ext>
              </a:extLst>
            </p:cNvPr>
            <p:cNvCxnSpPr>
              <a:cxnSpLocks/>
            </p:cNvCxnSpPr>
            <p:nvPr/>
          </p:nvCxnSpPr>
          <p:spPr>
            <a:xfrm flipV="1">
              <a:off x="2069045"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9CD303B0-1FB3-4889-A7F6-C7D53BAC46A0}"/>
                </a:ext>
              </a:extLst>
            </p:cNvPr>
            <p:cNvSpPr/>
            <p:nvPr/>
          </p:nvSpPr>
          <p:spPr>
            <a:xfrm>
              <a:off x="1967036" y="2920321"/>
              <a:ext cx="201802" cy="2152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cxnSp>
          <p:nvCxnSpPr>
            <p:cNvPr id="17" name="Conector reto 16">
              <a:extLst>
                <a:ext uri="{FF2B5EF4-FFF2-40B4-BE49-F238E27FC236}">
                  <a16:creationId xmlns:a16="http://schemas.microsoft.com/office/drawing/2014/main" id="{AAAF16F7-212C-48CC-826C-13A7727A09CE}"/>
                </a:ext>
              </a:extLst>
            </p:cNvPr>
            <p:cNvCxnSpPr>
              <a:cxnSpLocks/>
            </p:cNvCxnSpPr>
            <p:nvPr/>
          </p:nvCxnSpPr>
          <p:spPr>
            <a:xfrm flipV="1">
              <a:off x="2570222"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a16="http://schemas.microsoft.com/office/drawing/2014/main" id="{74D66295-73FF-44DA-8FB2-6AF2A461E687}"/>
                </a:ext>
              </a:extLst>
            </p:cNvPr>
            <p:cNvSpPr/>
            <p:nvPr/>
          </p:nvSpPr>
          <p:spPr>
            <a:xfrm>
              <a:off x="2470431" y="2920321"/>
              <a:ext cx="201800" cy="215286"/>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cxnSp>
          <p:nvCxnSpPr>
            <p:cNvPr id="19" name="Conector reto 18">
              <a:extLst>
                <a:ext uri="{FF2B5EF4-FFF2-40B4-BE49-F238E27FC236}">
                  <a16:creationId xmlns:a16="http://schemas.microsoft.com/office/drawing/2014/main" id="{EDE45B1E-4996-4304-8E8F-3A3963A7F8B0}"/>
                </a:ext>
              </a:extLst>
            </p:cNvPr>
            <p:cNvCxnSpPr>
              <a:cxnSpLocks/>
            </p:cNvCxnSpPr>
            <p:nvPr/>
          </p:nvCxnSpPr>
          <p:spPr>
            <a:xfrm flipV="1">
              <a:off x="3073617"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9E65CEBB-D4A8-4E0C-9FDB-92C22988A0B2}"/>
                </a:ext>
              </a:extLst>
            </p:cNvPr>
            <p:cNvSpPr/>
            <p:nvPr/>
          </p:nvSpPr>
          <p:spPr>
            <a:xfrm>
              <a:off x="2973824" y="2920321"/>
              <a:ext cx="201802" cy="215286"/>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cxnSp>
          <p:nvCxnSpPr>
            <p:cNvPr id="21" name="Conector reto 20">
              <a:extLst>
                <a:ext uri="{FF2B5EF4-FFF2-40B4-BE49-F238E27FC236}">
                  <a16:creationId xmlns:a16="http://schemas.microsoft.com/office/drawing/2014/main" id="{3A5555A2-B883-4562-99E6-6FF59CC8D475}"/>
                </a:ext>
              </a:extLst>
            </p:cNvPr>
            <p:cNvCxnSpPr>
              <a:cxnSpLocks/>
            </p:cNvCxnSpPr>
            <p:nvPr/>
          </p:nvCxnSpPr>
          <p:spPr>
            <a:xfrm flipV="1">
              <a:off x="8367016"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AE87E6B5-326C-4F51-BD0C-E38D2C750A69}"/>
                </a:ext>
              </a:extLst>
            </p:cNvPr>
            <p:cNvSpPr/>
            <p:nvPr/>
          </p:nvSpPr>
          <p:spPr>
            <a:xfrm>
              <a:off x="8265007" y="2920321"/>
              <a:ext cx="201802" cy="2152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cxnSp>
          <p:nvCxnSpPr>
            <p:cNvPr id="23" name="Conector reto 22">
              <a:extLst>
                <a:ext uri="{FF2B5EF4-FFF2-40B4-BE49-F238E27FC236}">
                  <a16:creationId xmlns:a16="http://schemas.microsoft.com/office/drawing/2014/main" id="{9239BA61-68F9-4714-ACA1-9ED0C4A96F3C}"/>
                </a:ext>
              </a:extLst>
            </p:cNvPr>
            <p:cNvCxnSpPr>
              <a:cxnSpLocks/>
            </p:cNvCxnSpPr>
            <p:nvPr/>
          </p:nvCxnSpPr>
          <p:spPr>
            <a:xfrm flipV="1">
              <a:off x="8868193"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2180C0AA-12F5-439C-95FA-B0733B74144D}"/>
                </a:ext>
              </a:extLst>
            </p:cNvPr>
            <p:cNvSpPr/>
            <p:nvPr/>
          </p:nvSpPr>
          <p:spPr>
            <a:xfrm>
              <a:off x="8768402" y="2920321"/>
              <a:ext cx="201800" cy="215286"/>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cxnSp>
          <p:nvCxnSpPr>
            <p:cNvPr id="25" name="Conector reto 24">
              <a:extLst>
                <a:ext uri="{FF2B5EF4-FFF2-40B4-BE49-F238E27FC236}">
                  <a16:creationId xmlns:a16="http://schemas.microsoft.com/office/drawing/2014/main" id="{1AE380A1-D7A7-4474-ADB8-7A0527FD994B}"/>
                </a:ext>
              </a:extLst>
            </p:cNvPr>
            <p:cNvCxnSpPr>
              <a:cxnSpLocks/>
            </p:cNvCxnSpPr>
            <p:nvPr/>
          </p:nvCxnSpPr>
          <p:spPr>
            <a:xfrm flipV="1">
              <a:off x="9371588"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50752090-7B31-45AC-8111-136A73A6E4CC}"/>
                </a:ext>
              </a:extLst>
            </p:cNvPr>
            <p:cNvSpPr/>
            <p:nvPr/>
          </p:nvSpPr>
          <p:spPr>
            <a:xfrm>
              <a:off x="9271795" y="2920321"/>
              <a:ext cx="201802" cy="215286"/>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27" name="CaixaDeTexto 15">
              <a:extLst>
                <a:ext uri="{FF2B5EF4-FFF2-40B4-BE49-F238E27FC236}">
                  <a16:creationId xmlns:a16="http://schemas.microsoft.com/office/drawing/2014/main" id="{4AF86B5D-AF4E-4029-B8B9-9AD40B40CADC}"/>
                </a:ext>
              </a:extLst>
            </p:cNvPr>
            <p:cNvSpPr txBox="1">
              <a:spLocks noChangeArrowheads="1"/>
            </p:cNvSpPr>
            <p:nvPr/>
          </p:nvSpPr>
          <p:spPr bwMode="auto">
            <a:xfrm rot="18043710">
              <a:off x="1692702" y="2134745"/>
              <a:ext cx="1253864"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dirty="0" err="1"/>
                <a:t>Id_cliente</a:t>
              </a:r>
              <a:endParaRPr lang="pt-BR" altLang="pt-BR" sz="1800" dirty="0"/>
            </a:p>
          </p:txBody>
        </p:sp>
        <p:sp>
          <p:nvSpPr>
            <p:cNvPr id="28" name="CaixaDeTexto 27">
              <a:extLst>
                <a:ext uri="{FF2B5EF4-FFF2-40B4-BE49-F238E27FC236}">
                  <a16:creationId xmlns:a16="http://schemas.microsoft.com/office/drawing/2014/main" id="{E933FF7A-AC3A-45EF-98BE-5BA8403B223B}"/>
                </a:ext>
              </a:extLst>
            </p:cNvPr>
            <p:cNvSpPr txBox="1">
              <a:spLocks noChangeArrowheads="1"/>
            </p:cNvSpPr>
            <p:nvPr/>
          </p:nvSpPr>
          <p:spPr bwMode="auto">
            <a:xfrm rot="18043710">
              <a:off x="2315285" y="2267229"/>
              <a:ext cx="8469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nome</a:t>
              </a:r>
            </a:p>
          </p:txBody>
        </p:sp>
        <p:sp>
          <p:nvSpPr>
            <p:cNvPr id="29" name="CaixaDeTexto 28">
              <a:extLst>
                <a:ext uri="{FF2B5EF4-FFF2-40B4-BE49-F238E27FC236}">
                  <a16:creationId xmlns:a16="http://schemas.microsoft.com/office/drawing/2014/main" id="{AC5AC189-1DD7-4556-8EBF-9F436B735577}"/>
                </a:ext>
              </a:extLst>
            </p:cNvPr>
            <p:cNvSpPr txBox="1">
              <a:spLocks noChangeArrowheads="1"/>
            </p:cNvSpPr>
            <p:nvPr/>
          </p:nvSpPr>
          <p:spPr bwMode="auto">
            <a:xfrm rot="18043710">
              <a:off x="2803970" y="2277876"/>
              <a:ext cx="820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email</a:t>
              </a:r>
            </a:p>
          </p:txBody>
        </p:sp>
        <p:sp>
          <p:nvSpPr>
            <p:cNvPr id="30" name="CaixaDeTexto 29">
              <a:extLst>
                <a:ext uri="{FF2B5EF4-FFF2-40B4-BE49-F238E27FC236}">
                  <a16:creationId xmlns:a16="http://schemas.microsoft.com/office/drawing/2014/main" id="{4DB182E0-C3AB-4050-B606-E0A4F7D988C8}"/>
                </a:ext>
              </a:extLst>
            </p:cNvPr>
            <p:cNvSpPr txBox="1">
              <a:spLocks noChangeArrowheads="1"/>
            </p:cNvSpPr>
            <p:nvPr/>
          </p:nvSpPr>
          <p:spPr bwMode="auto">
            <a:xfrm rot="18043710">
              <a:off x="8002730" y="2157220"/>
              <a:ext cx="1152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Id_conta</a:t>
              </a:r>
            </a:p>
          </p:txBody>
        </p:sp>
        <p:sp>
          <p:nvSpPr>
            <p:cNvPr id="31" name="CaixaDeTexto 30">
              <a:extLst>
                <a:ext uri="{FF2B5EF4-FFF2-40B4-BE49-F238E27FC236}">
                  <a16:creationId xmlns:a16="http://schemas.microsoft.com/office/drawing/2014/main" id="{B2E9697C-1D66-4428-94DA-5B20AB34EC9B}"/>
                </a:ext>
              </a:extLst>
            </p:cNvPr>
            <p:cNvSpPr txBox="1">
              <a:spLocks noChangeArrowheads="1"/>
            </p:cNvSpPr>
            <p:nvPr/>
          </p:nvSpPr>
          <p:spPr bwMode="auto">
            <a:xfrm rot="18043710">
              <a:off x="8568443" y="2219913"/>
              <a:ext cx="1074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agencia</a:t>
              </a:r>
            </a:p>
          </p:txBody>
        </p:sp>
        <p:sp>
          <p:nvSpPr>
            <p:cNvPr id="32" name="CaixaDeTexto 31">
              <a:extLst>
                <a:ext uri="{FF2B5EF4-FFF2-40B4-BE49-F238E27FC236}">
                  <a16:creationId xmlns:a16="http://schemas.microsoft.com/office/drawing/2014/main" id="{1874548A-D9F1-4C56-81B3-2BB4362F0EEF}"/>
                </a:ext>
              </a:extLst>
            </p:cNvPr>
            <p:cNvSpPr txBox="1">
              <a:spLocks noChangeArrowheads="1"/>
            </p:cNvSpPr>
            <p:nvPr/>
          </p:nvSpPr>
          <p:spPr bwMode="auto">
            <a:xfrm rot="18043710">
              <a:off x="9080340" y="2219914"/>
              <a:ext cx="10504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numero</a:t>
              </a:r>
            </a:p>
          </p:txBody>
        </p:sp>
        <p:cxnSp>
          <p:nvCxnSpPr>
            <p:cNvPr id="33" name="Conector reto 32">
              <a:extLst>
                <a:ext uri="{FF2B5EF4-FFF2-40B4-BE49-F238E27FC236}">
                  <a16:creationId xmlns:a16="http://schemas.microsoft.com/office/drawing/2014/main" id="{77265D20-4672-4457-A508-69DBD8F6EED2}"/>
                </a:ext>
              </a:extLst>
            </p:cNvPr>
            <p:cNvCxnSpPr>
              <a:cxnSpLocks/>
            </p:cNvCxnSpPr>
            <p:nvPr/>
          </p:nvCxnSpPr>
          <p:spPr>
            <a:xfrm flipV="1">
              <a:off x="9874981"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DEDDDCD4-4A8E-4F6B-A65F-4748FFB7AA4C}"/>
                </a:ext>
              </a:extLst>
            </p:cNvPr>
            <p:cNvSpPr/>
            <p:nvPr/>
          </p:nvSpPr>
          <p:spPr>
            <a:xfrm>
              <a:off x="9775190" y="2920321"/>
              <a:ext cx="201800" cy="215286"/>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5" name="CaixaDeTexto 31">
              <a:extLst>
                <a:ext uri="{FF2B5EF4-FFF2-40B4-BE49-F238E27FC236}">
                  <a16:creationId xmlns:a16="http://schemas.microsoft.com/office/drawing/2014/main" id="{FEBA5A1B-764F-44B2-8729-F52A14106B8F}"/>
                </a:ext>
              </a:extLst>
            </p:cNvPr>
            <p:cNvSpPr txBox="1">
              <a:spLocks noChangeArrowheads="1"/>
            </p:cNvSpPr>
            <p:nvPr/>
          </p:nvSpPr>
          <p:spPr bwMode="auto">
            <a:xfrm rot="18043710">
              <a:off x="9660789" y="2366592"/>
              <a:ext cx="643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tipo</a:t>
              </a:r>
            </a:p>
          </p:txBody>
        </p:sp>
        <p:cxnSp>
          <p:nvCxnSpPr>
            <p:cNvPr id="36" name="Conector reto 35">
              <a:extLst>
                <a:ext uri="{FF2B5EF4-FFF2-40B4-BE49-F238E27FC236}">
                  <a16:creationId xmlns:a16="http://schemas.microsoft.com/office/drawing/2014/main" id="{48B4F912-DD06-414A-BEFC-685A2A54E649}"/>
                </a:ext>
              </a:extLst>
            </p:cNvPr>
            <p:cNvCxnSpPr>
              <a:cxnSpLocks/>
            </p:cNvCxnSpPr>
            <p:nvPr/>
          </p:nvCxnSpPr>
          <p:spPr>
            <a:xfrm flipV="1">
              <a:off x="10258626"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21269CBA-1E7F-447D-82E7-A3A14E392A6A}"/>
                </a:ext>
              </a:extLst>
            </p:cNvPr>
            <p:cNvSpPr/>
            <p:nvPr/>
          </p:nvSpPr>
          <p:spPr>
            <a:xfrm>
              <a:off x="10158833" y="2920321"/>
              <a:ext cx="201802" cy="215286"/>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8" name="CaixaDeTexto 31">
              <a:extLst>
                <a:ext uri="{FF2B5EF4-FFF2-40B4-BE49-F238E27FC236}">
                  <a16:creationId xmlns:a16="http://schemas.microsoft.com/office/drawing/2014/main" id="{720A4319-34FF-4046-A0C4-F8BFF729DC7A}"/>
                </a:ext>
              </a:extLst>
            </p:cNvPr>
            <p:cNvSpPr txBox="1">
              <a:spLocks noChangeArrowheads="1"/>
            </p:cNvSpPr>
            <p:nvPr/>
          </p:nvSpPr>
          <p:spPr bwMode="auto">
            <a:xfrm rot="18043710">
              <a:off x="9904458" y="2092161"/>
              <a:ext cx="1253864"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Id_cliente</a:t>
              </a:r>
            </a:p>
          </p:txBody>
        </p:sp>
        <p:sp>
          <p:nvSpPr>
            <p:cNvPr id="39" name="CaixaDeTexto 4">
              <a:extLst>
                <a:ext uri="{FF2B5EF4-FFF2-40B4-BE49-F238E27FC236}">
                  <a16:creationId xmlns:a16="http://schemas.microsoft.com/office/drawing/2014/main" id="{267B08FA-60A1-402E-A7BB-DA343A178145}"/>
                </a:ext>
              </a:extLst>
            </p:cNvPr>
            <p:cNvSpPr txBox="1">
              <a:spLocks noChangeArrowheads="1"/>
            </p:cNvSpPr>
            <p:nvPr/>
          </p:nvSpPr>
          <p:spPr bwMode="auto">
            <a:xfrm>
              <a:off x="5478597" y="4197597"/>
              <a:ext cx="1226331" cy="32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800" dirty="0"/>
                <a:t>Possui</a:t>
              </a:r>
            </a:p>
          </p:txBody>
        </p:sp>
        <p:cxnSp>
          <p:nvCxnSpPr>
            <p:cNvPr id="40" name="Conector reto 39">
              <a:extLst>
                <a:ext uri="{FF2B5EF4-FFF2-40B4-BE49-F238E27FC236}">
                  <a16:creationId xmlns:a16="http://schemas.microsoft.com/office/drawing/2014/main" id="{17B7FD16-5165-4DF0-BA65-EB60B1CE0170}"/>
                </a:ext>
              </a:extLst>
            </p:cNvPr>
            <p:cNvCxnSpPr>
              <a:cxnSpLocks/>
            </p:cNvCxnSpPr>
            <p:nvPr/>
          </p:nvCxnSpPr>
          <p:spPr>
            <a:xfrm flipV="1">
              <a:off x="3590316" y="3135605"/>
              <a:ext cx="0" cy="64349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E9589A19-6EA1-4452-907C-BF9A5D49880D}"/>
                </a:ext>
              </a:extLst>
            </p:cNvPr>
            <p:cNvSpPr/>
            <p:nvPr/>
          </p:nvSpPr>
          <p:spPr>
            <a:xfrm>
              <a:off x="3490525" y="2920321"/>
              <a:ext cx="201800" cy="215286"/>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2" name="CaixaDeTexto 28">
              <a:extLst>
                <a:ext uri="{FF2B5EF4-FFF2-40B4-BE49-F238E27FC236}">
                  <a16:creationId xmlns:a16="http://schemas.microsoft.com/office/drawing/2014/main" id="{185C459B-82E2-45C9-8466-499AC2F7774B}"/>
                </a:ext>
              </a:extLst>
            </p:cNvPr>
            <p:cNvSpPr txBox="1">
              <a:spLocks noChangeArrowheads="1"/>
            </p:cNvSpPr>
            <p:nvPr/>
          </p:nvSpPr>
          <p:spPr bwMode="auto">
            <a:xfrm rot="18043710">
              <a:off x="3370352" y="2277875"/>
              <a:ext cx="721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a:t>fone</a:t>
              </a:r>
            </a:p>
          </p:txBody>
        </p:sp>
        <p:sp>
          <p:nvSpPr>
            <p:cNvPr id="53" name="CaixaDeTexto 52">
              <a:extLst>
                <a:ext uri="{FF2B5EF4-FFF2-40B4-BE49-F238E27FC236}">
                  <a16:creationId xmlns:a16="http://schemas.microsoft.com/office/drawing/2014/main" id="{0ED64863-F464-4C12-8B85-343005A18A96}"/>
                </a:ext>
              </a:extLst>
            </p:cNvPr>
            <p:cNvSpPr txBox="1"/>
            <p:nvPr/>
          </p:nvSpPr>
          <p:spPr>
            <a:xfrm>
              <a:off x="3960655" y="5464510"/>
              <a:ext cx="4553619" cy="369332"/>
            </a:xfrm>
            <a:prstGeom prst="rect">
              <a:avLst/>
            </a:prstGeom>
            <a:noFill/>
          </p:spPr>
          <p:txBody>
            <a:bodyPr wrap="none" rtlCol="0">
              <a:spAutoFit/>
            </a:bodyPr>
            <a:lstStyle/>
            <a:p>
              <a:r>
                <a:rPr lang="pt-BR" dirty="0"/>
                <a:t>Diagrama de Entidade e Relacionamento - DER</a:t>
              </a:r>
            </a:p>
          </p:txBody>
        </p:sp>
      </p:grpSp>
    </p:spTree>
    <p:extLst>
      <p:ext uri="{BB962C8B-B14F-4D97-AF65-F5344CB8AC3E}">
        <p14:creationId xmlns:p14="http://schemas.microsoft.com/office/powerpoint/2010/main" val="25562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Modelo lógico</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dirty="0"/>
              <a:t>Descreve o BD no nível do </a:t>
            </a:r>
            <a:r>
              <a:rPr lang="pt-BR" altLang="pt-BR" sz="3200" b="1" dirty="0"/>
              <a:t>SGBD</a:t>
            </a:r>
            <a:r>
              <a:rPr lang="pt-BR" altLang="pt-BR" sz="3200" dirty="0"/>
              <a:t>, ou seja, depende do tipo particular de </a:t>
            </a:r>
            <a:r>
              <a:rPr lang="pt-BR" altLang="pt-BR" sz="3200" b="1" dirty="0"/>
              <a:t>SGBD</a:t>
            </a:r>
            <a:r>
              <a:rPr lang="pt-BR" altLang="pt-BR" sz="3200" dirty="0"/>
              <a:t> que será usado. Não podemos confundir com o Software que será usado.</a:t>
            </a:r>
          </a:p>
          <a:p>
            <a:pPr marL="457200" indent="-457200">
              <a:lnSpc>
                <a:spcPct val="150000"/>
              </a:lnSpc>
            </a:pPr>
            <a:r>
              <a:rPr lang="pt-BR" altLang="pt-BR" sz="3200" dirty="0"/>
              <a:t>O tipo de </a:t>
            </a:r>
            <a:r>
              <a:rPr lang="pt-BR" altLang="pt-BR" sz="3200" b="1" dirty="0"/>
              <a:t>SGBD</a:t>
            </a:r>
            <a:r>
              <a:rPr lang="pt-BR" altLang="pt-BR" sz="3200" dirty="0"/>
              <a:t> que o modelo lógico trata é se o mesmo é relacional, orientado a objetos, hierárquico, etc.</a:t>
            </a:r>
          </a:p>
        </p:txBody>
      </p:sp>
    </p:spTree>
    <p:extLst>
      <p:ext uri="{BB962C8B-B14F-4D97-AF65-F5344CB8AC3E}">
        <p14:creationId xmlns:p14="http://schemas.microsoft.com/office/powerpoint/2010/main" val="167122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Modelo lógico</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dirty="0"/>
              <a:t>Nos modelos de </a:t>
            </a:r>
            <a:r>
              <a:rPr lang="pt-BR" altLang="pt-BR" sz="3200" b="1" dirty="0"/>
              <a:t>SGBD</a:t>
            </a:r>
            <a:r>
              <a:rPr lang="pt-BR" altLang="pt-BR" sz="3200" dirty="0"/>
              <a:t> relacional, os dados são organizados em tabelas:</a:t>
            </a:r>
          </a:p>
        </p:txBody>
      </p:sp>
      <p:grpSp>
        <p:nvGrpSpPr>
          <p:cNvPr id="4" name="Agrupar 3">
            <a:extLst>
              <a:ext uri="{FF2B5EF4-FFF2-40B4-BE49-F238E27FC236}">
                <a16:creationId xmlns:a16="http://schemas.microsoft.com/office/drawing/2014/main" id="{45D23E62-4194-472E-B4BA-09911BA59DD2}"/>
              </a:ext>
            </a:extLst>
          </p:cNvPr>
          <p:cNvGrpSpPr/>
          <p:nvPr/>
        </p:nvGrpSpPr>
        <p:grpSpPr>
          <a:xfrm>
            <a:off x="741089" y="3210322"/>
            <a:ext cx="10430496" cy="2305894"/>
            <a:chOff x="741089" y="3210322"/>
            <a:chExt cx="10430496" cy="2305894"/>
          </a:xfrm>
        </p:grpSpPr>
        <p:sp>
          <p:nvSpPr>
            <p:cNvPr id="44" name="CaixaDeTexto 22">
              <a:extLst>
                <a:ext uri="{FF2B5EF4-FFF2-40B4-BE49-F238E27FC236}">
                  <a16:creationId xmlns:a16="http://schemas.microsoft.com/office/drawing/2014/main" id="{D7F3AE98-019C-4256-8AC5-1F741A7B5B17}"/>
                </a:ext>
              </a:extLst>
            </p:cNvPr>
            <p:cNvSpPr txBox="1">
              <a:spLocks noChangeArrowheads="1"/>
            </p:cNvSpPr>
            <p:nvPr/>
          </p:nvSpPr>
          <p:spPr bwMode="auto">
            <a:xfrm>
              <a:off x="10119959" y="4283154"/>
              <a:ext cx="582211" cy="3077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0001</a:t>
              </a:r>
            </a:p>
          </p:txBody>
        </p:sp>
        <p:sp>
          <p:nvSpPr>
            <p:cNvPr id="45" name="CaixaDeTexto 25">
              <a:extLst>
                <a:ext uri="{FF2B5EF4-FFF2-40B4-BE49-F238E27FC236}">
                  <a16:creationId xmlns:a16="http://schemas.microsoft.com/office/drawing/2014/main" id="{1E3D0E6B-3A4A-4B3D-B3B7-444A2FE5CBFC}"/>
                </a:ext>
              </a:extLst>
            </p:cNvPr>
            <p:cNvSpPr txBox="1">
              <a:spLocks noChangeArrowheads="1"/>
            </p:cNvSpPr>
            <p:nvPr/>
          </p:nvSpPr>
          <p:spPr bwMode="auto">
            <a:xfrm>
              <a:off x="10119959" y="4732193"/>
              <a:ext cx="582211" cy="3077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0001</a:t>
              </a:r>
            </a:p>
          </p:txBody>
        </p:sp>
        <p:sp>
          <p:nvSpPr>
            <p:cNvPr id="46" name="CaixaDeTexto 2">
              <a:extLst>
                <a:ext uri="{FF2B5EF4-FFF2-40B4-BE49-F238E27FC236}">
                  <a16:creationId xmlns:a16="http://schemas.microsoft.com/office/drawing/2014/main" id="{0C45DAEE-94FF-40F0-BE57-8AD7BEADC013}"/>
                </a:ext>
              </a:extLst>
            </p:cNvPr>
            <p:cNvSpPr txBox="1">
              <a:spLocks noChangeArrowheads="1"/>
            </p:cNvSpPr>
            <p:nvPr/>
          </p:nvSpPr>
          <p:spPr bwMode="auto">
            <a:xfrm>
              <a:off x="805256" y="3306405"/>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b="1"/>
                <a:t>Cliente</a:t>
              </a:r>
            </a:p>
          </p:txBody>
        </p:sp>
        <p:sp>
          <p:nvSpPr>
            <p:cNvPr id="47" name="CaixaDeTexto 4">
              <a:extLst>
                <a:ext uri="{FF2B5EF4-FFF2-40B4-BE49-F238E27FC236}">
                  <a16:creationId xmlns:a16="http://schemas.microsoft.com/office/drawing/2014/main" id="{26F2828A-4DCC-4880-9E53-C5DE705F89C0}"/>
                </a:ext>
              </a:extLst>
            </p:cNvPr>
            <p:cNvSpPr txBox="1">
              <a:spLocks noChangeArrowheads="1"/>
            </p:cNvSpPr>
            <p:nvPr/>
          </p:nvSpPr>
          <p:spPr bwMode="auto">
            <a:xfrm>
              <a:off x="805256" y="3826231"/>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Id_cliente</a:t>
              </a:r>
            </a:p>
          </p:txBody>
        </p:sp>
        <p:sp>
          <p:nvSpPr>
            <p:cNvPr id="48" name="CaixaDeTexto 5">
              <a:extLst>
                <a:ext uri="{FF2B5EF4-FFF2-40B4-BE49-F238E27FC236}">
                  <a16:creationId xmlns:a16="http://schemas.microsoft.com/office/drawing/2014/main" id="{0A81D696-FC39-45EA-A90D-282CC09B88E3}"/>
                </a:ext>
              </a:extLst>
            </p:cNvPr>
            <p:cNvSpPr txBox="1">
              <a:spLocks noChangeArrowheads="1"/>
            </p:cNvSpPr>
            <p:nvPr/>
          </p:nvSpPr>
          <p:spPr bwMode="auto">
            <a:xfrm>
              <a:off x="1872923" y="3826231"/>
              <a:ext cx="662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nome</a:t>
              </a:r>
            </a:p>
          </p:txBody>
        </p:sp>
        <p:sp>
          <p:nvSpPr>
            <p:cNvPr id="49" name="CaixaDeTexto 6">
              <a:extLst>
                <a:ext uri="{FF2B5EF4-FFF2-40B4-BE49-F238E27FC236}">
                  <a16:creationId xmlns:a16="http://schemas.microsoft.com/office/drawing/2014/main" id="{A0DC8580-9DD7-4ABD-AC57-738E77094E43}"/>
                </a:ext>
              </a:extLst>
            </p:cNvPr>
            <p:cNvSpPr txBox="1">
              <a:spLocks noChangeArrowheads="1"/>
            </p:cNvSpPr>
            <p:nvPr/>
          </p:nvSpPr>
          <p:spPr bwMode="auto">
            <a:xfrm>
              <a:off x="3409367" y="3826231"/>
              <a:ext cx="643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email</a:t>
              </a:r>
            </a:p>
          </p:txBody>
        </p:sp>
        <p:sp>
          <p:nvSpPr>
            <p:cNvPr id="50" name="CaixaDeTexto 7">
              <a:extLst>
                <a:ext uri="{FF2B5EF4-FFF2-40B4-BE49-F238E27FC236}">
                  <a16:creationId xmlns:a16="http://schemas.microsoft.com/office/drawing/2014/main" id="{BCE7F4F5-9A62-463C-AEE4-008002260A88}"/>
                </a:ext>
              </a:extLst>
            </p:cNvPr>
            <p:cNvSpPr txBox="1">
              <a:spLocks noChangeArrowheads="1"/>
            </p:cNvSpPr>
            <p:nvPr/>
          </p:nvSpPr>
          <p:spPr bwMode="auto">
            <a:xfrm>
              <a:off x="805256" y="4250939"/>
              <a:ext cx="582211" cy="3077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0001</a:t>
              </a:r>
            </a:p>
          </p:txBody>
        </p:sp>
        <p:sp>
          <p:nvSpPr>
            <p:cNvPr id="51" name="CaixaDeTexto 8">
              <a:extLst>
                <a:ext uri="{FF2B5EF4-FFF2-40B4-BE49-F238E27FC236}">
                  <a16:creationId xmlns:a16="http://schemas.microsoft.com/office/drawing/2014/main" id="{11C38882-103B-492C-8767-C221FC965CDA}"/>
                </a:ext>
              </a:extLst>
            </p:cNvPr>
            <p:cNvSpPr txBox="1">
              <a:spLocks noChangeArrowheads="1"/>
            </p:cNvSpPr>
            <p:nvPr/>
          </p:nvSpPr>
          <p:spPr bwMode="auto">
            <a:xfrm>
              <a:off x="1872923" y="4259787"/>
              <a:ext cx="15087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Karina de Souza</a:t>
              </a:r>
            </a:p>
          </p:txBody>
        </p:sp>
        <p:sp>
          <p:nvSpPr>
            <p:cNvPr id="52" name="CaixaDeTexto 9">
              <a:extLst>
                <a:ext uri="{FF2B5EF4-FFF2-40B4-BE49-F238E27FC236}">
                  <a16:creationId xmlns:a16="http://schemas.microsoft.com/office/drawing/2014/main" id="{118AF2B0-F92F-435E-8478-8C05CC3A14D5}"/>
                </a:ext>
              </a:extLst>
            </p:cNvPr>
            <p:cNvSpPr txBox="1">
              <a:spLocks noChangeArrowheads="1"/>
            </p:cNvSpPr>
            <p:nvPr/>
          </p:nvSpPr>
          <p:spPr bwMode="auto">
            <a:xfrm>
              <a:off x="3409367" y="4259787"/>
              <a:ext cx="2167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karinasouza@uol.com.br</a:t>
              </a:r>
            </a:p>
          </p:txBody>
        </p:sp>
        <p:sp>
          <p:nvSpPr>
            <p:cNvPr id="53" name="CaixaDeTexto 10">
              <a:extLst>
                <a:ext uri="{FF2B5EF4-FFF2-40B4-BE49-F238E27FC236}">
                  <a16:creationId xmlns:a16="http://schemas.microsoft.com/office/drawing/2014/main" id="{8C3BB2A4-53B0-4853-81A2-14611CBB598D}"/>
                </a:ext>
              </a:extLst>
            </p:cNvPr>
            <p:cNvSpPr txBox="1">
              <a:spLocks noChangeArrowheads="1"/>
            </p:cNvSpPr>
            <p:nvPr/>
          </p:nvSpPr>
          <p:spPr bwMode="auto">
            <a:xfrm>
              <a:off x="805256" y="470661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0002</a:t>
              </a:r>
            </a:p>
          </p:txBody>
        </p:sp>
        <p:sp>
          <p:nvSpPr>
            <p:cNvPr id="54" name="CaixaDeTexto 11">
              <a:extLst>
                <a:ext uri="{FF2B5EF4-FFF2-40B4-BE49-F238E27FC236}">
                  <a16:creationId xmlns:a16="http://schemas.microsoft.com/office/drawing/2014/main" id="{8C054895-7F94-4B22-B8A4-C54B3951CF79}"/>
                </a:ext>
              </a:extLst>
            </p:cNvPr>
            <p:cNvSpPr txBox="1">
              <a:spLocks noChangeArrowheads="1"/>
            </p:cNvSpPr>
            <p:nvPr/>
          </p:nvSpPr>
          <p:spPr bwMode="auto">
            <a:xfrm>
              <a:off x="1872923" y="4706616"/>
              <a:ext cx="1478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Maria Aparecida</a:t>
              </a:r>
            </a:p>
          </p:txBody>
        </p:sp>
        <p:sp>
          <p:nvSpPr>
            <p:cNvPr id="55" name="CaixaDeTexto 12">
              <a:extLst>
                <a:ext uri="{FF2B5EF4-FFF2-40B4-BE49-F238E27FC236}">
                  <a16:creationId xmlns:a16="http://schemas.microsoft.com/office/drawing/2014/main" id="{55205BBF-24C6-4210-9236-A0DE36984400}"/>
                </a:ext>
              </a:extLst>
            </p:cNvPr>
            <p:cNvSpPr txBox="1">
              <a:spLocks noChangeArrowheads="1"/>
            </p:cNvSpPr>
            <p:nvPr/>
          </p:nvSpPr>
          <p:spPr bwMode="auto">
            <a:xfrm>
              <a:off x="3409367" y="4706616"/>
              <a:ext cx="1630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maria@gmail.com</a:t>
              </a:r>
            </a:p>
          </p:txBody>
        </p:sp>
        <p:sp>
          <p:nvSpPr>
            <p:cNvPr id="56" name="CaixaDeTexto 13">
              <a:extLst>
                <a:ext uri="{FF2B5EF4-FFF2-40B4-BE49-F238E27FC236}">
                  <a16:creationId xmlns:a16="http://schemas.microsoft.com/office/drawing/2014/main" id="{E1AD396C-2778-4320-A2F4-D87A11328A56}"/>
                </a:ext>
              </a:extLst>
            </p:cNvPr>
            <p:cNvSpPr txBox="1">
              <a:spLocks noChangeArrowheads="1"/>
            </p:cNvSpPr>
            <p:nvPr/>
          </p:nvSpPr>
          <p:spPr bwMode="auto">
            <a:xfrm>
              <a:off x="805256" y="5131324"/>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0003</a:t>
              </a:r>
            </a:p>
          </p:txBody>
        </p:sp>
        <p:sp>
          <p:nvSpPr>
            <p:cNvPr id="57" name="CaixaDeTexto 14">
              <a:extLst>
                <a:ext uri="{FF2B5EF4-FFF2-40B4-BE49-F238E27FC236}">
                  <a16:creationId xmlns:a16="http://schemas.microsoft.com/office/drawing/2014/main" id="{AEB37C06-AFDB-43B1-8EC8-81EDE4B5CBBE}"/>
                </a:ext>
              </a:extLst>
            </p:cNvPr>
            <p:cNvSpPr txBox="1">
              <a:spLocks noChangeArrowheads="1"/>
            </p:cNvSpPr>
            <p:nvPr/>
          </p:nvSpPr>
          <p:spPr bwMode="auto">
            <a:xfrm>
              <a:off x="1872923" y="5131324"/>
              <a:ext cx="14684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Joao de Alencar</a:t>
              </a:r>
            </a:p>
          </p:txBody>
        </p:sp>
        <p:sp>
          <p:nvSpPr>
            <p:cNvPr id="58" name="CaixaDeTexto 15">
              <a:extLst>
                <a:ext uri="{FF2B5EF4-FFF2-40B4-BE49-F238E27FC236}">
                  <a16:creationId xmlns:a16="http://schemas.microsoft.com/office/drawing/2014/main" id="{4FEF16EA-01B0-4407-BFB0-39101B0D7F72}"/>
                </a:ext>
              </a:extLst>
            </p:cNvPr>
            <p:cNvSpPr txBox="1">
              <a:spLocks noChangeArrowheads="1"/>
            </p:cNvSpPr>
            <p:nvPr/>
          </p:nvSpPr>
          <p:spPr bwMode="auto">
            <a:xfrm>
              <a:off x="3409367" y="5131324"/>
              <a:ext cx="22573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joaoalencar@outlook.com</a:t>
              </a:r>
            </a:p>
          </p:txBody>
        </p:sp>
        <p:sp>
          <p:nvSpPr>
            <p:cNvPr id="59" name="CaixaDeTexto 16">
              <a:extLst>
                <a:ext uri="{FF2B5EF4-FFF2-40B4-BE49-F238E27FC236}">
                  <a16:creationId xmlns:a16="http://schemas.microsoft.com/office/drawing/2014/main" id="{3BB8328A-00C5-49F1-BEDA-9BCC3716B320}"/>
                </a:ext>
              </a:extLst>
            </p:cNvPr>
            <p:cNvSpPr txBox="1">
              <a:spLocks noChangeArrowheads="1"/>
            </p:cNvSpPr>
            <p:nvPr/>
          </p:nvSpPr>
          <p:spPr bwMode="auto">
            <a:xfrm>
              <a:off x="6410750" y="3294379"/>
              <a:ext cx="83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b="1"/>
                <a:t>Conta</a:t>
              </a:r>
            </a:p>
          </p:txBody>
        </p:sp>
        <p:sp>
          <p:nvSpPr>
            <p:cNvPr id="60" name="CaixaDeTexto 17">
              <a:extLst>
                <a:ext uri="{FF2B5EF4-FFF2-40B4-BE49-F238E27FC236}">
                  <a16:creationId xmlns:a16="http://schemas.microsoft.com/office/drawing/2014/main" id="{BF6160B3-C329-4EAB-B8E0-281F3B3146AD}"/>
                </a:ext>
              </a:extLst>
            </p:cNvPr>
            <p:cNvSpPr txBox="1">
              <a:spLocks noChangeArrowheads="1"/>
            </p:cNvSpPr>
            <p:nvPr/>
          </p:nvSpPr>
          <p:spPr bwMode="auto">
            <a:xfrm>
              <a:off x="6410750" y="3814205"/>
              <a:ext cx="9188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Id_conta</a:t>
              </a:r>
            </a:p>
          </p:txBody>
        </p:sp>
        <p:sp>
          <p:nvSpPr>
            <p:cNvPr id="61" name="CaixaDeTexto 18">
              <a:extLst>
                <a:ext uri="{FF2B5EF4-FFF2-40B4-BE49-F238E27FC236}">
                  <a16:creationId xmlns:a16="http://schemas.microsoft.com/office/drawing/2014/main" id="{26B93DB4-1D8D-4794-AA79-497891C897EA}"/>
                </a:ext>
              </a:extLst>
            </p:cNvPr>
            <p:cNvSpPr txBox="1">
              <a:spLocks noChangeArrowheads="1"/>
            </p:cNvSpPr>
            <p:nvPr/>
          </p:nvSpPr>
          <p:spPr bwMode="auto">
            <a:xfrm>
              <a:off x="7325129" y="3814205"/>
              <a:ext cx="8499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agencia</a:t>
              </a:r>
            </a:p>
          </p:txBody>
        </p:sp>
        <p:sp>
          <p:nvSpPr>
            <p:cNvPr id="62" name="CaixaDeTexto 19">
              <a:extLst>
                <a:ext uri="{FF2B5EF4-FFF2-40B4-BE49-F238E27FC236}">
                  <a16:creationId xmlns:a16="http://schemas.microsoft.com/office/drawing/2014/main" id="{C0D4AD75-E71C-44E2-B863-EC1D801100F3}"/>
                </a:ext>
              </a:extLst>
            </p:cNvPr>
            <p:cNvSpPr txBox="1">
              <a:spLocks noChangeArrowheads="1"/>
            </p:cNvSpPr>
            <p:nvPr/>
          </p:nvSpPr>
          <p:spPr bwMode="auto">
            <a:xfrm>
              <a:off x="8162865" y="3814205"/>
              <a:ext cx="841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numero</a:t>
              </a:r>
            </a:p>
          </p:txBody>
        </p:sp>
        <p:sp>
          <p:nvSpPr>
            <p:cNvPr id="63" name="CaixaDeTexto 20">
              <a:extLst>
                <a:ext uri="{FF2B5EF4-FFF2-40B4-BE49-F238E27FC236}">
                  <a16:creationId xmlns:a16="http://schemas.microsoft.com/office/drawing/2014/main" id="{D9EAC493-177F-4FF0-85C5-EC8A8E7C7B69}"/>
                </a:ext>
              </a:extLst>
            </p:cNvPr>
            <p:cNvSpPr txBox="1">
              <a:spLocks noChangeArrowheads="1"/>
            </p:cNvSpPr>
            <p:nvPr/>
          </p:nvSpPr>
          <p:spPr bwMode="auto">
            <a:xfrm>
              <a:off x="6410750" y="4283154"/>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0001</a:t>
              </a:r>
            </a:p>
          </p:txBody>
        </p:sp>
        <p:sp>
          <p:nvSpPr>
            <p:cNvPr id="64" name="CaixaDeTexto 21">
              <a:extLst>
                <a:ext uri="{FF2B5EF4-FFF2-40B4-BE49-F238E27FC236}">
                  <a16:creationId xmlns:a16="http://schemas.microsoft.com/office/drawing/2014/main" id="{E29D318D-AA73-4CEC-BD6B-7D9E32268C72}"/>
                </a:ext>
              </a:extLst>
            </p:cNvPr>
            <p:cNvSpPr txBox="1">
              <a:spLocks noChangeArrowheads="1"/>
            </p:cNvSpPr>
            <p:nvPr/>
          </p:nvSpPr>
          <p:spPr bwMode="auto">
            <a:xfrm>
              <a:off x="7325129" y="4283154"/>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2345</a:t>
              </a:r>
            </a:p>
          </p:txBody>
        </p:sp>
        <p:sp>
          <p:nvSpPr>
            <p:cNvPr id="65" name="CaixaDeTexto 22">
              <a:extLst>
                <a:ext uri="{FF2B5EF4-FFF2-40B4-BE49-F238E27FC236}">
                  <a16:creationId xmlns:a16="http://schemas.microsoft.com/office/drawing/2014/main" id="{EFA988B6-41B5-4F6C-A722-E11929A5BFEA}"/>
                </a:ext>
              </a:extLst>
            </p:cNvPr>
            <p:cNvSpPr txBox="1">
              <a:spLocks noChangeArrowheads="1"/>
            </p:cNvSpPr>
            <p:nvPr/>
          </p:nvSpPr>
          <p:spPr bwMode="auto">
            <a:xfrm>
              <a:off x="8162865" y="4283154"/>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01245-8</a:t>
              </a:r>
            </a:p>
          </p:txBody>
        </p:sp>
        <p:sp>
          <p:nvSpPr>
            <p:cNvPr id="66" name="CaixaDeTexto 23">
              <a:extLst>
                <a:ext uri="{FF2B5EF4-FFF2-40B4-BE49-F238E27FC236}">
                  <a16:creationId xmlns:a16="http://schemas.microsoft.com/office/drawing/2014/main" id="{556C4237-5680-4B67-8811-451672394DBF}"/>
                </a:ext>
              </a:extLst>
            </p:cNvPr>
            <p:cNvSpPr txBox="1">
              <a:spLocks noChangeArrowheads="1"/>
            </p:cNvSpPr>
            <p:nvPr/>
          </p:nvSpPr>
          <p:spPr bwMode="auto">
            <a:xfrm>
              <a:off x="6410750" y="4732193"/>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0002</a:t>
              </a:r>
            </a:p>
          </p:txBody>
        </p:sp>
        <p:sp>
          <p:nvSpPr>
            <p:cNvPr id="67" name="CaixaDeTexto 24">
              <a:extLst>
                <a:ext uri="{FF2B5EF4-FFF2-40B4-BE49-F238E27FC236}">
                  <a16:creationId xmlns:a16="http://schemas.microsoft.com/office/drawing/2014/main" id="{52BEA669-1B15-4844-8013-C8A33728F22F}"/>
                </a:ext>
              </a:extLst>
            </p:cNvPr>
            <p:cNvSpPr txBox="1">
              <a:spLocks noChangeArrowheads="1"/>
            </p:cNvSpPr>
            <p:nvPr/>
          </p:nvSpPr>
          <p:spPr bwMode="auto">
            <a:xfrm>
              <a:off x="7325129" y="4732193"/>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2345</a:t>
              </a:r>
            </a:p>
          </p:txBody>
        </p:sp>
        <p:sp>
          <p:nvSpPr>
            <p:cNvPr id="68" name="CaixaDeTexto 25">
              <a:extLst>
                <a:ext uri="{FF2B5EF4-FFF2-40B4-BE49-F238E27FC236}">
                  <a16:creationId xmlns:a16="http://schemas.microsoft.com/office/drawing/2014/main" id="{4DA3FCF9-202D-44B7-BCC9-0096AFDDE3C3}"/>
                </a:ext>
              </a:extLst>
            </p:cNvPr>
            <p:cNvSpPr txBox="1">
              <a:spLocks noChangeArrowheads="1"/>
            </p:cNvSpPr>
            <p:nvPr/>
          </p:nvSpPr>
          <p:spPr bwMode="auto">
            <a:xfrm>
              <a:off x="8162865" y="4732193"/>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52147-3</a:t>
              </a:r>
            </a:p>
          </p:txBody>
        </p:sp>
        <p:sp>
          <p:nvSpPr>
            <p:cNvPr id="69" name="Fluxograma: Processo 68">
              <a:extLst>
                <a:ext uri="{FF2B5EF4-FFF2-40B4-BE49-F238E27FC236}">
                  <a16:creationId xmlns:a16="http://schemas.microsoft.com/office/drawing/2014/main" id="{EB50C4D1-B208-47BB-91FE-D185A109E0E9}"/>
                </a:ext>
              </a:extLst>
            </p:cNvPr>
            <p:cNvSpPr/>
            <p:nvPr/>
          </p:nvSpPr>
          <p:spPr>
            <a:xfrm>
              <a:off x="741089" y="3222348"/>
              <a:ext cx="4931947" cy="2293868"/>
            </a:xfrm>
            <a:prstGeom prst="flowChartProcess">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a:p>
          </p:txBody>
        </p:sp>
        <p:cxnSp>
          <p:nvCxnSpPr>
            <p:cNvPr id="70" name="Conector reto 69">
              <a:extLst>
                <a:ext uri="{FF2B5EF4-FFF2-40B4-BE49-F238E27FC236}">
                  <a16:creationId xmlns:a16="http://schemas.microsoft.com/office/drawing/2014/main" id="{AE5C81D6-3780-4009-B94C-44507D2B1EAF}"/>
                </a:ext>
              </a:extLst>
            </p:cNvPr>
            <p:cNvCxnSpPr/>
            <p:nvPr/>
          </p:nvCxnSpPr>
          <p:spPr>
            <a:xfrm>
              <a:off x="741089" y="3775354"/>
              <a:ext cx="4931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7E459DBE-23FA-45FF-9A49-3767BAD30745}"/>
                </a:ext>
              </a:extLst>
            </p:cNvPr>
            <p:cNvCxnSpPr/>
            <p:nvPr/>
          </p:nvCxnSpPr>
          <p:spPr>
            <a:xfrm>
              <a:off x="741089" y="4211123"/>
              <a:ext cx="4931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reto 71">
              <a:extLst>
                <a:ext uri="{FF2B5EF4-FFF2-40B4-BE49-F238E27FC236}">
                  <a16:creationId xmlns:a16="http://schemas.microsoft.com/office/drawing/2014/main" id="{C6E57205-A8B6-475E-8731-F42C637D604A}"/>
                </a:ext>
              </a:extLst>
            </p:cNvPr>
            <p:cNvCxnSpPr/>
            <p:nvPr/>
          </p:nvCxnSpPr>
          <p:spPr>
            <a:xfrm>
              <a:off x="741089" y="4666799"/>
              <a:ext cx="4931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to 72">
              <a:extLst>
                <a:ext uri="{FF2B5EF4-FFF2-40B4-BE49-F238E27FC236}">
                  <a16:creationId xmlns:a16="http://schemas.microsoft.com/office/drawing/2014/main" id="{D0E79A26-3495-467B-AB8D-B83E3D6DE839}"/>
                </a:ext>
              </a:extLst>
            </p:cNvPr>
            <p:cNvCxnSpPr/>
            <p:nvPr/>
          </p:nvCxnSpPr>
          <p:spPr>
            <a:xfrm>
              <a:off x="741089" y="5115839"/>
              <a:ext cx="4931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to 73">
              <a:extLst>
                <a:ext uri="{FF2B5EF4-FFF2-40B4-BE49-F238E27FC236}">
                  <a16:creationId xmlns:a16="http://schemas.microsoft.com/office/drawing/2014/main" id="{731B0AE8-ED25-4DD3-9CBC-78F2ABBA45D3}"/>
                </a:ext>
              </a:extLst>
            </p:cNvPr>
            <p:cNvCxnSpPr/>
            <p:nvPr/>
          </p:nvCxnSpPr>
          <p:spPr>
            <a:xfrm>
              <a:off x="1778456" y="3775354"/>
              <a:ext cx="0" cy="1740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to 74">
              <a:extLst>
                <a:ext uri="{FF2B5EF4-FFF2-40B4-BE49-F238E27FC236}">
                  <a16:creationId xmlns:a16="http://schemas.microsoft.com/office/drawing/2014/main" id="{CCE78485-A1AD-482D-91DC-803807F07EB2}"/>
                </a:ext>
              </a:extLst>
            </p:cNvPr>
            <p:cNvCxnSpPr/>
            <p:nvPr/>
          </p:nvCxnSpPr>
          <p:spPr>
            <a:xfrm>
              <a:off x="3311334" y="3775354"/>
              <a:ext cx="0" cy="1740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uxograma: Processo 75">
              <a:extLst>
                <a:ext uri="{FF2B5EF4-FFF2-40B4-BE49-F238E27FC236}">
                  <a16:creationId xmlns:a16="http://schemas.microsoft.com/office/drawing/2014/main" id="{9F77ACFB-B6BC-492D-BC4F-49552D556306}"/>
                </a:ext>
              </a:extLst>
            </p:cNvPr>
            <p:cNvSpPr/>
            <p:nvPr/>
          </p:nvSpPr>
          <p:spPr>
            <a:xfrm>
              <a:off x="6253897" y="3210322"/>
              <a:ext cx="4917688" cy="1908976"/>
            </a:xfrm>
            <a:prstGeom prst="flowChartProcess">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a:p>
          </p:txBody>
        </p:sp>
        <p:cxnSp>
          <p:nvCxnSpPr>
            <p:cNvPr id="77" name="Conector reto 76">
              <a:extLst>
                <a:ext uri="{FF2B5EF4-FFF2-40B4-BE49-F238E27FC236}">
                  <a16:creationId xmlns:a16="http://schemas.microsoft.com/office/drawing/2014/main" id="{B46067BE-E777-4009-BC09-E958B2B06856}"/>
                </a:ext>
              </a:extLst>
            </p:cNvPr>
            <p:cNvCxnSpPr/>
            <p:nvPr/>
          </p:nvCxnSpPr>
          <p:spPr>
            <a:xfrm>
              <a:off x="6253897" y="3763328"/>
              <a:ext cx="4917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ector reto 77">
              <a:extLst>
                <a:ext uri="{FF2B5EF4-FFF2-40B4-BE49-F238E27FC236}">
                  <a16:creationId xmlns:a16="http://schemas.microsoft.com/office/drawing/2014/main" id="{109720DF-6724-475A-ACF1-E47C96E66815}"/>
                </a:ext>
              </a:extLst>
            </p:cNvPr>
            <p:cNvCxnSpPr/>
            <p:nvPr/>
          </p:nvCxnSpPr>
          <p:spPr>
            <a:xfrm>
              <a:off x="6253897" y="4732193"/>
              <a:ext cx="4917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ector reto 78">
              <a:extLst>
                <a:ext uri="{FF2B5EF4-FFF2-40B4-BE49-F238E27FC236}">
                  <a16:creationId xmlns:a16="http://schemas.microsoft.com/office/drawing/2014/main" id="{56E9C72D-E51B-43C2-8206-CD073386926C}"/>
                </a:ext>
              </a:extLst>
            </p:cNvPr>
            <p:cNvCxnSpPr/>
            <p:nvPr/>
          </p:nvCxnSpPr>
          <p:spPr>
            <a:xfrm>
              <a:off x="7291264" y="3763328"/>
              <a:ext cx="0" cy="135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ector reto 79">
              <a:extLst>
                <a:ext uri="{FF2B5EF4-FFF2-40B4-BE49-F238E27FC236}">
                  <a16:creationId xmlns:a16="http://schemas.microsoft.com/office/drawing/2014/main" id="{5E6DBAB6-5710-4134-8618-FCBEE1CEBE36}"/>
                </a:ext>
              </a:extLst>
            </p:cNvPr>
            <p:cNvCxnSpPr/>
            <p:nvPr/>
          </p:nvCxnSpPr>
          <p:spPr>
            <a:xfrm>
              <a:off x="6253897" y="4199097"/>
              <a:ext cx="4917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CaixaDeTexto 19">
              <a:extLst>
                <a:ext uri="{FF2B5EF4-FFF2-40B4-BE49-F238E27FC236}">
                  <a16:creationId xmlns:a16="http://schemas.microsoft.com/office/drawing/2014/main" id="{005B7E41-3759-4B03-B4DB-171100C61A1E}"/>
                </a:ext>
              </a:extLst>
            </p:cNvPr>
            <p:cNvSpPr txBox="1">
              <a:spLocks noChangeArrowheads="1"/>
            </p:cNvSpPr>
            <p:nvPr/>
          </p:nvSpPr>
          <p:spPr bwMode="auto">
            <a:xfrm>
              <a:off x="9041597" y="3814205"/>
              <a:ext cx="5116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tipo</a:t>
              </a:r>
            </a:p>
          </p:txBody>
        </p:sp>
        <p:sp>
          <p:nvSpPr>
            <p:cNvPr id="82" name="CaixaDeTexto 22">
              <a:extLst>
                <a:ext uri="{FF2B5EF4-FFF2-40B4-BE49-F238E27FC236}">
                  <a16:creationId xmlns:a16="http://schemas.microsoft.com/office/drawing/2014/main" id="{C337FB3D-30B3-42D6-8D35-66E33FD98FB9}"/>
                </a:ext>
              </a:extLst>
            </p:cNvPr>
            <p:cNvSpPr txBox="1">
              <a:spLocks noChangeArrowheads="1"/>
            </p:cNvSpPr>
            <p:nvPr/>
          </p:nvSpPr>
          <p:spPr bwMode="auto">
            <a:xfrm>
              <a:off x="9041597" y="4283154"/>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corrente</a:t>
              </a:r>
            </a:p>
          </p:txBody>
        </p:sp>
        <p:sp>
          <p:nvSpPr>
            <p:cNvPr id="83" name="CaixaDeTexto 25">
              <a:extLst>
                <a:ext uri="{FF2B5EF4-FFF2-40B4-BE49-F238E27FC236}">
                  <a16:creationId xmlns:a16="http://schemas.microsoft.com/office/drawing/2014/main" id="{6FEFF399-C8AB-43DB-A3E8-E852FD148780}"/>
                </a:ext>
              </a:extLst>
            </p:cNvPr>
            <p:cNvSpPr txBox="1">
              <a:spLocks noChangeArrowheads="1"/>
            </p:cNvSpPr>
            <p:nvPr/>
          </p:nvSpPr>
          <p:spPr bwMode="auto">
            <a:xfrm>
              <a:off x="9041597" y="4732193"/>
              <a:ext cx="970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a:t>poupanca</a:t>
              </a:r>
            </a:p>
          </p:txBody>
        </p:sp>
        <p:cxnSp>
          <p:nvCxnSpPr>
            <p:cNvPr id="84" name="Conector reto 83">
              <a:extLst>
                <a:ext uri="{FF2B5EF4-FFF2-40B4-BE49-F238E27FC236}">
                  <a16:creationId xmlns:a16="http://schemas.microsoft.com/office/drawing/2014/main" id="{741AF30D-C87D-4EB0-A510-BFFB0E461271}"/>
                </a:ext>
              </a:extLst>
            </p:cNvPr>
            <p:cNvCxnSpPr/>
            <p:nvPr/>
          </p:nvCxnSpPr>
          <p:spPr>
            <a:xfrm>
              <a:off x="8150389" y="3763328"/>
              <a:ext cx="0" cy="135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ector reto 84">
              <a:extLst>
                <a:ext uri="{FF2B5EF4-FFF2-40B4-BE49-F238E27FC236}">
                  <a16:creationId xmlns:a16="http://schemas.microsoft.com/office/drawing/2014/main" id="{FA3A8FB2-197D-4B07-A215-2F3CA0BBAB25}"/>
                </a:ext>
              </a:extLst>
            </p:cNvPr>
            <p:cNvCxnSpPr/>
            <p:nvPr/>
          </p:nvCxnSpPr>
          <p:spPr>
            <a:xfrm>
              <a:off x="9002384" y="3763328"/>
              <a:ext cx="0" cy="135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CaixaDeTexto 19">
              <a:extLst>
                <a:ext uri="{FF2B5EF4-FFF2-40B4-BE49-F238E27FC236}">
                  <a16:creationId xmlns:a16="http://schemas.microsoft.com/office/drawing/2014/main" id="{268E2610-861B-4BFD-B286-0AA8A93530E8}"/>
                </a:ext>
              </a:extLst>
            </p:cNvPr>
            <p:cNvSpPr txBox="1">
              <a:spLocks noChangeArrowheads="1"/>
            </p:cNvSpPr>
            <p:nvPr/>
          </p:nvSpPr>
          <p:spPr bwMode="auto">
            <a:xfrm>
              <a:off x="10119959" y="3814205"/>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400" b="1"/>
                <a:t>Id_cliente</a:t>
              </a:r>
            </a:p>
          </p:txBody>
        </p:sp>
        <p:cxnSp>
          <p:nvCxnSpPr>
            <p:cNvPr id="87" name="Conector reto 86">
              <a:extLst>
                <a:ext uri="{FF2B5EF4-FFF2-40B4-BE49-F238E27FC236}">
                  <a16:creationId xmlns:a16="http://schemas.microsoft.com/office/drawing/2014/main" id="{B8F6FF46-7A68-4125-9E4F-67533B8FDEF9}"/>
                </a:ext>
              </a:extLst>
            </p:cNvPr>
            <p:cNvCxnSpPr/>
            <p:nvPr/>
          </p:nvCxnSpPr>
          <p:spPr>
            <a:xfrm>
              <a:off x="10119959" y="3763328"/>
              <a:ext cx="0" cy="135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22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Modelagem lógica</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lnSpcReduction="10000"/>
          </a:bodyPr>
          <a:lstStyle/>
          <a:p>
            <a:pPr>
              <a:lnSpc>
                <a:spcPct val="150000"/>
              </a:lnSpc>
            </a:pPr>
            <a:r>
              <a:rPr lang="pt-BR" altLang="pt-BR" sz="3200" dirty="0"/>
              <a:t>A </a:t>
            </a:r>
            <a:r>
              <a:rPr lang="pt-BR" altLang="pt-BR" sz="3200" b="1" dirty="0"/>
              <a:t>modelagem lógica </a:t>
            </a:r>
            <a:r>
              <a:rPr lang="pt-BR" altLang="pt-BR" sz="3200" dirty="0"/>
              <a:t>consiste em determinar quais informações serão necessárias ao </a:t>
            </a:r>
            <a:r>
              <a:rPr lang="pt-BR" altLang="pt-BR" sz="3200" b="1" dirty="0"/>
              <a:t>Banco</a:t>
            </a:r>
            <a:r>
              <a:rPr lang="pt-BR" altLang="pt-BR" sz="3200" dirty="0"/>
              <a:t>. Estas informações serão divididas em </a:t>
            </a:r>
            <a:r>
              <a:rPr lang="pt-BR" altLang="pt-BR" sz="3200" b="1" dirty="0"/>
              <a:t>Tabelas</a:t>
            </a:r>
            <a:r>
              <a:rPr lang="pt-BR" altLang="pt-BR" sz="3200" dirty="0"/>
              <a:t>. Também serão definidos nesta fase os </a:t>
            </a:r>
            <a:r>
              <a:rPr lang="pt-BR" altLang="pt-BR" sz="3200" b="1" dirty="0"/>
              <a:t>Campos das Tabelas</a:t>
            </a:r>
            <a:r>
              <a:rPr lang="pt-BR" altLang="pt-BR" sz="3200" dirty="0"/>
              <a:t>, seus </a:t>
            </a:r>
            <a:r>
              <a:rPr lang="pt-BR" altLang="pt-BR" sz="3200" b="1" dirty="0"/>
              <a:t>Atributos</a:t>
            </a:r>
            <a:r>
              <a:rPr lang="pt-BR" altLang="pt-BR" sz="3200" dirty="0"/>
              <a:t> e </a:t>
            </a:r>
            <a:r>
              <a:rPr lang="pt-BR" altLang="pt-BR" sz="3200" b="1" dirty="0"/>
              <a:t>Propriedades</a:t>
            </a:r>
            <a:r>
              <a:rPr lang="pt-BR" altLang="pt-BR" sz="3200" dirty="0"/>
              <a:t> e ainda as </a:t>
            </a:r>
            <a:r>
              <a:rPr lang="pt-BR" altLang="pt-BR" sz="3200" b="1" dirty="0"/>
              <a:t>Chaves Primárias (PK)</a:t>
            </a:r>
            <a:r>
              <a:rPr lang="pt-BR" altLang="pt-BR" sz="3200" dirty="0"/>
              <a:t> e </a:t>
            </a:r>
            <a:r>
              <a:rPr lang="pt-BR" altLang="pt-BR" sz="3200" b="1" dirty="0"/>
              <a:t>Secundárias (FK)</a:t>
            </a:r>
            <a:r>
              <a:rPr lang="pt-BR" altLang="pt-BR" sz="3200" dirty="0"/>
              <a:t>, seus </a:t>
            </a:r>
            <a:r>
              <a:rPr lang="pt-BR" altLang="pt-BR" sz="3200" b="1" dirty="0"/>
              <a:t>Índices</a:t>
            </a:r>
            <a:r>
              <a:rPr lang="pt-BR" altLang="pt-BR" sz="3200" dirty="0"/>
              <a:t> e </a:t>
            </a:r>
            <a:r>
              <a:rPr lang="pt-BR" altLang="pt-BR" sz="3200" b="1" dirty="0"/>
              <a:t>Relacionamentos</a:t>
            </a:r>
            <a:r>
              <a:rPr lang="pt-BR" altLang="pt-BR" sz="3200" dirty="0"/>
              <a:t>.</a:t>
            </a:r>
          </a:p>
        </p:txBody>
      </p:sp>
    </p:spTree>
    <p:extLst>
      <p:ext uri="{BB962C8B-B14F-4D97-AF65-F5344CB8AC3E}">
        <p14:creationId xmlns:p14="http://schemas.microsoft.com/office/powerpoint/2010/main" val="307242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Modelagem física</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dirty="0"/>
              <a:t>A </a:t>
            </a:r>
            <a:r>
              <a:rPr lang="pt-BR" altLang="pt-BR" b="1" dirty="0"/>
              <a:t>modelagem física </a:t>
            </a:r>
            <a:r>
              <a:rPr lang="pt-BR" altLang="pt-BR" dirty="0"/>
              <a:t>consiste na escolha de um </a:t>
            </a:r>
            <a:r>
              <a:rPr lang="pt-BR" altLang="pt-BR" b="1" dirty="0"/>
              <a:t>SGBD</a:t>
            </a:r>
            <a:r>
              <a:rPr lang="pt-BR" altLang="pt-BR" dirty="0"/>
              <a:t> e a criação do projeto (Modelagem Lógica) neste sistema.</a:t>
            </a:r>
          </a:p>
          <a:p>
            <a:pPr>
              <a:lnSpc>
                <a:spcPct val="150000"/>
              </a:lnSpc>
            </a:pPr>
            <a:r>
              <a:rPr lang="pt-BR" altLang="pt-BR" dirty="0"/>
              <a:t>O </a:t>
            </a:r>
            <a:r>
              <a:rPr lang="pt-BR" altLang="pt-BR" b="1" dirty="0"/>
              <a:t>Modelo de Entidades e Relacionamentos </a:t>
            </a:r>
            <a:r>
              <a:rPr lang="pt-BR" altLang="pt-BR" dirty="0"/>
              <a:t>é um modelo abstrato cuja finalidade é descrever, de maneira conceitual, os dados a serem utilizados em um Sistema de Informações ou que pertencem a um domínio.</a:t>
            </a:r>
          </a:p>
        </p:txBody>
      </p:sp>
    </p:spTree>
    <p:extLst>
      <p:ext uri="{BB962C8B-B14F-4D97-AF65-F5344CB8AC3E}">
        <p14:creationId xmlns:p14="http://schemas.microsoft.com/office/powerpoint/2010/main" val="15088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Modelagem física</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dirty="0"/>
              <a:t>A principal ferramenta do modelo é sua representação gráfica, o Diagrama Entidade Relacionamento.</a:t>
            </a:r>
          </a:p>
          <a:p>
            <a:pPr>
              <a:lnSpc>
                <a:spcPct val="150000"/>
              </a:lnSpc>
            </a:pPr>
            <a:r>
              <a:rPr lang="pt-BR" altLang="pt-BR" dirty="0"/>
              <a:t>Normalmente o modelo e o diagrama são conhecidos por suas siglas: </a:t>
            </a:r>
            <a:r>
              <a:rPr lang="pt-BR" altLang="pt-BR" b="1" dirty="0"/>
              <a:t>MER</a:t>
            </a:r>
            <a:r>
              <a:rPr lang="pt-BR" altLang="pt-BR" dirty="0"/>
              <a:t> e </a:t>
            </a:r>
            <a:r>
              <a:rPr lang="pt-BR" altLang="pt-BR" b="1" dirty="0"/>
              <a:t>DER</a:t>
            </a:r>
            <a:r>
              <a:rPr lang="pt-BR" altLang="pt-BR" dirty="0"/>
              <a:t>.</a:t>
            </a:r>
          </a:p>
        </p:txBody>
      </p:sp>
    </p:spTree>
    <p:extLst>
      <p:ext uri="{BB962C8B-B14F-4D97-AF65-F5344CB8AC3E}">
        <p14:creationId xmlns:p14="http://schemas.microsoft.com/office/powerpoint/2010/main" val="146179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Fundamentos do MER</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t>Entidade</a:t>
            </a:r>
          </a:p>
          <a:p>
            <a:pPr lvl="1">
              <a:lnSpc>
                <a:spcPct val="150000"/>
              </a:lnSpc>
            </a:pPr>
            <a:r>
              <a:rPr lang="pt-BR" altLang="pt-BR" dirty="0"/>
              <a:t>Identifica o objeto de interesse do sistema e tem "vida" própria, ou seja, a representação abstrata de um objeto do mundo real sobre o qual desejamos guardar informações. </a:t>
            </a:r>
            <a:r>
              <a:rPr lang="pt-BR" altLang="pt-BR" b="1" dirty="0"/>
              <a:t>Exemplo</a:t>
            </a:r>
            <a:r>
              <a:rPr lang="pt-BR" altLang="pt-BR" dirty="0"/>
              <a:t>: </a:t>
            </a:r>
          </a:p>
          <a:p>
            <a:pPr lvl="2">
              <a:lnSpc>
                <a:spcPct val="150000"/>
              </a:lnSpc>
            </a:pPr>
            <a:r>
              <a:rPr lang="pt-BR" altLang="pt-BR" dirty="0"/>
              <a:t>Clientes, </a:t>
            </a:r>
          </a:p>
          <a:p>
            <a:pPr lvl="2">
              <a:lnSpc>
                <a:spcPct val="150000"/>
              </a:lnSpc>
            </a:pPr>
            <a:r>
              <a:rPr lang="pt-BR" altLang="pt-BR" dirty="0"/>
              <a:t>Fornecedores, </a:t>
            </a:r>
          </a:p>
          <a:p>
            <a:pPr lvl="2">
              <a:lnSpc>
                <a:spcPct val="150000"/>
              </a:lnSpc>
            </a:pPr>
            <a:r>
              <a:rPr lang="pt-BR" altLang="pt-BR" dirty="0"/>
              <a:t>Alunos, </a:t>
            </a:r>
          </a:p>
        </p:txBody>
      </p:sp>
      <p:sp>
        <p:nvSpPr>
          <p:cNvPr id="3" name="CaixaDeTexto 2">
            <a:extLst>
              <a:ext uri="{FF2B5EF4-FFF2-40B4-BE49-F238E27FC236}">
                <a16:creationId xmlns:a16="http://schemas.microsoft.com/office/drawing/2014/main" id="{D8C36BB2-011B-437F-912E-7D3D30801FCB}"/>
              </a:ext>
            </a:extLst>
          </p:cNvPr>
          <p:cNvSpPr txBox="1"/>
          <p:nvPr/>
        </p:nvSpPr>
        <p:spPr>
          <a:xfrm>
            <a:off x="3895774" y="3756991"/>
            <a:ext cx="2682145" cy="1583510"/>
          </a:xfrm>
          <a:prstGeom prst="rect">
            <a:avLst/>
          </a:prstGeom>
          <a:noFill/>
        </p:spPr>
        <p:txBody>
          <a:bodyPr wrap="none" rtlCol="0">
            <a:spAutoFit/>
          </a:bodyPr>
          <a:lstStyle/>
          <a:p>
            <a:pPr marL="742950" lvl="1" indent="-285750">
              <a:lnSpc>
                <a:spcPct val="150000"/>
              </a:lnSpc>
              <a:spcAft>
                <a:spcPts val="600"/>
              </a:spcAft>
              <a:buFont typeface="Arial" panose="020B0604020202020204" pitchFamily="34" charset="0"/>
              <a:buChar char="•"/>
            </a:pPr>
            <a:r>
              <a:rPr lang="pt-BR" altLang="pt-BR" sz="2000" dirty="0"/>
              <a:t>Funcionários, </a:t>
            </a:r>
          </a:p>
          <a:p>
            <a:pPr marL="742950" lvl="1" indent="-285750">
              <a:lnSpc>
                <a:spcPct val="150000"/>
              </a:lnSpc>
              <a:spcAft>
                <a:spcPts val="600"/>
              </a:spcAft>
              <a:buFont typeface="Arial" panose="020B0604020202020204" pitchFamily="34" charset="0"/>
              <a:buChar char="•"/>
            </a:pPr>
            <a:r>
              <a:rPr lang="pt-BR" altLang="pt-BR" sz="2000" dirty="0"/>
              <a:t>Departamentos, </a:t>
            </a:r>
          </a:p>
          <a:p>
            <a:pPr marL="742950" lvl="1" indent="-285750">
              <a:lnSpc>
                <a:spcPct val="150000"/>
              </a:lnSpc>
              <a:spcAft>
                <a:spcPts val="600"/>
              </a:spcAft>
              <a:buFont typeface="Arial" panose="020B0604020202020204" pitchFamily="34" charset="0"/>
              <a:buChar char="•"/>
            </a:pPr>
            <a:r>
              <a:rPr lang="pt-BR" altLang="pt-BR" sz="2000" dirty="0"/>
              <a:t>etc.</a:t>
            </a:r>
            <a:endParaRPr lang="pt-BR" sz="2000" dirty="0"/>
          </a:p>
        </p:txBody>
      </p:sp>
    </p:spTree>
    <p:extLst>
      <p:ext uri="{BB962C8B-B14F-4D97-AF65-F5344CB8AC3E}">
        <p14:creationId xmlns:p14="http://schemas.microsoft.com/office/powerpoint/2010/main" val="21873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5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5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500"/>
                                        <p:tgtEl>
                                          <p:spTgt spid="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3"/>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Fundamentos do MER</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t>Instância de entidade</a:t>
            </a:r>
          </a:p>
          <a:p>
            <a:pPr lvl="1">
              <a:lnSpc>
                <a:spcPct val="150000"/>
              </a:lnSpc>
            </a:pPr>
            <a:r>
              <a:rPr lang="pt-BR" altLang="pt-BR" dirty="0"/>
              <a:t>São os elementos da entidade. </a:t>
            </a:r>
            <a:r>
              <a:rPr lang="pt-BR" altLang="pt-BR" b="1" dirty="0"/>
              <a:t>Exemplo</a:t>
            </a:r>
            <a:r>
              <a:rPr lang="pt-BR" altLang="pt-BR" dirty="0"/>
              <a:t>: </a:t>
            </a:r>
          </a:p>
          <a:p>
            <a:pPr lvl="2">
              <a:lnSpc>
                <a:spcPct val="150000"/>
              </a:lnSpc>
            </a:pPr>
            <a:r>
              <a:rPr lang="pt-BR" altLang="pt-BR" dirty="0"/>
              <a:t>Cliente 10, </a:t>
            </a:r>
          </a:p>
          <a:p>
            <a:pPr lvl="2">
              <a:lnSpc>
                <a:spcPct val="150000"/>
              </a:lnSpc>
            </a:pPr>
            <a:r>
              <a:rPr lang="pt-BR" altLang="pt-BR" dirty="0"/>
              <a:t>Funcionário João, </a:t>
            </a:r>
          </a:p>
          <a:p>
            <a:pPr lvl="2">
              <a:lnSpc>
                <a:spcPct val="150000"/>
              </a:lnSpc>
            </a:pPr>
            <a:r>
              <a:rPr lang="pt-BR" altLang="pt-BR" dirty="0"/>
              <a:t>Aluno Pedro, </a:t>
            </a:r>
          </a:p>
          <a:p>
            <a:pPr lvl="2">
              <a:lnSpc>
                <a:spcPct val="150000"/>
              </a:lnSpc>
            </a:pPr>
            <a:r>
              <a:rPr lang="pt-BR" altLang="pt-BR" dirty="0"/>
              <a:t>etc.</a:t>
            </a:r>
          </a:p>
        </p:txBody>
      </p:sp>
    </p:spTree>
    <p:extLst>
      <p:ext uri="{BB962C8B-B14F-4D97-AF65-F5344CB8AC3E}">
        <p14:creationId xmlns:p14="http://schemas.microsoft.com/office/powerpoint/2010/main" val="303498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5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5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500"/>
                                        <p:tgtEl>
                                          <p:spTgt spid="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xEl>
                                              <p:pRg st="5" end="5"/>
                                            </p:txEl>
                                          </p:spTgt>
                                        </p:tgtEl>
                                        <p:attrNameLst>
                                          <p:attrName>style.visibility</p:attrName>
                                        </p:attrNameLst>
                                      </p:cBhvr>
                                      <p:to>
                                        <p:strVal val="visible"/>
                                      </p:to>
                                    </p:set>
                                    <p:animEffect transition="in" filter="fade">
                                      <p:cBhvr>
                                        <p:cTn id="32" dur="500"/>
                                        <p:tgtEl>
                                          <p:spTgt spid="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Fundamentos do MER</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t>Atributo</a:t>
            </a:r>
          </a:p>
          <a:p>
            <a:pPr lvl="1">
              <a:lnSpc>
                <a:spcPct val="150000"/>
              </a:lnSpc>
            </a:pPr>
            <a:r>
              <a:rPr lang="pt-BR" altLang="pt-BR" dirty="0"/>
              <a:t>Informações que desejamos guardar sobre a instância de entidade. </a:t>
            </a:r>
            <a:r>
              <a:rPr lang="pt-BR" altLang="pt-BR" b="1" dirty="0"/>
              <a:t>Exemplo</a:t>
            </a:r>
            <a:r>
              <a:rPr lang="pt-BR" altLang="pt-BR" dirty="0"/>
              <a:t>: </a:t>
            </a:r>
          </a:p>
          <a:p>
            <a:pPr lvl="2">
              <a:lnSpc>
                <a:spcPct val="150000"/>
              </a:lnSpc>
            </a:pPr>
            <a:r>
              <a:rPr lang="pt-BR" altLang="pt-BR" dirty="0"/>
              <a:t>Nome do aluno, </a:t>
            </a:r>
          </a:p>
          <a:p>
            <a:pPr lvl="2">
              <a:lnSpc>
                <a:spcPct val="150000"/>
              </a:lnSpc>
            </a:pPr>
            <a:r>
              <a:rPr lang="pt-BR" altLang="pt-BR" dirty="0"/>
              <a:t>Número da turma, </a:t>
            </a:r>
          </a:p>
          <a:p>
            <a:pPr lvl="2">
              <a:lnSpc>
                <a:spcPct val="150000"/>
              </a:lnSpc>
            </a:pPr>
            <a:r>
              <a:rPr lang="pt-BR" altLang="pt-BR" dirty="0"/>
              <a:t>Endereço do fornecedor, </a:t>
            </a:r>
          </a:p>
          <a:p>
            <a:pPr lvl="2">
              <a:lnSpc>
                <a:spcPct val="150000"/>
              </a:lnSpc>
            </a:pPr>
            <a:r>
              <a:rPr lang="pt-BR" altLang="pt-BR" dirty="0"/>
              <a:t>Sexo do funcionário, </a:t>
            </a:r>
          </a:p>
          <a:p>
            <a:pPr lvl="2">
              <a:lnSpc>
                <a:spcPct val="150000"/>
              </a:lnSpc>
            </a:pPr>
            <a:r>
              <a:rPr lang="pt-BR" altLang="pt-BR" dirty="0"/>
              <a:t>etc.</a:t>
            </a:r>
          </a:p>
        </p:txBody>
      </p:sp>
    </p:spTree>
    <p:extLst>
      <p:ext uri="{BB962C8B-B14F-4D97-AF65-F5344CB8AC3E}">
        <p14:creationId xmlns:p14="http://schemas.microsoft.com/office/powerpoint/2010/main" val="34783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5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5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500"/>
                                        <p:tgtEl>
                                          <p:spTgt spid="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xEl>
                                              <p:pRg st="5" end="5"/>
                                            </p:txEl>
                                          </p:spTgt>
                                        </p:tgtEl>
                                        <p:attrNameLst>
                                          <p:attrName>style.visibility</p:attrName>
                                        </p:attrNameLst>
                                      </p:cBhvr>
                                      <p:to>
                                        <p:strVal val="visible"/>
                                      </p:to>
                                    </p:set>
                                    <p:animEffect transition="in" filter="fade">
                                      <p:cBhvr>
                                        <p:cTn id="32" dur="500"/>
                                        <p:tgtEl>
                                          <p:spTgt spid="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xEl>
                                              <p:pRg st="6" end="6"/>
                                            </p:txEl>
                                          </p:spTgt>
                                        </p:tgtEl>
                                        <p:attrNameLst>
                                          <p:attrName>style.visibility</p:attrName>
                                        </p:attrNameLst>
                                      </p:cBhvr>
                                      <p:to>
                                        <p:strVal val="visible"/>
                                      </p:to>
                                    </p:set>
                                    <p:animEffect transition="in" filter="fade">
                                      <p:cBhvr>
                                        <p:cTn id="37" dur="500"/>
                                        <p:tgtEl>
                                          <p:spTgt spid="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Sistema de Banco de Dados</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6"/>
            <a:ext cx="11387470" cy="5008803"/>
          </a:xfrm>
        </p:spPr>
        <p:txBody>
          <a:bodyPr>
            <a:normAutofit/>
          </a:bodyPr>
          <a:lstStyle/>
          <a:p>
            <a:pPr marL="457200" indent="-457200">
              <a:lnSpc>
                <a:spcPct val="150000"/>
              </a:lnSpc>
            </a:pPr>
            <a:r>
              <a:rPr lang="pt-BR" sz="3200" dirty="0"/>
              <a:t>É um sistema de manutenção de registros por computador envolvendo quatro componentes principais:</a:t>
            </a:r>
          </a:p>
          <a:p>
            <a:pPr marL="914400" lvl="1" indent="-457200">
              <a:lnSpc>
                <a:spcPct val="150000"/>
              </a:lnSpc>
            </a:pPr>
            <a:r>
              <a:rPr lang="pt-BR" sz="2800" dirty="0"/>
              <a:t>Dados,</a:t>
            </a:r>
          </a:p>
          <a:p>
            <a:pPr marL="914400" lvl="1" indent="-457200">
              <a:lnSpc>
                <a:spcPct val="150000"/>
              </a:lnSpc>
            </a:pPr>
            <a:r>
              <a:rPr lang="pt-BR" sz="2800" dirty="0"/>
              <a:t>Hardware, </a:t>
            </a:r>
          </a:p>
          <a:p>
            <a:pPr marL="914400" lvl="1" indent="-457200">
              <a:lnSpc>
                <a:spcPct val="150000"/>
              </a:lnSpc>
            </a:pPr>
            <a:r>
              <a:rPr lang="pt-BR" sz="2800" dirty="0"/>
              <a:t>Software,</a:t>
            </a:r>
          </a:p>
          <a:p>
            <a:pPr marL="914400" lvl="1" indent="-457200">
              <a:lnSpc>
                <a:spcPct val="150000"/>
              </a:lnSpc>
            </a:pPr>
            <a:r>
              <a:rPr lang="pt-BR" sz="2800" dirty="0"/>
              <a:t>Usuários.</a:t>
            </a:r>
          </a:p>
        </p:txBody>
      </p:sp>
      <p:grpSp>
        <p:nvGrpSpPr>
          <p:cNvPr id="15" name="Agrupar 14">
            <a:extLst>
              <a:ext uri="{FF2B5EF4-FFF2-40B4-BE49-F238E27FC236}">
                <a16:creationId xmlns:a16="http://schemas.microsoft.com/office/drawing/2014/main" id="{E396F5A5-EF7A-4DE6-A4B5-8E6CE1AF23FF}"/>
              </a:ext>
            </a:extLst>
          </p:cNvPr>
          <p:cNvGrpSpPr/>
          <p:nvPr/>
        </p:nvGrpSpPr>
        <p:grpSpPr>
          <a:xfrm>
            <a:off x="4640476" y="2980426"/>
            <a:ext cx="5013372" cy="3130657"/>
            <a:chOff x="4640476" y="2980426"/>
            <a:chExt cx="5013372" cy="3130657"/>
          </a:xfrm>
        </p:grpSpPr>
        <p:grpSp>
          <p:nvGrpSpPr>
            <p:cNvPr id="5" name="Agrupar 4">
              <a:extLst>
                <a:ext uri="{FF2B5EF4-FFF2-40B4-BE49-F238E27FC236}">
                  <a16:creationId xmlns:a16="http://schemas.microsoft.com/office/drawing/2014/main" id="{7C0D594B-A500-4CC7-BF4A-F601C260EE7B}"/>
                </a:ext>
              </a:extLst>
            </p:cNvPr>
            <p:cNvGrpSpPr/>
            <p:nvPr/>
          </p:nvGrpSpPr>
          <p:grpSpPr>
            <a:xfrm>
              <a:off x="4640476" y="3344338"/>
              <a:ext cx="1576742" cy="1565328"/>
              <a:chOff x="4610659" y="2927410"/>
              <a:chExt cx="1845776" cy="1866815"/>
            </a:xfrm>
          </p:grpSpPr>
          <p:pic>
            <p:nvPicPr>
              <p:cNvPr id="1026" name="Picture 2" descr="ícone de Banco de dados - ico,png,icns,Ícones download">
                <a:extLst>
                  <a:ext uri="{FF2B5EF4-FFF2-40B4-BE49-F238E27FC236}">
                    <a16:creationId xmlns:a16="http://schemas.microsoft.com/office/drawing/2014/main" id="{D2E014A3-6D80-441A-B40A-7887E31742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0659" y="3396129"/>
                <a:ext cx="1036975" cy="1036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ícone de Banco de dados - ico,png,icns,Ícones download">
                <a:extLst>
                  <a:ext uri="{FF2B5EF4-FFF2-40B4-BE49-F238E27FC236}">
                    <a16:creationId xmlns:a16="http://schemas.microsoft.com/office/drawing/2014/main" id="{074ACABB-7BC3-43A5-8260-CA39F537F2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460" y="3757250"/>
                <a:ext cx="1036975" cy="103697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33D59F33-9A3D-48BB-B431-FA1F9D0E51E2}"/>
                  </a:ext>
                </a:extLst>
              </p:cNvPr>
              <p:cNvSpPr txBox="1"/>
              <p:nvPr/>
            </p:nvSpPr>
            <p:spPr>
              <a:xfrm>
                <a:off x="5393438" y="2927410"/>
                <a:ext cx="994931" cy="623994"/>
              </a:xfrm>
              <a:prstGeom prst="rect">
                <a:avLst/>
              </a:prstGeom>
              <a:noFill/>
            </p:spPr>
            <p:txBody>
              <a:bodyPr wrap="none" rtlCol="0">
                <a:spAutoFit/>
              </a:bodyPr>
              <a:lstStyle/>
              <a:p>
                <a:pPr algn="ctr"/>
                <a:r>
                  <a:rPr lang="pt-BR" sz="1400" dirty="0"/>
                  <a:t>Banco</a:t>
                </a:r>
              </a:p>
              <a:p>
                <a:pPr algn="ctr"/>
                <a:r>
                  <a:rPr lang="pt-BR" sz="1400" dirty="0"/>
                  <a:t>de dados</a:t>
                </a:r>
              </a:p>
            </p:txBody>
          </p:sp>
        </p:grpSp>
        <p:grpSp>
          <p:nvGrpSpPr>
            <p:cNvPr id="7" name="Agrupar 6">
              <a:extLst>
                <a:ext uri="{FF2B5EF4-FFF2-40B4-BE49-F238E27FC236}">
                  <a16:creationId xmlns:a16="http://schemas.microsoft.com/office/drawing/2014/main" id="{7622D08C-B302-4723-8E99-68B04FECD3E7}"/>
                </a:ext>
              </a:extLst>
            </p:cNvPr>
            <p:cNvGrpSpPr/>
            <p:nvPr/>
          </p:nvGrpSpPr>
          <p:grpSpPr>
            <a:xfrm>
              <a:off x="7262330" y="2980426"/>
              <a:ext cx="2391518" cy="869506"/>
              <a:chOff x="7329314" y="2411421"/>
              <a:chExt cx="2799574" cy="1036975"/>
            </a:xfrm>
          </p:grpSpPr>
          <p:pic>
            <p:nvPicPr>
              <p:cNvPr id="1034" name="Picture 10" descr="Computador Positivo Dual Core 4GB 500GB Tela 19.5” Windows 10 Stilo  C4500B-19 - Computadores | Ponto Frio | 10419090">
                <a:extLst>
                  <a:ext uri="{FF2B5EF4-FFF2-40B4-BE49-F238E27FC236}">
                    <a16:creationId xmlns:a16="http://schemas.microsoft.com/office/drawing/2014/main" id="{B1517944-234E-47BE-8331-78F45A69F4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9314" y="2411421"/>
                <a:ext cx="2172495" cy="1036975"/>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5F89F0F0-C261-45A7-BD42-1A8BAFBBF7FE}"/>
                  </a:ext>
                </a:extLst>
              </p:cNvPr>
              <p:cNvSpPr txBox="1"/>
              <p:nvPr/>
            </p:nvSpPr>
            <p:spPr>
              <a:xfrm>
                <a:off x="9007706" y="2509944"/>
                <a:ext cx="1121182" cy="623993"/>
              </a:xfrm>
              <a:prstGeom prst="rect">
                <a:avLst/>
              </a:prstGeom>
              <a:noFill/>
            </p:spPr>
            <p:txBody>
              <a:bodyPr wrap="none" rtlCol="0">
                <a:spAutoFit/>
              </a:bodyPr>
              <a:lstStyle/>
              <a:p>
                <a:pPr algn="ctr"/>
                <a:r>
                  <a:rPr lang="pt-BR" sz="1400" dirty="0"/>
                  <a:t>Hardware</a:t>
                </a:r>
              </a:p>
              <a:p>
                <a:pPr algn="ctr"/>
                <a:r>
                  <a:rPr lang="pt-BR" sz="1400" dirty="0"/>
                  <a:t>e software</a:t>
                </a:r>
              </a:p>
            </p:txBody>
          </p:sp>
        </p:grpSp>
        <p:grpSp>
          <p:nvGrpSpPr>
            <p:cNvPr id="8" name="Agrupar 7">
              <a:extLst>
                <a:ext uri="{FF2B5EF4-FFF2-40B4-BE49-F238E27FC236}">
                  <a16:creationId xmlns:a16="http://schemas.microsoft.com/office/drawing/2014/main" id="{2415360C-538E-4F59-9330-C14E2DB298F7}"/>
                </a:ext>
              </a:extLst>
            </p:cNvPr>
            <p:cNvGrpSpPr/>
            <p:nvPr/>
          </p:nvGrpSpPr>
          <p:grpSpPr>
            <a:xfrm>
              <a:off x="7588041" y="5099893"/>
              <a:ext cx="1685012" cy="1011190"/>
              <a:chOff x="7907390" y="4516640"/>
              <a:chExt cx="1972519" cy="1205948"/>
            </a:xfrm>
          </p:grpSpPr>
          <p:pic>
            <p:nvPicPr>
              <p:cNvPr id="1036" name="Picture 12" descr="R-E-C-O-M-E-N-D-A-Ç-Ã-O----R-J-C-P-3----A----R$ 2,00 - Maior Aposta Para  2012 Página 2153 de 2153">
                <a:extLst>
                  <a:ext uri="{FF2B5EF4-FFF2-40B4-BE49-F238E27FC236}">
                    <a16:creationId xmlns:a16="http://schemas.microsoft.com/office/drawing/2014/main" id="{F48B7802-E737-42D3-8070-BB2895BA33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7390" y="4516640"/>
                <a:ext cx="1205948" cy="120594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84885F8E-83AA-4227-AC3E-025C7CE3411B}"/>
                  </a:ext>
                </a:extLst>
              </p:cNvPr>
              <p:cNvSpPr txBox="1"/>
              <p:nvPr/>
            </p:nvSpPr>
            <p:spPr>
              <a:xfrm>
                <a:off x="8918756" y="4685613"/>
                <a:ext cx="961153" cy="367056"/>
              </a:xfrm>
              <a:prstGeom prst="rect">
                <a:avLst/>
              </a:prstGeom>
              <a:noFill/>
            </p:spPr>
            <p:txBody>
              <a:bodyPr wrap="none" rtlCol="0">
                <a:spAutoFit/>
              </a:bodyPr>
              <a:lstStyle/>
              <a:p>
                <a:pPr algn="ctr"/>
                <a:r>
                  <a:rPr lang="pt-BR" sz="1400" dirty="0"/>
                  <a:t>Usuários</a:t>
                </a:r>
              </a:p>
            </p:txBody>
          </p:sp>
        </p:grpSp>
        <p:sp>
          <p:nvSpPr>
            <p:cNvPr id="9" name="Seta: da Esquerda para a Direita 8">
              <a:extLst>
                <a:ext uri="{FF2B5EF4-FFF2-40B4-BE49-F238E27FC236}">
                  <a16:creationId xmlns:a16="http://schemas.microsoft.com/office/drawing/2014/main" id="{2520DAE0-7887-40B2-863A-7C1A914A4F18}"/>
                </a:ext>
              </a:extLst>
            </p:cNvPr>
            <p:cNvSpPr/>
            <p:nvPr/>
          </p:nvSpPr>
          <p:spPr>
            <a:xfrm rot="5400000">
              <a:off x="7690632" y="4379262"/>
              <a:ext cx="1011191" cy="191301"/>
            </a:xfrm>
            <a:prstGeom prst="leftRightArrow">
              <a:avLst>
                <a:gd name="adj1" fmla="val 50000"/>
                <a:gd name="adj2" fmla="val 138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19" name="Seta: da Esquerda para a Direita 18">
              <a:extLst>
                <a:ext uri="{FF2B5EF4-FFF2-40B4-BE49-F238E27FC236}">
                  <a16:creationId xmlns:a16="http://schemas.microsoft.com/office/drawing/2014/main" id="{8FDDCE27-CD9C-4BD6-B2DD-37106DF9FF20}"/>
                </a:ext>
              </a:extLst>
            </p:cNvPr>
            <p:cNvSpPr/>
            <p:nvPr/>
          </p:nvSpPr>
          <p:spPr>
            <a:xfrm rot="19660594">
              <a:off x="6260827" y="3728544"/>
              <a:ext cx="1030175" cy="187776"/>
            </a:xfrm>
            <a:prstGeom prst="leftRightArrow">
              <a:avLst>
                <a:gd name="adj1" fmla="val 50000"/>
                <a:gd name="adj2" fmla="val 138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grpSp>
    </p:spTree>
    <p:extLst>
      <p:ext uri="{BB962C8B-B14F-4D97-AF65-F5344CB8AC3E}">
        <p14:creationId xmlns:p14="http://schemas.microsoft.com/office/powerpoint/2010/main" val="243566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Cardinalidade de relacionamentos</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dirty="0"/>
              <a:t>Representa a frequência com que existe o relacionamento</a:t>
            </a:r>
            <a:r>
              <a:rPr lang="pt-BR" altLang="pt-BR" sz="2400" dirty="0"/>
              <a:t>.</a:t>
            </a:r>
            <a:br>
              <a:rPr lang="pt-BR" altLang="pt-BR" sz="2400" dirty="0"/>
            </a:br>
            <a:endParaRPr lang="pt-BR" altLang="pt-BR" sz="2400" dirty="0"/>
          </a:p>
          <a:p>
            <a:pPr lvl="1">
              <a:lnSpc>
                <a:spcPct val="150000"/>
              </a:lnSpc>
            </a:pPr>
            <a:r>
              <a:rPr lang="pt-BR" altLang="pt-BR" b="1" dirty="0"/>
              <a:t>Relacionamento 1:1 </a:t>
            </a:r>
            <a:r>
              <a:rPr lang="pt-BR" altLang="pt-BR" dirty="0"/>
              <a:t>- O João é </a:t>
            </a:r>
            <a:r>
              <a:rPr lang="pt-BR" altLang="pt-BR" b="1" dirty="0">
                <a:solidFill>
                  <a:srgbClr val="FF0000"/>
                </a:solidFill>
              </a:rPr>
              <a:t>casado</a:t>
            </a:r>
            <a:r>
              <a:rPr lang="pt-BR" altLang="pt-BR" dirty="0"/>
              <a:t> com a Maria.</a:t>
            </a:r>
          </a:p>
          <a:p>
            <a:pPr lvl="1">
              <a:lnSpc>
                <a:spcPct val="150000"/>
              </a:lnSpc>
            </a:pPr>
            <a:r>
              <a:rPr lang="pt-BR" altLang="pt-BR" b="1" dirty="0">
                <a:solidFill>
                  <a:srgbClr val="FF0000"/>
                </a:solidFill>
              </a:rPr>
              <a:t>casado</a:t>
            </a:r>
            <a:r>
              <a:rPr lang="pt-BR" altLang="pt-BR" dirty="0"/>
              <a:t> - Ligação entre um </a:t>
            </a:r>
            <a:r>
              <a:rPr lang="pt-BR" altLang="pt-BR" b="1" dirty="0"/>
              <a:t>homem</a:t>
            </a:r>
            <a:r>
              <a:rPr lang="pt-BR" altLang="pt-BR" dirty="0"/>
              <a:t> e uma </a:t>
            </a:r>
            <a:r>
              <a:rPr lang="pt-BR" altLang="pt-BR" b="1" dirty="0"/>
              <a:t>mulher</a:t>
            </a:r>
            <a:r>
              <a:rPr lang="pt-BR" altLang="pt-BR" dirty="0"/>
              <a:t>, sendo que um </a:t>
            </a:r>
            <a:r>
              <a:rPr lang="pt-BR" altLang="pt-BR" b="1" dirty="0"/>
              <a:t>homem</a:t>
            </a:r>
            <a:r>
              <a:rPr lang="pt-BR" altLang="pt-BR" dirty="0"/>
              <a:t> pode ser casado com uma e apenas uma </a:t>
            </a:r>
            <a:r>
              <a:rPr lang="pt-BR" altLang="pt-BR" b="1" dirty="0"/>
              <a:t>mulher</a:t>
            </a:r>
            <a:r>
              <a:rPr lang="pt-BR" altLang="pt-BR" dirty="0"/>
              <a:t>, assim como uma </a:t>
            </a:r>
            <a:r>
              <a:rPr lang="pt-BR" altLang="pt-BR" b="1" dirty="0"/>
              <a:t>mulher</a:t>
            </a:r>
            <a:r>
              <a:rPr lang="pt-BR" altLang="pt-BR" dirty="0"/>
              <a:t> pode ser casada com um e apenas um </a:t>
            </a:r>
            <a:r>
              <a:rPr lang="pt-BR" altLang="pt-BR" b="1" dirty="0"/>
              <a:t>homem</a:t>
            </a:r>
            <a:r>
              <a:rPr lang="pt-BR" altLang="pt-BR" dirty="0"/>
              <a:t>.</a:t>
            </a:r>
          </a:p>
        </p:txBody>
      </p:sp>
      <p:graphicFrame>
        <p:nvGraphicFramePr>
          <p:cNvPr id="3" name="Diagrama 2">
            <a:extLst>
              <a:ext uri="{FF2B5EF4-FFF2-40B4-BE49-F238E27FC236}">
                <a16:creationId xmlns:a16="http://schemas.microsoft.com/office/drawing/2014/main" id="{1B7F9831-C85E-4CC5-BD38-7DC1A787F88F}"/>
              </a:ext>
            </a:extLst>
          </p:cNvPr>
          <p:cNvGraphicFramePr/>
          <p:nvPr>
            <p:extLst>
              <p:ext uri="{D42A27DB-BD31-4B8C-83A1-F6EECF244321}">
                <p14:modId xmlns:p14="http://schemas.microsoft.com/office/powerpoint/2010/main" val="1166424997"/>
              </p:ext>
            </p:extLst>
          </p:nvPr>
        </p:nvGraphicFramePr>
        <p:xfrm>
          <a:off x="5798929" y="3989641"/>
          <a:ext cx="3335131" cy="2510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1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fade">
                                      <p:cBhvr>
                                        <p:cTn id="7" dur="500"/>
                                        <p:tgtEl>
                                          <p:spTgt spid="4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fade">
                                      <p:cBhvr>
                                        <p:cTn id="10" dur="500"/>
                                        <p:tgtEl>
                                          <p:spTgt spid="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Cardinalidade de relacionamentos</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dirty="0"/>
              <a:t>Representa a frequência com que existe o relacionamento</a:t>
            </a:r>
            <a:r>
              <a:rPr lang="pt-BR" altLang="pt-BR" sz="2400" dirty="0"/>
              <a:t>.</a:t>
            </a:r>
            <a:br>
              <a:rPr lang="pt-BR" altLang="pt-BR" sz="2400" dirty="0"/>
            </a:br>
            <a:endParaRPr lang="pt-BR" altLang="pt-BR" sz="2400" dirty="0"/>
          </a:p>
          <a:p>
            <a:pPr lvl="1">
              <a:lnSpc>
                <a:spcPct val="150000"/>
              </a:lnSpc>
            </a:pPr>
            <a:r>
              <a:rPr lang="pt-BR" altLang="pt-BR" b="1" dirty="0"/>
              <a:t>Relacionamento 1:N ou N:1 </a:t>
            </a:r>
            <a:r>
              <a:rPr lang="pt-BR" altLang="pt-BR" dirty="0"/>
              <a:t>- O Pedro </a:t>
            </a:r>
            <a:r>
              <a:rPr lang="pt-BR" altLang="pt-BR" b="1" dirty="0">
                <a:solidFill>
                  <a:srgbClr val="FF0000"/>
                </a:solidFill>
              </a:rPr>
              <a:t>trabalha</a:t>
            </a:r>
            <a:r>
              <a:rPr lang="pt-BR" altLang="pt-BR" dirty="0"/>
              <a:t> no Departamento Pessoal.</a:t>
            </a:r>
          </a:p>
          <a:p>
            <a:pPr lvl="1">
              <a:lnSpc>
                <a:spcPct val="150000"/>
              </a:lnSpc>
            </a:pPr>
            <a:r>
              <a:rPr lang="pt-BR" altLang="pt-BR" b="1" dirty="0">
                <a:solidFill>
                  <a:srgbClr val="FF0000"/>
                </a:solidFill>
              </a:rPr>
              <a:t>trabalha</a:t>
            </a:r>
            <a:r>
              <a:rPr lang="pt-BR" altLang="pt-BR" dirty="0"/>
              <a:t> - Ligação entre um </a:t>
            </a:r>
            <a:r>
              <a:rPr lang="pt-BR" altLang="pt-BR" b="1" dirty="0"/>
              <a:t>funcionário</a:t>
            </a:r>
            <a:r>
              <a:rPr lang="pt-BR" altLang="pt-BR" dirty="0"/>
              <a:t> e um </a:t>
            </a:r>
            <a:r>
              <a:rPr lang="pt-BR" altLang="pt-BR" b="1" dirty="0"/>
              <a:t>departamento</a:t>
            </a:r>
            <a:r>
              <a:rPr lang="pt-BR" altLang="pt-BR" dirty="0"/>
              <a:t>, onde um </a:t>
            </a:r>
            <a:r>
              <a:rPr lang="pt-BR" altLang="pt-BR" b="1" dirty="0"/>
              <a:t>funcionário</a:t>
            </a:r>
            <a:r>
              <a:rPr lang="pt-BR" altLang="pt-BR" dirty="0"/>
              <a:t> pode trabalhar em somente um </a:t>
            </a:r>
            <a:r>
              <a:rPr lang="pt-BR" altLang="pt-BR" b="1" dirty="0"/>
              <a:t>departamento</a:t>
            </a:r>
            <a:r>
              <a:rPr lang="pt-BR" altLang="pt-BR" dirty="0"/>
              <a:t> mas um </a:t>
            </a:r>
            <a:r>
              <a:rPr lang="pt-BR" altLang="pt-BR" b="1" dirty="0"/>
              <a:t>departamento</a:t>
            </a:r>
            <a:r>
              <a:rPr lang="pt-BR" altLang="pt-BR" dirty="0"/>
              <a:t> pode ter vários </a:t>
            </a:r>
            <a:r>
              <a:rPr lang="pt-BR" altLang="pt-BR" b="1" dirty="0"/>
              <a:t>funcionários</a:t>
            </a:r>
            <a:r>
              <a:rPr lang="pt-BR" altLang="pt-BR" dirty="0"/>
              <a:t>.</a:t>
            </a:r>
          </a:p>
        </p:txBody>
      </p:sp>
      <p:graphicFrame>
        <p:nvGraphicFramePr>
          <p:cNvPr id="4" name="Diagrama 3">
            <a:extLst>
              <a:ext uri="{FF2B5EF4-FFF2-40B4-BE49-F238E27FC236}">
                <a16:creationId xmlns:a16="http://schemas.microsoft.com/office/drawing/2014/main" id="{68799AA7-A879-4C8A-8366-051872B57407}"/>
              </a:ext>
            </a:extLst>
          </p:cNvPr>
          <p:cNvGraphicFramePr/>
          <p:nvPr>
            <p:extLst>
              <p:ext uri="{D42A27DB-BD31-4B8C-83A1-F6EECF244321}">
                <p14:modId xmlns:p14="http://schemas.microsoft.com/office/powerpoint/2010/main" val="946870029"/>
              </p:ext>
            </p:extLst>
          </p:nvPr>
        </p:nvGraphicFramePr>
        <p:xfrm>
          <a:off x="5798929" y="3989641"/>
          <a:ext cx="3335131" cy="2510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00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fade">
                                      <p:cBhvr>
                                        <p:cTn id="7" dur="500"/>
                                        <p:tgtEl>
                                          <p:spTgt spid="4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fade">
                                      <p:cBhvr>
                                        <p:cTn id="10" dur="500"/>
                                        <p:tgtEl>
                                          <p:spTgt spid="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Cardinalidade de relacionamentos</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dirty="0"/>
              <a:t>Representa a frequência com que existe o relacionamento</a:t>
            </a:r>
            <a:r>
              <a:rPr lang="pt-BR" altLang="pt-BR" sz="2400" dirty="0"/>
              <a:t>.</a:t>
            </a:r>
            <a:br>
              <a:rPr lang="pt-BR" altLang="pt-BR" sz="2400" dirty="0"/>
            </a:br>
            <a:endParaRPr lang="pt-BR" altLang="pt-BR" sz="2400" dirty="0"/>
          </a:p>
          <a:p>
            <a:pPr lvl="1">
              <a:lnSpc>
                <a:spcPct val="150000"/>
              </a:lnSpc>
            </a:pPr>
            <a:r>
              <a:rPr lang="pt-BR" altLang="pt-BR" b="1" dirty="0"/>
              <a:t>Relacionamento N:N </a:t>
            </a:r>
            <a:r>
              <a:rPr lang="pt-BR" altLang="pt-BR" dirty="0"/>
              <a:t>- O Antônio está </a:t>
            </a:r>
            <a:r>
              <a:rPr lang="pt-BR" altLang="pt-BR" b="1" dirty="0">
                <a:solidFill>
                  <a:srgbClr val="FF0000"/>
                </a:solidFill>
              </a:rPr>
              <a:t>matriculado</a:t>
            </a:r>
            <a:r>
              <a:rPr lang="pt-BR" altLang="pt-BR" dirty="0"/>
              <a:t> na disciplina Banco de Dados.</a:t>
            </a:r>
          </a:p>
          <a:p>
            <a:pPr lvl="1">
              <a:lnSpc>
                <a:spcPct val="150000"/>
              </a:lnSpc>
            </a:pPr>
            <a:r>
              <a:rPr lang="pt-BR" altLang="pt-BR" b="1" dirty="0">
                <a:solidFill>
                  <a:srgbClr val="FF0000"/>
                </a:solidFill>
              </a:rPr>
              <a:t>matriculado </a:t>
            </a:r>
            <a:r>
              <a:rPr lang="pt-BR" altLang="pt-BR" dirty="0"/>
              <a:t>- Ligação existente entre um </a:t>
            </a:r>
            <a:r>
              <a:rPr lang="pt-BR" altLang="pt-BR" b="1" dirty="0"/>
              <a:t>aluno</a:t>
            </a:r>
            <a:r>
              <a:rPr lang="pt-BR" altLang="pt-BR" dirty="0"/>
              <a:t> e uma </a:t>
            </a:r>
            <a:r>
              <a:rPr lang="pt-BR" altLang="pt-BR" b="1" dirty="0"/>
              <a:t>disciplina</a:t>
            </a:r>
            <a:r>
              <a:rPr lang="pt-BR" altLang="pt-BR" dirty="0"/>
              <a:t>, onde um </a:t>
            </a:r>
            <a:r>
              <a:rPr lang="pt-BR" altLang="pt-BR" b="1" dirty="0"/>
              <a:t>aluno</a:t>
            </a:r>
            <a:r>
              <a:rPr lang="pt-BR" altLang="pt-BR" dirty="0"/>
              <a:t> pode estar matriculado em várias </a:t>
            </a:r>
            <a:r>
              <a:rPr lang="pt-BR" altLang="pt-BR" b="1" dirty="0"/>
              <a:t>disciplinas</a:t>
            </a:r>
            <a:r>
              <a:rPr lang="pt-BR" altLang="pt-BR" dirty="0"/>
              <a:t> e cada </a:t>
            </a:r>
            <a:r>
              <a:rPr lang="pt-BR" altLang="pt-BR" b="1" dirty="0"/>
              <a:t>disciplina</a:t>
            </a:r>
            <a:r>
              <a:rPr lang="pt-BR" altLang="pt-BR" dirty="0"/>
              <a:t> pode ter vários </a:t>
            </a:r>
            <a:r>
              <a:rPr lang="pt-BR" altLang="pt-BR" b="1" dirty="0"/>
              <a:t>alunos</a:t>
            </a:r>
            <a:r>
              <a:rPr lang="pt-BR" altLang="pt-BR" dirty="0"/>
              <a:t> matriculados.</a:t>
            </a:r>
          </a:p>
        </p:txBody>
      </p:sp>
      <p:graphicFrame>
        <p:nvGraphicFramePr>
          <p:cNvPr id="4" name="Diagrama 3">
            <a:extLst>
              <a:ext uri="{FF2B5EF4-FFF2-40B4-BE49-F238E27FC236}">
                <a16:creationId xmlns:a16="http://schemas.microsoft.com/office/drawing/2014/main" id="{054BEEA4-6582-4390-851E-123D8A7B46B8}"/>
              </a:ext>
            </a:extLst>
          </p:cNvPr>
          <p:cNvGraphicFramePr/>
          <p:nvPr>
            <p:extLst>
              <p:ext uri="{D42A27DB-BD31-4B8C-83A1-F6EECF244321}">
                <p14:modId xmlns:p14="http://schemas.microsoft.com/office/powerpoint/2010/main" val="1103624002"/>
              </p:ext>
            </p:extLst>
          </p:nvPr>
        </p:nvGraphicFramePr>
        <p:xfrm>
          <a:off x="5798929" y="3989641"/>
          <a:ext cx="3335131" cy="2510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2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fade">
                                      <p:cBhvr>
                                        <p:cTn id="7" dur="500"/>
                                        <p:tgtEl>
                                          <p:spTgt spid="4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fade">
                                      <p:cBhvr>
                                        <p:cTn id="10" dur="500"/>
                                        <p:tgtEl>
                                          <p:spTgt spid="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Representação gráfica DER</a:t>
            </a:r>
            <a:endParaRPr lang="pt-BR" sz="3600" dirty="0">
              <a:latin typeface="Arial" panose="020B0604020202020204" pitchFamily="34" charset="0"/>
              <a:cs typeface="Arial" panose="020B0604020202020204" pitchFamily="34" charset="0"/>
            </a:endParaRPr>
          </a:p>
        </p:txBody>
      </p:sp>
      <p:grpSp>
        <p:nvGrpSpPr>
          <p:cNvPr id="37" name="Agrupar 36">
            <a:extLst>
              <a:ext uri="{FF2B5EF4-FFF2-40B4-BE49-F238E27FC236}">
                <a16:creationId xmlns:a16="http://schemas.microsoft.com/office/drawing/2014/main" id="{403C8630-68BC-4029-99F1-C530537DB8ED}"/>
              </a:ext>
            </a:extLst>
          </p:cNvPr>
          <p:cNvGrpSpPr/>
          <p:nvPr/>
        </p:nvGrpSpPr>
        <p:grpSpPr>
          <a:xfrm>
            <a:off x="1371358" y="1878496"/>
            <a:ext cx="9449284" cy="1050150"/>
            <a:chOff x="1371358" y="1878496"/>
            <a:chExt cx="9449284" cy="1050150"/>
          </a:xfrm>
        </p:grpSpPr>
        <p:sp>
          <p:nvSpPr>
            <p:cNvPr id="6" name="Retângulo 5">
              <a:extLst>
                <a:ext uri="{FF2B5EF4-FFF2-40B4-BE49-F238E27FC236}">
                  <a16:creationId xmlns:a16="http://schemas.microsoft.com/office/drawing/2014/main" id="{A219C9A3-D671-446A-9CAE-F69940B34762}"/>
                </a:ext>
              </a:extLst>
            </p:cNvPr>
            <p:cNvSpPr/>
            <p:nvPr/>
          </p:nvSpPr>
          <p:spPr>
            <a:xfrm>
              <a:off x="1371358" y="1931697"/>
              <a:ext cx="1973657" cy="943748"/>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9" name="Retângulo 8">
              <a:extLst>
                <a:ext uri="{FF2B5EF4-FFF2-40B4-BE49-F238E27FC236}">
                  <a16:creationId xmlns:a16="http://schemas.microsoft.com/office/drawing/2014/main" id="{38C13392-085C-4354-A0BB-4DD888D23B90}"/>
                </a:ext>
              </a:extLst>
            </p:cNvPr>
            <p:cNvSpPr/>
            <p:nvPr/>
          </p:nvSpPr>
          <p:spPr>
            <a:xfrm>
              <a:off x="8849275" y="1931697"/>
              <a:ext cx="1971367" cy="943748"/>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2" name="Fluxograma: Decisão 11">
              <a:extLst>
                <a:ext uri="{FF2B5EF4-FFF2-40B4-BE49-F238E27FC236}">
                  <a16:creationId xmlns:a16="http://schemas.microsoft.com/office/drawing/2014/main" id="{80A544F4-4C7C-4E21-857C-1C00147FEF7A}"/>
                </a:ext>
              </a:extLst>
            </p:cNvPr>
            <p:cNvSpPr/>
            <p:nvPr/>
          </p:nvSpPr>
          <p:spPr>
            <a:xfrm>
              <a:off x="4750845" y="1878496"/>
              <a:ext cx="2699468" cy="1050150"/>
            </a:xfrm>
            <a:prstGeom prst="flowChartDecision">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5" name="CaixaDeTexto 4">
              <a:extLst>
                <a:ext uri="{FF2B5EF4-FFF2-40B4-BE49-F238E27FC236}">
                  <a16:creationId xmlns:a16="http://schemas.microsoft.com/office/drawing/2014/main" id="{D31E5821-223B-48D0-A6E5-14D45681E1CA}"/>
                </a:ext>
              </a:extLst>
            </p:cNvPr>
            <p:cNvSpPr txBox="1">
              <a:spLocks noChangeArrowheads="1"/>
            </p:cNvSpPr>
            <p:nvPr/>
          </p:nvSpPr>
          <p:spPr bwMode="auto">
            <a:xfrm>
              <a:off x="1811798" y="2179200"/>
              <a:ext cx="10823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Homem</a:t>
              </a:r>
            </a:p>
          </p:txBody>
        </p:sp>
        <p:sp>
          <p:nvSpPr>
            <p:cNvPr id="16" name="CaixaDeTexto 14">
              <a:extLst>
                <a:ext uri="{FF2B5EF4-FFF2-40B4-BE49-F238E27FC236}">
                  <a16:creationId xmlns:a16="http://schemas.microsoft.com/office/drawing/2014/main" id="{1F394DB4-7838-487F-B5E9-A62D2C5A2EE2}"/>
                </a:ext>
              </a:extLst>
            </p:cNvPr>
            <p:cNvSpPr txBox="1">
              <a:spLocks noChangeArrowheads="1"/>
            </p:cNvSpPr>
            <p:nvPr/>
          </p:nvSpPr>
          <p:spPr bwMode="auto">
            <a:xfrm>
              <a:off x="9366834" y="2197705"/>
              <a:ext cx="9685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Mulher</a:t>
              </a:r>
            </a:p>
          </p:txBody>
        </p:sp>
        <p:sp>
          <p:nvSpPr>
            <p:cNvPr id="21" name="CaixaDeTexto 19">
              <a:extLst>
                <a:ext uri="{FF2B5EF4-FFF2-40B4-BE49-F238E27FC236}">
                  <a16:creationId xmlns:a16="http://schemas.microsoft.com/office/drawing/2014/main" id="{3DCC47C9-459D-4071-9419-B0A924CF64B0}"/>
                </a:ext>
              </a:extLst>
            </p:cNvPr>
            <p:cNvSpPr txBox="1">
              <a:spLocks noChangeArrowheads="1"/>
            </p:cNvSpPr>
            <p:nvPr/>
          </p:nvSpPr>
          <p:spPr bwMode="auto">
            <a:xfrm>
              <a:off x="5565639" y="2179200"/>
              <a:ext cx="10695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Casado</a:t>
              </a:r>
            </a:p>
          </p:txBody>
        </p:sp>
        <p:cxnSp>
          <p:nvCxnSpPr>
            <p:cNvPr id="24" name="Conector reto 23">
              <a:extLst>
                <a:ext uri="{FF2B5EF4-FFF2-40B4-BE49-F238E27FC236}">
                  <a16:creationId xmlns:a16="http://schemas.microsoft.com/office/drawing/2014/main" id="{0142AA2A-8DBE-496D-9C1B-9BCDFD4A142D}"/>
                </a:ext>
              </a:extLst>
            </p:cNvPr>
            <p:cNvCxnSpPr>
              <a:stCxn id="12" idx="1"/>
              <a:endCxn id="6" idx="3"/>
            </p:cNvCxnSpPr>
            <p:nvPr/>
          </p:nvCxnSpPr>
          <p:spPr>
            <a:xfrm flipH="1" flipV="1">
              <a:off x="3345015" y="2403570"/>
              <a:ext cx="14058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1BCCA821-83C2-4A96-A681-AF5D896D4DA2}"/>
                </a:ext>
              </a:extLst>
            </p:cNvPr>
            <p:cNvCxnSpPr/>
            <p:nvPr/>
          </p:nvCxnSpPr>
          <p:spPr>
            <a:xfrm flipH="1">
              <a:off x="7450313" y="2403570"/>
              <a:ext cx="14058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074391C1-544E-4545-B250-1CBE7C270E9A}"/>
                </a:ext>
              </a:extLst>
            </p:cNvPr>
            <p:cNvSpPr txBox="1">
              <a:spLocks noChangeArrowheads="1"/>
            </p:cNvSpPr>
            <p:nvPr/>
          </p:nvSpPr>
          <p:spPr bwMode="auto">
            <a:xfrm>
              <a:off x="3837284" y="197333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a:t>1</a:t>
              </a:r>
            </a:p>
          </p:txBody>
        </p:sp>
        <p:sp>
          <p:nvSpPr>
            <p:cNvPr id="33" name="CaixaDeTexto 32">
              <a:extLst>
                <a:ext uri="{FF2B5EF4-FFF2-40B4-BE49-F238E27FC236}">
                  <a16:creationId xmlns:a16="http://schemas.microsoft.com/office/drawing/2014/main" id="{DBD48D33-6D3D-4B46-98DD-FC26DD5DCDC2}"/>
                </a:ext>
              </a:extLst>
            </p:cNvPr>
            <p:cNvSpPr txBox="1">
              <a:spLocks noChangeArrowheads="1"/>
            </p:cNvSpPr>
            <p:nvPr/>
          </p:nvSpPr>
          <p:spPr bwMode="auto">
            <a:xfrm>
              <a:off x="7869315" y="197333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a:t>1</a:t>
              </a:r>
            </a:p>
          </p:txBody>
        </p:sp>
      </p:grpSp>
      <p:grpSp>
        <p:nvGrpSpPr>
          <p:cNvPr id="41" name="Agrupar 40">
            <a:extLst>
              <a:ext uri="{FF2B5EF4-FFF2-40B4-BE49-F238E27FC236}">
                <a16:creationId xmlns:a16="http://schemas.microsoft.com/office/drawing/2014/main" id="{42753A06-DEFE-4BA3-B2D1-735B359A3B2F}"/>
              </a:ext>
            </a:extLst>
          </p:cNvPr>
          <p:cNvGrpSpPr/>
          <p:nvPr/>
        </p:nvGrpSpPr>
        <p:grpSpPr>
          <a:xfrm>
            <a:off x="1371358" y="3285984"/>
            <a:ext cx="9449284" cy="1047838"/>
            <a:chOff x="1371358" y="3285984"/>
            <a:chExt cx="9449284" cy="1047838"/>
          </a:xfrm>
        </p:grpSpPr>
        <p:sp>
          <p:nvSpPr>
            <p:cNvPr id="7" name="Retângulo 6">
              <a:extLst>
                <a:ext uri="{FF2B5EF4-FFF2-40B4-BE49-F238E27FC236}">
                  <a16:creationId xmlns:a16="http://schemas.microsoft.com/office/drawing/2014/main" id="{12A7B3D4-853A-450C-9687-156B64B60B48}"/>
                </a:ext>
              </a:extLst>
            </p:cNvPr>
            <p:cNvSpPr/>
            <p:nvPr/>
          </p:nvSpPr>
          <p:spPr>
            <a:xfrm>
              <a:off x="1371358" y="3340379"/>
              <a:ext cx="1973657" cy="943748"/>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0" name="Retângulo 9">
              <a:extLst>
                <a:ext uri="{FF2B5EF4-FFF2-40B4-BE49-F238E27FC236}">
                  <a16:creationId xmlns:a16="http://schemas.microsoft.com/office/drawing/2014/main" id="{049DAF58-2E58-4CAF-8B28-D16EF30E6990}"/>
                </a:ext>
              </a:extLst>
            </p:cNvPr>
            <p:cNvSpPr/>
            <p:nvPr/>
          </p:nvSpPr>
          <p:spPr>
            <a:xfrm>
              <a:off x="8849275" y="3340379"/>
              <a:ext cx="1971367" cy="943748"/>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3" name="Fluxograma: Decisão 12">
              <a:extLst>
                <a:ext uri="{FF2B5EF4-FFF2-40B4-BE49-F238E27FC236}">
                  <a16:creationId xmlns:a16="http://schemas.microsoft.com/office/drawing/2014/main" id="{A428A137-EF23-4795-89A6-C077258CDF3C}"/>
                </a:ext>
              </a:extLst>
            </p:cNvPr>
            <p:cNvSpPr/>
            <p:nvPr/>
          </p:nvSpPr>
          <p:spPr>
            <a:xfrm>
              <a:off x="4750845" y="3285984"/>
              <a:ext cx="2699468" cy="1047838"/>
            </a:xfrm>
            <a:prstGeom prst="flowChartDecision">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7" name="CaixaDeTexto 15">
              <a:extLst>
                <a:ext uri="{FF2B5EF4-FFF2-40B4-BE49-F238E27FC236}">
                  <a16:creationId xmlns:a16="http://schemas.microsoft.com/office/drawing/2014/main" id="{01410FCA-4912-4046-BD0F-19914FE16C1D}"/>
                </a:ext>
              </a:extLst>
            </p:cNvPr>
            <p:cNvSpPr txBox="1">
              <a:spLocks noChangeArrowheads="1"/>
            </p:cNvSpPr>
            <p:nvPr/>
          </p:nvSpPr>
          <p:spPr bwMode="auto">
            <a:xfrm>
              <a:off x="1553902" y="3587881"/>
              <a:ext cx="1638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Empregados</a:t>
              </a:r>
            </a:p>
          </p:txBody>
        </p:sp>
        <p:sp>
          <p:nvSpPr>
            <p:cNvPr id="19" name="CaixaDeTexto 17">
              <a:extLst>
                <a:ext uri="{FF2B5EF4-FFF2-40B4-BE49-F238E27FC236}">
                  <a16:creationId xmlns:a16="http://schemas.microsoft.com/office/drawing/2014/main" id="{C6F1BD00-3F1A-4DA1-AA8C-B2B10109483C}"/>
                </a:ext>
              </a:extLst>
            </p:cNvPr>
            <p:cNvSpPr txBox="1">
              <a:spLocks noChangeArrowheads="1"/>
            </p:cNvSpPr>
            <p:nvPr/>
          </p:nvSpPr>
          <p:spPr bwMode="auto">
            <a:xfrm>
              <a:off x="8916507" y="3587881"/>
              <a:ext cx="18085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Departamento</a:t>
              </a:r>
            </a:p>
          </p:txBody>
        </p:sp>
        <p:sp>
          <p:nvSpPr>
            <p:cNvPr id="22" name="CaixaDeTexto 20">
              <a:extLst>
                <a:ext uri="{FF2B5EF4-FFF2-40B4-BE49-F238E27FC236}">
                  <a16:creationId xmlns:a16="http://schemas.microsoft.com/office/drawing/2014/main" id="{FA3AAD68-CFCD-401E-A931-7AF0B68329A6}"/>
                </a:ext>
              </a:extLst>
            </p:cNvPr>
            <p:cNvSpPr txBox="1">
              <a:spLocks noChangeArrowheads="1"/>
            </p:cNvSpPr>
            <p:nvPr/>
          </p:nvSpPr>
          <p:spPr bwMode="auto">
            <a:xfrm>
              <a:off x="5614970" y="3586688"/>
              <a:ext cx="9685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Lotado</a:t>
              </a:r>
            </a:p>
          </p:txBody>
        </p:sp>
        <p:cxnSp>
          <p:nvCxnSpPr>
            <p:cNvPr id="25" name="Conector reto 24">
              <a:extLst>
                <a:ext uri="{FF2B5EF4-FFF2-40B4-BE49-F238E27FC236}">
                  <a16:creationId xmlns:a16="http://schemas.microsoft.com/office/drawing/2014/main" id="{FB92B506-DB2D-4F8C-90CE-1EB1E7D5C78F}"/>
                </a:ext>
              </a:extLst>
            </p:cNvPr>
            <p:cNvCxnSpPr/>
            <p:nvPr/>
          </p:nvCxnSpPr>
          <p:spPr>
            <a:xfrm flipH="1">
              <a:off x="3345015" y="3808746"/>
              <a:ext cx="14058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C29AA972-87D3-40D5-8347-FBF7E719957D}"/>
                </a:ext>
              </a:extLst>
            </p:cNvPr>
            <p:cNvCxnSpPr/>
            <p:nvPr/>
          </p:nvCxnSpPr>
          <p:spPr>
            <a:xfrm flipH="1">
              <a:off x="7450313" y="3808746"/>
              <a:ext cx="14058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918D6B5A-DB37-4073-8016-369E69F2039F}"/>
                </a:ext>
              </a:extLst>
            </p:cNvPr>
            <p:cNvSpPr txBox="1">
              <a:spLocks noChangeArrowheads="1"/>
            </p:cNvSpPr>
            <p:nvPr/>
          </p:nvSpPr>
          <p:spPr bwMode="auto">
            <a:xfrm>
              <a:off x="3837284" y="343644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N</a:t>
              </a:r>
            </a:p>
          </p:txBody>
        </p:sp>
        <p:sp>
          <p:nvSpPr>
            <p:cNvPr id="34" name="CaixaDeTexto 33">
              <a:extLst>
                <a:ext uri="{FF2B5EF4-FFF2-40B4-BE49-F238E27FC236}">
                  <a16:creationId xmlns:a16="http://schemas.microsoft.com/office/drawing/2014/main" id="{B6D78C3D-1177-40C4-B07D-0894CF722EBE}"/>
                </a:ext>
              </a:extLst>
            </p:cNvPr>
            <p:cNvSpPr txBox="1">
              <a:spLocks noChangeArrowheads="1"/>
            </p:cNvSpPr>
            <p:nvPr/>
          </p:nvSpPr>
          <p:spPr bwMode="auto">
            <a:xfrm>
              <a:off x="7869315" y="343644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a:t>1</a:t>
              </a:r>
            </a:p>
          </p:txBody>
        </p:sp>
      </p:grpSp>
      <p:grpSp>
        <p:nvGrpSpPr>
          <p:cNvPr id="40" name="Agrupar 39">
            <a:extLst>
              <a:ext uri="{FF2B5EF4-FFF2-40B4-BE49-F238E27FC236}">
                <a16:creationId xmlns:a16="http://schemas.microsoft.com/office/drawing/2014/main" id="{FCCA7926-E70C-406B-A11F-826751DE1063}"/>
              </a:ext>
            </a:extLst>
          </p:cNvPr>
          <p:cNvGrpSpPr/>
          <p:nvPr/>
        </p:nvGrpSpPr>
        <p:grpSpPr>
          <a:xfrm>
            <a:off x="1371358" y="4681220"/>
            <a:ext cx="9449284" cy="1050150"/>
            <a:chOff x="1371358" y="4681220"/>
            <a:chExt cx="9449284" cy="1050150"/>
          </a:xfrm>
        </p:grpSpPr>
        <p:sp>
          <p:nvSpPr>
            <p:cNvPr id="8" name="Retângulo 7">
              <a:extLst>
                <a:ext uri="{FF2B5EF4-FFF2-40B4-BE49-F238E27FC236}">
                  <a16:creationId xmlns:a16="http://schemas.microsoft.com/office/drawing/2014/main" id="{0165FA40-358F-425B-B253-3D0F8374A76F}"/>
                </a:ext>
              </a:extLst>
            </p:cNvPr>
            <p:cNvSpPr/>
            <p:nvPr/>
          </p:nvSpPr>
          <p:spPr>
            <a:xfrm>
              <a:off x="1371358" y="4749061"/>
              <a:ext cx="1973657" cy="94606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1" name="Retângulo 10">
              <a:extLst>
                <a:ext uri="{FF2B5EF4-FFF2-40B4-BE49-F238E27FC236}">
                  <a16:creationId xmlns:a16="http://schemas.microsoft.com/office/drawing/2014/main" id="{79273524-7021-4349-891B-DBA4C3D59FBF}"/>
                </a:ext>
              </a:extLst>
            </p:cNvPr>
            <p:cNvSpPr/>
            <p:nvPr/>
          </p:nvSpPr>
          <p:spPr>
            <a:xfrm>
              <a:off x="8849275" y="4749061"/>
              <a:ext cx="1971367" cy="94606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4" name="Fluxograma: Decisão 13">
              <a:extLst>
                <a:ext uri="{FF2B5EF4-FFF2-40B4-BE49-F238E27FC236}">
                  <a16:creationId xmlns:a16="http://schemas.microsoft.com/office/drawing/2014/main" id="{1D033021-C9D4-4AC5-9700-28F9162337CF}"/>
                </a:ext>
              </a:extLst>
            </p:cNvPr>
            <p:cNvSpPr/>
            <p:nvPr/>
          </p:nvSpPr>
          <p:spPr>
            <a:xfrm>
              <a:off x="4750845" y="4681220"/>
              <a:ext cx="2699468" cy="1050150"/>
            </a:xfrm>
            <a:prstGeom prst="flowChartDecision">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800"/>
            </a:p>
          </p:txBody>
        </p:sp>
        <p:sp>
          <p:nvSpPr>
            <p:cNvPr id="18" name="CaixaDeTexto 16">
              <a:extLst>
                <a:ext uri="{FF2B5EF4-FFF2-40B4-BE49-F238E27FC236}">
                  <a16:creationId xmlns:a16="http://schemas.microsoft.com/office/drawing/2014/main" id="{FAB24A0F-A8F5-4270-8318-818C47798276}"/>
                </a:ext>
              </a:extLst>
            </p:cNvPr>
            <p:cNvSpPr txBox="1">
              <a:spLocks noChangeArrowheads="1"/>
            </p:cNvSpPr>
            <p:nvPr/>
          </p:nvSpPr>
          <p:spPr bwMode="auto">
            <a:xfrm>
              <a:off x="1882048" y="4996564"/>
              <a:ext cx="970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Alunos</a:t>
              </a:r>
            </a:p>
          </p:txBody>
        </p:sp>
        <p:sp>
          <p:nvSpPr>
            <p:cNvPr id="20" name="CaixaDeTexto 18">
              <a:extLst>
                <a:ext uri="{FF2B5EF4-FFF2-40B4-BE49-F238E27FC236}">
                  <a16:creationId xmlns:a16="http://schemas.microsoft.com/office/drawing/2014/main" id="{38369091-75E0-4D4C-ACB6-D7295A3A5822}"/>
                </a:ext>
              </a:extLst>
            </p:cNvPr>
            <p:cNvSpPr txBox="1">
              <a:spLocks noChangeArrowheads="1"/>
            </p:cNvSpPr>
            <p:nvPr/>
          </p:nvSpPr>
          <p:spPr bwMode="auto">
            <a:xfrm>
              <a:off x="9198910" y="4996564"/>
              <a:ext cx="14141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Disciplinas</a:t>
              </a:r>
            </a:p>
          </p:txBody>
        </p:sp>
        <p:sp>
          <p:nvSpPr>
            <p:cNvPr id="23" name="CaixaDeTexto 21">
              <a:extLst>
                <a:ext uri="{FF2B5EF4-FFF2-40B4-BE49-F238E27FC236}">
                  <a16:creationId xmlns:a16="http://schemas.microsoft.com/office/drawing/2014/main" id="{58AA761D-EBA6-4D9D-A7B3-39B79997BCAE}"/>
                </a:ext>
              </a:extLst>
            </p:cNvPr>
            <p:cNvSpPr txBox="1">
              <a:spLocks noChangeArrowheads="1"/>
            </p:cNvSpPr>
            <p:nvPr/>
          </p:nvSpPr>
          <p:spPr bwMode="auto">
            <a:xfrm>
              <a:off x="5330172" y="4981924"/>
              <a:ext cx="1510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Matriculado</a:t>
              </a:r>
            </a:p>
          </p:txBody>
        </p:sp>
        <p:cxnSp>
          <p:nvCxnSpPr>
            <p:cNvPr id="26" name="Conector reto 25">
              <a:extLst>
                <a:ext uri="{FF2B5EF4-FFF2-40B4-BE49-F238E27FC236}">
                  <a16:creationId xmlns:a16="http://schemas.microsoft.com/office/drawing/2014/main" id="{9988BC4E-9745-409F-A166-5193BE7BCFC0}"/>
                </a:ext>
              </a:extLst>
            </p:cNvPr>
            <p:cNvCxnSpPr/>
            <p:nvPr/>
          </p:nvCxnSpPr>
          <p:spPr>
            <a:xfrm flipH="1">
              <a:off x="3345015" y="5217861"/>
              <a:ext cx="14058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FBCF3BA8-D7EE-47F5-8954-27F895ABB889}"/>
                </a:ext>
              </a:extLst>
            </p:cNvPr>
            <p:cNvCxnSpPr/>
            <p:nvPr/>
          </p:nvCxnSpPr>
          <p:spPr>
            <a:xfrm flipH="1">
              <a:off x="7450313" y="5206296"/>
              <a:ext cx="14058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00F8EC46-0E1B-4278-B96E-1D578037B169}"/>
                </a:ext>
              </a:extLst>
            </p:cNvPr>
            <p:cNvSpPr txBox="1">
              <a:spLocks noChangeArrowheads="1"/>
            </p:cNvSpPr>
            <p:nvPr/>
          </p:nvSpPr>
          <p:spPr bwMode="auto">
            <a:xfrm>
              <a:off x="3837284" y="4838439"/>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dirty="0"/>
                <a:t>N</a:t>
              </a:r>
            </a:p>
          </p:txBody>
        </p:sp>
        <p:sp>
          <p:nvSpPr>
            <p:cNvPr id="35" name="CaixaDeTexto 34">
              <a:extLst>
                <a:ext uri="{FF2B5EF4-FFF2-40B4-BE49-F238E27FC236}">
                  <a16:creationId xmlns:a16="http://schemas.microsoft.com/office/drawing/2014/main" id="{78542B9F-E917-48A6-BC18-2E39830C464D}"/>
                </a:ext>
              </a:extLst>
            </p:cNvPr>
            <p:cNvSpPr txBox="1">
              <a:spLocks noChangeArrowheads="1"/>
            </p:cNvSpPr>
            <p:nvPr/>
          </p:nvSpPr>
          <p:spPr bwMode="auto">
            <a:xfrm>
              <a:off x="7869315" y="4838439"/>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000"/>
                <a:t>N</a:t>
              </a:r>
            </a:p>
          </p:txBody>
        </p:sp>
      </p:grpSp>
    </p:spTree>
    <p:extLst>
      <p:ext uri="{BB962C8B-B14F-4D97-AF65-F5344CB8AC3E}">
        <p14:creationId xmlns:p14="http://schemas.microsoft.com/office/powerpoint/2010/main" val="51974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Exemplo de modelagem</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3" y="1272727"/>
            <a:ext cx="3841357" cy="4351338"/>
          </a:xfrm>
        </p:spPr>
        <p:txBody>
          <a:bodyPr>
            <a:normAutofit/>
          </a:bodyPr>
          <a:lstStyle/>
          <a:p>
            <a:pPr>
              <a:lnSpc>
                <a:spcPct val="150000"/>
              </a:lnSpc>
            </a:pPr>
            <a:r>
              <a:rPr lang="pt-BR" altLang="pt-BR" dirty="0"/>
              <a:t>Em uma empresa será necessário informatizar as fichas de cadastro conforme ao lado:</a:t>
            </a:r>
            <a:endParaRPr lang="pt-BR" altLang="pt-BR" sz="2400" dirty="0"/>
          </a:p>
        </p:txBody>
      </p:sp>
      <p:pic>
        <p:nvPicPr>
          <p:cNvPr id="6" name="Imagem 5">
            <a:extLst>
              <a:ext uri="{FF2B5EF4-FFF2-40B4-BE49-F238E27FC236}">
                <a16:creationId xmlns:a16="http://schemas.microsoft.com/office/drawing/2014/main" id="{F08ED4E5-A272-472B-ABF8-A6DE9A4F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130" y="1363853"/>
            <a:ext cx="7763063" cy="4169086"/>
          </a:xfrm>
          <a:prstGeom prst="rect">
            <a:avLst/>
          </a:prstGeom>
        </p:spPr>
      </p:pic>
    </p:spTree>
    <p:extLst>
      <p:ext uri="{BB962C8B-B14F-4D97-AF65-F5344CB8AC3E}">
        <p14:creationId xmlns:p14="http://schemas.microsoft.com/office/powerpoint/2010/main" val="422211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Exemplo de modelagem</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solidFill>
                  <a:srgbClr val="FF0000"/>
                </a:solidFill>
              </a:rPr>
              <a:t>Primeiro passo</a:t>
            </a:r>
            <a:r>
              <a:rPr lang="pt-BR" altLang="pt-BR" sz="3200" b="1" dirty="0"/>
              <a:t>: Lista de entidades</a:t>
            </a:r>
          </a:p>
          <a:p>
            <a:pPr lvl="1">
              <a:lnSpc>
                <a:spcPct val="150000"/>
              </a:lnSpc>
            </a:pPr>
            <a:r>
              <a:rPr lang="pt-BR" altLang="pt-BR" dirty="0"/>
              <a:t>Funcionários</a:t>
            </a:r>
          </a:p>
          <a:p>
            <a:pPr lvl="1">
              <a:lnSpc>
                <a:spcPct val="150000"/>
              </a:lnSpc>
            </a:pPr>
            <a:r>
              <a:rPr lang="pt-BR" altLang="pt-BR" dirty="0"/>
              <a:t>Cônjuges</a:t>
            </a:r>
          </a:p>
          <a:p>
            <a:pPr lvl="1">
              <a:lnSpc>
                <a:spcPct val="150000"/>
              </a:lnSpc>
            </a:pPr>
            <a:r>
              <a:rPr lang="pt-BR" altLang="pt-BR" dirty="0"/>
              <a:t>Dependentes</a:t>
            </a:r>
          </a:p>
        </p:txBody>
      </p:sp>
    </p:spTree>
    <p:extLst>
      <p:ext uri="{BB962C8B-B14F-4D97-AF65-F5344CB8AC3E}">
        <p14:creationId xmlns:p14="http://schemas.microsoft.com/office/powerpoint/2010/main" val="149481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5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500"/>
                                        <p:tgtEl>
                                          <p:spTgt spid="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Exemplo de modelagem</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solidFill>
                  <a:srgbClr val="FF0000"/>
                </a:solidFill>
              </a:rPr>
              <a:t>Segundo passo</a:t>
            </a:r>
            <a:r>
              <a:rPr lang="pt-BR" altLang="pt-BR" sz="3200" b="1" dirty="0"/>
              <a:t>: Lista de atributos</a:t>
            </a:r>
          </a:p>
        </p:txBody>
      </p:sp>
      <p:pic>
        <p:nvPicPr>
          <p:cNvPr id="4" name="Imagem 3">
            <a:extLst>
              <a:ext uri="{FF2B5EF4-FFF2-40B4-BE49-F238E27FC236}">
                <a16:creationId xmlns:a16="http://schemas.microsoft.com/office/drawing/2014/main" id="{908A4C74-87DC-4098-80BD-D9C9882B70E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42102" y="2158538"/>
            <a:ext cx="8907795" cy="3854335"/>
          </a:xfrm>
          <a:prstGeom prst="rect">
            <a:avLst/>
          </a:prstGeom>
        </p:spPr>
      </p:pic>
    </p:spTree>
    <p:extLst>
      <p:ext uri="{BB962C8B-B14F-4D97-AF65-F5344CB8AC3E}">
        <p14:creationId xmlns:p14="http://schemas.microsoft.com/office/powerpoint/2010/main" val="45519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Exemplo de modelagem</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solidFill>
                  <a:srgbClr val="FF0000"/>
                </a:solidFill>
              </a:rPr>
              <a:t>Terceiro passo</a:t>
            </a:r>
            <a:r>
              <a:rPr lang="pt-BR" altLang="pt-BR" sz="3200" b="1" dirty="0"/>
              <a:t>: Instâncias das entidades</a:t>
            </a:r>
          </a:p>
        </p:txBody>
      </p:sp>
      <p:pic>
        <p:nvPicPr>
          <p:cNvPr id="4" name="Imagem 3">
            <a:extLst>
              <a:ext uri="{FF2B5EF4-FFF2-40B4-BE49-F238E27FC236}">
                <a16:creationId xmlns:a16="http://schemas.microsoft.com/office/drawing/2014/main" id="{749B1190-295B-42DF-8658-E1F1E4712AE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1758" y="2086841"/>
            <a:ext cx="11707810" cy="3635086"/>
          </a:xfrm>
          <a:prstGeom prst="rect">
            <a:avLst/>
          </a:prstGeom>
        </p:spPr>
      </p:pic>
    </p:spTree>
    <p:extLst>
      <p:ext uri="{BB962C8B-B14F-4D97-AF65-F5344CB8AC3E}">
        <p14:creationId xmlns:p14="http://schemas.microsoft.com/office/powerpoint/2010/main" val="25299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Exemplo de modelagem</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solidFill>
                  <a:srgbClr val="FF0000"/>
                </a:solidFill>
              </a:rPr>
              <a:t>Quarto passo</a:t>
            </a:r>
            <a:r>
              <a:rPr lang="pt-BR" altLang="pt-BR" sz="3200" b="1" dirty="0"/>
              <a:t>: Cardinalidade dos relacionamentos</a:t>
            </a:r>
          </a:p>
        </p:txBody>
      </p:sp>
      <p:grpSp>
        <p:nvGrpSpPr>
          <p:cNvPr id="4" name="Agrupar 3">
            <a:extLst>
              <a:ext uri="{FF2B5EF4-FFF2-40B4-BE49-F238E27FC236}">
                <a16:creationId xmlns:a16="http://schemas.microsoft.com/office/drawing/2014/main" id="{0E67BF06-26AF-407E-86A4-DFEDBD72F0CC}"/>
              </a:ext>
            </a:extLst>
          </p:cNvPr>
          <p:cNvGrpSpPr/>
          <p:nvPr/>
        </p:nvGrpSpPr>
        <p:grpSpPr>
          <a:xfrm>
            <a:off x="1081710" y="2442445"/>
            <a:ext cx="9771820" cy="3263654"/>
            <a:chOff x="1081710" y="2442445"/>
            <a:chExt cx="9771820" cy="3263654"/>
          </a:xfrm>
          <a:effectLst>
            <a:outerShdw blurRad="50800" dist="38100" dir="2700000" algn="tl" rotWithShape="0">
              <a:prstClr val="black">
                <a:alpha val="40000"/>
              </a:prstClr>
            </a:outerShdw>
          </a:effectLst>
        </p:grpSpPr>
        <p:sp>
          <p:nvSpPr>
            <p:cNvPr id="6" name="Retângulo 5">
              <a:extLst>
                <a:ext uri="{FF2B5EF4-FFF2-40B4-BE49-F238E27FC236}">
                  <a16:creationId xmlns:a16="http://schemas.microsoft.com/office/drawing/2014/main" id="{EE024BFA-E634-4150-B46F-44C5BC93351F}"/>
                </a:ext>
              </a:extLst>
            </p:cNvPr>
            <p:cNvSpPr/>
            <p:nvPr/>
          </p:nvSpPr>
          <p:spPr>
            <a:xfrm>
              <a:off x="1361236" y="2498212"/>
              <a:ext cx="1989015" cy="98928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3200"/>
            </a:p>
          </p:txBody>
        </p:sp>
        <p:sp>
          <p:nvSpPr>
            <p:cNvPr id="7" name="Fluxograma: Decisão 6">
              <a:extLst>
                <a:ext uri="{FF2B5EF4-FFF2-40B4-BE49-F238E27FC236}">
                  <a16:creationId xmlns:a16="http://schemas.microsoft.com/office/drawing/2014/main" id="{2922F0AB-8F11-461C-A7E1-9917903E72F6}"/>
                </a:ext>
              </a:extLst>
            </p:cNvPr>
            <p:cNvSpPr/>
            <p:nvPr/>
          </p:nvSpPr>
          <p:spPr>
            <a:xfrm>
              <a:off x="4729395" y="2442445"/>
              <a:ext cx="2723634" cy="1100816"/>
            </a:xfrm>
            <a:prstGeom prst="flowChartDecision">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3200"/>
            </a:p>
          </p:txBody>
        </p:sp>
        <p:sp>
          <p:nvSpPr>
            <p:cNvPr id="8" name="CaixaDeTexto 7">
              <a:extLst>
                <a:ext uri="{FF2B5EF4-FFF2-40B4-BE49-F238E27FC236}">
                  <a16:creationId xmlns:a16="http://schemas.microsoft.com/office/drawing/2014/main" id="{9FA1D558-E0F1-4C3D-8C23-E79157D12891}"/>
                </a:ext>
              </a:extLst>
            </p:cNvPr>
            <p:cNvSpPr txBox="1">
              <a:spLocks noChangeArrowheads="1"/>
            </p:cNvSpPr>
            <p:nvPr/>
          </p:nvSpPr>
          <p:spPr bwMode="auto">
            <a:xfrm>
              <a:off x="1424736" y="2757657"/>
              <a:ext cx="1795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dirty="0"/>
                <a:t>Funcionário</a:t>
              </a:r>
            </a:p>
          </p:txBody>
        </p:sp>
        <p:sp>
          <p:nvSpPr>
            <p:cNvPr id="9" name="CaixaDeTexto 8">
              <a:extLst>
                <a:ext uri="{FF2B5EF4-FFF2-40B4-BE49-F238E27FC236}">
                  <a16:creationId xmlns:a16="http://schemas.microsoft.com/office/drawing/2014/main" id="{82251140-0C24-4E28-8992-68D7D6430F9C}"/>
                </a:ext>
              </a:extLst>
            </p:cNvPr>
            <p:cNvSpPr txBox="1">
              <a:spLocks noChangeArrowheads="1"/>
            </p:cNvSpPr>
            <p:nvPr/>
          </p:nvSpPr>
          <p:spPr bwMode="auto">
            <a:xfrm>
              <a:off x="3807655" y="2541857"/>
              <a:ext cx="339356"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a:t>1</a:t>
              </a:r>
            </a:p>
          </p:txBody>
        </p:sp>
        <p:cxnSp>
          <p:nvCxnSpPr>
            <p:cNvPr id="10" name="Conector reto 9">
              <a:extLst>
                <a:ext uri="{FF2B5EF4-FFF2-40B4-BE49-F238E27FC236}">
                  <a16:creationId xmlns:a16="http://schemas.microsoft.com/office/drawing/2014/main" id="{5A499D5E-D308-41C2-9913-E7699DFF1B6F}"/>
                </a:ext>
              </a:extLst>
            </p:cNvPr>
            <p:cNvCxnSpPr/>
            <p:nvPr/>
          </p:nvCxnSpPr>
          <p:spPr>
            <a:xfrm flipH="1">
              <a:off x="3359491" y="2992852"/>
              <a:ext cx="14184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BD5BBDF5-7EEC-441C-B2D1-D8367B340DE7}"/>
                </a:ext>
              </a:extLst>
            </p:cNvPr>
            <p:cNvSpPr txBox="1">
              <a:spLocks noChangeArrowheads="1"/>
            </p:cNvSpPr>
            <p:nvPr/>
          </p:nvSpPr>
          <p:spPr bwMode="auto">
            <a:xfrm>
              <a:off x="5496356" y="2757657"/>
              <a:ext cx="1188506"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a:t>Casado</a:t>
              </a:r>
            </a:p>
          </p:txBody>
        </p:sp>
        <p:sp>
          <p:nvSpPr>
            <p:cNvPr id="12" name="Retângulo 11">
              <a:extLst>
                <a:ext uri="{FF2B5EF4-FFF2-40B4-BE49-F238E27FC236}">
                  <a16:creationId xmlns:a16="http://schemas.microsoft.com/office/drawing/2014/main" id="{5683B1E8-CCBA-42AA-8166-CF3CE00F8A25}"/>
                </a:ext>
              </a:extLst>
            </p:cNvPr>
            <p:cNvSpPr/>
            <p:nvPr/>
          </p:nvSpPr>
          <p:spPr>
            <a:xfrm>
              <a:off x="8864515" y="2498212"/>
              <a:ext cx="1989015" cy="98928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3200"/>
            </a:p>
          </p:txBody>
        </p:sp>
        <p:sp>
          <p:nvSpPr>
            <p:cNvPr id="13" name="CaixaDeTexto 12">
              <a:extLst>
                <a:ext uri="{FF2B5EF4-FFF2-40B4-BE49-F238E27FC236}">
                  <a16:creationId xmlns:a16="http://schemas.microsoft.com/office/drawing/2014/main" id="{F0DB6131-3273-45EE-BC87-81130E8D93E8}"/>
                </a:ext>
              </a:extLst>
            </p:cNvPr>
            <p:cNvSpPr txBox="1">
              <a:spLocks noChangeArrowheads="1"/>
            </p:cNvSpPr>
            <p:nvPr/>
          </p:nvSpPr>
          <p:spPr bwMode="auto">
            <a:xfrm>
              <a:off x="9178692" y="2757657"/>
              <a:ext cx="13340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dirty="0" err="1"/>
                <a:t>Conjuge</a:t>
              </a:r>
              <a:endParaRPr lang="pt-BR" altLang="pt-BR" sz="2400" dirty="0"/>
            </a:p>
          </p:txBody>
        </p:sp>
        <p:sp>
          <p:nvSpPr>
            <p:cNvPr id="14" name="CaixaDeTexto 13">
              <a:extLst>
                <a:ext uri="{FF2B5EF4-FFF2-40B4-BE49-F238E27FC236}">
                  <a16:creationId xmlns:a16="http://schemas.microsoft.com/office/drawing/2014/main" id="{1FA5B2F3-2BDD-456B-807F-9AB75A97D604}"/>
                </a:ext>
              </a:extLst>
            </p:cNvPr>
            <p:cNvSpPr txBox="1">
              <a:spLocks noChangeArrowheads="1"/>
            </p:cNvSpPr>
            <p:nvPr/>
          </p:nvSpPr>
          <p:spPr bwMode="auto">
            <a:xfrm>
              <a:off x="7919674" y="2541857"/>
              <a:ext cx="339356"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a:t>1</a:t>
              </a:r>
            </a:p>
          </p:txBody>
        </p:sp>
        <p:cxnSp>
          <p:nvCxnSpPr>
            <p:cNvPr id="15" name="Conector reto 14">
              <a:extLst>
                <a:ext uri="{FF2B5EF4-FFF2-40B4-BE49-F238E27FC236}">
                  <a16:creationId xmlns:a16="http://schemas.microsoft.com/office/drawing/2014/main" id="{99B7382F-7885-44B0-A605-53EE3FA9DF4E}"/>
                </a:ext>
              </a:extLst>
            </p:cNvPr>
            <p:cNvCxnSpPr/>
            <p:nvPr/>
          </p:nvCxnSpPr>
          <p:spPr>
            <a:xfrm flipH="1">
              <a:off x="7453029" y="2992852"/>
              <a:ext cx="14184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Fluxograma: Decisão 15">
              <a:extLst>
                <a:ext uri="{FF2B5EF4-FFF2-40B4-BE49-F238E27FC236}">
                  <a16:creationId xmlns:a16="http://schemas.microsoft.com/office/drawing/2014/main" id="{C9D3C6FA-A265-4527-ADBB-880517EAD096}"/>
                </a:ext>
              </a:extLst>
            </p:cNvPr>
            <p:cNvSpPr/>
            <p:nvPr/>
          </p:nvSpPr>
          <p:spPr>
            <a:xfrm>
              <a:off x="1081710" y="4605283"/>
              <a:ext cx="2725945" cy="1100816"/>
            </a:xfrm>
            <a:prstGeom prst="flowChartDecision">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3200"/>
            </a:p>
          </p:txBody>
        </p:sp>
        <p:cxnSp>
          <p:nvCxnSpPr>
            <p:cNvPr id="17" name="Conector reto 16">
              <a:extLst>
                <a:ext uri="{FF2B5EF4-FFF2-40B4-BE49-F238E27FC236}">
                  <a16:creationId xmlns:a16="http://schemas.microsoft.com/office/drawing/2014/main" id="{E8AA0140-2431-454A-ACD8-ED8F77E08F90}"/>
                </a:ext>
              </a:extLst>
            </p:cNvPr>
            <p:cNvCxnSpPr/>
            <p:nvPr/>
          </p:nvCxnSpPr>
          <p:spPr>
            <a:xfrm flipV="1">
              <a:off x="2444683" y="3506890"/>
              <a:ext cx="0" cy="109839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CaixaDeTexto 20">
              <a:extLst>
                <a:ext uri="{FF2B5EF4-FFF2-40B4-BE49-F238E27FC236}">
                  <a16:creationId xmlns:a16="http://schemas.microsoft.com/office/drawing/2014/main" id="{00A67A01-7524-4C3D-941C-C668200BCE8C}"/>
                </a:ext>
              </a:extLst>
            </p:cNvPr>
            <p:cNvSpPr txBox="1">
              <a:spLocks noChangeArrowheads="1"/>
            </p:cNvSpPr>
            <p:nvPr/>
          </p:nvSpPr>
          <p:spPr bwMode="auto">
            <a:xfrm>
              <a:off x="1943387" y="4920494"/>
              <a:ext cx="1057163"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a:t>Possui</a:t>
              </a:r>
            </a:p>
          </p:txBody>
        </p:sp>
        <p:cxnSp>
          <p:nvCxnSpPr>
            <p:cNvPr id="19" name="Conector reto 18">
              <a:extLst>
                <a:ext uri="{FF2B5EF4-FFF2-40B4-BE49-F238E27FC236}">
                  <a16:creationId xmlns:a16="http://schemas.microsoft.com/office/drawing/2014/main" id="{98A62862-73F5-4338-AC9D-907B5B5CA378}"/>
                </a:ext>
              </a:extLst>
            </p:cNvPr>
            <p:cNvCxnSpPr/>
            <p:nvPr/>
          </p:nvCxnSpPr>
          <p:spPr>
            <a:xfrm flipH="1">
              <a:off x="3807655" y="5155690"/>
              <a:ext cx="141841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Retângulo 19">
              <a:extLst>
                <a:ext uri="{FF2B5EF4-FFF2-40B4-BE49-F238E27FC236}">
                  <a16:creationId xmlns:a16="http://schemas.microsoft.com/office/drawing/2014/main" id="{C0E01FC6-6FE0-41A3-9A7A-0DB2863A04FF}"/>
                </a:ext>
              </a:extLst>
            </p:cNvPr>
            <p:cNvSpPr/>
            <p:nvPr/>
          </p:nvSpPr>
          <p:spPr>
            <a:xfrm>
              <a:off x="5226071" y="4641652"/>
              <a:ext cx="1991326" cy="98928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3200"/>
            </a:p>
          </p:txBody>
        </p:sp>
        <p:sp>
          <p:nvSpPr>
            <p:cNvPr id="21" name="CaixaDeTexto 23">
              <a:extLst>
                <a:ext uri="{FF2B5EF4-FFF2-40B4-BE49-F238E27FC236}">
                  <a16:creationId xmlns:a16="http://schemas.microsoft.com/office/drawing/2014/main" id="{2299B95D-8061-4EAF-BFA6-2901B9516C78}"/>
                </a:ext>
              </a:extLst>
            </p:cNvPr>
            <p:cNvSpPr txBox="1">
              <a:spLocks noChangeArrowheads="1"/>
            </p:cNvSpPr>
            <p:nvPr/>
          </p:nvSpPr>
          <p:spPr bwMode="auto">
            <a:xfrm>
              <a:off x="5250299" y="4901097"/>
              <a:ext cx="1923114"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a:t>Dependentes</a:t>
              </a:r>
            </a:p>
          </p:txBody>
        </p:sp>
        <p:sp>
          <p:nvSpPr>
            <p:cNvPr id="22" name="CaixaDeTexto 24">
              <a:extLst>
                <a:ext uri="{FF2B5EF4-FFF2-40B4-BE49-F238E27FC236}">
                  <a16:creationId xmlns:a16="http://schemas.microsoft.com/office/drawing/2014/main" id="{19377554-0E39-43AA-B01B-D3B2D54559F3}"/>
                </a:ext>
              </a:extLst>
            </p:cNvPr>
            <p:cNvSpPr txBox="1">
              <a:spLocks noChangeArrowheads="1"/>
            </p:cNvSpPr>
            <p:nvPr/>
          </p:nvSpPr>
          <p:spPr bwMode="auto">
            <a:xfrm>
              <a:off x="4315882" y="4661050"/>
              <a:ext cx="388227"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a:t>N</a:t>
              </a:r>
            </a:p>
          </p:txBody>
        </p:sp>
        <p:sp>
          <p:nvSpPr>
            <p:cNvPr id="23" name="CaixaDeTexto 25">
              <a:extLst>
                <a:ext uri="{FF2B5EF4-FFF2-40B4-BE49-F238E27FC236}">
                  <a16:creationId xmlns:a16="http://schemas.microsoft.com/office/drawing/2014/main" id="{856ED4D0-A2BC-42F8-9099-2C6443388CA7}"/>
                </a:ext>
              </a:extLst>
            </p:cNvPr>
            <p:cNvSpPr txBox="1">
              <a:spLocks noChangeArrowheads="1"/>
            </p:cNvSpPr>
            <p:nvPr/>
          </p:nvSpPr>
          <p:spPr bwMode="auto">
            <a:xfrm>
              <a:off x="2444683" y="3822102"/>
              <a:ext cx="339356"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2400"/>
                <a:t>1</a:t>
              </a:r>
            </a:p>
          </p:txBody>
        </p:sp>
      </p:grpSp>
    </p:spTree>
    <p:extLst>
      <p:ext uri="{BB962C8B-B14F-4D97-AF65-F5344CB8AC3E}">
        <p14:creationId xmlns:p14="http://schemas.microsoft.com/office/powerpoint/2010/main" val="134090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Exemplo de modelagem</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solidFill>
                  <a:srgbClr val="FF0000"/>
                </a:solidFill>
              </a:rPr>
              <a:t>Quinto passo</a:t>
            </a:r>
            <a:r>
              <a:rPr lang="pt-BR" altLang="pt-BR" sz="3200" b="1" dirty="0"/>
              <a:t>: Chaves – PK e FK</a:t>
            </a:r>
          </a:p>
        </p:txBody>
      </p:sp>
      <p:sp>
        <p:nvSpPr>
          <p:cNvPr id="25" name="Espaço Reservado para Conteúdo 1">
            <a:extLst>
              <a:ext uri="{FF2B5EF4-FFF2-40B4-BE49-F238E27FC236}">
                <a16:creationId xmlns:a16="http://schemas.microsoft.com/office/drawing/2014/main" id="{CA7D4AD5-FA95-4C54-B567-778ADE6D0199}"/>
              </a:ext>
            </a:extLst>
          </p:cNvPr>
          <p:cNvSpPr txBox="1">
            <a:spLocks/>
          </p:cNvSpPr>
          <p:nvPr/>
        </p:nvSpPr>
        <p:spPr>
          <a:xfrm>
            <a:off x="6849214" y="2157899"/>
            <a:ext cx="5177136" cy="3426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altLang="pt-BR" sz="2400" b="1" dirty="0"/>
              <a:t>Onde</a:t>
            </a:r>
            <a:r>
              <a:rPr lang="pt-BR" altLang="pt-BR" sz="2000" b="1" dirty="0"/>
              <a:t>:</a:t>
            </a:r>
          </a:p>
          <a:p>
            <a:pPr lvl="1">
              <a:lnSpc>
                <a:spcPct val="150000"/>
              </a:lnSpc>
            </a:pPr>
            <a:r>
              <a:rPr lang="pt-BR" altLang="pt-BR" sz="1800" dirty="0"/>
              <a:t>Para cada Funcionário somente poderá existir </a:t>
            </a:r>
            <a:r>
              <a:rPr lang="pt-BR" altLang="pt-BR" sz="1800" b="1" dirty="0"/>
              <a:t>um único</a:t>
            </a:r>
            <a:r>
              <a:rPr lang="pt-BR" altLang="pt-BR" sz="1800" dirty="0"/>
              <a:t> conjugue, pois  a instância do </a:t>
            </a:r>
            <a:r>
              <a:rPr lang="pt-BR" altLang="pt-BR" sz="1800" b="1" dirty="0" err="1"/>
              <a:t>id_conjuge</a:t>
            </a:r>
            <a:r>
              <a:rPr lang="pt-BR" altLang="pt-BR" sz="1800" dirty="0"/>
              <a:t> é o mesmo valor de </a:t>
            </a:r>
            <a:r>
              <a:rPr lang="pt-BR" altLang="pt-BR" sz="1800" b="1" dirty="0" err="1"/>
              <a:t>id_funcionario</a:t>
            </a:r>
            <a:r>
              <a:rPr lang="pt-BR" altLang="pt-BR" sz="1800" dirty="0"/>
              <a:t>, ou seja, cardinalidade </a:t>
            </a:r>
            <a:r>
              <a:rPr lang="pt-BR" altLang="pt-BR" sz="1800" b="1" dirty="0"/>
              <a:t>1:1</a:t>
            </a:r>
            <a:r>
              <a:rPr lang="pt-BR" altLang="pt-BR" sz="1800" dirty="0"/>
              <a:t>.</a:t>
            </a:r>
          </a:p>
          <a:p>
            <a:pPr lvl="1">
              <a:lnSpc>
                <a:spcPct val="150000"/>
              </a:lnSpc>
            </a:pPr>
            <a:r>
              <a:rPr lang="pt-BR" altLang="pt-BR" sz="1800" dirty="0"/>
              <a:t>Para cada Funcionário pode existir </a:t>
            </a:r>
            <a:r>
              <a:rPr lang="pt-BR" altLang="pt-BR" sz="1800" b="1" dirty="0"/>
              <a:t>um ou mais</a:t>
            </a:r>
            <a:r>
              <a:rPr lang="pt-BR" altLang="pt-BR" sz="1800" dirty="0"/>
              <a:t> dependentes. Cardinalidade </a:t>
            </a:r>
            <a:r>
              <a:rPr lang="pt-BR" altLang="pt-BR" sz="1800" b="1" dirty="0"/>
              <a:t>1:N</a:t>
            </a:r>
            <a:r>
              <a:rPr lang="pt-BR" altLang="pt-BR" sz="1800" dirty="0"/>
              <a:t>.</a:t>
            </a:r>
            <a:endParaRPr lang="pt-BR" altLang="pt-BR" sz="1800" b="1" dirty="0"/>
          </a:p>
        </p:txBody>
      </p:sp>
      <p:pic>
        <p:nvPicPr>
          <p:cNvPr id="4" name="Imagem 3">
            <a:extLst>
              <a:ext uri="{FF2B5EF4-FFF2-40B4-BE49-F238E27FC236}">
                <a16:creationId xmlns:a16="http://schemas.microsoft.com/office/drawing/2014/main" id="{28A8037E-497A-4CE3-BCFD-B190EC1056B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1758" y="2386818"/>
            <a:ext cx="6497436" cy="2026174"/>
          </a:xfrm>
          <a:prstGeom prst="rect">
            <a:avLst/>
          </a:prstGeom>
        </p:spPr>
      </p:pic>
    </p:spTree>
    <p:extLst>
      <p:ext uri="{BB962C8B-B14F-4D97-AF65-F5344CB8AC3E}">
        <p14:creationId xmlns:p14="http://schemas.microsoft.com/office/powerpoint/2010/main" val="28544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fade">
                                      <p:cBhvr>
                                        <p:cTn id="17" dur="500"/>
                                        <p:tgtEl>
                                          <p:spTgt spid="2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Effect transition="in" filter="fade">
                                      <p:cBhvr>
                                        <p:cTn id="20" dur="500"/>
                                        <p:tgtEl>
                                          <p:spTgt spid="25">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2" end="2"/>
                                            </p:txEl>
                                          </p:spTgt>
                                        </p:tgtEl>
                                        <p:attrNameLst>
                                          <p:attrName>style.visibility</p:attrName>
                                        </p:attrNameLst>
                                      </p:cBhvr>
                                      <p:to>
                                        <p:strVal val="visible"/>
                                      </p:to>
                                    </p:set>
                                    <p:animEffect transition="in" filter="fade">
                                      <p:cBhvr>
                                        <p:cTn id="23"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P spid="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Sistema de Banco de Dados</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dirty="0"/>
              <a:t>O sistema de banco de dados pode ser considerado como uma sala de arquivos eletrônica. Existe uma série de métodos , técnicas e ferramentas que visam sistematizar o desenvolvimento de banco de dados.</a:t>
            </a:r>
          </a:p>
        </p:txBody>
      </p:sp>
    </p:spTree>
    <p:extLst>
      <p:ext uri="{BB962C8B-B14F-4D97-AF65-F5344CB8AC3E}">
        <p14:creationId xmlns:p14="http://schemas.microsoft.com/office/powerpoint/2010/main" val="237996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Exemplo de modelagem</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b="1" dirty="0">
                <a:solidFill>
                  <a:srgbClr val="FF0000"/>
                </a:solidFill>
              </a:rPr>
              <a:t>Sexto passo</a:t>
            </a:r>
            <a:r>
              <a:rPr lang="pt-BR" altLang="pt-BR" sz="3200" b="1" dirty="0"/>
              <a:t>: Modelo lógico finalizado</a:t>
            </a:r>
          </a:p>
        </p:txBody>
      </p:sp>
      <p:pic>
        <p:nvPicPr>
          <p:cNvPr id="5" name="Imagem 4">
            <a:extLst>
              <a:ext uri="{FF2B5EF4-FFF2-40B4-BE49-F238E27FC236}">
                <a16:creationId xmlns:a16="http://schemas.microsoft.com/office/drawing/2014/main" id="{DD591BEA-2905-4860-9DEE-3C4DB5964FF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4197" y="2095211"/>
            <a:ext cx="10363605" cy="3834534"/>
          </a:xfrm>
          <a:prstGeom prst="rect">
            <a:avLst/>
          </a:prstGeom>
        </p:spPr>
      </p:pic>
    </p:spTree>
    <p:extLst>
      <p:ext uri="{BB962C8B-B14F-4D97-AF65-F5344CB8AC3E}">
        <p14:creationId xmlns:p14="http://schemas.microsoft.com/office/powerpoint/2010/main" val="68107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Vamos praticar...</a:t>
            </a:r>
            <a:endParaRPr lang="pt-BR" sz="3600" dirty="0">
              <a:latin typeface="Arial" panose="020B0604020202020204" pitchFamily="34" charset="0"/>
              <a:cs typeface="Arial" panose="020B0604020202020204" pitchFamily="34" charset="0"/>
            </a:endParaRPr>
          </a:p>
        </p:txBody>
      </p:sp>
      <p:sp>
        <p:nvSpPr>
          <p:cNvPr id="43" name="Espaço Reservado para Conteúdo 5">
            <a:extLst>
              <a:ext uri="{FF2B5EF4-FFF2-40B4-BE49-F238E27FC236}">
                <a16:creationId xmlns:a16="http://schemas.microsoft.com/office/drawing/2014/main" id="{F0392C16-DED0-4FA7-9ACD-AE7B43114703}"/>
              </a:ext>
            </a:extLst>
          </p:cNvPr>
          <p:cNvSpPr>
            <a:spLocks noGrp="1"/>
          </p:cNvSpPr>
          <p:nvPr>
            <p:ph idx="1"/>
          </p:nvPr>
        </p:nvSpPr>
        <p:spPr>
          <a:xfrm>
            <a:off x="382772" y="1272727"/>
            <a:ext cx="11387470" cy="4351338"/>
          </a:xfrm>
        </p:spPr>
        <p:txBody>
          <a:bodyPr>
            <a:normAutofit/>
          </a:bodyPr>
          <a:lstStyle/>
          <a:p>
            <a:pPr>
              <a:lnSpc>
                <a:spcPct val="150000"/>
              </a:lnSpc>
            </a:pPr>
            <a:r>
              <a:rPr lang="pt-BR" altLang="pt-BR" sz="3200" dirty="0"/>
              <a:t>Agora com esses conhecimentos vamos treinar na prática o que aprendemos, </a:t>
            </a:r>
            <a:r>
              <a:rPr lang="pt-BR" altLang="pt-BR" sz="3200" b="1" dirty="0"/>
              <a:t>Exercício</a:t>
            </a:r>
            <a:r>
              <a:rPr lang="pt-BR" altLang="pt-BR" sz="3200" dirty="0"/>
              <a:t>:</a:t>
            </a:r>
          </a:p>
          <a:p>
            <a:pPr lvl="1">
              <a:lnSpc>
                <a:spcPct val="150000"/>
              </a:lnSpc>
            </a:pPr>
            <a:r>
              <a:rPr lang="pt-BR" altLang="pt-BR" sz="2800" dirty="0"/>
              <a:t>Criar um banco de dados</a:t>
            </a:r>
            <a:br>
              <a:rPr lang="pt-BR" altLang="pt-BR" sz="2800" dirty="0"/>
            </a:br>
            <a:r>
              <a:rPr lang="pt-BR" altLang="pt-BR" sz="2800" dirty="0"/>
              <a:t>conforme nosso modelo </a:t>
            </a:r>
            <a:br>
              <a:rPr lang="pt-BR" altLang="pt-BR" sz="2800" dirty="0"/>
            </a:br>
            <a:r>
              <a:rPr lang="pt-BR" altLang="pt-BR" sz="2800" dirty="0"/>
              <a:t>da empresa </a:t>
            </a:r>
            <a:r>
              <a:rPr lang="pt-BR" altLang="pt-BR" sz="2800" b="1" dirty="0"/>
              <a:t>Topa Bem</a:t>
            </a:r>
          </a:p>
        </p:txBody>
      </p:sp>
      <p:pic>
        <p:nvPicPr>
          <p:cNvPr id="6" name="Imagem 5">
            <a:extLst>
              <a:ext uri="{FF2B5EF4-FFF2-40B4-BE49-F238E27FC236}">
                <a16:creationId xmlns:a16="http://schemas.microsoft.com/office/drawing/2014/main" id="{69BABCBA-AF5B-416E-9DFF-B7264DA001E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76599" y="2247611"/>
            <a:ext cx="7079874" cy="2619554"/>
          </a:xfrm>
          <a:prstGeom prst="rect">
            <a:avLst/>
          </a:prstGeom>
        </p:spPr>
      </p:pic>
    </p:spTree>
    <p:extLst>
      <p:ext uri="{BB962C8B-B14F-4D97-AF65-F5344CB8AC3E}">
        <p14:creationId xmlns:p14="http://schemas.microsoft.com/office/powerpoint/2010/main" val="323736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Banco de Dados X 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Banco de Dados</a:t>
            </a:r>
          </a:p>
          <a:p>
            <a:pPr marL="914400" lvl="1" indent="-457200">
              <a:lnSpc>
                <a:spcPct val="150000"/>
              </a:lnSpc>
            </a:pPr>
            <a:r>
              <a:rPr lang="pt-BR" dirty="0"/>
              <a:t>Se trata de uma coleção de informações que se relacionam de modo que criem algum sentido, isto é, é uma estrutura bem organizada de dados que permite a extração de informações. </a:t>
            </a:r>
            <a:r>
              <a:rPr lang="pt-BR" b="1" dirty="0"/>
              <a:t>Exemplos</a:t>
            </a:r>
            <a:r>
              <a:rPr lang="pt-BR" dirty="0"/>
              <a:t>:</a:t>
            </a:r>
          </a:p>
          <a:p>
            <a:pPr marL="1371600" lvl="2" indent="-457200">
              <a:lnSpc>
                <a:spcPct val="150000"/>
              </a:lnSpc>
            </a:pPr>
            <a:r>
              <a:rPr lang="pt-BR" altLang="pt-BR" sz="2400" dirty="0"/>
              <a:t>Lista telefônica,</a:t>
            </a:r>
          </a:p>
          <a:p>
            <a:pPr marL="1371600" lvl="2" indent="-457200">
              <a:lnSpc>
                <a:spcPct val="150000"/>
              </a:lnSpc>
            </a:pPr>
            <a:r>
              <a:rPr lang="pt-BR" altLang="pt-BR" sz="2400" dirty="0"/>
              <a:t>Cadastro de produtos,</a:t>
            </a:r>
          </a:p>
          <a:p>
            <a:pPr marL="1371600" lvl="2" indent="-457200">
              <a:lnSpc>
                <a:spcPct val="150000"/>
              </a:lnSpc>
            </a:pPr>
            <a:r>
              <a:rPr lang="pt-BR" altLang="pt-BR" sz="2400" dirty="0"/>
              <a:t>Cadastro de livros de uma biblioteca.</a:t>
            </a:r>
          </a:p>
        </p:txBody>
      </p:sp>
    </p:spTree>
    <p:extLst>
      <p:ext uri="{BB962C8B-B14F-4D97-AF65-F5344CB8AC3E}">
        <p14:creationId xmlns:p14="http://schemas.microsoft.com/office/powerpoint/2010/main" val="6844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Banco de Dados X 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fontScale="92500" lnSpcReduction="10000"/>
          </a:bodyPr>
          <a:lstStyle/>
          <a:p>
            <a:pPr marL="457200" indent="-457200">
              <a:lnSpc>
                <a:spcPct val="150000"/>
              </a:lnSpc>
            </a:pPr>
            <a:r>
              <a:rPr lang="pt-BR" altLang="pt-BR" sz="3200" b="1" dirty="0"/>
              <a:t>SGBD – Sistema de Gerenciamento de Banco de Dados</a:t>
            </a:r>
          </a:p>
          <a:p>
            <a:pPr marL="914400" lvl="1" indent="-457200">
              <a:lnSpc>
                <a:spcPct val="150000"/>
              </a:lnSpc>
            </a:pPr>
            <a:r>
              <a:rPr lang="pt-BR" dirty="0"/>
              <a:t>É um software com recursos específicos para facilitar a manipulação das informações dos dados e o desenvolvimento de programas aplicativos.</a:t>
            </a:r>
          </a:p>
          <a:p>
            <a:pPr marL="914400" lvl="1" indent="-457200">
              <a:lnSpc>
                <a:spcPct val="150000"/>
              </a:lnSpc>
            </a:pPr>
            <a:r>
              <a:rPr lang="pt-BR" altLang="pt-BR" sz="2400" dirty="0"/>
              <a:t>Também pode-se dizer que </a:t>
            </a:r>
            <a:r>
              <a:rPr lang="pt-BR" dirty="0"/>
              <a:t>é uma coleção de programas que permite que usuários criem e mantenham bancos de dados. </a:t>
            </a:r>
            <a:r>
              <a:rPr lang="pt-BR" b="1" dirty="0"/>
              <a:t>Exemplos</a:t>
            </a:r>
            <a:r>
              <a:rPr lang="pt-BR" dirty="0"/>
              <a:t>:</a:t>
            </a:r>
          </a:p>
          <a:p>
            <a:pPr marL="1371600" lvl="2" indent="-457200">
              <a:lnSpc>
                <a:spcPct val="150000"/>
              </a:lnSpc>
            </a:pPr>
            <a:r>
              <a:rPr lang="pt-BR" altLang="pt-BR" dirty="0"/>
              <a:t>MS SQL Server,</a:t>
            </a:r>
          </a:p>
          <a:p>
            <a:pPr marL="1371600" lvl="2" indent="-457200">
              <a:lnSpc>
                <a:spcPct val="150000"/>
              </a:lnSpc>
            </a:pPr>
            <a:r>
              <a:rPr lang="pt-BR" altLang="pt-BR" dirty="0"/>
              <a:t>Oracle,</a:t>
            </a:r>
          </a:p>
          <a:p>
            <a:pPr marL="1371600" lvl="2" indent="-457200">
              <a:lnSpc>
                <a:spcPct val="150000"/>
              </a:lnSpc>
            </a:pPr>
            <a:r>
              <a:rPr lang="pt-BR" dirty="0"/>
              <a:t>IBM DB2,</a:t>
            </a:r>
          </a:p>
        </p:txBody>
      </p:sp>
      <p:sp>
        <p:nvSpPr>
          <p:cNvPr id="3" name="CaixaDeTexto 2">
            <a:extLst>
              <a:ext uri="{FF2B5EF4-FFF2-40B4-BE49-F238E27FC236}">
                <a16:creationId xmlns:a16="http://schemas.microsoft.com/office/drawing/2014/main" id="{3227FBBF-DAB0-495E-A259-4A99506C146F}"/>
              </a:ext>
            </a:extLst>
          </p:cNvPr>
          <p:cNvSpPr txBox="1"/>
          <p:nvPr/>
        </p:nvSpPr>
        <p:spPr>
          <a:xfrm>
            <a:off x="3965713" y="3965713"/>
            <a:ext cx="1718547" cy="96795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pt-BR" sz="2000" dirty="0"/>
              <a:t>MySQL,</a:t>
            </a:r>
          </a:p>
          <a:p>
            <a:pPr marL="285750" indent="-285750">
              <a:lnSpc>
                <a:spcPct val="150000"/>
              </a:lnSpc>
              <a:buFont typeface="Arial" panose="020B0604020202020204" pitchFamily="34" charset="0"/>
              <a:buChar char="•"/>
            </a:pPr>
            <a:r>
              <a:rPr lang="pt-BR" sz="2000" dirty="0"/>
              <a:t>PostgreSQL.</a:t>
            </a:r>
          </a:p>
        </p:txBody>
      </p:sp>
    </p:spTree>
    <p:extLst>
      <p:ext uri="{BB962C8B-B14F-4D97-AF65-F5344CB8AC3E}">
        <p14:creationId xmlns:p14="http://schemas.microsoft.com/office/powerpoint/2010/main" val="7815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fontScale="92500" lnSpcReduction="20000"/>
          </a:bodyPr>
          <a:lstStyle/>
          <a:p>
            <a:pPr marL="457200" indent="-457200">
              <a:lnSpc>
                <a:spcPct val="150000"/>
              </a:lnSpc>
            </a:pPr>
            <a:r>
              <a:rPr lang="pt-BR" altLang="pt-BR" sz="3200" b="1" dirty="0"/>
              <a:t>Características de um SGBD</a:t>
            </a:r>
          </a:p>
          <a:p>
            <a:pPr marL="914400" lvl="1" indent="-457200">
              <a:lnSpc>
                <a:spcPct val="150000"/>
              </a:lnSpc>
            </a:pPr>
            <a:r>
              <a:rPr lang="pt-BR" dirty="0"/>
              <a:t>Controle de redundâncias,</a:t>
            </a:r>
          </a:p>
          <a:p>
            <a:pPr marL="914400" lvl="1" indent="-457200">
              <a:lnSpc>
                <a:spcPct val="150000"/>
              </a:lnSpc>
            </a:pPr>
            <a:r>
              <a:rPr lang="pt-BR" dirty="0"/>
              <a:t>Compartilhamento de dados,</a:t>
            </a:r>
          </a:p>
          <a:p>
            <a:pPr marL="914400" lvl="1" indent="-457200">
              <a:lnSpc>
                <a:spcPct val="150000"/>
              </a:lnSpc>
            </a:pPr>
            <a:r>
              <a:rPr lang="pt-BR" dirty="0"/>
              <a:t>Controle de acesso,</a:t>
            </a:r>
          </a:p>
          <a:p>
            <a:pPr marL="914400" lvl="1" indent="-457200">
              <a:lnSpc>
                <a:spcPct val="150000"/>
              </a:lnSpc>
            </a:pPr>
            <a:r>
              <a:rPr lang="pt-BR" dirty="0"/>
              <a:t>Interfaceamento,</a:t>
            </a:r>
          </a:p>
          <a:p>
            <a:pPr marL="914400" lvl="1" indent="-457200">
              <a:lnSpc>
                <a:spcPct val="150000"/>
              </a:lnSpc>
            </a:pPr>
            <a:r>
              <a:rPr lang="pt-BR" dirty="0"/>
              <a:t>Esquematização,</a:t>
            </a:r>
          </a:p>
          <a:p>
            <a:pPr marL="914400" lvl="1" indent="-457200">
              <a:lnSpc>
                <a:spcPct val="150000"/>
              </a:lnSpc>
            </a:pPr>
            <a:r>
              <a:rPr lang="pt-BR" dirty="0"/>
              <a:t>Controle de integridade,</a:t>
            </a:r>
          </a:p>
          <a:p>
            <a:pPr marL="914400" lvl="1" indent="-457200">
              <a:lnSpc>
                <a:spcPct val="150000"/>
              </a:lnSpc>
            </a:pPr>
            <a:r>
              <a:rPr lang="pt-BR" dirty="0"/>
              <a:t>Backup.</a:t>
            </a:r>
          </a:p>
        </p:txBody>
      </p:sp>
    </p:spTree>
    <p:extLst>
      <p:ext uri="{BB962C8B-B14F-4D97-AF65-F5344CB8AC3E}">
        <p14:creationId xmlns:p14="http://schemas.microsoft.com/office/powerpoint/2010/main" val="234931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Controle de redundâncias</a:t>
            </a:r>
          </a:p>
          <a:p>
            <a:pPr marL="914400" lvl="1" indent="-457200">
              <a:lnSpc>
                <a:spcPct val="150000"/>
              </a:lnSpc>
            </a:pPr>
            <a:r>
              <a:rPr lang="pt-BR" dirty="0"/>
              <a:t>A redundância consiste no armazenamento de uma mesma informação em locais diferentes, provocando inconsistências. Em um Banco de dados as informações só se encontram armazenadas em um único local, não existindo duplicação descontrolada dos dados. Quando existem replicações dos dados, estas são decorrentes do processo de armazenagem típica do ambiente Cliente-Servidor, totalmente sob controle do Banco de dados.</a:t>
            </a:r>
          </a:p>
        </p:txBody>
      </p:sp>
    </p:spTree>
    <p:extLst>
      <p:ext uri="{BB962C8B-B14F-4D97-AF65-F5344CB8AC3E}">
        <p14:creationId xmlns:p14="http://schemas.microsoft.com/office/powerpoint/2010/main" val="14364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A198-7A35-4D62-92E3-C16F892626FA}"/>
              </a:ext>
            </a:extLst>
          </p:cNvPr>
          <p:cNvSpPr>
            <a:spLocks noGrp="1"/>
          </p:cNvSpPr>
          <p:nvPr>
            <p:ph type="title"/>
          </p:nvPr>
        </p:nvSpPr>
        <p:spPr>
          <a:xfrm>
            <a:off x="382772" y="3620"/>
            <a:ext cx="11387470" cy="1269107"/>
          </a:xfrm>
        </p:spPr>
        <p:txBody>
          <a:bodyPr>
            <a:normAutofit/>
          </a:bodyPr>
          <a:lstStyle/>
          <a:p>
            <a:r>
              <a:rPr lang="pt-BR" altLang="pt-BR" sz="3600" b="1" dirty="0">
                <a:latin typeface="Arial" panose="020B0604020202020204" pitchFamily="34" charset="0"/>
                <a:cs typeface="Arial" panose="020B0604020202020204" pitchFamily="34" charset="0"/>
              </a:rPr>
              <a:t>SGBD</a:t>
            </a:r>
            <a:endParaRPr lang="pt-BR" sz="3600" dirty="0">
              <a:latin typeface="Arial" panose="020B0604020202020204" pitchFamily="34" charset="0"/>
              <a:cs typeface="Arial" panose="020B0604020202020204" pitchFamily="34" charset="0"/>
            </a:endParaRPr>
          </a:p>
        </p:txBody>
      </p:sp>
      <p:sp>
        <p:nvSpPr>
          <p:cNvPr id="6" name="Espaço Reservado para Conteúdo 5">
            <a:extLst>
              <a:ext uri="{FF2B5EF4-FFF2-40B4-BE49-F238E27FC236}">
                <a16:creationId xmlns:a16="http://schemas.microsoft.com/office/drawing/2014/main" id="{96AF0A9D-13DB-488A-A458-8DDA0CEEFFF8}"/>
              </a:ext>
            </a:extLst>
          </p:cNvPr>
          <p:cNvSpPr>
            <a:spLocks noGrp="1"/>
          </p:cNvSpPr>
          <p:nvPr>
            <p:ph idx="1"/>
          </p:nvPr>
        </p:nvSpPr>
        <p:spPr>
          <a:xfrm>
            <a:off x="382772" y="1272727"/>
            <a:ext cx="11387470" cy="4351338"/>
          </a:xfrm>
        </p:spPr>
        <p:txBody>
          <a:bodyPr>
            <a:normAutofit/>
          </a:bodyPr>
          <a:lstStyle/>
          <a:p>
            <a:pPr marL="457200" indent="-457200">
              <a:lnSpc>
                <a:spcPct val="150000"/>
              </a:lnSpc>
            </a:pPr>
            <a:r>
              <a:rPr lang="pt-BR" altLang="pt-BR" sz="3200" b="1" dirty="0"/>
              <a:t>Compartilhamento de dados</a:t>
            </a:r>
          </a:p>
          <a:p>
            <a:pPr marL="914400" lvl="1" indent="-457200">
              <a:lnSpc>
                <a:spcPct val="150000"/>
              </a:lnSpc>
            </a:pPr>
            <a:r>
              <a:rPr lang="pt-BR" dirty="0"/>
              <a:t>O </a:t>
            </a:r>
            <a:r>
              <a:rPr lang="pt-BR" b="1" dirty="0"/>
              <a:t>SGBD</a:t>
            </a:r>
            <a:r>
              <a:rPr lang="pt-BR" dirty="0"/>
              <a:t> deve permitir acesso simultâneo para os usuários acessarem ao mesmo tempo o </a:t>
            </a:r>
            <a:r>
              <a:rPr lang="pt-BR" b="1" dirty="0"/>
              <a:t>banco de dados</a:t>
            </a:r>
            <a:r>
              <a:rPr lang="pt-BR" dirty="0"/>
              <a:t>. Sendo assim os </a:t>
            </a:r>
            <a:r>
              <a:rPr lang="pt-BR" b="1" dirty="0"/>
              <a:t>dados</a:t>
            </a:r>
            <a:r>
              <a:rPr lang="pt-BR" dirty="0"/>
              <a:t> sempre tem que estar armazenados em um único </a:t>
            </a:r>
            <a:r>
              <a:rPr lang="pt-BR" b="1" dirty="0"/>
              <a:t>banco de dados</a:t>
            </a:r>
            <a:r>
              <a:rPr lang="pt-BR" dirty="0"/>
              <a:t>.</a:t>
            </a:r>
          </a:p>
        </p:txBody>
      </p:sp>
    </p:spTree>
    <p:extLst>
      <p:ext uri="{BB962C8B-B14F-4D97-AF65-F5344CB8AC3E}">
        <p14:creationId xmlns:p14="http://schemas.microsoft.com/office/powerpoint/2010/main" val="57128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1616</Words>
  <Application>Microsoft Office PowerPoint</Application>
  <PresentationFormat>Widescreen</PresentationFormat>
  <Paragraphs>235</Paragraphs>
  <Slides>41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41</vt:i4>
      </vt:variant>
    </vt:vector>
  </HeadingPairs>
  <TitlesOfParts>
    <vt:vector size="45" baseType="lpstr">
      <vt:lpstr>Arial</vt:lpstr>
      <vt:lpstr>Calibri</vt:lpstr>
      <vt:lpstr>Calibri Light</vt:lpstr>
      <vt:lpstr>Tema do Office</vt:lpstr>
      <vt:lpstr>Modelagem de dados</vt:lpstr>
      <vt:lpstr>Modelagem de dados</vt:lpstr>
      <vt:lpstr>Sistema de Banco de Dados</vt:lpstr>
      <vt:lpstr>Sistema de Banco de Dados</vt:lpstr>
      <vt:lpstr>Banco de Dados X SGBD</vt:lpstr>
      <vt:lpstr>Banco de Dados X SGBD</vt:lpstr>
      <vt:lpstr>SGBD</vt:lpstr>
      <vt:lpstr>SGBD</vt:lpstr>
      <vt:lpstr>SGBD</vt:lpstr>
      <vt:lpstr>SGBD</vt:lpstr>
      <vt:lpstr>SGBD</vt:lpstr>
      <vt:lpstr>SGBD</vt:lpstr>
      <vt:lpstr>SGBD</vt:lpstr>
      <vt:lpstr>SGBD</vt:lpstr>
      <vt:lpstr>Linguagens de SGBD</vt:lpstr>
      <vt:lpstr>Linguagens de Definição de Dados (DDL)</vt:lpstr>
      <vt:lpstr>Linguagens de Manipulação de Dados (DML)</vt:lpstr>
      <vt:lpstr>Sobre as linguagens SQL, DDL e DML</vt:lpstr>
      <vt:lpstr>Projeto de Banco de Dados</vt:lpstr>
      <vt:lpstr>Modelo conceitual</vt:lpstr>
      <vt:lpstr>Modelo conceitual</vt:lpstr>
      <vt:lpstr>Modelo lógico</vt:lpstr>
      <vt:lpstr>Modelo lógico</vt:lpstr>
      <vt:lpstr>Modelagem lógica</vt:lpstr>
      <vt:lpstr>Modelagem física</vt:lpstr>
      <vt:lpstr>Modelagem física</vt:lpstr>
      <vt:lpstr>Fundamentos do MER</vt:lpstr>
      <vt:lpstr>Fundamentos do MER</vt:lpstr>
      <vt:lpstr>Fundamentos do MER</vt:lpstr>
      <vt:lpstr>Cardinalidade de relacionamentos</vt:lpstr>
      <vt:lpstr>Cardinalidade de relacionamentos</vt:lpstr>
      <vt:lpstr>Cardinalidade de relacionamentos</vt:lpstr>
      <vt:lpstr>Representação gráfica DER</vt:lpstr>
      <vt:lpstr>Exemplo de modelagem</vt:lpstr>
      <vt:lpstr>Exemplo de modelagem</vt:lpstr>
      <vt:lpstr>Exemplo de modelagem</vt:lpstr>
      <vt:lpstr>Exemplo de modelagem</vt:lpstr>
      <vt:lpstr>Exemplo de modelagem</vt:lpstr>
      <vt:lpstr>Exemplo de modelagem</vt:lpstr>
      <vt:lpstr>Exemplo de modelagem</vt:lpstr>
      <vt:lpstr>Vamos praticar...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FABIO CORREA</cp:lastModifiedBy>
  <cp:revision>506</cp:revision>
  <dcterms:created xsi:type="dcterms:W3CDTF">2017-01-10T17:35:04Z</dcterms:created>
  <dcterms:modified xsi:type="dcterms:W3CDTF">2022-05-30T16:18:19Z</dcterms:modified>
</cp:coreProperties>
</file>