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8" r:id="rId2"/>
    <p:sldId id="261" r:id="rId3"/>
    <p:sldId id="318" r:id="rId4"/>
    <p:sldId id="262" r:id="rId5"/>
    <p:sldId id="312" r:id="rId6"/>
    <p:sldId id="313" r:id="rId7"/>
    <p:sldId id="314" r:id="rId8"/>
    <p:sldId id="315" r:id="rId9"/>
    <p:sldId id="316" r:id="rId10"/>
    <p:sldId id="26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C1CFC-7181-43D4-9176-B33A96F02311}">
  <a:tblStyle styleId="{3D7C1CFC-7181-43D4-9176-B33A96F02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80426D-7B53-46E1-8B5C-54D95093FF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70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56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70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33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3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67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311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333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7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0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30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45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17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93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1734150" y="1694350"/>
            <a:ext cx="5675700" cy="20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0" y="-38850"/>
            <a:ext cx="9172200" cy="5221200"/>
            <a:chOff x="0" y="-38850"/>
            <a:chExt cx="9172200" cy="5221200"/>
          </a:xfrm>
        </p:grpSpPr>
        <p:cxnSp>
          <p:nvCxnSpPr>
            <p:cNvPr id="55" name="Google Shape;55;p7"/>
            <p:cNvCxnSpPr/>
            <p:nvPr/>
          </p:nvCxnSpPr>
          <p:spPr>
            <a:xfrm>
              <a:off x="0" y="4674556"/>
              <a:ext cx="917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7"/>
            <p:cNvCxnSpPr/>
            <p:nvPr/>
          </p:nvCxnSpPr>
          <p:spPr>
            <a:xfrm>
              <a:off x="8691839" y="-3885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419272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720000" y="3855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3419274" y="3855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6118548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6"/>
          </p:nvPr>
        </p:nvSpPr>
        <p:spPr>
          <a:xfrm>
            <a:off x="6118548" y="3855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30067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2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2" y="30067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8" y="13447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48" y="30067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7"/>
          </p:nvPr>
        </p:nvSpPr>
        <p:spPr>
          <a:xfrm>
            <a:off x="3419272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6118548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9"/>
          </p:nvPr>
        </p:nvSpPr>
        <p:spPr>
          <a:xfrm>
            <a:off x="720000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0"/>
          </p:nvPr>
        </p:nvSpPr>
        <p:spPr>
          <a:xfrm>
            <a:off x="3419272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1"/>
          </p:nvPr>
        </p:nvSpPr>
        <p:spPr>
          <a:xfrm>
            <a:off x="6118548" y="3566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0" y="0"/>
            <a:ext cx="9172200" cy="5221200"/>
            <a:chOff x="0" y="0"/>
            <a:chExt cx="9172200" cy="5221200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459225" y="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0" y="4674556"/>
              <a:ext cx="917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4964974" y="2599824"/>
            <a:ext cx="280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2"/>
          </p:nvPr>
        </p:nvSpPr>
        <p:spPr>
          <a:xfrm>
            <a:off x="1375522" y="2599824"/>
            <a:ext cx="280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3"/>
          </p:nvPr>
        </p:nvSpPr>
        <p:spPr>
          <a:xfrm>
            <a:off x="1375522" y="2112200"/>
            <a:ext cx="280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4"/>
          </p:nvPr>
        </p:nvSpPr>
        <p:spPr>
          <a:xfrm>
            <a:off x="4964978" y="2112200"/>
            <a:ext cx="280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0" y="0"/>
            <a:ext cx="9172200" cy="5221200"/>
            <a:chOff x="0" y="0"/>
            <a:chExt cx="9172200" cy="5221200"/>
          </a:xfrm>
        </p:grpSpPr>
        <p:cxnSp>
          <p:nvCxnSpPr>
            <p:cNvPr id="183" name="Google Shape;183;p23"/>
            <p:cNvCxnSpPr/>
            <p:nvPr/>
          </p:nvCxnSpPr>
          <p:spPr>
            <a:xfrm>
              <a:off x="459225" y="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3"/>
            <p:cNvCxnSpPr/>
            <p:nvPr/>
          </p:nvCxnSpPr>
          <p:spPr>
            <a:xfrm>
              <a:off x="0" y="4674556"/>
              <a:ext cx="917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1"/>
          </p:nvPr>
        </p:nvSpPr>
        <p:spPr>
          <a:xfrm>
            <a:off x="5015288" y="1476325"/>
            <a:ext cx="3163200" cy="26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2"/>
          </p:nvPr>
        </p:nvSpPr>
        <p:spPr>
          <a:xfrm>
            <a:off x="965512" y="1476325"/>
            <a:ext cx="3163200" cy="26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7050" y="-38850"/>
            <a:ext cx="9151200" cy="5221200"/>
            <a:chOff x="7050" y="-38850"/>
            <a:chExt cx="9151200" cy="52212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7050" y="458600"/>
              <a:ext cx="915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4"/>
            <p:cNvCxnSpPr/>
            <p:nvPr/>
          </p:nvCxnSpPr>
          <p:spPr>
            <a:xfrm>
              <a:off x="8691839" y="-3885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31"/>
          <p:cNvGrpSpPr/>
          <p:nvPr/>
        </p:nvGrpSpPr>
        <p:grpSpPr>
          <a:xfrm>
            <a:off x="0" y="-38850"/>
            <a:ext cx="9172200" cy="5260050"/>
            <a:chOff x="0" y="-38850"/>
            <a:chExt cx="9172200" cy="5260050"/>
          </a:xfrm>
        </p:grpSpPr>
        <p:cxnSp>
          <p:nvCxnSpPr>
            <p:cNvPr id="277" name="Google Shape;277;p31"/>
            <p:cNvCxnSpPr/>
            <p:nvPr/>
          </p:nvCxnSpPr>
          <p:spPr>
            <a:xfrm>
              <a:off x="459225" y="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1"/>
            <p:cNvCxnSpPr/>
            <p:nvPr/>
          </p:nvCxnSpPr>
          <p:spPr>
            <a:xfrm>
              <a:off x="0" y="4674556"/>
              <a:ext cx="917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31"/>
            <p:cNvCxnSpPr/>
            <p:nvPr/>
          </p:nvCxnSpPr>
          <p:spPr>
            <a:xfrm>
              <a:off x="7050" y="458600"/>
              <a:ext cx="915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1"/>
            <p:cNvCxnSpPr/>
            <p:nvPr/>
          </p:nvCxnSpPr>
          <p:spPr>
            <a:xfrm>
              <a:off x="8691839" y="-3885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2"/>
          <p:cNvGrpSpPr/>
          <p:nvPr/>
        </p:nvGrpSpPr>
        <p:grpSpPr>
          <a:xfrm>
            <a:off x="0" y="0"/>
            <a:ext cx="9172200" cy="5221200"/>
            <a:chOff x="0" y="0"/>
            <a:chExt cx="9172200" cy="5221200"/>
          </a:xfrm>
        </p:grpSpPr>
        <p:cxnSp>
          <p:nvCxnSpPr>
            <p:cNvPr id="284" name="Google Shape;284;p32"/>
            <p:cNvCxnSpPr/>
            <p:nvPr/>
          </p:nvCxnSpPr>
          <p:spPr>
            <a:xfrm>
              <a:off x="459225" y="0"/>
              <a:ext cx="0" cy="522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0" y="4674556"/>
              <a:ext cx="917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9" r:id="rId4"/>
    <p:sldLayoutId id="2147483670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 idx="7"/>
          </p:nvPr>
        </p:nvSpPr>
        <p:spPr>
          <a:xfrm>
            <a:off x="2799363" y="14006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 idx="8"/>
          </p:nvPr>
        </p:nvSpPr>
        <p:spPr>
          <a:xfrm>
            <a:off x="2799363" y="26328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9"/>
          </p:nvPr>
        </p:nvSpPr>
        <p:spPr>
          <a:xfrm>
            <a:off x="4990072" y="14006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 idx="13"/>
          </p:nvPr>
        </p:nvSpPr>
        <p:spPr>
          <a:xfrm>
            <a:off x="5032811" y="26019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ubTitle" idx="16"/>
          </p:nvPr>
        </p:nvSpPr>
        <p:spPr>
          <a:xfrm>
            <a:off x="2013963" y="197353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Judul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17"/>
          </p:nvPr>
        </p:nvSpPr>
        <p:spPr>
          <a:xfrm>
            <a:off x="4247411" y="197353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1</a:t>
            </a:r>
            <a:endParaRPr dirty="0"/>
          </a:p>
        </p:txBody>
      </p:sp>
      <p:sp>
        <p:nvSpPr>
          <p:cNvPr id="331" name="Google Shape;331;p38"/>
          <p:cNvSpPr txBox="1">
            <a:spLocks noGrp="1"/>
          </p:cNvSpPr>
          <p:nvPr>
            <p:ph type="subTitle" idx="19"/>
          </p:nvPr>
        </p:nvSpPr>
        <p:spPr>
          <a:xfrm>
            <a:off x="2013963" y="328344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2</a:t>
            </a:r>
            <a:endParaRPr dirty="0"/>
          </a:p>
        </p:txBody>
      </p:sp>
      <p:sp>
        <p:nvSpPr>
          <p:cNvPr id="332" name="Google Shape;332;p38"/>
          <p:cNvSpPr txBox="1">
            <a:spLocks noGrp="1"/>
          </p:cNvSpPr>
          <p:nvPr>
            <p:ph type="subTitle" idx="20"/>
          </p:nvPr>
        </p:nvSpPr>
        <p:spPr>
          <a:xfrm>
            <a:off x="4247411" y="328344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subTitle" idx="1"/>
          </p:nvPr>
        </p:nvSpPr>
        <p:spPr>
          <a:xfrm>
            <a:off x="4859783" y="1661147"/>
            <a:ext cx="3677314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 ini akan menjelaskan metode, model penelitian, prosedur pengerjaan, dan analisis data yang akan digunakan dalam pengerjaan laporan tugas</a:t>
            </a:r>
            <a:r>
              <a:rPr lang="ms-MY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akhir.</a:t>
            </a:r>
            <a:endParaRPr dirty="0"/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2"/>
          </p:nvPr>
        </p:nvSpPr>
        <p:spPr>
          <a:xfrm>
            <a:off x="801112" y="1661147"/>
            <a:ext cx="3483107" cy="1381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 ini membahas teori - teori relevan yang terkait yang digunakan untuk mendukung penelitian.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subTitle" idx="4"/>
          </p:nvPr>
        </p:nvSpPr>
        <p:spPr>
          <a:xfrm>
            <a:off x="5068491" y="508959"/>
            <a:ext cx="2803500" cy="1078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ms-MY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 III Metodologi Penelitian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A9E4CC-741A-C3B2-1813-33ADFABA4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80719" y="768660"/>
            <a:ext cx="2803500" cy="558900"/>
          </a:xfrm>
        </p:spPr>
        <p:txBody>
          <a:bodyPr/>
          <a:lstStyle/>
          <a:p>
            <a:r>
              <a:rPr lang="ms-MY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 II Tinjauan Pustaka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574343" y="1019559"/>
            <a:ext cx="7710900" cy="1108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 2</a:t>
            </a:r>
            <a:br>
              <a:rPr lang="en-US" dirty="0"/>
            </a:br>
            <a:r>
              <a:rPr lang="en-US" dirty="0"/>
              <a:t>ISI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21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A.Metode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kegawatan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mining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Naïve Bayes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literature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3).Pembangunan model Naïve Bayes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7802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950530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Covid-19 Indonesia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Kaggle (</a:t>
            </a:r>
            <a:r>
              <a:rPr lang="en-US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www.kaggle.com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Dataset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nantinya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dilatih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Hanya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atribut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diekstraksi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catatan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dibersihkan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klasifikasi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Hasil data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terdiri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156 baris data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empat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atribut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Catatan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ditunjukkan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Gambar 2.  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kelamin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kewarganegaraan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tiga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target: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ringan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released, isolated,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deceased</a:t>
            </a: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d-ID" sz="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 2</a:t>
            </a:r>
            <a:r>
              <a:rPr lang="en-US" sz="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US" sz="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www.kaggle.com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69E7F74B-4F24-EDE2-7B80-67ECA003B3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166" y="2451887"/>
            <a:ext cx="2637155" cy="19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Pembangunan Model Naïve Bayes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950530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1.Probabilitas Prior (P(Ai))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"isolated,"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deleased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dan "deceased")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2.Probabilitas Likelihood (P(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B|Ai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kelamin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negara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NBC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data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prior dan likelihood.</a:t>
            </a:r>
          </a:p>
          <a:p>
            <a:pPr marL="139700" indent="0" algn="l">
              <a:buNone/>
            </a:pP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posterior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Naive Bayes Classifier (NBC)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data uji.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Data Uji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(x1),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posterior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"isolated"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P(A0|x1) &gt; P(A1|x1) &gt; P(A2|x1).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Data Uji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(x2),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posterior juga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"isolated"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P(A0|x2) &gt; P(A1|x2) &gt; P(A2|x2).</a:t>
            </a:r>
          </a:p>
          <a:p>
            <a:pPr marL="139700" indent="0" algn="l"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NBC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data uji.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29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574343" y="1019559"/>
            <a:ext cx="7710900" cy="1108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BAB 3</a:t>
            </a:r>
            <a:br>
              <a:rPr lang="en-US" dirty="0"/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 &amp; PEMBAHASAN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2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ms-MY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.</a:t>
            </a:r>
            <a:r>
              <a:rPr lang="ms-MY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 DAN PEMBAHASAN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139700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Naive Bayes Classifier (NBC)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terisolasi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pelabelan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30 data uji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presisi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ingat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kecocokan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kebingungan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(confusion matrix)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139700" indent="0" algn="l"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kebingungan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Anda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NBC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sejauh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 model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uji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pic>
        <p:nvPicPr>
          <p:cNvPr id="2" name="image8.png">
            <a:extLst>
              <a:ext uri="{FF2B5EF4-FFF2-40B4-BE49-F238E27FC236}">
                <a16:creationId xmlns:a16="http://schemas.microsoft.com/office/drawing/2014/main" id="{E5E6B30F-8FB7-30D0-5857-862E403A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137" y="1457722"/>
            <a:ext cx="2742565" cy="7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aslinya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pengingat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mengambil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aslinya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keseluruhan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1, Anda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confussion matrix</a:t>
            </a: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rata-rata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rata-rata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pic>
        <p:nvPicPr>
          <p:cNvPr id="6" name="image9.jpeg">
            <a:extLst>
              <a:ext uri="{FF2B5EF4-FFF2-40B4-BE49-F238E27FC236}">
                <a16:creationId xmlns:a16="http://schemas.microsoft.com/office/drawing/2014/main" id="{16EA1DEC-5635-554E-134D-B2A017089A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831" y="1333090"/>
            <a:ext cx="2553335" cy="10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5C7B65-882F-95AC-0DF3-C09AA53F5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12301"/>
              </p:ext>
            </p:extLst>
          </p:nvPr>
        </p:nvGraphicFramePr>
        <p:xfrm>
          <a:off x="316399" y="511326"/>
          <a:ext cx="1842770" cy="17486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{3D7C1CFC-7181-43D4-9176-B33A96F02311}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354100162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420951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3990" marR="2203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>
                          <a:effectLst/>
                          <a:highlight>
                            <a:srgbClr val="FFFF00"/>
                          </a:highlight>
                        </a:rPr>
                        <a:t>Parameter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 marR="2540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Nilai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9258216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173990" marR="2197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 marR="2667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5619413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173990" marR="2197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Presisi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 marR="2667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>
                          <a:effectLst/>
                          <a:highlight>
                            <a:srgbClr val="FFFF00"/>
                          </a:highlight>
                        </a:rPr>
                        <a:t>92%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190641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172085" marR="2203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>
                          <a:effectLst/>
                          <a:highlight>
                            <a:srgbClr val="FFFF00"/>
                          </a:highlight>
                        </a:rPr>
                        <a:t>Recall</a:t>
                      </a:r>
                      <a:endParaRPr lang="en-US" sz="11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 marR="2667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98,72%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802176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172085" marR="2203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Akurasi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 marR="2667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96,</a:t>
                      </a:r>
                    </a:p>
                    <a:p>
                      <a:pPr marL="222885" marR="2667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1000" dirty="0">
                          <a:effectLst/>
                          <a:highlight>
                            <a:srgbClr val="FFFF00"/>
                          </a:highlight>
                        </a:rPr>
                        <a:t>67%</a:t>
                      </a: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45359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B0CBD5-CF9B-2F07-D64B-D021CBE0DA9A}"/>
              </a:ext>
            </a:extLst>
          </p:cNvPr>
          <p:cNvSpPr txBox="1"/>
          <p:nvPr/>
        </p:nvSpPr>
        <p:spPr>
          <a:xfrm>
            <a:off x="250166" y="2310140"/>
            <a:ext cx="766384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s-MY" sz="12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Table 1 Performa hasil pengujian</a:t>
            </a:r>
            <a:endParaRPr lang="ms-MY" sz="1200" dirty="0">
              <a:highlight>
                <a:srgbClr val="00FFFF"/>
              </a:highlight>
              <a:latin typeface="Times New Roman" panose="02020603050405020304" pitchFamily="18" charset="0"/>
            </a:endParaRPr>
          </a:p>
          <a:p>
            <a:endParaRPr lang="ms-MY" sz="1200" dirty="0">
              <a:highlight>
                <a:srgbClr val="00FFFF"/>
              </a:highlight>
              <a:latin typeface="Times New Roman" panose="02020603050405020304" pitchFamily="18" charset="0"/>
            </a:endParaRPr>
          </a:p>
          <a:p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Dari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terlihat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klasifikasi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NBC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96,67%. Rata-rata recall model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klasifikasi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rata-rata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(92%) (98,72%).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Artinya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model yang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kepekaan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yang sangat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data uji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berada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keakuratan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i="1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Fit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600" i="1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bersama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seberapa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US" sz="160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model.</a:t>
            </a:r>
          </a:p>
          <a:p>
            <a:endParaRPr lang="en-US" sz="1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28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ms-MY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950530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Naive Bayes Classifier (NBC)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www.kaggle.com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RapidMiner.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 model NBC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92%, recall 88.72%,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96.67%,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berpotensi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dataset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seimbang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kelas-kelas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Naive Bayes Classifier (NBC)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www.kaggle.com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RapidMiner.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 model NBC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92%, recall 88.72%,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96.67%,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berpotensi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dataset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seimbang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kelas-kelas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720000" y="1773806"/>
            <a:ext cx="7704000" cy="1595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PENERAPAN ALGORITMA NAÏVE BAYES CLASSIFICATION UNTUK KLASIFIKASI STATUS TERINFEKSI COVID-19 DI INDONESIA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599231" y="2170621"/>
            <a:ext cx="7704000" cy="1595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 1 PENDAHULUAN</a:t>
            </a:r>
          </a:p>
        </p:txBody>
      </p:sp>
    </p:spTree>
    <p:extLst>
      <p:ext uri="{BB962C8B-B14F-4D97-AF65-F5344CB8AC3E}">
        <p14:creationId xmlns:p14="http://schemas.microsoft.com/office/powerpoint/2010/main" val="13697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897147" y="1495941"/>
            <a:ext cx="7116793" cy="272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belakangnya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Kota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Pekanbaru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Teks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menyoroti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Kota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Pekanbaru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mining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Naive Bayes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dan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897147" y="1495941"/>
            <a:ext cx="7116793" cy="272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9585" marR="201930" indent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 latar belakang di atas, maka rumusan penelitian ini adalah sebagai berikut: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83502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972185" algn="l"/>
              </a:tabLst>
            </a:pPr>
            <a:r>
              <a:rPr lang="ms-MY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1.Bagaimana cara menerapkan algoritma klasifikasi naive Bayes untuk status infeksi COVID19?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83502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972185" algn="l"/>
              </a:tabLst>
            </a:pPr>
            <a:r>
              <a:rPr lang="ms-MY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2.Seberapa akurat algoritma klasifikasi naive Bayes untuk mengklasifikasikan data yang terinfeksi COVID19?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610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897147" y="1495941"/>
            <a:ext cx="7116793" cy="272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23850" lvl="0" indent="0" algn="just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SzPts val="1200"/>
              <a:buNone/>
              <a:tabLst>
                <a:tab pos="1036320" algn="l"/>
              </a:tabLst>
            </a:pPr>
            <a:r>
              <a:rPr lang="ms-MY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1.Menerapkan algoritma klasifikasi naive Bayes untuk menemukan cara menentukan status infeksi COVID 19 di wilayah kota Pekanbaru.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23850" lvl="0" indent="0" algn="just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SzPts val="1200"/>
              <a:buNone/>
              <a:tabLst>
                <a:tab pos="1036320" algn="l"/>
              </a:tabLst>
            </a:pPr>
            <a:r>
              <a:rPr lang="ms-MY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2.Menentukan tingkat akurasi algoritma klasifikasi naive Bayes dan beberapa kriteria kinerja saat menentukan status infeksi COVID19.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4876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808134" y="1317917"/>
            <a:ext cx="7116793" cy="272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9585" marR="201930" indent="0">
              <a:lnSpc>
                <a:spcPct val="15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 rumusan masalah yang telah dijelaskan di atas, maka batasan masalah yang diambil adalah: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38455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None/>
              <a:tabLst>
                <a:tab pos="1036320" algn="l"/>
                <a:tab pos="1648460" algn="l"/>
                <a:tab pos="2090420" algn="l"/>
                <a:tab pos="2874010" algn="l"/>
                <a:tab pos="3369310" algn="l"/>
                <a:tab pos="4144010" algn="l"/>
                <a:tab pos="4453255" algn="l"/>
                <a:tab pos="4999355" algn="l"/>
                <a:tab pos="5509895" algn="l"/>
              </a:tabLst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1.Metode	yang	digunakan	untuk	klasifikasi	ini	adalah	Naive	</a:t>
            </a:r>
            <a:r>
              <a:rPr lang="ms-MY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 </a:t>
            </a: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38455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None/>
              <a:tabLst>
                <a:tab pos="1036320" algn="l"/>
                <a:tab pos="1648460" algn="l"/>
                <a:tab pos="2090420" algn="l"/>
                <a:tab pos="2874010" algn="l"/>
                <a:tab pos="3369310" algn="l"/>
                <a:tab pos="4144010" algn="l"/>
                <a:tab pos="4453255" algn="l"/>
                <a:tab pos="4999355" algn="l"/>
                <a:tab pos="5509895" algn="l"/>
              </a:tabLst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2.Pengujian dan pengujian metode klasifikasi menggunakan algoritma Naive Bayes dengan software RapidMinner.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71B67A-06EB-9447-B2B5-F61B811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1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Batasan </a:t>
            </a:r>
            <a:r>
              <a:rPr lang="en-US" dirty="0" err="1"/>
              <a:t>Penelitian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23850" lvl="0" indent="0" algn="just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SzPts val="1200"/>
              <a:buNone/>
              <a:tabLst>
                <a:tab pos="1036320" algn="l"/>
              </a:tabLst>
            </a:pPr>
            <a:r>
              <a:rPr lang="ms-MY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1.Menerapkan algoritma klasifikasi naive Bayes untuk menemukan cara menentukan status infeksi COVID 19 di wilayah kota Pekanbaru.</a:t>
            </a:r>
            <a:endParaRPr lang="en-US" sz="12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23850" lvl="0" indent="0" algn="just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SzPts val="1200"/>
              <a:buNone/>
              <a:tabLst>
                <a:tab pos="1036320" algn="l"/>
              </a:tabLst>
            </a:pPr>
            <a:r>
              <a:rPr lang="ms-MY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2.Menentukan tingkat akurasi algoritma klasifikasi naive Bayes dan beberapa kriteria kinerja saat menentukan status infeksi COVID19.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036320" algn="l"/>
              </a:tabLst>
            </a:pPr>
            <a:r>
              <a:rPr lang="ms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Atribut yang digunakan adalah umur, jenis kelamin, kecamatan, desa, status ODP, status PDP, status infeksi (label).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036320" algn="l"/>
              </a:tabLst>
            </a:pPr>
            <a:r>
              <a:rPr lang="ms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Ruang lingkup penelitian ini dibatasi pada wilayah Kota</a:t>
            </a:r>
            <a:r>
              <a:rPr lang="ms-MY" sz="1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Pekanbaru.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1036320" algn="l"/>
              </a:tabLst>
            </a:pPr>
            <a:r>
              <a:rPr lang="ms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 pada RapidMiner terbagi menjadi tiga simulasi yaitu</a:t>
            </a:r>
            <a:r>
              <a:rPr lang="ms-MY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lphaLcPeriod"/>
              <a:tabLst>
                <a:tab pos="1264920" algn="l"/>
              </a:tabLst>
            </a:pPr>
            <a:r>
              <a:rPr lang="ms-MY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Simulasi 1 pembagian Data Training 70% dan Data Testing 30 %</a:t>
            </a:r>
            <a:endParaRPr lang="en-US" sz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lphaLcPeriod"/>
              <a:tabLst>
                <a:tab pos="1264920" algn="l"/>
              </a:tabLst>
            </a:pPr>
            <a:r>
              <a:rPr lang="ms-MY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Simulasi 2  pembagian Data Training 80 % dan Data Testing 20</a:t>
            </a:r>
            <a:r>
              <a:rPr lang="ms-MY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  <a:endParaRPr lang="en-US" sz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lphaLcPeriod"/>
              <a:tabLst>
                <a:tab pos="1264920" algn="l"/>
              </a:tabLst>
            </a:pPr>
            <a:r>
              <a:rPr lang="ms-MY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Simulasi 3  pembagian Data Training 90 % dan Data Testing 10</a:t>
            </a:r>
            <a:r>
              <a:rPr lang="ms-MY" sz="1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ms-MY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  <a:endParaRPr lang="en-US" sz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23850" lvl="0" indent="0" algn="just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SzPts val="1200"/>
              <a:buNone/>
              <a:tabLst>
                <a:tab pos="1036320" algn="l"/>
              </a:tabLst>
            </a:pPr>
            <a:endParaRPr lang="en-US" sz="12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9151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ubTitle" idx="1"/>
          </p:nvPr>
        </p:nvSpPr>
        <p:spPr>
          <a:xfrm>
            <a:off x="250166" y="1245775"/>
            <a:ext cx="8375134" cy="364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7085" marR="917575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r>
              <a:rPr lang="ms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 tujuan dari penelitian maka dapat diambil beberapa manfaat penelitian sebagai berikut 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30835" lvl="0" indent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200"/>
              <a:buNone/>
              <a:tabLst>
                <a:tab pos="1028700" algn="l"/>
              </a:tabLst>
            </a:pPr>
            <a:r>
              <a:rPr lang="ms-MY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1.Membantu pemerintah khususnya Pemerintah Kota Pekanbaru dalam mengklasifikasi masyarakat yang terinfeksi virus COVID-19.</a:t>
            </a:r>
            <a:endParaRPr lang="en-US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21945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1028700" algn="l"/>
              </a:tabLst>
            </a:pPr>
            <a:r>
              <a:rPr lang="ms-MY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2.Membuat kebijakan untuk menekan angka pertumbuhan kasus COVID-19 di wilayah Kota Pekanbaru berdasarkan hasil pengklasifikasian status terinfeksi COVID-19.</a:t>
            </a:r>
            <a:endParaRPr lang="en-US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64603784"/>
      </p:ext>
    </p:extLst>
  </p:cSld>
  <p:clrMapOvr>
    <a:masterClrMapping/>
  </p:clrMapOvr>
</p:sld>
</file>

<file path=ppt/theme/theme1.xml><?xml version="1.0" encoding="utf-8"?>
<a:theme xmlns:a="http://schemas.openxmlformats.org/drawingml/2006/main" name="Pearl Harbor Remembrance Day by Slidesgo">
  <a:themeElements>
    <a:clrScheme name="Simple Light">
      <a:dk1>
        <a:srgbClr val="FFFFFF"/>
      </a:dk1>
      <a:lt1>
        <a:srgbClr val="001F3F"/>
      </a:lt1>
      <a:dk2>
        <a:srgbClr val="A61C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Office PowerPoint</Application>
  <PresentationFormat>On-screen Show (16:9)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Raleway</vt:lpstr>
      <vt:lpstr>Nunito Light</vt:lpstr>
      <vt:lpstr>Times New Roman</vt:lpstr>
      <vt:lpstr>Söhne</vt:lpstr>
      <vt:lpstr>Pearl Harbor Remembrance Day by Slidesgo</vt:lpstr>
      <vt:lpstr>01</vt:lpstr>
      <vt:lpstr>PENERAPAN ALGORITMA NAÏVE BAYES CLASSIFICATION UNTUK KLASIFIKASI STATUS TERINFEKSI COVID-19 DI INDONESIA</vt:lpstr>
      <vt:lpstr>BAB 1 PENDAHULUAN</vt:lpstr>
      <vt:lpstr>Latar Belakang</vt:lpstr>
      <vt:lpstr>Rumusan Masalah</vt:lpstr>
      <vt:lpstr>Tujuan penelitian</vt:lpstr>
      <vt:lpstr>Batasan Masalah</vt:lpstr>
      <vt:lpstr>Batasan Penelitian</vt:lpstr>
      <vt:lpstr>Manfaat Penelitian</vt:lpstr>
      <vt:lpstr>PowerPoint Presentation</vt:lpstr>
      <vt:lpstr>BAB 2 ISI </vt:lpstr>
      <vt:lpstr>A.Metode Penelitian </vt:lpstr>
      <vt:lpstr>B. Pengumpulan data  </vt:lpstr>
      <vt:lpstr>C. Pembangunan Model Naïve Bayes Classifier  </vt:lpstr>
      <vt:lpstr>BAB 3 HASIL &amp; PEMBAHASAN  </vt:lpstr>
      <vt:lpstr>A .HASIL DAN PEMBAHASAN  </vt:lpstr>
      <vt:lpstr>PowerPoint Presentation</vt:lpstr>
      <vt:lpstr>PowerPoint Presentation</vt:lpstr>
      <vt:lpstr>B. Kesimpulan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dc:creator>User</dc:creator>
  <cp:lastModifiedBy>Kesi Ari Sandi</cp:lastModifiedBy>
  <cp:revision>1</cp:revision>
  <dcterms:modified xsi:type="dcterms:W3CDTF">2023-11-08T04:46:08Z</dcterms:modified>
</cp:coreProperties>
</file>