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82" r:id="rId14"/>
    <p:sldId id="283" r:id="rId15"/>
    <p:sldId id="284" r:id="rId16"/>
    <p:sldId id="28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51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7ccd11c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27ccd11c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26dd6b1a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26dd6b1a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26dd6b1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26dd6b1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6dd6b1a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26dd6b1a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26dd6b1a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26dd6b1a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26dd6b1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26dd6b1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27ccd11c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27ccd11c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27ccd11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27ccd11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f88989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6f88989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898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898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7ccd11c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7ccd11c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6dd6b1a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26dd6b1a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7ccd1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27ccd11c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6dd6b1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6dd6b1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7ccd11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7ccd11c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6dd6b1a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6dd6b1a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525" y="525100"/>
            <a:ext cx="78930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Managing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Concurrent Data Access 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Presented By Verawaty Situmorang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SISTEM BASIS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Demo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20075" y="1210875"/>
            <a:ext cx="80796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Gunakan tabel BUKU pada database MiniPerpusatakaan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(yang dibuat pada Pertemuan Minggu 12S03)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4779500" y="1688050"/>
            <a:ext cx="4600200" cy="28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INSERT INTO Buku VALUES ('B1', 'Airlangga', 'Programming 1', 20)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INSERT INTO Buku VALUES ('B2', 'Airlangga', 'Programming 2', 3)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INSERT INTO Buku VALUES ('B3', 'Cemerlang', 'Algoritma', 4)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INSERT INTO Buku VALUES ('B4', 'Cemerlang', 'Chicken Soup', 5)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INSERT INTO Buku VALUES ('B6', 'Airlangga', 'Bahasa C++', </a:t>
            </a:r>
            <a:r>
              <a:rPr lang="en" sz="1000" dirty="0" smtClean="0"/>
              <a:t>5</a:t>
            </a:r>
            <a:r>
              <a:rPr lang="en" sz="1000" dirty="0"/>
              <a:t>)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8" y="2253703"/>
            <a:ext cx="3726395" cy="139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Demo 1(a): Dirty read problem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004711"/>
            <a:ext cx="7362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175789" y="2071025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5790" y="2865333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5791" y="2502014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76159" y="2011478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52935" y="2509070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00015" y="1612819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5504567" y="3857233"/>
            <a:ext cx="2701613" cy="587614"/>
          </a:xfrm>
          <a:prstGeom prst="wedgeRectCallout">
            <a:avLst>
              <a:gd name="adj1" fmla="val -5225"/>
              <a:gd name="adj2" fmla="val -96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“Dirty read”, </a:t>
            </a:r>
          </a:p>
          <a:p>
            <a:pPr algn="ctr"/>
            <a:r>
              <a:rPr lang="id-ID" sz="1000" dirty="0" smtClean="0"/>
              <a:t>TB membaca data yang belum di-COMMIT oleh TA (“dirty”). Pada akhir TA terjadi ROLLBACK sehingga stock tetap 5</a:t>
            </a:r>
            <a:endParaRPr lang="id-ID" sz="1000" dirty="0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7128279" y="1113537"/>
            <a:ext cx="1126346" cy="635201"/>
          </a:xfrm>
          <a:prstGeom prst="wedgeEllipseCallout">
            <a:avLst>
              <a:gd name="adj1" fmla="val -26927"/>
              <a:gd name="adj2" fmla="val 1048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will not be blocked </a:t>
            </a:r>
            <a:r>
              <a:rPr lang="en-US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by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TA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981"/>
            <a:ext cx="8520600" cy="645000"/>
          </a:xfrm>
        </p:spPr>
        <p:txBody>
          <a:bodyPr/>
          <a:lstStyle/>
          <a:p>
            <a:pPr lvl="0"/>
            <a:r>
              <a:rPr lang="en-US" dirty="0"/>
              <a:t>Demo 1 (b): Solve Dirty read problem (</a:t>
            </a:r>
            <a:r>
              <a:rPr lang="en-US" dirty="0" err="1"/>
              <a:t>Contd</a:t>
            </a:r>
            <a:r>
              <a:rPr lang="en-US" dirty="0"/>
              <a:t>)</a:t>
            </a:r>
            <a:br>
              <a:rPr lang="en-US" dirty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" y="1134516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6836933" y="1386740"/>
            <a:ext cx="1126346" cy="635201"/>
          </a:xfrm>
          <a:prstGeom prst="wedgeEllipseCallout">
            <a:avLst>
              <a:gd name="adj1" fmla="val -34455"/>
              <a:gd name="adj2" fmla="val 685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blocked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by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TA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u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ntil  TA is finished</a:t>
            </a:r>
            <a:endParaRPr lang="en-US" altLang="en-US" sz="55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36450" y="3845484"/>
            <a:ext cx="2456652" cy="708507"/>
          </a:xfrm>
          <a:prstGeom prst="wedgeRectCallout">
            <a:avLst>
              <a:gd name="adj1" fmla="val -27164"/>
              <a:gd name="adj2" fmla="val -82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 </a:t>
            </a:r>
          </a:p>
          <a:p>
            <a:pPr algn="ctr"/>
            <a:r>
              <a:rPr lang="id-ID" sz="1000" dirty="0" smtClean="0"/>
              <a:t>“Dirty read” teratasi.</a:t>
            </a:r>
          </a:p>
          <a:p>
            <a:pPr algn="ctr"/>
            <a:r>
              <a:rPr lang="id-ID" sz="1000" dirty="0" smtClean="0"/>
              <a:t>TB diblock sampai TA selesai, sehingga data yang dibaca TB bukan yang “dirty”.</a:t>
            </a:r>
            <a:endParaRPr lang="id-ID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79067" y="2200203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3567" y="1712406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3442" y="2193130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9067" y="2624100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03442" y="2660432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Demo 2 (a): Non-repeatable read problem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1" y="1186242"/>
            <a:ext cx="74580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7567341" y="1696216"/>
            <a:ext cx="1126346" cy="635201"/>
          </a:xfrm>
          <a:prstGeom prst="wedgeEllipseCallout">
            <a:avLst>
              <a:gd name="adj1" fmla="val -101121"/>
              <a:gd name="adj2" fmla="val -429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will  not  block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TA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45707" y="2834037"/>
            <a:ext cx="2117537" cy="635840"/>
          </a:xfrm>
          <a:prstGeom prst="wedgeRectCallout">
            <a:avLst>
              <a:gd name="adj1" fmla="val -35054"/>
              <a:gd name="adj2" fmla="val 1655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 </a:t>
            </a:r>
          </a:p>
          <a:p>
            <a:pPr algn="ctr"/>
            <a:r>
              <a:rPr lang="id-ID" sz="1000" dirty="0" smtClean="0"/>
              <a:t>“non repeatable read”</a:t>
            </a:r>
          </a:p>
          <a:p>
            <a:pPr algn="ctr"/>
            <a:r>
              <a:rPr lang="id-ID" sz="1000" dirty="0" smtClean="0"/>
              <a:t>1st read stock= 5</a:t>
            </a:r>
          </a:p>
          <a:p>
            <a:pPr algn="ctr"/>
            <a:r>
              <a:rPr lang="id-ID" sz="1000" dirty="0" smtClean="0"/>
              <a:t>2nd read stock= 10</a:t>
            </a:r>
            <a:endParaRPr lang="id-ID" sz="1000" dirty="0"/>
          </a:p>
        </p:txBody>
      </p:sp>
      <p:sp>
        <p:nvSpPr>
          <p:cNvPr id="8" name="Right Brace 7"/>
          <p:cNvSpPr/>
          <p:nvPr/>
        </p:nvSpPr>
        <p:spPr>
          <a:xfrm>
            <a:off x="6498257" y="3736323"/>
            <a:ext cx="236170" cy="1120291"/>
          </a:xfrm>
          <a:prstGeom prst="rightBrace">
            <a:avLst>
              <a:gd name="adj1" fmla="val 698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4202608" y="2216361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3288" y="2210306"/>
            <a:ext cx="2858256" cy="1211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1052" y="2634195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2608" y="1605752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51051" y="3204438"/>
            <a:ext cx="2434364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3288" y="2604931"/>
            <a:ext cx="2900646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3287" y="2918814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9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7446"/>
            <a:ext cx="8520600" cy="860279"/>
          </a:xfrm>
        </p:spPr>
        <p:txBody>
          <a:bodyPr/>
          <a:lstStyle/>
          <a:p>
            <a:pPr lvl="0"/>
            <a:r>
              <a:rPr lang="id-ID" dirty="0"/>
              <a:t>Demo 2(b): Solve non-repeatable read problem (Contd.)</a:t>
            </a:r>
            <a:br>
              <a:rPr lang="id-ID" dirty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7" y="1213997"/>
            <a:ext cx="7467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7793596" y="1998997"/>
            <a:ext cx="1126346" cy="635201"/>
          </a:xfrm>
          <a:prstGeom prst="wedgeEllipseCallout">
            <a:avLst>
              <a:gd name="adj1" fmla="val -105960"/>
              <a:gd name="adj2" fmla="val -763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block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d-ID" altLang="en-US" sz="55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TA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u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ntil  TB  is finished</a:t>
            </a:r>
            <a:endParaRPr lang="en-US" altLang="en-US" sz="55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565270" y="2718976"/>
            <a:ext cx="2456652" cy="829621"/>
          </a:xfrm>
          <a:prstGeom prst="wedgeRectCallout">
            <a:avLst>
              <a:gd name="adj1" fmla="val -32343"/>
              <a:gd name="adj2" fmla="val 1047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 </a:t>
            </a:r>
          </a:p>
          <a:p>
            <a:pPr algn="ctr"/>
            <a:r>
              <a:rPr lang="id-ID" sz="1000" dirty="0" smtClean="0"/>
              <a:t>“non repeatable read” teratasi</a:t>
            </a:r>
          </a:p>
          <a:p>
            <a:pPr algn="ctr"/>
            <a:r>
              <a:rPr lang="id-ID" sz="1000" dirty="0" smtClean="0"/>
              <a:t>TA </a:t>
            </a:r>
            <a:r>
              <a:rPr lang="id-ID" sz="1000" dirty="0"/>
              <a:t>diblock sampai </a:t>
            </a:r>
            <a:r>
              <a:rPr lang="id-ID" sz="1000" dirty="0" smtClean="0"/>
              <a:t>TB selesai dulu, </a:t>
            </a:r>
            <a:r>
              <a:rPr lang="id-ID" sz="1000" dirty="0"/>
              <a:t>sehingga data yang dibaca </a:t>
            </a:r>
            <a:r>
              <a:rPr lang="id-ID" sz="1000" dirty="0" smtClean="0"/>
              <a:t>TB pertama </a:t>
            </a:r>
            <a:r>
              <a:rPr lang="id-ID" sz="1000" dirty="0" smtClean="0"/>
              <a:t>dan kedua adalah sama.</a:t>
            </a:r>
          </a:p>
          <a:p>
            <a:pPr algn="ctr"/>
            <a:r>
              <a:rPr lang="id-ID" sz="1000" dirty="0" smtClean="0"/>
              <a:t>TA akan dijalankan setelah TB selesai</a:t>
            </a:r>
            <a:endParaRPr lang="id-ID" sz="1000" dirty="0"/>
          </a:p>
          <a:p>
            <a:pPr algn="ctr"/>
            <a:endParaRPr lang="id-ID" sz="1000" dirty="0"/>
          </a:p>
        </p:txBody>
      </p:sp>
      <p:sp>
        <p:nvSpPr>
          <p:cNvPr id="8" name="Right Brace 7"/>
          <p:cNvSpPr/>
          <p:nvPr/>
        </p:nvSpPr>
        <p:spPr>
          <a:xfrm>
            <a:off x="6824694" y="3627322"/>
            <a:ext cx="236170" cy="1223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441586" y="4496809"/>
            <a:ext cx="1501435" cy="301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Data yang diupdate setelah TB selesai</a:t>
            </a:r>
            <a:endParaRPr lang="id-ID" sz="1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17037" y="4420609"/>
            <a:ext cx="83609" cy="287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03442" y="2309524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03442" y="2642264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03441" y="3015822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9955" y="2248649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9872" y="2627125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149" y="2957157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8943" y="1643085"/>
            <a:ext cx="3203427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Demo 3(a): Phantom read problem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9" y="1058077"/>
            <a:ext cx="6956530" cy="370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915529" y="3112594"/>
            <a:ext cx="641896" cy="1532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57588" y="2519141"/>
            <a:ext cx="1501435" cy="672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 </a:t>
            </a:r>
          </a:p>
          <a:p>
            <a:pPr algn="ctr"/>
            <a:r>
              <a:rPr lang="id-ID" sz="1000" dirty="0" smtClean="0"/>
              <a:t>“phantom read</a:t>
            </a:r>
            <a:r>
              <a:rPr lang="id-ID" sz="1000" dirty="0"/>
              <a:t>”</a:t>
            </a:r>
          </a:p>
          <a:p>
            <a:pPr algn="ctr"/>
            <a:r>
              <a:rPr lang="id-ID" sz="1000" dirty="0"/>
              <a:t>1st read </a:t>
            </a:r>
            <a:r>
              <a:rPr lang="id-ID" sz="1000" dirty="0" smtClean="0"/>
              <a:t>5 </a:t>
            </a:r>
            <a:r>
              <a:rPr lang="id-ID" sz="1000" dirty="0"/>
              <a:t>rows</a:t>
            </a:r>
          </a:p>
          <a:p>
            <a:pPr algn="ctr"/>
            <a:r>
              <a:rPr lang="id-ID" sz="1000" dirty="0"/>
              <a:t>2nd read </a:t>
            </a:r>
            <a:r>
              <a:rPr lang="id-ID" sz="1000" dirty="0" smtClean="0"/>
              <a:t>6 </a:t>
            </a:r>
            <a:r>
              <a:rPr lang="id-ID" sz="1000" dirty="0"/>
              <a:t>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15529" y="2955147"/>
            <a:ext cx="590424" cy="46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48943" y="1788429"/>
            <a:ext cx="2928536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1230" y="1788428"/>
            <a:ext cx="3596042" cy="60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674" y="2030645"/>
            <a:ext cx="3547598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8942" y="2030645"/>
            <a:ext cx="292853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3998" y="1473528"/>
            <a:ext cx="2923481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49942" y="2261773"/>
            <a:ext cx="292853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7210741" y="1719099"/>
            <a:ext cx="1126346" cy="635201"/>
          </a:xfrm>
          <a:prstGeom prst="wedgeEllipseCallout">
            <a:avLst>
              <a:gd name="adj1" fmla="val -105960"/>
              <a:gd name="adj2" fmla="val -763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will not block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TA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7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/>
              <a:t>Demo 3(b): Solve Phantom read problem (Contd.)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0" y="1299454"/>
            <a:ext cx="6815611" cy="367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431078" y="3191317"/>
            <a:ext cx="1344350" cy="142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75591" y="2010469"/>
            <a:ext cx="1501435" cy="1719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 </a:t>
            </a:r>
          </a:p>
          <a:p>
            <a:pPr algn="ctr"/>
            <a:r>
              <a:rPr lang="id-ID" sz="1000" dirty="0" smtClean="0"/>
              <a:t>“phantom read” teratasi</a:t>
            </a:r>
            <a:endParaRPr lang="id-ID" sz="1000" dirty="0"/>
          </a:p>
          <a:p>
            <a:pPr algn="ctr"/>
            <a:r>
              <a:rPr lang="id-ID" sz="1000" dirty="0"/>
              <a:t>1st read 6</a:t>
            </a:r>
            <a:r>
              <a:rPr lang="id-ID" sz="1000" dirty="0" smtClean="0"/>
              <a:t> </a:t>
            </a:r>
            <a:r>
              <a:rPr lang="id-ID" sz="1000" dirty="0"/>
              <a:t>rows</a:t>
            </a:r>
          </a:p>
          <a:p>
            <a:pPr algn="ctr"/>
            <a:r>
              <a:rPr lang="id-ID" sz="1000" dirty="0"/>
              <a:t>2nd read </a:t>
            </a:r>
            <a:r>
              <a:rPr lang="id-ID" sz="1000" dirty="0" smtClean="0"/>
              <a:t>6 rows</a:t>
            </a:r>
          </a:p>
          <a:p>
            <a:pPr algn="ctr"/>
            <a:endParaRPr lang="id-ID" sz="1000" dirty="0"/>
          </a:p>
          <a:p>
            <a:pPr algn="ctr"/>
            <a:r>
              <a:rPr lang="id-ID" sz="1000" dirty="0"/>
              <a:t>TA diblock sampai TB selesai dulu, sehingga </a:t>
            </a:r>
            <a:r>
              <a:rPr lang="id-ID" sz="1000" dirty="0" smtClean="0">
                <a:solidFill>
                  <a:schemeClr val="accent4">
                    <a:lumMod val="75000"/>
                  </a:schemeClr>
                </a:solidFill>
              </a:rPr>
              <a:t>“range data” </a:t>
            </a:r>
            <a:r>
              <a:rPr lang="id-ID" sz="1000" dirty="0"/>
              <a:t>yang dibaca pertama dan kedua adalah sama.</a:t>
            </a:r>
          </a:p>
          <a:p>
            <a:pPr algn="ctr"/>
            <a:r>
              <a:rPr lang="id-ID" sz="1000" dirty="0"/>
              <a:t>TA akan dijalankan setelah TB selesai</a:t>
            </a:r>
          </a:p>
          <a:p>
            <a:pPr algn="ctr"/>
            <a:endParaRPr lang="id-ID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21914" y="3112593"/>
            <a:ext cx="1253514" cy="55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14675" y="4075943"/>
            <a:ext cx="1501435" cy="301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Data yang diinsert setelah TB selesai</a:t>
            </a:r>
            <a:endParaRPr lang="id-ID" sz="10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756954" y="3730269"/>
            <a:ext cx="657721" cy="49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03599" y="1994333"/>
            <a:ext cx="2928536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886" y="1994332"/>
            <a:ext cx="3596042" cy="60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4330" y="2236549"/>
            <a:ext cx="3547598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3598" y="2236549"/>
            <a:ext cx="292853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8654" y="1679432"/>
            <a:ext cx="2923481" cy="6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4598" y="2467677"/>
            <a:ext cx="292853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7319561" y="1299454"/>
            <a:ext cx="1126346" cy="635201"/>
          </a:xfrm>
          <a:prstGeom prst="wedgeEllipseCallout">
            <a:avLst>
              <a:gd name="adj1" fmla="val -123702"/>
              <a:gd name="adj2" fmla="val 1996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d-ID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latin typeface="Arial" panose="020B0604020202020204" pitchFamily="34" charset="0"/>
              </a:rPr>
              <a:t>With this issolation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level,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TB </a:t>
            </a:r>
            <a:r>
              <a:rPr lang="id-ID" altLang="en-US" sz="55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will block  </a:t>
            </a:r>
            <a:r>
              <a:rPr lang="id-ID" altLang="en-US" sz="55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TA until TB finished</a:t>
            </a:r>
            <a:endParaRPr lang="en-US" altLang="en-US" sz="550" b="1" i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0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Management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0" y="1417800"/>
            <a:ext cx="8520600" cy="3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do not typically request locks directly.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Locks are managed internally by a part of the Database Engine called the lock manager.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transaction modifies a piece of data, it holds the lock protecting the modification until the end of the transaction.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a transaction holds the locks acquired to protect read operations depends on the transaction isolation level setting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 in MS SQL Server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Inside a transaction automatic locking by the server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Lock types: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X-lock: insert/update/delete/…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Default: X-lock is being held until the end of the transaction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S-lock: select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Default: S-lock is released immediately after the select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other lock types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Management : Lock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1"/>
          <p:cNvGrpSpPr/>
          <p:nvPr/>
        </p:nvGrpSpPr>
        <p:grpSpPr>
          <a:xfrm>
            <a:off x="431824" y="1342525"/>
            <a:ext cx="4110279" cy="3302700"/>
            <a:chOff x="431825" y="1342525"/>
            <a:chExt cx="2683300" cy="3302700"/>
          </a:xfrm>
        </p:grpSpPr>
        <p:sp>
          <p:nvSpPr>
            <p:cNvPr id="273" name="Google Shape;273;p31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5" name="Google Shape;275;p31"/>
          <p:cNvCxnSpPr/>
          <p:nvPr/>
        </p:nvCxnSpPr>
        <p:spPr>
          <a:xfrm>
            <a:off x="91003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31"/>
          <p:cNvSpPr txBox="1">
            <a:spLocks noGrp="1"/>
          </p:cNvSpPr>
          <p:nvPr>
            <p:ph type="body" idx="4294967295"/>
          </p:nvPr>
        </p:nvSpPr>
        <p:spPr>
          <a:xfrm>
            <a:off x="995601" y="1337725"/>
            <a:ext cx="31122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Exclusive lock (X-Lock)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4294967295"/>
          </p:nvPr>
        </p:nvSpPr>
        <p:spPr>
          <a:xfrm>
            <a:off x="517507" y="2268950"/>
            <a:ext cx="28419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lock (X-lock)exclusive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processes that are inserting, updating or deleting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transactions are not allowed to read or change a data item that is X-locked</a:t>
            </a:r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4705508" y="1342525"/>
            <a:ext cx="4094507" cy="3302700"/>
            <a:chOff x="3221800" y="1342525"/>
            <a:chExt cx="2673004" cy="3302700"/>
          </a:xfrm>
        </p:grpSpPr>
        <p:sp>
          <p:nvSpPr>
            <p:cNvPr id="279" name="Google Shape;279;p31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1" name="Google Shape;281;p31"/>
          <p:cNvCxnSpPr/>
          <p:nvPr/>
        </p:nvCxnSpPr>
        <p:spPr>
          <a:xfrm>
            <a:off x="5357727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5474451" y="1342525"/>
            <a:ext cx="32196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Shared Lock (S-Lock)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4294967295"/>
          </p:nvPr>
        </p:nvSpPr>
        <p:spPr>
          <a:xfrm>
            <a:off x="4817226" y="2268950"/>
            <a:ext cx="38769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Used by processes that are reading </a:t>
            </a: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transactions are allowed to read the data item, but are not allowed to change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S-lock is only acquired when there is no X-lock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X-lock is only acquired when other transactions don’t have S-locks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cxnSp>
        <p:nvCxnSpPr>
          <p:cNvPr id="284" name="Google Shape;284;p31"/>
          <p:cNvCxnSpPr/>
          <p:nvPr/>
        </p:nvCxnSpPr>
        <p:spPr>
          <a:xfrm>
            <a:off x="8610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“concurrent data access”?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Concurrency effects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Concurrency control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Isolation level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Locking 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Management : Unlocking</a:t>
            </a: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0" y="1417800"/>
            <a:ext cx="8520600" cy="3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 of unlocking is crucial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early: again integrity </a:t>
            </a:r>
            <a:r>
              <a:rPr lang="en" dirty="0" smtClean="0"/>
              <a:t>problems</a:t>
            </a:r>
            <a:endParaRPr lang="id-ID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To </a:t>
            </a:r>
            <a:r>
              <a:rPr lang="en" dirty="0"/>
              <a:t>late: performance problems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long-running transaction can effectively block the work of all other users in the system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3703200" cy="33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occurs when each of two transactions is waiting for the other to release the lock on an item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Deadlock can be detected by the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Deadlock can be corrected by rolling back one of the transactions in the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7800"/>
            <a:ext cx="4278400" cy="2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 Granularity</a:t>
            </a:r>
            <a:endParaRPr dirty="0"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Minimum amount of data that is locked</a:t>
            </a:r>
            <a:endParaRPr dirty="0"/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Locking the server: All other applications have to wait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Locking records: More overhead to manage the locks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11" y="2571750"/>
            <a:ext cx="53721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85711" y="2673816"/>
            <a:ext cx="21921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the smaller the lock size, the greater the number of concurrent users who can access the same table at the same </a:t>
            </a:r>
            <a:r>
              <a:rPr lang="en-US" sz="1000" dirty="0" err="1" smtClean="0"/>
              <a:t>time,but</a:t>
            </a:r>
            <a:r>
              <a:rPr lang="en-US" sz="1000" dirty="0" smtClean="0"/>
              <a:t> the greater the overhead in maintaining those locks. </a:t>
            </a:r>
            <a:endParaRPr lang="id-ID" sz="10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The greater the lock size, the less overhead that is required to manage the locks, but concurrency is also less. </a:t>
            </a:r>
            <a:endParaRPr lang="id-ID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Granularity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Possible Lock sizes in theory: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Server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Database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Table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Extent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Page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Index key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Row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Vendor specific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Often on the level of pages (smallest unit of I/O)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But more and more row-level locking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315" name="Google Shape;31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82" name="Google Shape;82;p15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Concurrent Data Access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 the </a:t>
            </a:r>
            <a:r>
              <a:rPr lang="en" sz="1400">
                <a:solidFill>
                  <a:srgbClr val="FF3300"/>
                </a:solidFill>
              </a:rPr>
              <a:t>same data at the same time</a:t>
            </a:r>
            <a:r>
              <a:rPr lang="en" sz="1400"/>
              <a:t> (concurrently).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Multiple users try to modify data (resources )that other users are actively using.</a:t>
            </a:r>
            <a:endParaRPr sz="140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89" name="Google Shape;89;p15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Effects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effects/problems :</a:t>
            </a: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Lost update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dirty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non-repeatable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Phantom read</a:t>
            </a:r>
            <a:endParaRPr sz="1400"/>
          </a:p>
        </p:txBody>
      </p:sp>
      <p:grpSp>
        <p:nvGrpSpPr>
          <p:cNvPr id="95" name="Google Shape;95;p15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96" name="Google Shape;96;p15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Control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Isolation level (there are 5 levels)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defines  concurrency control mechanism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Optimistic concurrency control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Pessimistic concurrency control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108" name="Google Shape;108;p16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Concurrent Data Access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 the </a:t>
            </a:r>
            <a:r>
              <a:rPr lang="en" sz="1400">
                <a:solidFill>
                  <a:srgbClr val="FF3300"/>
                </a:solidFill>
              </a:rPr>
              <a:t>same data at the same time</a:t>
            </a:r>
            <a:r>
              <a:rPr lang="en" sz="1400"/>
              <a:t> (concurrently).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Multiple users try to modify data (resources )that other users are actively using.</a:t>
            </a:r>
            <a:endParaRPr sz="140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221800" y="1342525"/>
            <a:ext cx="2673004" cy="3302700"/>
            <a:chOff x="3221800" y="1342525"/>
            <a:chExt cx="2673004" cy="3302700"/>
          </a:xfrm>
        </p:grpSpPr>
        <p:sp>
          <p:nvSpPr>
            <p:cNvPr id="115" name="Google Shape;115;p16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Effects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effects/problems :</a:t>
            </a: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Lost update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dirty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non-repeatable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Phantom read</a:t>
            </a:r>
            <a:endParaRPr sz="1400"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22" name="Google Shape;122;p16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6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6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Control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Isolation level (there are 5 levels)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Isolation level  defines  concurrency control mechanism, whether :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Optimistic concurrency control OR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Pessimistic concurrency control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Effects /problems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311700" y="1748975"/>
            <a:ext cx="2587500" cy="28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when a second transaction (T2) read/selects a row that is being updated by another transaction(T1). T2 is </a:t>
            </a:r>
            <a:r>
              <a:rPr lang="en">
                <a:solidFill>
                  <a:srgbClr val="FF3300"/>
                </a:solidFill>
              </a:rPr>
              <a:t>reading data that has not been committed yet</a:t>
            </a:r>
            <a:r>
              <a:rPr lang="en"/>
              <a:t> and may be changed by the T1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202050" y="1710850"/>
            <a:ext cx="25875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a second transaction (T2)accesses </a:t>
            </a:r>
            <a:r>
              <a:rPr lang="en" sz="1700">
                <a:solidFill>
                  <a:srgbClr val="FF3300"/>
                </a:solidFill>
              </a:rPr>
              <a:t>the same row several times and reads different data </a:t>
            </a:r>
            <a:r>
              <a:rPr lang="en" sz="1700"/>
              <a:t>each time. the data read by the T2 was committed by the transaction (T1)that made the </a:t>
            </a:r>
            <a:r>
              <a:rPr lang="en" sz="1700">
                <a:solidFill>
                  <a:srgbClr val="FFFF00"/>
                </a:solidFill>
              </a:rPr>
              <a:t>change</a:t>
            </a:r>
            <a:r>
              <a:rPr lang="en" sz="1700"/>
              <a:t>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136" name="Google Shape;136;p17"/>
          <p:cNvSpPr/>
          <p:nvPr/>
        </p:nvSpPr>
        <p:spPr>
          <a:xfrm>
            <a:off x="410825" y="1267725"/>
            <a:ext cx="1584600" cy="481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Dirty reads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293850" y="1267725"/>
            <a:ext cx="2587500" cy="481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Non-repeatable reads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6153000" y="1710850"/>
            <a:ext cx="26793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 second transaction (T2)accesses </a:t>
            </a:r>
            <a:r>
              <a:rPr lang="en" sz="1600">
                <a:solidFill>
                  <a:srgbClr val="FF3300"/>
                </a:solidFill>
              </a:rPr>
              <a:t>the same range of rows several times and reads different data</a:t>
            </a:r>
            <a:r>
              <a:rPr lang="en" sz="1600"/>
              <a:t> each time. The range data read by the T2 was committed by the transaction (T1)that </a:t>
            </a:r>
            <a:r>
              <a:rPr lang="en" sz="1600">
                <a:solidFill>
                  <a:srgbClr val="FFFF00"/>
                </a:solidFill>
              </a:rPr>
              <a:t>insert</a:t>
            </a:r>
            <a:r>
              <a:rPr lang="en" sz="1600"/>
              <a:t> new rows or </a:t>
            </a:r>
            <a:r>
              <a:rPr lang="en" sz="1600">
                <a:solidFill>
                  <a:srgbClr val="FFFF00"/>
                </a:solidFill>
              </a:rPr>
              <a:t>delete</a:t>
            </a:r>
            <a:r>
              <a:rPr lang="en" sz="1600"/>
              <a:t> some rows  that belongs to a range of rows being read by T2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39" name="Google Shape;139;p17"/>
          <p:cNvSpPr/>
          <p:nvPr/>
        </p:nvSpPr>
        <p:spPr>
          <a:xfrm>
            <a:off x="6244800" y="1267725"/>
            <a:ext cx="2587500" cy="481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Phantom reads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146" name="Google Shape;146;p18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18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Concurrent Data Access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 the </a:t>
            </a:r>
            <a:r>
              <a:rPr lang="en" sz="1400">
                <a:solidFill>
                  <a:srgbClr val="FF3300"/>
                </a:solidFill>
              </a:rPr>
              <a:t>same data at the same time</a:t>
            </a:r>
            <a:r>
              <a:rPr lang="en" sz="1400"/>
              <a:t> (concurrently).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Multiple users try to modify data (resources )that other users are actively using.</a:t>
            </a:r>
            <a:endParaRPr sz="140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3221800" y="1342525"/>
            <a:ext cx="2673004" cy="3302700"/>
            <a:chOff x="3221800" y="1342525"/>
            <a:chExt cx="2673004" cy="3302700"/>
          </a:xfrm>
        </p:grpSpPr>
        <p:sp>
          <p:nvSpPr>
            <p:cNvPr id="153" name="Google Shape;153;p18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8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Effects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effects/problems :</a:t>
            </a: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Lost update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dirty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non-repeatable read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Phantom read</a:t>
            </a:r>
            <a:endParaRPr sz="1400"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60" name="Google Shape;160;p18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8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8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Concurrency Control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Isolation level (there are 5 levels)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defines  concurrency control mechanism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Optimistic concurrency control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Pessimistic concurrency control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 different levels of transaction isolation to prevent concurrency effects/problems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Read uncommitted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Read committed (Database Engine default level)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Repeatable read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Serializable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Snapshot</a:t>
            </a:r>
            <a:endParaRPr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 mechanism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Pessimistic model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the readers can block writers, and the writers can block readers.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Optimistic model 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to minimize reader/writer blocking.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operations do not use read locks that block data modification operations.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the readers cannot block writers, and the writers cannot block readers, but the writer can block another writer.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that “readers” are users are performing the SELECT operations. “Writers” are users are performing INSERT, ALTER, UPDATE, S.E.T. operations.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 behavior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50" y="1249400"/>
            <a:ext cx="6366425" cy="331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 flipH="1">
            <a:off x="948500" y="2070175"/>
            <a:ext cx="27300" cy="23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1"/>
          <p:cNvSpPr txBox="1"/>
          <p:nvPr/>
        </p:nvSpPr>
        <p:spPr>
          <a:xfrm>
            <a:off x="311700" y="2070175"/>
            <a:ext cx="7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99550" y="4088925"/>
            <a:ext cx="8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1271</Words>
  <Application>Microsoft Office PowerPoint</Application>
  <PresentationFormat>On-screen Show (16:9)</PresentationFormat>
  <Paragraphs>225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 &amp; Gold</vt:lpstr>
      <vt:lpstr>Managing  Concurrent Data Access </vt:lpstr>
      <vt:lpstr>Outline</vt:lpstr>
      <vt:lpstr>PowerPoint Presentation</vt:lpstr>
      <vt:lpstr>PowerPoint Presentation</vt:lpstr>
      <vt:lpstr>Concurrency Effects /problems</vt:lpstr>
      <vt:lpstr>PowerPoint Presentation</vt:lpstr>
      <vt:lpstr>Isolation Level</vt:lpstr>
      <vt:lpstr>Concurrency Control mechanism</vt:lpstr>
      <vt:lpstr>Isolation Level behavior</vt:lpstr>
      <vt:lpstr>Slide Demo</vt:lpstr>
      <vt:lpstr>Demo 1(a): Dirty read problem</vt:lpstr>
      <vt:lpstr>Demo 1 (b): Solve Dirty read problem (Contd) </vt:lpstr>
      <vt:lpstr>Demo 2 (a): Non-repeatable read problem</vt:lpstr>
      <vt:lpstr>Demo 2(b): Solve non-repeatable read problem (Contd.) </vt:lpstr>
      <vt:lpstr>Demo 3(a): Phantom read problem    </vt:lpstr>
      <vt:lpstr>Demo 3(b): Solve Phantom read problem (Contd.)  </vt:lpstr>
      <vt:lpstr>Lock Management</vt:lpstr>
      <vt:lpstr>Locking in MS SQL Server</vt:lpstr>
      <vt:lpstr>Lock Management : Lock Mode </vt:lpstr>
      <vt:lpstr>Lock Management : Unlocking</vt:lpstr>
      <vt:lpstr>Deadlock</vt:lpstr>
      <vt:lpstr>Lock Granularity</vt:lpstr>
      <vt:lpstr>Lock Granularity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 Concurrent Data Access</dc:title>
  <dc:creator>Vera Situmorang</dc:creator>
  <cp:lastModifiedBy>Vera Situmorang</cp:lastModifiedBy>
  <cp:revision>51</cp:revision>
  <dcterms:modified xsi:type="dcterms:W3CDTF">2023-11-29T12:08:45Z</dcterms:modified>
</cp:coreProperties>
</file>