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CD0ED39-F6F2-4F3F-9CCC-A929F4F159F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F2A5EA6-5F35-48A4-9DB8-22310BE920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4038600"/>
          </a:xfrm>
        </p:spPr>
        <p:txBody>
          <a:bodyPr/>
          <a:lstStyle/>
          <a:p>
            <a:pPr algn="ctr"/>
            <a:r>
              <a:rPr lang="en-US" sz="3600" dirty="0" smtClean="0"/>
              <a:t>Analysis of sub metering using Automated smart home device for energy consumption management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4724400"/>
            <a:ext cx="5114778" cy="21336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err="1" smtClean="0"/>
              <a:t>Akano</a:t>
            </a:r>
            <a:r>
              <a:rPr lang="en-US" dirty="0" smtClean="0"/>
              <a:t>, </a:t>
            </a:r>
            <a:r>
              <a:rPr lang="en-US" dirty="0" err="1" smtClean="0"/>
              <a:t>Keside.K</a:t>
            </a:r>
            <a:endParaRPr lang="en-US" dirty="0" smtClean="0"/>
          </a:p>
          <a:p>
            <a:pPr algn="ctr"/>
            <a:r>
              <a:rPr lang="en-US" dirty="0" smtClean="0"/>
              <a:t>Data Analyst</a:t>
            </a:r>
            <a:endParaRPr lang="en-US" dirty="0"/>
          </a:p>
        </p:txBody>
      </p:sp>
      <p:sp>
        <p:nvSpPr>
          <p:cNvPr id="17410" name="AutoShape 2" descr="https://cdn.shortpixel.ai/client/q_glossy,ret_img,w_990,h_660/https:/teletimesinternational.com/wp-content/uploads/2019/05/1212-990x660.jpg"/>
          <p:cNvSpPr>
            <a:spLocks noChangeAspect="1" noChangeArrowheads="1"/>
          </p:cNvSpPr>
          <p:nvPr/>
        </p:nvSpPr>
        <p:spPr bwMode="auto">
          <a:xfrm>
            <a:off x="155575" y="-3017838"/>
            <a:ext cx="9429750" cy="6286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416"/>
            <a:ext cx="7620000" cy="4846320"/>
          </a:xfrm>
        </p:spPr>
        <p:txBody>
          <a:bodyPr>
            <a:noAutofit/>
          </a:bodyPr>
          <a:lstStyle/>
          <a:p>
            <a:r>
              <a:rPr lang="en-US" sz="5400" dirty="0" smtClean="0"/>
              <a:t>DISCOVERY</a:t>
            </a:r>
          </a:p>
          <a:p>
            <a:r>
              <a:rPr lang="en-US" sz="5400" dirty="0" smtClean="0"/>
              <a:t>INSIGHT</a:t>
            </a:r>
          </a:p>
          <a:p>
            <a:r>
              <a:rPr lang="en-US" sz="5400" dirty="0" smtClean="0"/>
              <a:t>OUTCOMES</a:t>
            </a:r>
          </a:p>
          <a:p>
            <a:r>
              <a:rPr lang="en-US" sz="5400" dirty="0" smtClean="0"/>
              <a:t>RECOMMENDATION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867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9600" b="1" dirty="0" smtClean="0">
                <a:latin typeface="Calibri" pitchFamily="34" charset="0"/>
              </a:rPr>
              <a:t> </a:t>
            </a:r>
            <a:r>
              <a:rPr lang="en-US" sz="9600" b="1" dirty="0" smtClean="0">
                <a:latin typeface="Calibri" pitchFamily="34" charset="0"/>
              </a:rPr>
              <a:t>BUSINESS INSIGHS </a:t>
            </a:r>
          </a:p>
          <a:p>
            <a:pPr>
              <a:buNone/>
            </a:pPr>
            <a:r>
              <a:rPr lang="en-US" sz="9600" b="1" dirty="0" smtClean="0">
                <a:latin typeface="Calibri" pitchFamily="34" charset="0"/>
              </a:rPr>
              <a:t> CUSTOMERS SATISFACTION , COST AND REVENUE </a:t>
            </a:r>
            <a:r>
              <a:rPr lang="en-US" sz="9600" dirty="0" smtClean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 To </a:t>
            </a:r>
            <a:r>
              <a:rPr lang="en-US" sz="9600" dirty="0" smtClean="0"/>
              <a:t>identify customers needs to make more sales per customer</a:t>
            </a:r>
            <a:r>
              <a:rPr lang="en-US" sz="9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9600" dirty="0" smtClean="0"/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Traffic charge reduction to the optimal minimum</a:t>
            </a:r>
            <a:r>
              <a:rPr lang="en-US" sz="9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9600" dirty="0" smtClean="0"/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Cost </a:t>
            </a:r>
            <a:r>
              <a:rPr lang="en-US" sz="9600" dirty="0" smtClean="0"/>
              <a:t>benefit ROI analysis of planned </a:t>
            </a:r>
            <a:r>
              <a:rPr lang="en-US" sz="9600" dirty="0" smtClean="0"/>
              <a:t>strategy.</a:t>
            </a:r>
            <a:endParaRPr lang="en-US" sz="9600" dirty="0" smtClean="0"/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Develop pricing strategies to acquire market share.         </a:t>
            </a:r>
          </a:p>
          <a:p>
            <a:pPr>
              <a:buFont typeface="Wingdings" pitchFamily="2" charset="2"/>
              <a:buChar char="Ø"/>
            </a:pPr>
            <a:endParaRPr lang="en-US" sz="9600" dirty="0" smtClean="0"/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Identity productivity improvement areas.</a:t>
            </a:r>
          </a:p>
          <a:p>
            <a:pPr>
              <a:buFont typeface="Wingdings" pitchFamily="2" charset="2"/>
              <a:buChar char="Ø"/>
            </a:pPr>
            <a:endParaRPr lang="en-US" sz="9600" dirty="0" smtClean="0"/>
          </a:p>
          <a:p>
            <a:pPr>
              <a:buFont typeface="Wingdings" pitchFamily="2" charset="2"/>
              <a:buChar char="Ø"/>
            </a:pPr>
            <a:r>
              <a:rPr lang="en-US" sz="9600" dirty="0" smtClean="0"/>
              <a:t>Build optimal resource deployment to implement to implement strategy.</a:t>
            </a:r>
          </a:p>
          <a:p>
            <a:pPr>
              <a:buNone/>
            </a:pPr>
            <a:r>
              <a:rPr lang="en-US" sz="9600" b="1" dirty="0" smtClean="0"/>
              <a:t>   </a:t>
            </a:r>
            <a:endParaRPr lang="en-US" sz="6400" dirty="0" smtClean="0"/>
          </a:p>
          <a:p>
            <a:pPr>
              <a:buFont typeface="Wingdings" pitchFamily="2" charset="2"/>
              <a:buChar char="v"/>
            </a:pPr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To make a data driven decision on how smart home can control and regulate Sub-metering energy consumption in house appliances and to achieve sustainability through accountability.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943784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smtClean="0"/>
              <a:t>management. Data </a:t>
            </a:r>
            <a:r>
              <a:rPr lang="en-US" sz="3200" dirty="0" smtClean="0"/>
              <a:t>is the new currency in today’s digital </a:t>
            </a:r>
            <a:r>
              <a:rPr lang="en-US" sz="3200" dirty="0" smtClean="0"/>
              <a:t>economy so how you manage it is very important. Data collection, archiving and storage system are key major parameter. I will suggest cloud management architectural system. Data stored in the cloud has data integrity and security.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DISCRIPTIVE ANALYSIS ON SUB-METERING</a:t>
            </a:r>
            <a:endParaRPr lang="en-US" sz="2800" dirty="0"/>
          </a:p>
        </p:txBody>
      </p:sp>
      <p:sp>
        <p:nvSpPr>
          <p:cNvPr id="20482" name="AutoShape 2" descr="data:image/png;base64,iVBORw0KGgoAAAANSUhEUgAAAncAAAGFCAMAAACopiXfAAABoVBMVEUAAAAAADoAAGYAOjoAOmYAOpAAZpAAZrYAujgzMzM6AAA6ADo6AGY6OgA6Ojo6OmY6OpA6ZmY6ZpA6ZrY6kJA6kLY6kNtNTU1NTW5NTY5Nbm5NbqtNjshhnP9mAABmADpmAGZmOgBmOjpmOmZmOpBmZgBmZjpmZmZmZpBmkJBmkLZmkNtmtrZmtttmtv9uTU1uTW5uTY5ubm5ubqtuq+SOTU2OTW6OTY6ObquOjo6OyMiOyOSOyP+QOgCQOjqQOmaQZgCQZjqQZmaQZpCQkDqQkGaQkLaQkNuQtmaQtpCQtraQttuQ27aQ29uQ2/+rbk2rbm6rbo6rq26rq46ryKur5Mir5P+2ZgC2Zjq2kDq2kGa2kJC2tpC2tra2ttu225C229u22/+2/7a2/9u2///Ijk3Ijm7I5KvI5P/I///bkDrbkGbbkJDbtmbbtpDbtrbb25Db27bb29vb2//b/7bb/9vb///kq27kyI7k/8jk/+Tk///r6+v4dm3/tmb/yI7/25D/27b/29v/5Kv/5Mj/5OT//7b//8j//9v//+T///+pJstBAAAACXBIWXMAAA7DAAAOwwHHb6hkAAAew0lEQVR4nO2djX/bxnnHQdsaYyaOa3sh41lVJ69LFieWk03O2k5am6zptrqRtmU1Ha/t4s5aZ3r2mjYRt7mjZGmjKPzVu1fcATiAIA7Q8YDf72NLIHnPPYfnvrw34KAghKCzV+C6AFArBe4gFwJ3kAuBO8iFwB3kQuAOciFwB7kQuINcqBR3h70gUmcn8eHzW/HX07Vzjw12/TKOtRJ05eEwVYKiGgYbeR7E+V39okheT0ny2zme+vJAlHYSrOxnpi58Rvlel1mVczcJuvE3POeO6Nr8rCY0XXZukrLpmkw1yglA4TOa43WZVb6fna4Zv7H53GV/yRfTWXDHPRw97BX4joyCbt6ZyRhMgis829l2TqkLn9Ecr8sscDfXwyQ9lkgpr/kKKWbc1ajz6TaLhhYUQ7mKc2fXazhUNdy9vEka/MuPQlqXRKTGZg8v0bHRfg535Dv/6YMguHCPvXq+HgTn2VhleO5ftoNzj8IZ/XCHxlbaqTinuHtG3V1jqZTrUMsj5kJYBhvPekHn1n44xwN7U2WbSsz75G4sENFphCrpjEDHiyu+nXqJtADQJIe9zkbstFKhVl49VCXcjdSYTXBHvuBMBLkc7rQRosiCRnF47o8DMh6arrMP3yK5il5J65yS3Alzmr3mOtTyiLkQlsHb0irXAzvUsk0ljgjQAiFPQ8+N/pyIsmwkSqQHgORLRoIbsdNKh7r13JEAkK8kaVpoPfBv8ihYIV/JlzR4edx1bocvt6nBYe8CmTa+ZN3RUJJ44RF9h4aYNxeaeYK76VrnnjTXXMfy0F0Iy4CW+3lvngd2pvFsE4mjd7RADPXumQdhwsIRYa6XKBaAzg6JTT+MnZYh1G3vZ+UqwYgSxLiTTQENjHk+y4LP7JiBGNKwPIeMXBLzHfaLM0N9aWFOcRf5iLvW8tBdyHKzQzbZzPNAc9ezTScWx7FADGNNEfNOf9C+VhQidtLxY55TehQY89By7qL+hoUpmlcc/cfDm8Ec7jZCXomyE2Pd2FC0HTwf/orXmGpAEtzRpvPqvaho0rWeR8yFsOTtCCMhz4M8A5ltOjEnIB6IYQwK/jXguG7IL6cqUTwAZGDAYps4raSHlnMXgaVz97QnxyF584od8SZd19K4ozhIfkeiUezHrJPjO0705S/irvU8Yi40S1mOHA/8TFW26cS8lPFAxGfLamhHj9jwTi9RIgByWVQ/rXSowV2KOzL8PX/l1hepfjaTO61DMXFHnelRVjnJQT6dbYqxYOQ6zl1q5SLGXdpDxN1ETBlktunE87mjjSqfTFDbIZv0aCVKBOANMQTQTssQ6pZzFzX+DAZWSWJglR7fZXKn9VlD0f3q3BFGPtX7NZWpOpo9v8laDuVazyPmQnckc0h4SKyj6NmmEyf6WXaeidXBoVy6IxPdX7LQ6SWKB6CzQxo6ac1PKxYy0wjTM9UzrxCAsZlDEe7kIFyrsNicgGb7jr5OPYvmePqFTuoq7lqfV2guZLm7Wg4JD/q6MTkBPdt0YvO8IsbdJHhvTX4L3un1Nf/pAJBSjwJjY4h5hWkdhS8IkLdJTd8Ow5frdHmpEHeTIHhjnxr0owrT10D4IFwP8oSv99KrWMzpOTIGmn0esKFi5DqWh+6Ca8jeed6T04uYh8R1sli26eIk1lH4clCMu8Pe68KCHPFWSy9RLAB8ptTXTyvKRfPQdu5iy6V0KNzly8d8WTPjvgA6iVXc6SukQ8VBoAY3o8TVqgeB/rHwx9fNItfxPFKLsHLduBsaPGhl1T0E0ZAxVhxBQGzdOM4dnZvuyCMREb1EegD4PIf81E7LEOrWc6dfHqLzPsIUaSWC87d+3aMDriLcsctErAmLKox+qzvXPhevUjcOfXmzp92lRC8oBVdpCTTXiTyUCy5xnUxeOYt7kGU9f5WfVizbVHEkAfp1ssTV31GgxiWyC9dLpAWAxYWlUqdlCnUruTsjyYvkuRfxC+YxJ9UiHmyKAy0xd/waUfhMtC/PgtQyyMJ55GshD6WKAyktLXfR2GZDHJdpX/Q85qcs7KFscaBIy8sdXzLlI5nPg867tnnkayEPZYsDRVpe7qAmC9xBLgTuIBcCd5ALleMufZt5fAHTuF1q9vB1Osi/l/rAWmzLboFFVGMS897WVNLktuC4Dl+98mO5jjx7/tZreYssNKfc/WRt0NlxN5EXK67tJz+y1KToRXJjEvPe1mTS1Da5uOjVjQ11nLe4F7shu7WqhrukDGGdBAG9pjV71qt8K8ocJuao2N7Wudydj0IyDMDdXJ0Vd/x+Dm5bdcjtuCu2t3Uudys/iG7J/P28zbHgjqnKflZtVqVhfdojLyILrd5G/Eq8usAd20gb7RiN3563cbhOF2tnn4tctb2vYuuk6BkzsuWeedEM76b2tiaSym3Bhm2+IiArz+QNDJ2fCO6MReE5xQKU3iTbfFXIXXzD61vxG3hS19G1G3r0jbTqdqA4d/yOpdtDdbdTtPc1xl1GttJn3/CucW9rIqnkLr3NV+ax8pW4rXNIjhh35qJE3EUBSm+SbYEq5E67yTLaGisH57PtRNejbwTVNtJqO0bj3NG7IkkFkU95ruSdrtz7qs0rMrIVGulFS2wXS+xtTSblPgzbfOXprHzNT/Gw1+cZZhVF7iWTAUpvkm2DynKnbqSTtaTfVK5vjWVKjZn0G7a11OmNsNpd4HwPvdhwq+191bjLyFZoZCqaeW9rMukk2skfxrb5RgGhSy/sHuDODj+JrKJI7gyn3CJVx11isyrfmyM7j2RwYxtB4xtp5Y7ROHd9lQlzpO99VdxlZSu8jkxFM+5tTSVN7XiN74+lacTjLMTuuMyiyJwMp9wiVdfP6psG47cSh+l+NrYhT0+tdowm5hVhgjttD6IiJTPbMLtoxr2tqaRim1yMO61j5ACR5KSb5aXILIo+n02ccot0RtzptTT9+F4OINGO0bPjzrC3NYu71DbfKCDsESp92s0uyl1yk2wrVB13+mbVdOXGRlnd+EbQZGqxY1Suapi50/a+GvpZU7aZ3Bn2tmZxl9rmGwWEP2PlqzW2m07vZ5NFSXOnTrk9qo67+LwiWbn6ujGfDeqj7nTqqCMbZXGn9r5mziuKcmfY22rkzrDNNwoInwn/Dd/zmJ5XzOFuzpMYm6e61lFSlSuvkz3siRUJtRFUS63vGGVP/nrWy+JO7X3VNs9nZCvKkMWdYW9rMilPb9jmK3MQmzGpRWIdJVEUiajplNujCrnTNquaKveZnAPz92KrqrGVOjlJ5uPtKxnju+B1lvBaKLfsGtaNi3Jn2Nua5k5fN9a2+cqA0LcO2ZdEljOjKCynjFNuj6q+TsY3q5oqNzzimx3kkkHsKpJKre0YpZfGbmfNK9h1MvGMVrZl13SdrCB3hr2tqaRPOVPpbb4iIGyCsK2v92QVheb0dcYpt0bV3/dZ/jnXC3lp1/J+41QddwttVrUWuPNbFbZ3xTerVuIM3PmsCrkrvlm1AoE7v4V9PZALgTvIhcAd5ELgDnIhcAe5ELiDXAjcQS5UirsA8k5Vg2Opctz9br7CAmnqsIVjo8BdzbZwbBS4q9kWjo0CdzXbwrFR4K5mWzg2CtzVbAvHRoG7mm3h2ChwV7MtHBsF7mq2hWOjwF3NtnBsFLir2RaOjQJ3NdvCsVHgrmZbODYK3NVsC8dGgbuabeHYKHBXsy0cGwXuaraFY6PAXc22cGwUuKvZFo6NAnc128KxUeCuZls4Ngrc1WwLx0Z5xt3p7mBw4wU52BO/uVHNkWxu9Ttz7Bd3p7sEtj3yf3zjxenuamRUcySbW/3OHPvF3fH799mPk7tbYXhw/Yk0qjmSza1+Z4795I79ZvBxo5oj2dzqd+bYL+5kP8uaOs7dRaJlOwlorpatyuaVh88nBHeb0qjmb3Bzmx1njv3i7uTuKmnzrj/R2jtmVHMkm1v9zhz7xR3jDeO7Bjj2kzvMZ3137Bd3tJ9l63d7WL/z27Ff3BHw1PWKCDtw559jz7jLMKo5ks2tfmeOwV3NtnBsFLir2RaOjQJ3NdvCsVHgrmbbpjou+Rj3yLxqcCwF7jxxHPxPGYG7amuhfY7BHbhz4RjcgTsXjsEduHPhGNyBOxeOwR24c+EY3IE7F47BHbhz4RjcgTsXjsEduHPhGNyBOxeOwR24c+EY3IE7F47BHbhz4RjcgTsXjsEduHPhGNyBOxeOwd3yPVyoDSrJXWTusuwGob3zxDHaO3DnwjG4A3cuHIM7cOfCMbgDdy4cgztw58IxuAN3LhyDO407y4cnlK+FmoyX2DG407mzC0b5WqjJeIkdgztw58IxuAN3LhyDO3DnwjG4A3cuHIM7cOfCMbgDdy4cgztw58IxuAN3LhyDO3DnwjG4A3cuHIM737kreVG51lKDu0JGFQWjfC3YGJcrdL2lBneFjCoKRvlasDH2lDu7RhrcgbtStsErZQTuwJ2dLbgDd9WXGtwltKf+3jb7zY2is1m+GgR3TeBub5P8J8CNb7w43Y3+0Du4q7rU4C6m4/fvsx8nd7fC8OD6E2kUnc3y1SC4awB3B6JvZfwx+LhRdDbLV4PgrgHcjVcPBgPSzLGmjnN3kUg9ZahcDdZ9Uvkqy53jUpfjLjJ3WXaD8suzN1hljZ7gblMaRd+icjVYwbffYhUV7d0SaA53tJ8l7ZzW3jGj6GyccWfhGNwtgeb1syHjbenGd+Cu0dzxdu7D5ZvPgrtGc3e6S4Z0Y9LZ7i3Z+h24azR3BDx1vSLCDtyVLLXVGbeKuwyj6Gxc1SC4A3cuahDcgTsXNWjFneUtlOVLbXXG9XA3vPyjfXYw+/eb/fhHR2XQKIxQKaPobLzkrlQNvtJQ7oJggx1MgiDO3dPXHpdhoyhCpYyiswF3i5Ta6oxr4q5zqcsPzvfi3A3Pgbt0LYC7irg790PG13TtHXAH7gxnXBd3/9yjHe2E/KbcvfwoCDq39sPZNhnRdtVr8kZ3FJx7VBq0JEKljKKzAXcLlNpqQlMbd79co7wNV35NuTvsMY9dyV30mrxxvhes7JcnLYFQKaMqqt+mBu3uR3HGXaloWX1bCnD3eEhomq71Dyl3w+AN0tY9oHMN1s+q1wTEfkYepRAqZVRF9dvUoFUtgDtNhK5JZyck/yl3hz02ySB9KudOez3brnS8Z8mdoxoEd4sWOoc70taRbnafcydaBtIEcu6i17Pt6jrZENydZamXlDtC1FdrlDmNO8JcjDuWCtyBu0ULncNdOOr87as7grt+7BPtNbizdQzuNHG6XheMzbY77xK6ntFh3ZAM+7TXjeGu5JzEvhbAnSbKHZmqdkPetomOlSAXjrR1FIZgU7hzVQvgTpNYLdkQ3LF14uAqXR6ertPZRfQa3IG7EoVu2H1QFsEAd+BuUSNwB+7sBO4WMwZ31QjcLWYM7qoRuFvM2B13FqtOOdyZrSyAKoqQlZHNw2KsHo9j5biU7Sv2lWF3xt8so7nP5TGWaWm5Q3tXqr2zabNKcje3vQN3XnBnhY6VY3DXau7OvNDgThmBO3Bnp6SLo98w/TbfqBLuzr7LAnfpqlwK7qbronLz72muhjurWnDmuD3cjQJ+Y4rU4av6i57Y/qjdLfAyY7fZ9Fs7qffi5RkGnVs/p/pF7r0H4K4F3I0oWBPxNAEDdwzJw57iLvZ5jKrOHO6ma4YU4C5m3BbuZtuMuGEGV4e9t+ltU6O353I3XQvmc1dszxC4awN38hZ3xhP5cfjqJ0G0g/aw996398PZX36ywvd4n3tMbxHti+Pw8LUfyrHapGsCMtHPor2bZ9wW7tSDeiLuenRXWVdyd/v7BK9vPBPvjVb2abrouNdVPuZzN9u+UORJBOCuBdzxiUVX525DMURejDbCSX+ysj+hDdt0bYN+FB331LgwnzvSDWta+vmss8sGLeIu5PPViLvXOFOSu0k3HG4Q7kY8tn2aTj8uxt3s47c1/cmyz2ctagHcFeeOj+vi3I0YWL2N6be/+sPHlDsx5mPcaccMwv487hYRuGs+dwIWnTvxm4NFOtIHn3RD2s+KSQHrZ7Vjnd1s7qY33/nibLmz6iudcWdTaFdnXKq9Y3NMOk+gz7GYbXeS84oN0p71KXdspxkBjnbB8ngB7uj47vKP8i+QVcpdqUB+0zV3Pp5xuX6WjdVYP9kLgve+xddR5DSVcscaOLGOQiEdiueXkePi3IXh0T/dpJ6u3Ju7TxLc+XXGFuO7upRwcfSzjwjcnav5XS648+uMl587qtnzj85kHcVVLYA7vSqXhbsvP7lEOttvnME6iqtaAHd6VRpVCVq5irk4ekjvgzp/a941C8+5s5pW+njGOdy5kirP87coc4UWUzznzsqxj2e8zO3ddK1zdf5MVhiBO6/OOI87Y3ErAGseQvKArt9d/nEx8MCdX2e8zNyRGcXHbAmlQKMH7vw64+XmLqRLKOlB3vH790P2d4/Z3z/mRi3mzmZOYuXYwnbpuaM6enhTvw/qdPfN++xvvRv/znv7uPPRsRfczZ5/fEnjbvwHpL07ubsVhgfXn0gjcOeV46Xn7uhnbyXGeMcf/Ipwx/paBh83is7Gx16nfY7LcVfRPkY6YU1f/lLlEbcFxG9JOd3dosyxpo5zd5FIPWWoXDAsbK2M2+o4NPVr87iraB/jdK0b25WWLA/FMr1qPF4NNe42pVH0LSoXjJY2O161d1XtY2R3gqY/Utz91b200fEHT8JEewfu/HNcjruK9jGakcwfQo4HTFuZ47szD6TP1e8VdxXuY8ztZ6mmfy0Onv+RYvU4bz575oH0ufr94q66fYzhKL0tO/G8AEb47IHeRrK2bi9j/e7MA+lz9fvGXVjRPsZRsJF0m3ouT5/+FbRgRZsRR9crVpURuPPKcXnuqtjHaHwIRaI8D4Kr60HndkYhwZ2fjstwV9k+xpHx3vVkeR4EwbUF9vWceSB9rn6vuKtqH2PGU6JS5RkFfVM6cOex43L9bDX7GMWILznCs3w+ypkH0ufq94y7WqU9L+B1TZfBXYMcLzN3CxmBO68cgzvrQPpc/UvJnVEWQBVFqJQRuPPKcQ53rgTuWuAY7Z11IH2u/qXkzmhlAVRRhEoZgTuvHIM760D6XP3gTvNbygjceeUY3FkH0ufqB3ea31JG4M4rx+DOOpA+V79n3FW0j5HeKZC+1QTctcBxKe6q+nuMw668jx3ctcxxGe6q2sfI7zzO39cD7prpuBx3Fe5jBHetdFyqn61wH6PcDATu2uW4FHeV7WMkTWCquQN3bXBckruwon2MIccR3LXNcXnuKvl7jKaOthx3uaWeHwwLW58fy+TMcU49Z3JX1T5G2fNmIbSI0N755bhUe1fRPka2HjPBfLaNjsv1sxX9PUb6DuYVrXRsMb6rS+CuBY7BnXUgfa5+cKf5LWUE7rxyDO6sA+lz9S8ld9hPVr9xWx3ncOdK4K4FjsGddSB9rn5wpwTuWuAY3FkH0ufqB3dK4K4FjsGddSB9rn5wpwTuWuAY3FkH0ufqB3dK4K4FjsGddSB9rn5wpwTuWuAY3FkH0ufqB3dK4K4FjsGddSB9rn5wpwTuWuAY3FkH0ufqB3dKc8pzcncwYH/efW8wuPEiMgJ3Xjn2jruTu6vsb7yHY/ydd48de8fdwZv32R96P7m7RV6who8ZgTuvHHvHHRPhjvyjjd+WNAJ3Xjn2kzvSz7KmjnN3kQjP5fHLcbF6PlPNL8+Y9LWCu01phPbOK8c+tnfjgRzaoZ/11bGH3O3RmUWI8Z3Xjv3jbsznsJjPeu3YO+5YO0e1h/U7jx17x914wLTFrldE2IE7zxx7x12WEbjzyjG4sw6kz9UP7pTAXQscgzvrQPpc/eBOCdy1wDG4sw6kz9UP7pTAXQscgzvrQPpc/eBOCdy1wDG4sw6kz9UP7pTAXQscgzvrQPpc/eBOCdy1wDG4sw6kz9UP7pTAXQscgzvrQPpc/eBOCdy1wDG4sw6kz9UP7pTAXQscgzvrQPpc/eBOCdy1wDG4sw6kz9UP7pTAXQscN4a76KBcMCxsfX4skzPHZeu5RqG9a4HjxrR34M4rx+DOOpA+Vz+4UwJ3LXAM7qwD6XP1gzslcNcCx+DOOpA+Vz+4UwJ3LXAM7qwD6XP1gzslcNcCx+DOOpA+Vz+4UwJ3LXAM7qwD6XP1gzslcNcCx+DOOpA+Vz+4UwJ3LXAM7qwD6XP1gzslcNcCx+DOOpA+Vz+4UwJ3LXAM7qwD6XP1gzslcNcCx+DOOpA+Vz+4UwJ3LXAM7qwD6XP1gzulouXZGwxuvIiMwJ1Xjv3lbnzjxelu9IfewZ1fjr3l7uTuVhgeXH8ijcCdV4695e74/fsCPm4E7rxy7C13rKnj3F0kUk8ZKicbWyvjljouXM9np4W425RGv5uvsECaOmzh2CivuUv1szVFsrnV78yxn9xlje9qimRzq9+ZYz+5y5rP1hTJ5la/M8d+chfumdfvaopkc6vfmWNPuaPXKyLswJ1/jn3lLm5UcySbW/3OHIO7mm3h2ChwV7MtHBsF7mq2hWOjwF3NtnBsVDO4K6CLJS8o2trCsVlVg2Op2spz0ZEtHHshcNdux64E7trt2JWWrd+H2iFwB7kQuINcCNxBLgTuIBeqlrvxYDB4834Jw+M77KbSk7tqc3hxne4OuFbnp41rj7kbM0Pt/kImdZtrAcfshuzFJTPgN3IvmEkq2P/7b2XK4EaVcjemVXUw2JqfMqnjOyyCx3fKcMcyKFXxjK3T3e9Sr2rbkvZZUceluducnyhDqWCXLIMbVcnd6S4Lwl4Jdo7vfJfWwPi7Z8vd8R1S4pMPf/ohMT5INNRLzl062C3mTkaRhYD8OH7/H+8MirR/x3e+950X4enffUbCSDufVWpe0FZ5jPyyPApww0p8cOO/6a+xcM23zg3e/Gwx7j5j3WVUgGKKInb8wT8Mrv9qEXA0ZI9JnAab9Gf51vOsVWk/eyDPPOKO9pvjAhV4fOcv/v5JePxn/8n3cdD/hW2Vx8gvG6uNC7SdNM3eZjgmyckvaUa73JO7C3EnCluauzurizZYUbDZpivp2xdVPJ8dD0RbJbnbKhZOknC8FR5sHtx4wfo38qOwLc8gxl1iv2+2SELaYR1/8ISmlmbsd0HkJXdbooFfkDs2rdgMFztZIRHs/3sRKt++qPp1FDonVf1swWogcT9YDfe2KHe0mVq4CuPcjQeiPucW9sP7hDnKGv0lzVhLSd9Y2HHp9m4xO1V+tgBwwGa2LedOD/8i3J1857/+/ElV3BWenuxt0j5W/JJm/nBHbU7ukhlRm9s7ceIluQv/9bPVkHJH55UHiw6VEv1s4UXE8ereZvRLmsmufnHHZ8edCjb7oh60ub3bo/VGB+d0YH66++Zi3I1Jv3igzStKcCf9nu6SuigE3/Gfcm7YL2l2cnd10XmFKKwsQLFCW7V3UbDpedL1zyLj2aVR9dcr2KiKTuq/9+Fi3NF0B/o6yuLcSb8sj0K1L66QMOLCyKzEOooorCxAMVn1s1Gw90ihf0qg21v8go0z4fos5ELgDnIhcAe5ELiDXAjcQS4E7iAXAneQC4E7yIWawt2EPwXk/LXfFrWYrgfBBj88CsPZ9sq+Od1IpBoF5x4zu7WMlNlZQCk1jLsg6OwUtBhGaZ++9jgHmsNel/6abQtMJ0HfnBDcLaDmcMegOHogWqW5mm1HCYfn8rgT7dth7/fWGICjLLLB3QJqGHe0GctojhLSKMnnLhwy0Eh3O6RJNF6zc4TmqXHcTVmr9OwS6UVv7YtOkb9H9fKjXhBcfST65agDDboEmq+3g867PBE3jmVN4GQtHc9LSxIdMu6ma+cendlJe6zGccdqf8THen1BSfThYY+9T1qsNHcX1rmJTCRRJa/7HDd2wPLSkqhD6nm6Vnh82W41jjvaMPFG55AOzGgfyn+wz4Jr++HsgaREWVD6Vh6FT+knw+ANlkhmyFLS/Gfb5NMRy1AlUYesyQR2xdRI7sjP3/z840uB4CXqZsUUgQ3RUtzxTnRlP5q/Rg0eRY0N8khCZqYl0Q7JRz8AdgXVOO4EGKzzY+Otrt7N8jkHHagZ5xX0p7Bl1lHenNhJZ4dloSXRDlmHXWxSAzWOO9oATdeCK7d+8SVjhTRWUTe7GHfRvHW61ufzE2I/oS2alkQ7JE3mTzC8K6jGcTckB/wFb6MOe+9Fs9ncflZxl2yzyLufM55Ib8oY1pJoh9R4oqYjUJ4axt3RAz6o6+6HL9cDjtL5nhz6Zc0rouaP/iTN1rvk8FlPETTqXOKJRxfW6btaktgh62s3Qmi+msOddp2M9LOqpxxpVzBEr0jTaNyN+PrdfnxwqPWY5J2u9LKRyEcdCmMsHhdRw7g7L9Zy18nhbX6h4VBruPgiL7t3QONuSlrGrxV3LBFbXJYiHG+IA8GwliQ65MZFr5e0XE3hLlsT9HxLqMZz9xJXTZdRDeeOjvTQ7y2hGs4dmV9ec10GyKCGcwctqcAd5ELgDnIhcAe5ELiDXAjcQS70/5YkY73M2EY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ata:image/png;base64,iVBORw0KGgoAAAANSUhEUgAAAncAAAGFCAMAAACopiXfAAABoVBMVEUAAAAAADoAAGYAOjoAOmYAOpAAZpAAZrYAujgzMzM6AAA6ADo6AGY6OgA6Ojo6OmY6OpA6ZmY6ZpA6ZrY6kJA6kLY6kNtNTU1NTW5NTY5Nbm5NbqtNjshhnP9mAABmADpmAGZmOgBmOjpmOmZmOpBmZgBmZjpmZmZmZpBmkJBmkLZmkNtmtrZmtttmtv9uTU1uTW5uTY5ubm5ubqtuq+SOTU2OTW6OTY6ObquOjo6OyMiOyOSOyP+QOgCQOjqQOmaQZgCQZjqQZmaQZpCQkDqQkGaQkLaQkNuQtmaQtpCQtraQttuQ27aQ29uQ2/+rbk2rbm6rbo6rq26rq46ryKur5Mir5P+2ZgC2Zjq2kDq2kGa2kJC2tpC2tra2ttu225C229u22/+2/7a2/9u2///Ijk3Ijm7I5KvI5P/I///bkDrbkGbbkJDbtmbbtpDbtrbb25Db27bb29vb2//b/7bb/9vb///kq27kyI7k/8jk/+Tk///r6+v4dm3/tmb/yI7/25D/27b/29v/5Kv/5Mj/5OT//7b//8j//9v//+T///+pJstBAAAACXBIWXMAAA7DAAAOwwHHb6hkAAAew0lEQVR4nO2djX/bxnnHQdsaYyaOa3sh41lVJ69LFieWk03O2k5am6zptrqRtmU1Ha/t4s5aZ3r2mjYRt7mjZGmjKPzVu1fcATiAIA7Q8YDf72NLIHnPPYfnvrw34KAghKCzV+C6AFArBe4gFwJ3kAuBO8iFwB3kQuAOciFwB7kQuINcqBR3h70gUmcn8eHzW/HX07Vzjw12/TKOtRJ05eEwVYKiGgYbeR7E+V39okheT0ny2zme+vJAlHYSrOxnpi58Rvlel1mVczcJuvE3POeO6Nr8rCY0XXZukrLpmkw1yglA4TOa43WZVb6fna4Zv7H53GV/yRfTWXDHPRw97BX4joyCbt6ZyRhMgis829l2TqkLn9Ecr8sscDfXwyQ9lkgpr/kKKWbc1ajz6TaLhhYUQ7mKc2fXazhUNdy9vEka/MuPQlqXRKTGZg8v0bHRfg535Dv/6YMguHCPvXq+HgTn2VhleO5ftoNzj8IZ/XCHxlbaqTinuHtG3V1jqZTrUMsj5kJYBhvPekHn1n44xwN7U2WbSsz75G4sENFphCrpjEDHiyu+nXqJtADQJIe9zkbstFKhVl49VCXcjdSYTXBHvuBMBLkc7rQRosiCRnF47o8DMh6arrMP3yK5il5J65yS3Alzmr3mOtTyiLkQlsHb0irXAzvUsk0ljgjQAiFPQ8+N/pyIsmwkSqQHgORLRoIbsdNKh7r13JEAkK8kaVpoPfBv8ihYIV/JlzR4edx1bocvt6nBYe8CmTa+ZN3RUJJ44RF9h4aYNxeaeYK76VrnnjTXXMfy0F0Iy4CW+3lvngd2pvFsE4mjd7RADPXumQdhwsIRYa6XKBaAzg6JTT+MnZYh1G3vZ+UqwYgSxLiTTQENjHk+y4LP7JiBGNKwPIeMXBLzHfaLM0N9aWFOcRf5iLvW8tBdyHKzQzbZzPNAc9ezTScWx7FADGNNEfNOf9C+VhQidtLxY55TehQY89By7qL+hoUpmlcc/cfDm8Ec7jZCXomyE2Pd2FC0HTwf/orXmGpAEtzRpvPqvaho0rWeR8yFsOTtCCMhz4M8A5ltOjEnIB6IYQwK/jXguG7IL6cqUTwAZGDAYps4raSHlnMXgaVz97QnxyF584od8SZd19K4ozhIfkeiUezHrJPjO0705S/irvU8Yi40S1mOHA/8TFW26cS8lPFAxGfLamhHj9jwTi9RIgByWVQ/rXSowV2KOzL8PX/l1hepfjaTO61DMXFHnelRVjnJQT6dbYqxYOQ6zl1q5SLGXdpDxN1ETBlktunE87mjjSqfTFDbIZv0aCVKBOANMQTQTssQ6pZzFzX+DAZWSWJglR7fZXKn9VlD0f3q3BFGPtX7NZWpOpo9v8laDuVazyPmQnckc0h4SKyj6NmmEyf6WXaeidXBoVy6IxPdX7LQ6SWKB6CzQxo6ac1PKxYy0wjTM9UzrxCAsZlDEe7kIFyrsNicgGb7jr5OPYvmePqFTuoq7lqfV2guZLm7Wg4JD/q6MTkBPdt0YvO8IsbdJHhvTX4L3un1Nf/pAJBSjwJjY4h5hWkdhS8IkLdJTd8Ow5frdHmpEHeTIHhjnxr0owrT10D4IFwP8oSv99KrWMzpOTIGmn0esKFi5DqWh+6Ca8jeed6T04uYh8R1sli26eIk1lH4clCMu8Pe68KCHPFWSy9RLAB8ptTXTyvKRfPQdu5iy6V0KNzly8d8WTPjvgA6iVXc6SukQ8VBoAY3o8TVqgeB/rHwx9fNItfxPFKLsHLduBsaPGhl1T0E0ZAxVhxBQGzdOM4dnZvuyCMREb1EegD4PIf81E7LEOrWc6dfHqLzPsIUaSWC87d+3aMDriLcsctErAmLKox+qzvXPhevUjcOfXmzp92lRC8oBVdpCTTXiTyUCy5xnUxeOYt7kGU9f5WfVizbVHEkAfp1ssTV31GgxiWyC9dLpAWAxYWlUqdlCnUruTsjyYvkuRfxC+YxJ9UiHmyKAy0xd/waUfhMtC/PgtQyyMJ55GshD6WKAyktLXfR2GZDHJdpX/Q85qcs7KFscaBIy8sdXzLlI5nPg867tnnkayEPZYsDRVpe7qAmC9xBLgTuIBcCd5ALleMufZt5fAHTuF1q9vB1Osi/l/rAWmzLboFFVGMS897WVNLktuC4Dl+98mO5jjx7/tZreYssNKfc/WRt0NlxN5EXK67tJz+y1KToRXJjEvPe1mTS1Da5uOjVjQ11nLe4F7shu7WqhrukDGGdBAG9pjV71qt8K8ocJuao2N7Wudydj0IyDMDdXJ0Vd/x+Dm5bdcjtuCu2t3Uudys/iG7J/P28zbHgjqnKflZtVqVhfdojLyILrd5G/Eq8usAd20gb7RiN3563cbhOF2tnn4tctb2vYuuk6BkzsuWeedEM76b2tiaSym3Bhm2+IiArz+QNDJ2fCO6MReE5xQKU3iTbfFXIXXzD61vxG3hS19G1G3r0jbTqdqA4d/yOpdtDdbdTtPc1xl1GttJn3/CucW9rIqnkLr3NV+ax8pW4rXNIjhh35qJE3EUBSm+SbYEq5E67yTLaGisH57PtRNejbwTVNtJqO0bj3NG7IkkFkU95ruSdrtz7qs0rMrIVGulFS2wXS+xtTSblPgzbfOXprHzNT/Gw1+cZZhVF7iWTAUpvkm2DynKnbqSTtaTfVK5vjWVKjZn0G7a11OmNsNpd4HwPvdhwq+191bjLyFZoZCqaeW9rMukk2skfxrb5RgGhSy/sHuDODj+JrKJI7gyn3CJVx11isyrfmyM7j2RwYxtB4xtp5Y7ROHd9lQlzpO99VdxlZSu8jkxFM+5tTSVN7XiN74+lacTjLMTuuMyiyJwMp9wiVdfP6psG47cSh+l+NrYhT0+tdowm5hVhgjttD6IiJTPbMLtoxr2tqaRim1yMO61j5ACR5KSb5aXILIo+n02ccot0RtzptTT9+F4OINGO0bPjzrC3NYu71DbfKCDsESp92s0uyl1yk2wrVB13+mbVdOXGRlnd+EbQZGqxY1Suapi50/a+GvpZU7aZ3Bn2tmZxl9rmGwWEP2PlqzW2m07vZ5NFSXOnTrk9qo67+LwiWbn6ujGfDeqj7nTqqCMbZXGn9r5mziuKcmfY22rkzrDNNwoInwn/Dd/zmJ5XzOFuzpMYm6e61lFSlSuvkz3siRUJtRFUS63vGGVP/nrWy+JO7X3VNs9nZCvKkMWdYW9rMilPb9jmK3MQmzGpRWIdJVEUiajplNujCrnTNquaKveZnAPz92KrqrGVOjlJ5uPtKxnju+B1lvBaKLfsGtaNi3Jn2Nua5k5fN9a2+cqA0LcO2ZdEljOjKCynjFNuj6q+TsY3q5oqNzzimx3kkkHsKpJKre0YpZfGbmfNK9h1MvGMVrZl13SdrCB3hr2tqaRPOVPpbb4iIGyCsK2v92QVheb0dcYpt0bV3/dZ/jnXC3lp1/J+41QddwttVrUWuPNbFbZ3xTerVuIM3PmsCrkrvlm1AoE7v4V9PZALgTvIhcAd5ELgDnIhcAe5ELiDXAjcQS5UirsA8k5Vg2Opctz9br7CAmnqsIVjo8BdzbZwbBS4q9kWjo0CdzXbwrFR4K5mWzg2CtzVbAvHRoG7mm3h2ChwV7MtHBsF7mq2hWOjwF3NtnBsFLir2RaOjQJ3NdvCsVHgrmZbODYK3NVsC8dGgbuabeHYKHBXsy0cGwXuaraFY6PAXc22cGwUuKvZFo6NAnc128KxUeCuZls4Ngrc1WwLx0Z5xt3p7mBw4wU52BO/uVHNkWxu9Ttz7Bd3p7sEtj3yf3zjxenuamRUcySbW/3OHPvF3fH799mPk7tbYXhw/Yk0qjmSza1+Z4795I79ZvBxo5oj2dzqd+bYL+5kP8uaOs7dRaJlOwlorpatyuaVh88nBHeb0qjmb3Bzmx1njv3i7uTuKmnzrj/R2jtmVHMkm1v9zhz7xR3jDeO7Bjj2kzvMZ3137Bd3tJ9l63d7WL/z27Ff3BHw1PWKCDtw559jz7jLMKo5ks2tfmeOwV3NtnBsFLir2RaOjQJ3NdvCsVHgrmbbpjou+Rj3yLxqcCwF7jxxHPxPGYG7amuhfY7BHbhz4RjcgTsXjsEduHPhGNyBOxeOwR24c+EY3IE7F47BHbhz4RjcgTsXjsEduHPhGNyBOxeOwR24c+EY3IE7F47BHbhz4RjcgTsXjsEduHPhGNyBOxeOwd3yPVyoDSrJXWTusuwGob3zxDHaO3DnwjG4A3cuHIM7cOfCMbgDdy4cgztw58IxuAN3LhyDO407y4cnlK+FmoyX2DG407mzC0b5WqjJeIkdgztw58IxuAN3LhyDO3DnwjG4A3cuHIM7cOfCMbgDdy4cgztw58IxuAN3LhyDO3DnwjG4A3cuHIM737kreVG51lKDu0JGFQWjfC3YGJcrdL2lBneFjCoKRvlasDH2lDu7RhrcgbtStsErZQTuwJ2dLbgDd9WXGtwltKf+3jb7zY2is1m+GgR3TeBub5P8J8CNb7w43Y3+0Du4q7rU4C6m4/fvsx8nd7fC8OD6E2kUnc3y1SC4awB3B6JvZfwx+LhRdDbLV4PgrgHcjVcPBgPSzLGmjnN3kUg9ZahcDdZ9Uvkqy53jUpfjLjJ3WXaD8suzN1hljZ7gblMaRd+icjVYwbffYhUV7d0SaA53tJ8l7ZzW3jGj6GyccWfhGNwtgeb1syHjbenGd+Cu0dzxdu7D5ZvPgrtGc3e6S4Z0Y9LZ7i3Z+h24azR3BDx1vSLCDtyVLLXVGbeKuwyj6Gxc1SC4A3cuahDcgTsXNWjFneUtlOVLbXXG9XA3vPyjfXYw+/eb/fhHR2XQKIxQKaPobLzkrlQNvtJQ7oJggx1MgiDO3dPXHpdhoyhCpYyiswF3i5Ta6oxr4q5zqcsPzvfi3A3Pgbt0LYC7irg790PG13TtHXAH7gxnXBd3/9yjHe2E/KbcvfwoCDq39sPZNhnRdtVr8kZ3FJx7VBq0JEKljKKzAXcLlNpqQlMbd79co7wNV35NuTvsMY9dyV30mrxxvhes7JcnLYFQKaMqqt+mBu3uR3HGXaloWX1bCnD3eEhomq71Dyl3w+AN0tY9oHMN1s+q1wTEfkYepRAqZVRF9dvUoFUtgDtNhK5JZyck/yl3hz02ySB9KudOez3brnS8Z8mdoxoEd4sWOoc70taRbnafcydaBtIEcu6i17Pt6jrZENydZamXlDtC1FdrlDmNO8JcjDuWCtyBu0ULncNdOOr87as7grt+7BPtNbizdQzuNHG6XheMzbY77xK6ntFh3ZAM+7TXjeGu5JzEvhbAnSbKHZmqdkPetomOlSAXjrR1FIZgU7hzVQvgTpNYLdkQ3LF14uAqXR6ertPZRfQa3IG7EoVu2H1QFsEAd+BuUSNwB+7sBO4WMwZ31QjcLWYM7qoRuFvM2B13FqtOOdyZrSyAKoqQlZHNw2KsHo9j5biU7Sv2lWF3xt8so7nP5TGWaWm5Q3tXqr2zabNKcje3vQN3XnBnhY6VY3DXau7OvNDgThmBO3Bnp6SLo98w/TbfqBLuzr7LAnfpqlwK7qbronLz72muhjurWnDmuD3cjQJ+Y4rU4av6i57Y/qjdLfAyY7fZ9Fs7qffi5RkGnVs/p/pF7r0H4K4F3I0oWBPxNAEDdwzJw57iLvZ5jKrOHO6ma4YU4C5m3BbuZtuMuGEGV4e9t+ltU6O353I3XQvmc1dszxC4awN38hZ3xhP5cfjqJ0G0g/aw996398PZX36ywvd4n3tMbxHti+Pw8LUfyrHapGsCMtHPor2bZ9wW7tSDeiLuenRXWVdyd/v7BK9vPBPvjVb2abrouNdVPuZzN9u+UORJBOCuBdzxiUVX525DMURejDbCSX+ysj+hDdt0bYN+FB331LgwnzvSDWta+vmss8sGLeIu5PPViLvXOFOSu0k3HG4Q7kY8tn2aTj8uxt3s47c1/cmyz2ctagHcFeeOj+vi3I0YWL2N6be/+sPHlDsx5mPcaccMwv487hYRuGs+dwIWnTvxm4NFOtIHn3RD2s+KSQHrZ7Vjnd1s7qY33/nibLmz6iudcWdTaFdnXKq9Y3NMOk+gz7GYbXeS84oN0p71KXdspxkBjnbB8ngB7uj47vKP8i+QVcpdqUB+0zV3Pp5xuX6WjdVYP9kLgve+xddR5DSVcscaOLGOQiEdiueXkePi3IXh0T/dpJ6u3Ju7TxLc+XXGFuO7upRwcfSzjwjcnav5XS648+uMl587qtnzj85kHcVVLYA7vSqXhbsvP7lEOttvnME6iqtaAHd6VRpVCVq5irk4ekjvgzp/a941C8+5s5pW+njGOdy5kirP87coc4UWUzznzsqxj2e8zO3ddK1zdf5MVhiBO6/OOI87Y3ErAGseQvKArt9d/nEx8MCdX2e8zNyRGcXHbAmlQKMH7vw64+XmLqRLKOlB3vH790P2d4/Z3z/mRi3mzmZOYuXYwnbpuaM6enhTvw/qdPfN++xvvRv/znv7uPPRsRfczZ5/fEnjbvwHpL07ubsVhgfXn0gjcOeV46Xn7uhnbyXGeMcf/Ipwx/paBh83is7Gx16nfY7LcVfRPkY6YU1f/lLlEbcFxG9JOd3dosyxpo5zd5FIPWWoXDAsbK2M2+o4NPVr87iraB/jdK0b25WWLA/FMr1qPF4NNe42pVH0LSoXjJY2O161d1XtY2R3gqY/Utz91b200fEHT8JEewfu/HNcjruK9jGakcwfQo4HTFuZ47szD6TP1e8VdxXuY8ztZ6mmfy0Onv+RYvU4bz575oH0ufr94q66fYzhKL0tO/G8AEb47IHeRrK2bi9j/e7MA+lz9fvGXVjRPsZRsJF0m3ouT5/+FbRgRZsRR9crVpURuPPKcXnuqtjHaHwIRaI8D4Kr60HndkYhwZ2fjstwV9k+xpHx3vVkeR4EwbUF9vWceSB9rn6vuKtqH2PGU6JS5RkFfVM6cOex43L9bDX7GMWILznCs3w+ypkH0ufq94y7WqU9L+B1TZfBXYMcLzN3CxmBO68cgzvrQPpc/UvJnVEWQBVFqJQRuPPKcQ53rgTuWuAY7Z11IH2u/qXkzmhlAVRRhEoZgTuvHIM760D6XP3gTvNbygjceeUY3FkH0ufqB3ea31JG4M4rx+DOOpA+V79n3FW0j5HeKZC+1QTctcBxKe6q+nuMw668jx3ctcxxGe6q2sfI7zzO39cD7prpuBx3Fe5jBHetdFyqn61wH6PcDATu2uW4FHeV7WMkTWCquQN3bXBckruwon2MIccR3LXNcXnuKvl7jKaOthx3uaWeHwwLW58fy+TMcU49Z3JX1T5G2fNmIbSI0N755bhUe1fRPka2HjPBfLaNjsv1sxX9PUb6DuYVrXRsMb6rS+CuBY7BnXUgfa5+cKf5LWUE7rxyDO6sA+lz9S8ld9hPVr9xWx3ncOdK4K4FjsGddSB9rn5wpwTuWuAY3FkH0ufqB3dK4K4FjsGddSB9rn5wpwTuWuAY3FkH0ufqB3dK4K4FjsGddSB9rn5wpwTuWuAY3FkH0ufqB3dK4K4FjsGddSB9rn5wpwTuWuAY3FkH0ufqB3dKc8pzcncwYH/efW8wuPEiMgJ3Xjn2jruTu6vsb7yHY/ydd48de8fdwZv32R96P7m7RV6who8ZgTuvHHvHHRPhjvyjjd+WNAJ3Xjn2kzvSz7KmjnN3kQjP5fHLcbF6PlPNL8+Y9LWCu01phPbOK8c+tnfjgRzaoZ/11bGH3O3RmUWI8Z3Xjv3jbsznsJjPeu3YO+5YO0e1h/U7jx17x914wLTFrldE2IE7zxx7x12WEbjzyjG4sw6kz9UP7pTAXQscgzvrQPpc/eBOCdy1wDG4sw6kz9UP7pTAXQscgzvrQPpc/eBOCdy1wDG4sw6kz9UP7pTAXQscgzvrQPpc/eBOCdy1wDG4sw6kz9UP7pTAXQscgzvrQPpc/eBOCdy1wDG4sw6kz9UP7pTAXQscgzvrQPpc/eBOCdy1wDG4sw6kz9UP7pTAXQscN4a76KBcMCxsfX4skzPHZeu5RqG9a4HjxrR34M4rx+DOOpA+Vz+4UwJ3LXAM7qwD6XP1gzslcNcCx+DOOpA+Vz+4UwJ3LXAM7qwD6XP1gzslcNcCx+DOOpA+Vz+4UwJ3LXAM7qwD6XP1gzslcNcCx+DOOpA+Vz+4UwJ3LXAM7qwD6XP1gzslcNcCx+DOOpA+Vz+4UwJ3LXAM7qwD6XP1gzslcNcCx+DOOpA+Vz+4UwJ3LXAM7qwD6XP1gzulouXZGwxuvIiMwJ1Xjv3lbnzjxelu9IfewZ1fjr3l7uTuVhgeXH8ijcCdV4695e74/fsCPm4E7rxy7C13rKnj3F0kUk8ZKicbWyvjljouXM9np4W425RGv5uvsECaOmzh2CivuUv1szVFsrnV78yxn9xlje9qimRzq9+ZYz+5y5rP1hTJ5la/M8d+chfumdfvaopkc6vfmWNPuaPXKyLswJ1/jn3lLm5UcySbW/3OHIO7mm3h2ChwV7MtHBsF7mq2hWOjwF3NtnBsVDO4K6CLJS8o2trCsVlVg2Op2spz0ZEtHHshcNdux64E7trt2JWWrd+H2iFwB7kQuINcCNxBLgTuIBeqlrvxYDB4834Jw+M77KbSk7tqc3hxne4OuFbnp41rj7kbM0Pt/kImdZtrAcfshuzFJTPgN3IvmEkq2P/7b2XK4EaVcjemVXUw2JqfMqnjOyyCx3fKcMcyKFXxjK3T3e9Sr2rbkvZZUceluducnyhDqWCXLIMbVcnd6S4Lwl4Jdo7vfJfWwPi7Z8vd8R1S4pMPf/ohMT5INNRLzl062C3mTkaRhYD8OH7/H+8MirR/x3e+950X4enffUbCSDufVWpe0FZ5jPyyPApww0p8cOO/6a+xcM23zg3e/Gwx7j5j3WVUgGKKInb8wT8Mrv9qEXA0ZI9JnAab9Gf51vOsVWk/eyDPPOKO9pvjAhV4fOcv/v5JePxn/8n3cdD/hW2Vx8gvG6uNC7SdNM3eZjgmyckvaUa73JO7C3EnCluauzurizZYUbDZpivp2xdVPJ8dD0RbJbnbKhZOknC8FR5sHtx4wfo38qOwLc8gxl1iv2+2SELaYR1/8ISmlmbsd0HkJXdbooFfkDs2rdgMFztZIRHs/3sRKt++qPp1FDonVf1swWogcT9YDfe2KHe0mVq4CuPcjQeiPucW9sP7hDnKGv0lzVhLSd9Y2HHp9m4xO1V+tgBwwGa2LedOD/8i3J1857/+/ElV3BWenuxt0j5W/JJm/nBHbU7ukhlRm9s7ceIluQv/9bPVkHJH55UHiw6VEv1s4UXE8ereZvRLmsmufnHHZ8edCjb7oh60ub3bo/VGB+d0YH66++Zi3I1Jv3igzStKcCf9nu6SuigE3/Gfcm7YL2l2cnd10XmFKKwsQLFCW7V3UbDpedL1zyLj2aVR9dcr2KiKTuq/9+Fi3NF0B/o6yuLcSb8sj0K1L66QMOLCyKzEOooorCxAMVn1s1Gw90ihf0qg21v8go0z4fos5ELgDnIhcAe5ELiDXAjcQS4E7iAXAneQC4E7yIWawt2EPwXk/LXfFrWYrgfBBj88CsPZ9sq+Od1IpBoF5x4zu7WMlNlZQCk1jLsg6OwUtBhGaZ++9jgHmsNel/6abQtMJ0HfnBDcLaDmcMegOHogWqW5mm1HCYfn8rgT7dth7/fWGICjLLLB3QJqGHe0GctojhLSKMnnLhwy0Eh3O6RJNF6zc4TmqXHcTVmr9OwS6UVv7YtOkb9H9fKjXhBcfST65agDDboEmq+3g867PBE3jmVN4GQtHc9LSxIdMu6ma+cendlJe6zGccdqf8THen1BSfThYY+9T1qsNHcX1rmJTCRRJa/7HDd2wPLSkqhD6nm6Vnh82W41jjvaMPFG55AOzGgfyn+wz4Jr++HsgaREWVD6Vh6FT+knw+ANlkhmyFLS/Gfb5NMRy1AlUYesyQR2xdRI7sjP3/z840uB4CXqZsUUgQ3RUtzxTnRlP5q/Rg0eRY0N8khCZqYl0Q7JRz8AdgXVOO4EGKzzY+Otrt7N8jkHHagZ5xX0p7Bl1lHenNhJZ4dloSXRDlmHXWxSAzWOO9oATdeCK7d+8SVjhTRWUTe7GHfRvHW61ufzE2I/oS2alkQ7JE3mTzC8K6jGcTckB/wFb6MOe+9Fs9ncflZxl2yzyLufM55Ib8oY1pJoh9R4oqYjUJ4axt3RAz6o6+6HL9cDjtL5nhz6Zc0rouaP/iTN1rvk8FlPETTqXOKJRxfW6btaktgh62s3Qmi+msOddp2M9LOqpxxpVzBEr0jTaNyN+PrdfnxwqPWY5J2u9LKRyEcdCmMsHhdRw7g7L9Zy18nhbX6h4VBruPgiL7t3QONuSlrGrxV3LBFbXJYiHG+IA8GwliQ65MZFr5e0XE3hLlsT9HxLqMZz9xJXTZdRDeeOjvTQ7y2hGs4dmV9ec10GyKCGcwctqcAd5ELgDnIhcAe5ELiDXAjcQS70/5YkY73M2EY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data:image/png;base64,iVBORw0KGgoAAAANSUhEUgAAAncAAAGFCAMAAACopiXfAAABoVBMVEUAAAAAADoAAGYAOjoAOmYAOpAAZpAAZrYAujgzMzM6AAA6ADo6AGY6OgA6Ojo6OmY6OpA6ZmY6ZpA6ZrY6kJA6kLY6kNtNTU1NTW5NTY5Nbm5NbqtNjshhnP9mAABmADpmAGZmOgBmOjpmOmZmOpBmZgBmZjpmZmZmZpBmkJBmkLZmkNtmtrZmtttmtv9uTU1uTW5uTY5ubm5ubqtuq+SOTU2OTW6OTY6ObquOjo6OyMiOyOSOyP+QOgCQOjqQOmaQZgCQZjqQZmaQZpCQkDqQkGaQkLaQkNuQtmaQtpCQtraQttuQ27aQ29uQ2/+rbk2rbm6rbo6rq26rq46ryKur5Mir5P+2ZgC2Zjq2kDq2kGa2kJC2tpC2tra2ttu225C229u22/+2/7a2/9u2///Ijk3Ijm7I5KvI5P/I///bkDrbkGbbkJDbtmbbtpDbtrbb25Db27bb29vb2//b/7bb/9vb///kq27kyI7k/8jk/+Tk///r6+v4dm3/tmb/yI7/25D/27b/29v/5Kv/5Mj/5OT//7b//8j//9v//+T///+pJstBAAAACXBIWXMAAA7DAAAOwwHHb6hkAAAew0lEQVR4nO2djX/bxnnHQdsaYyaOa3sh41lVJ69LFieWk03O2k5am6zptrqRtmU1Ha/t4s5aZ3r2mjYRt7mjZGmjKPzVu1fcATiAIA7Q8YDf72NLIHnPPYfnvrw34KAghKCzV+C6AFArBe4gFwJ3kAuBO8iFwB3kQuAOciFwB7kQuINcqBR3h70gUmcn8eHzW/HX07Vzjw12/TKOtRJ05eEwVYKiGgYbeR7E+V39okheT0ny2zme+vJAlHYSrOxnpi58Rvlel1mVczcJuvE3POeO6Nr8rCY0XXZukrLpmkw1yglA4TOa43WZVb6fna4Zv7H53GV/yRfTWXDHPRw97BX4joyCbt6ZyRhMgis829l2TqkLn9Ecr8sscDfXwyQ9lkgpr/kKKWbc1ajz6TaLhhYUQ7mKc2fXazhUNdy9vEka/MuPQlqXRKTGZg8v0bHRfg535Dv/6YMguHCPvXq+HgTn2VhleO5ftoNzj8IZ/XCHxlbaqTinuHtG3V1jqZTrUMsj5kJYBhvPekHn1n44xwN7U2WbSsz75G4sENFphCrpjEDHiyu+nXqJtADQJIe9zkbstFKhVl49VCXcjdSYTXBHvuBMBLkc7rQRosiCRnF47o8DMh6arrMP3yK5il5J65yS3Alzmr3mOtTyiLkQlsHb0irXAzvUsk0ljgjQAiFPQ8+N/pyIsmwkSqQHgORLRoIbsdNKh7r13JEAkK8kaVpoPfBv8ihYIV/JlzR4edx1bocvt6nBYe8CmTa+ZN3RUJJ44RF9h4aYNxeaeYK76VrnnjTXXMfy0F0Iy4CW+3lvngd2pvFsE4mjd7RADPXumQdhwsIRYa6XKBaAzg6JTT+MnZYh1G3vZ+UqwYgSxLiTTQENjHk+y4LP7JiBGNKwPIeMXBLzHfaLM0N9aWFOcRf5iLvW8tBdyHKzQzbZzPNAc9ezTScWx7FADGNNEfNOf9C+VhQidtLxY55TehQY89By7qL+hoUpmlcc/cfDm8Ec7jZCXomyE2Pd2FC0HTwf/orXmGpAEtzRpvPqvaho0rWeR8yFsOTtCCMhz4M8A5ltOjEnIB6IYQwK/jXguG7IL6cqUTwAZGDAYps4raSHlnMXgaVz97QnxyF584od8SZd19K4ozhIfkeiUezHrJPjO0705S/irvU8Yi40S1mOHA/8TFW26cS8lPFAxGfLamhHj9jwTi9RIgByWVQ/rXSowV2KOzL8PX/l1hepfjaTO61DMXFHnelRVjnJQT6dbYqxYOQ6zl1q5SLGXdpDxN1ETBlktunE87mjjSqfTFDbIZv0aCVKBOANMQTQTssQ6pZzFzX+DAZWSWJglR7fZXKn9VlD0f3q3BFGPtX7NZWpOpo9v8laDuVazyPmQnckc0h4SKyj6NmmEyf6WXaeidXBoVy6IxPdX7LQ6SWKB6CzQxo6ac1PKxYy0wjTM9UzrxCAsZlDEe7kIFyrsNicgGb7jr5OPYvmePqFTuoq7lqfV2guZLm7Wg4JD/q6MTkBPdt0YvO8IsbdJHhvTX4L3un1Nf/pAJBSjwJjY4h5hWkdhS8IkLdJTd8Ow5frdHmpEHeTIHhjnxr0owrT10D4IFwP8oSv99KrWMzpOTIGmn0esKFi5DqWh+6Ca8jeed6T04uYh8R1sli26eIk1lH4clCMu8Pe68KCHPFWSy9RLAB8ptTXTyvKRfPQdu5iy6V0KNzly8d8WTPjvgA6iVXc6SukQ8VBoAY3o8TVqgeB/rHwx9fNItfxPFKLsHLduBsaPGhl1T0E0ZAxVhxBQGzdOM4dnZvuyCMREb1EegD4PIf81E7LEOrWc6dfHqLzPsIUaSWC87d+3aMDriLcsctErAmLKox+qzvXPhevUjcOfXmzp92lRC8oBVdpCTTXiTyUCy5xnUxeOYt7kGU9f5WfVizbVHEkAfp1ssTV31GgxiWyC9dLpAWAxYWlUqdlCnUruTsjyYvkuRfxC+YxJ9UiHmyKAy0xd/waUfhMtC/PgtQyyMJ55GshD6WKAyktLXfR2GZDHJdpX/Q85qcs7KFscaBIy8sdXzLlI5nPg867tnnkayEPZYsDRVpe7qAmC9xBLgTuIBcCd5ALleMufZt5fAHTuF1q9vB1Osi/l/rAWmzLboFFVGMS897WVNLktuC4Dl+98mO5jjx7/tZreYssNKfc/WRt0NlxN5EXK67tJz+y1KToRXJjEvPe1mTS1Da5uOjVjQ11nLe4F7shu7WqhrukDGGdBAG9pjV71qt8K8ocJuao2N7Wudydj0IyDMDdXJ0Vd/x+Dm5bdcjtuCu2t3Uudys/iG7J/P28zbHgjqnKflZtVqVhfdojLyILrd5G/Eq8usAd20gb7RiN3563cbhOF2tnn4tctb2vYuuk6BkzsuWeedEM76b2tiaSym3Bhm2+IiArz+QNDJ2fCO6MReE5xQKU3iTbfFXIXXzD61vxG3hS19G1G3r0jbTqdqA4d/yOpdtDdbdTtPc1xl1GttJn3/CucW9rIqnkLr3NV+ax8pW4rXNIjhh35qJE3EUBSm+SbYEq5E67yTLaGisH57PtRNejbwTVNtJqO0bj3NG7IkkFkU95ruSdrtz7qs0rMrIVGulFS2wXS+xtTSblPgzbfOXprHzNT/Gw1+cZZhVF7iWTAUpvkm2DynKnbqSTtaTfVK5vjWVKjZn0G7a11OmNsNpd4HwPvdhwq+191bjLyFZoZCqaeW9rMukk2skfxrb5RgGhSy/sHuDODj+JrKJI7gyn3CJVx11isyrfmyM7j2RwYxtB4xtp5Y7ROHd9lQlzpO99VdxlZSu8jkxFM+5tTSVN7XiN74+lacTjLMTuuMyiyJwMp9wiVdfP6psG47cSh+l+NrYhT0+tdowm5hVhgjttD6IiJTPbMLtoxr2tqaRim1yMO61j5ACR5KSb5aXILIo+n02ccot0RtzptTT9+F4OINGO0bPjzrC3NYu71DbfKCDsESp92s0uyl1yk2wrVB13+mbVdOXGRlnd+EbQZGqxY1Suapi50/a+GvpZU7aZ3Bn2tmZxl9rmGwWEP2PlqzW2m07vZ5NFSXOnTrk9qo67+LwiWbn6ujGfDeqj7nTqqCMbZXGn9r5mziuKcmfY22rkzrDNNwoInwn/Dd/zmJ5XzOFuzpMYm6e61lFSlSuvkz3siRUJtRFUS63vGGVP/nrWy+JO7X3VNs9nZCvKkMWdYW9rMilPb9jmK3MQmzGpRWIdJVEUiajplNujCrnTNquaKveZnAPz92KrqrGVOjlJ5uPtKxnju+B1lvBaKLfsGtaNi3Jn2Nua5k5fN9a2+cqA0LcO2ZdEljOjKCynjFNuj6q+TsY3q5oqNzzimx3kkkHsKpJKre0YpZfGbmfNK9h1MvGMVrZl13SdrCB3hr2tqaRPOVPpbb4iIGyCsK2v92QVheb0dcYpt0bV3/dZ/jnXC3lp1/J+41QddwttVrUWuPNbFbZ3xTerVuIM3PmsCrkrvlm1AoE7v4V9PZALgTvIhcAd5ELgDnIhcAe5ELiDXAjcQS5UirsA8k5Vg2Opctz9br7CAmnqsIVjo8BdzbZwbBS4q9kWjo0CdzXbwrFR4K5mWzg2CtzVbAvHRoG7mm3h2ChwV7MtHBsF7mq2hWOjwF3NtnBsFLir2RaOjQJ3NdvCsVHgrmZbODYK3NVsC8dGgbuabeHYKHBXsy0cGwXuaraFY6PAXc22cGwUuKvZFo6NAnc128KxUeCuZls4Ngrc1WwLx0Z5xt3p7mBw4wU52BO/uVHNkWxu9Ttz7Bd3p7sEtj3yf3zjxenuamRUcySbW/3OHPvF3fH799mPk7tbYXhw/Yk0qjmSza1+Z4795I79ZvBxo5oj2dzqd+bYL+5kP8uaOs7dRaJlOwlorpatyuaVh88nBHeb0qjmb3Bzmx1njv3i7uTuKmnzrj/R2jtmVHMkm1v9zhz7xR3jDeO7Bjj2kzvMZ3137Bd3tJ9l63d7WL/z27Ff3BHw1PWKCDtw559jz7jLMKo5ks2tfmeOwV3NtnBsFLir2RaOjQJ3NdvCsVHgrmbbpjou+Rj3yLxqcCwF7jxxHPxPGYG7amuhfY7BHbhz4RjcgTsXjsEduHPhGNyBOxeOwR24c+EY3IE7F47BHbhz4RjcgTsXjsEduHPhGNyBOxeOwR24c+EY3IE7F47BHbhz4RjcgTsXjsEduHPhGNyBOxeOwd3yPVyoDSrJXWTusuwGob3zxDHaO3DnwjG4A3cuHIM7cOfCMbgDdy4cgztw58IxuAN3LhyDO407y4cnlK+FmoyX2DG407mzC0b5WqjJeIkdgztw58IxuAN3LhyDO3DnwjG4A3cuHIM7cOfCMbgDdy4cgztw58IxuAN3LhyDO3DnwjG4A3cuHIM737kreVG51lKDu0JGFQWjfC3YGJcrdL2lBneFjCoKRvlasDH2lDu7RhrcgbtStsErZQTuwJ2dLbgDd9WXGtwltKf+3jb7zY2is1m+GgR3TeBub5P8J8CNb7w43Y3+0Du4q7rU4C6m4/fvsx8nd7fC8OD6E2kUnc3y1SC4awB3B6JvZfwx+LhRdDbLV4PgrgHcjVcPBgPSzLGmjnN3kUg9ZahcDdZ9Uvkqy53jUpfjLjJ3WXaD8suzN1hljZ7gblMaRd+icjVYwbffYhUV7d0SaA53tJ8l7ZzW3jGj6GyccWfhGNwtgeb1syHjbenGd+Cu0dzxdu7D5ZvPgrtGc3e6S4Z0Y9LZ7i3Z+h24azR3BDx1vSLCDtyVLLXVGbeKuwyj6Gxc1SC4A3cuahDcgTsXNWjFneUtlOVLbXXG9XA3vPyjfXYw+/eb/fhHR2XQKIxQKaPobLzkrlQNvtJQ7oJggx1MgiDO3dPXHpdhoyhCpYyiswF3i5Ta6oxr4q5zqcsPzvfi3A3Pgbt0LYC7irg790PG13TtHXAH7gxnXBd3/9yjHe2E/KbcvfwoCDq39sPZNhnRdtVr8kZ3FJx7VBq0JEKljKKzAXcLlNpqQlMbd79co7wNV35NuTvsMY9dyV30mrxxvhes7JcnLYFQKaMqqt+mBu3uR3HGXaloWX1bCnD3eEhomq71Dyl3w+AN0tY9oHMN1s+q1wTEfkYepRAqZVRF9dvUoFUtgDtNhK5JZyck/yl3hz02ySB9KudOez3brnS8Z8mdoxoEd4sWOoc70taRbnafcydaBtIEcu6i17Pt6jrZENydZamXlDtC1FdrlDmNO8JcjDuWCtyBu0ULncNdOOr87as7grt+7BPtNbizdQzuNHG6XheMzbY77xK6ntFh3ZAM+7TXjeGu5JzEvhbAnSbKHZmqdkPetomOlSAXjrR1FIZgU7hzVQvgTpNYLdkQ3LF14uAqXR6ertPZRfQa3IG7EoVu2H1QFsEAd+BuUSNwB+7sBO4WMwZ31QjcLWYM7qoRuFvM2B13FqtOOdyZrSyAKoqQlZHNw2KsHo9j5biU7Sv2lWF3xt8so7nP5TGWaWm5Q3tXqr2zabNKcje3vQN3XnBnhY6VY3DXau7OvNDgThmBO3Bnp6SLo98w/TbfqBLuzr7LAnfpqlwK7qbronLz72muhjurWnDmuD3cjQJ+Y4rU4av6i57Y/qjdLfAyY7fZ9Fs7qffi5RkGnVs/p/pF7r0H4K4F3I0oWBPxNAEDdwzJw57iLvZ5jKrOHO6ma4YU4C5m3BbuZtuMuGEGV4e9t+ltU6O353I3XQvmc1dszxC4awN38hZ3xhP5cfjqJ0G0g/aw996398PZX36ywvd4n3tMbxHti+Pw8LUfyrHapGsCMtHPor2bZ9wW7tSDeiLuenRXWVdyd/v7BK9vPBPvjVb2abrouNdVPuZzN9u+UORJBOCuBdzxiUVX525DMURejDbCSX+ysj+hDdt0bYN+FB331LgwnzvSDWta+vmss8sGLeIu5PPViLvXOFOSu0k3HG4Q7kY8tn2aTj8uxt3s47c1/cmyz2ctagHcFeeOj+vi3I0YWL2N6be/+sPHlDsx5mPcaccMwv487hYRuGs+dwIWnTvxm4NFOtIHn3RD2s+KSQHrZ7Vjnd1s7qY33/nibLmz6iudcWdTaFdnXKq9Y3NMOk+gz7GYbXeS84oN0p71KXdspxkBjnbB8ngB7uj47vKP8i+QVcpdqUB+0zV3Pp5xuX6WjdVYP9kLgve+xddR5DSVcscaOLGOQiEdiueXkePi3IXh0T/dpJ6u3Ju7TxLc+XXGFuO7upRwcfSzjwjcnav5XS648+uMl587qtnzj85kHcVVLYA7vSqXhbsvP7lEOttvnME6iqtaAHd6VRpVCVq5irk4ekjvgzp/a941C8+5s5pW+njGOdy5kirP87coc4UWUzznzsqxj2e8zO3ddK1zdf5MVhiBO6/OOI87Y3ErAGseQvKArt9d/nEx8MCdX2e8zNyRGcXHbAmlQKMH7vw64+XmLqRLKOlB3vH790P2d4/Z3z/mRi3mzmZOYuXYwnbpuaM6enhTvw/qdPfN++xvvRv/znv7uPPRsRfczZ5/fEnjbvwHpL07ubsVhgfXn0gjcOeV46Xn7uhnbyXGeMcf/Ipwx/paBh83is7Gx16nfY7LcVfRPkY6YU1f/lLlEbcFxG9JOd3dosyxpo5zd5FIPWWoXDAsbK2M2+o4NPVr87iraB/jdK0b25WWLA/FMr1qPF4NNe42pVH0LSoXjJY2O161d1XtY2R3gqY/Utz91b200fEHT8JEewfu/HNcjruK9jGakcwfQo4HTFuZ47szD6TP1e8VdxXuY8ztZ6mmfy0Onv+RYvU4bz575oH0ufr94q66fYzhKL0tO/G8AEb47IHeRrK2bi9j/e7MA+lz9fvGXVjRPsZRsJF0m3ouT5/+FbRgRZsRR9crVpURuPPKcXnuqtjHaHwIRaI8D4Kr60HndkYhwZ2fjstwV9k+xpHx3vVkeR4EwbUF9vWceSB9rn6vuKtqH2PGU6JS5RkFfVM6cOex43L9bDX7GMWILznCs3w+ypkH0ufq94y7WqU9L+B1TZfBXYMcLzN3CxmBO68cgzvrQPpc/UvJnVEWQBVFqJQRuPPKcQ53rgTuWuAY7Z11IH2u/qXkzmhlAVRRhEoZgTuvHIM760D6XP3gTvNbygjceeUY3FkH0ufqB3ea31JG4M4rx+DOOpA+V79n3FW0j5HeKZC+1QTctcBxKe6q+nuMw668jx3ctcxxGe6q2sfI7zzO39cD7prpuBx3Fe5jBHetdFyqn61wH6PcDATu2uW4FHeV7WMkTWCquQN3bXBckruwon2MIccR3LXNcXnuKvl7jKaOthx3uaWeHwwLW58fy+TMcU49Z3JX1T5G2fNmIbSI0N755bhUe1fRPka2HjPBfLaNjsv1sxX9PUb6DuYVrXRsMb6rS+CuBY7BnXUgfa5+cKf5LWUE7rxyDO6sA+lz9S8ld9hPVr9xWx3ncOdK4K4FjsGddSB9rn5wpwTuWuAY3FkH0ufqB3dK4K4FjsGddSB9rn5wpwTuWuAY3FkH0ufqB3dK4K4FjsGddSB9rn5wpwTuWuAY3FkH0ufqB3dK4K4FjsGddSB9rn5wpwTuWuAY3FkH0ufqB3dKc8pzcncwYH/efW8wuPEiMgJ3Xjn2jruTu6vsb7yHY/ydd48de8fdwZv32R96P7m7RV6who8ZgTuvHHvHHRPhjvyjjd+WNAJ3Xjn2kzvSz7KmjnN3kQjP5fHLcbF6PlPNL8+Y9LWCu01phPbOK8c+tnfjgRzaoZ/11bGH3O3RmUWI8Z3Xjv3jbsznsJjPeu3YO+5YO0e1h/U7jx17x914wLTFrldE2IE7zxx7x12WEbjzyjG4sw6kz9UP7pTAXQscgzvrQPpc/eBOCdy1wDG4sw6kz9UP7pTAXQscgzvrQPpc/eBOCdy1wDG4sw6kz9UP7pTAXQscgzvrQPpc/eBOCdy1wDG4sw6kz9UP7pTAXQscgzvrQPpc/eBOCdy1wDG4sw6kz9UP7pTAXQscgzvrQPpc/eBOCdy1wDG4sw6kz9UP7pTAXQscN4a76KBcMCxsfX4skzPHZeu5RqG9a4HjxrR34M4rx+DOOpA+Vz+4UwJ3LXAM7qwD6XP1gzslcNcCx+DOOpA+Vz+4UwJ3LXAM7qwD6XP1gzslcNcCx+DOOpA+Vz+4UwJ3LXAM7qwD6XP1gzslcNcCx+DOOpA+Vz+4UwJ3LXAM7qwD6XP1gzslcNcCx+DOOpA+Vz+4UwJ3LXAM7qwD6XP1gzslcNcCx+DOOpA+Vz+4UwJ3LXAM7qwD6XP1gzulouXZGwxuvIiMwJ1Xjv3lbnzjxelu9IfewZ1fjr3l7uTuVhgeXH8ijcCdV4695e74/fsCPm4E7rxy7C13rKnj3F0kUk8ZKicbWyvjljouXM9np4W425RGv5uvsECaOmzh2CivuUv1szVFsrnV78yxn9xlje9qimRzq9+ZYz+5y5rP1hTJ5la/M8d+chfumdfvaopkc6vfmWNPuaPXKyLswJ1/jn3lLm5UcySbW/3OHIO7mm3h2ChwV7MtHBsF7mq2hWOjwF3NtnBsVDO4K6CLJS8o2trCsVlVg2Op2spz0ZEtHHshcNdux64E7trt2JWWrd+H2iFwB7kQuINcCNxBLgTuIBeqlrvxYDB4834Jw+M77KbSk7tqc3hxne4OuFbnp41rj7kbM0Pt/kImdZtrAcfshuzFJTPgN3IvmEkq2P/7b2XK4EaVcjemVXUw2JqfMqnjOyyCx3fKcMcyKFXxjK3T3e9Sr2rbkvZZUceluducnyhDqWCXLIMbVcnd6S4Lwl4Jdo7vfJfWwPi7Z8vd8R1S4pMPf/ohMT5INNRLzl062C3mTkaRhYD8OH7/H+8MirR/x3e+950X4enffUbCSDufVWpe0FZ5jPyyPApww0p8cOO/6a+xcM23zg3e/Gwx7j5j3WVUgGKKInb8wT8Mrv9qEXA0ZI9JnAab9Gf51vOsVWk/eyDPPOKO9pvjAhV4fOcv/v5JePxn/8n3cdD/hW2Vx8gvG6uNC7SdNM3eZjgmyckvaUa73JO7C3EnCluauzurizZYUbDZpivp2xdVPJ8dD0RbJbnbKhZOknC8FR5sHtx4wfo38qOwLc8gxl1iv2+2SELaYR1/8ISmlmbsd0HkJXdbooFfkDs2rdgMFztZIRHs/3sRKt++qPp1FDonVf1swWogcT9YDfe2KHe0mVq4CuPcjQeiPucW9sP7hDnKGv0lzVhLSd9Y2HHp9m4xO1V+tgBwwGa2LedOD/8i3J1857/+/ElV3BWenuxt0j5W/JJm/nBHbU7ukhlRm9s7ceIluQv/9bPVkHJH55UHiw6VEv1s4UXE8ereZvRLmsmufnHHZ8edCjb7oh60ub3bo/VGB+d0YH66++Zi3I1Jv3igzStKcCf9nu6SuigE3/Gfcm7YL2l2cnd10XmFKKwsQLFCW7V3UbDpedL1zyLj2aVR9dcr2KiKTuq/9+Fi3NF0B/o6yuLcSb8sj0K1L66QMOLCyKzEOooorCxAMVn1s1Gw90ihf0qg21v8go0z4fos5ELgDnIhcAe5ELiDXAjcQS4E7iAXAneQC4E7yIWawt2EPwXk/LXfFrWYrgfBBj88CsPZ9sq+Od1IpBoF5x4zu7WMlNlZQCk1jLsg6OwUtBhGaZ++9jgHmsNel/6abQtMJ0HfnBDcLaDmcMegOHogWqW5mm1HCYfn8rgT7dth7/fWGICjLLLB3QJqGHe0GctojhLSKMnnLhwy0Eh3O6RJNF6zc4TmqXHcTVmr9OwS6UVv7YtOkb9H9fKjXhBcfST65agDDboEmq+3g867PBE3jmVN4GQtHc9LSxIdMu6ma+cendlJe6zGccdqf8THen1BSfThYY+9T1qsNHcX1rmJTCRRJa/7HDd2wPLSkqhD6nm6Vnh82W41jjvaMPFG55AOzGgfyn+wz4Jr++HsgaREWVD6Vh6FT+knw+ANlkhmyFLS/Gfb5NMRy1AlUYesyQR2xdRI7sjP3/z840uB4CXqZsUUgQ3RUtzxTnRlP5q/Rg0eRY0N8khCZqYl0Q7JRz8AdgXVOO4EGKzzY+Otrt7N8jkHHagZ5xX0p7Bl1lHenNhJZ4dloSXRDlmHXWxSAzWOO9oATdeCK7d+8SVjhTRWUTe7GHfRvHW61ufzE2I/oS2alkQ7JE3mTzC8K6jGcTckB/wFb6MOe+9Fs9ncflZxl2yzyLufM55Ib8oY1pJoh9R4oqYjUJ4axt3RAz6o6+6HL9cDjtL5nhz6Zc0rouaP/iTN1rvk8FlPETTqXOKJRxfW6btaktgh62s3Qmi+msOddp2M9LOqpxxpVzBEr0jTaNyN+PrdfnxwqPWY5J2u9LKRyEcdCmMsHhdRw7g7L9Zy18nhbX6h4VBruPgiL7t3QONuSlrGrxV3LBFbXJYiHG+IA8GwliQ65MZFr5e0XE3hLlsT9HxLqMZz9xJXTZdRDeeOjvTQ7y2hGs4dmV9ec10GyKCGcwctqcAd5ELgDnIhcAe5ELiDXAjcQS70/5YkY73M2EY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914401"/>
            <a:ext cx="40385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914400"/>
            <a:ext cx="381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4114800"/>
            <a:ext cx="365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191000"/>
            <a:ext cx="381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USING INTERNET CONNECTED DEVICE  TO MONITOR AND REGULATE ENERGY CONSUMPTION IN SUB-METERS OF  HOME APPLIANCES.</a:t>
            </a:r>
          </a:p>
          <a:p>
            <a:r>
              <a:rPr lang="en-US" sz="3200" dirty="0" smtClean="0"/>
              <a:t>INSTALLING RENEWABLE SOLAR PANEL .</a:t>
            </a:r>
          </a:p>
          <a:p>
            <a:r>
              <a:rPr lang="en-US" sz="3200" dirty="0" smtClean="0"/>
              <a:t>IDENTIFICATION OF PEAK ENERGY AND OFF PEAK USAGE OF BEHAVIOR, AND TAKE ADVANTAGE OF ELECTRICITY RATES.</a:t>
            </a:r>
          </a:p>
          <a:p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8434" name="AutoShape 2" descr="data:image/png;base64,iVBORw0KGgoAAAANSUhEUgAAAncAAAGFCAMAAACopiXfAAABoVBMVEUAAAAAADoAAGYAOjoAOmYAOpAAZpAAZrYAujgzMzM6AAA6ADo6AGY6OgA6Ojo6OmY6OpA6ZmY6ZpA6ZrY6kJA6kLY6kNtNTU1NTW5NTY5Nbm5NbqtNjshhnP9mAABmADpmAGZmOgBmOjpmOmZmOpBmZgBmZjpmZmZmZpBmkJBmkLZmkNtmtrZmtttmtv9uTU1uTW5uTY5ubm5ubqtuq+SOTU2OTW6OTY6ObquOjo6OyMiOyOSOyP+QOgCQOjqQOmaQZgCQZjqQZmaQZpCQkDqQkGaQkLaQkNuQtmaQtpCQtraQttuQ27aQ29uQ2/+rbk2rbm6rbo6rq26rq46ryKur5Mir5P+2ZgC2Zjq2kDq2kGa2kJC2tpC2tra2ttu225C229u22/+2/7a2/9u2///Ijk3Ijm7I5KvI5P/I///bkDrbkGbbkJDbtmbbtpDbtrbb25Db27bb29vb2//b/7bb/9vb///kq27kyI7k/8jk/+Tk///r6+v4dm3/tmb/yI7/25D/27b/29v/5Kv/5Mj/5OT//7b//8j//9v//+T///+pJstBAAAACXBIWXMAAA7DAAAOwwHHb6hkAAAew0lEQVR4nO2djX/bxnnHQdsaYyaOa3sh41lVJ69LFieWk03O2k5am6zptrqRtmU1Ha/t4s5aZ3r2mjYRt7mjZGmjKPzVu1fcATiAIA7Q8YDf72NLIHnPPYfnvrw34KAghKCzV+C6AFArBe4gFwJ3kAuBO8iFwB3kQuAOciFwB7kQuINcqBR3h70gUmcn8eHzW/HX07Vzjw12/TKOtRJ05eEwVYKiGgYbeR7E+V39okheT0ny2zme+vJAlHYSrOxnpi58Rvlel1mVczcJuvE3POeO6Nr8rCY0XXZukrLpmkw1yglA4TOa43WZVb6fna4Zv7H53GV/yRfTWXDHPRw97BX4joyCbt6ZyRhMgis829l2TqkLn9Ecr8sscDfXwyQ9lkgpr/kKKWbc1ajz6TaLhhYUQ7mKc2fXazhUNdy9vEka/MuPQlqXRKTGZg8v0bHRfg535Dv/6YMguHCPvXq+HgTn2VhleO5ftoNzj8IZ/XCHxlbaqTinuHtG3V1jqZTrUMsj5kJYBhvPekHn1n44xwN7U2WbSsz75G4sENFphCrpjEDHiyu+nXqJtADQJIe9zkbstFKhVl49VCXcjdSYTXBHvuBMBLkc7rQRosiCRnF47o8DMh6arrMP3yK5il5J65yS3Alzmr3mOtTyiLkQlsHb0irXAzvUsk0ljgjQAiFPQ8+N/pyIsmwkSqQHgORLRoIbsdNKh7r13JEAkK8kaVpoPfBv8ihYIV/JlzR4edx1bocvt6nBYe8CmTa+ZN3RUJJ44RF9h4aYNxeaeYK76VrnnjTXXMfy0F0Iy4CW+3lvngd2pvFsE4mjd7RADPXumQdhwsIRYa6XKBaAzg6JTT+MnZYh1G3vZ+UqwYgSxLiTTQENjHk+y4LP7JiBGNKwPIeMXBLzHfaLM0N9aWFOcRf5iLvW8tBdyHKzQzbZzPNAc9ezTScWx7FADGNNEfNOf9C+VhQidtLxY55TehQY89By7qL+hoUpmlcc/cfDm8Ec7jZCXomyE2Pd2FC0HTwf/orXmGpAEtzRpvPqvaho0rWeR8yFsOTtCCMhz4M8A5ltOjEnIB6IYQwK/jXguG7IL6cqUTwAZGDAYps4raSHlnMXgaVz97QnxyF584od8SZd19K4ozhIfkeiUezHrJPjO0705S/irvU8Yi40S1mOHA/8TFW26cS8lPFAxGfLamhHj9jwTi9RIgByWVQ/rXSowV2KOzL8PX/l1hepfjaTO61DMXFHnelRVjnJQT6dbYqxYOQ6zl1q5SLGXdpDxN1ETBlktunE87mjjSqfTFDbIZv0aCVKBOANMQTQTssQ6pZzFzX+DAZWSWJglR7fZXKn9VlD0f3q3BFGPtX7NZWpOpo9v8laDuVazyPmQnckc0h4SKyj6NmmEyf6WXaeidXBoVy6IxPdX7LQ6SWKB6CzQxo6ac1PKxYy0wjTM9UzrxCAsZlDEe7kIFyrsNicgGb7jr5OPYvmePqFTuoq7lqfV2guZLm7Wg4JD/q6MTkBPdt0YvO8IsbdJHhvTX4L3un1Nf/pAJBSjwJjY4h5hWkdhS8IkLdJTd8Ow5frdHmpEHeTIHhjnxr0owrT10D4IFwP8oSv99KrWMzpOTIGmn0esKFi5DqWh+6Ca8jeed6T04uYh8R1sli26eIk1lH4clCMu8Pe68KCHPFWSy9RLAB8ptTXTyvKRfPQdu5iy6V0KNzly8d8WTPjvgA6iVXc6SukQ8VBoAY3o8TVqgeB/rHwx9fNItfxPFKLsHLduBsaPGhl1T0E0ZAxVhxBQGzdOM4dnZvuyCMREb1EegD4PIf81E7LEOrWc6dfHqLzPsIUaSWC87d+3aMDriLcsctErAmLKox+qzvXPhevUjcOfXmzp92lRC8oBVdpCTTXiTyUCy5xnUxeOYt7kGU9f5WfVizbVHEkAfp1ssTV31GgxiWyC9dLpAWAxYWlUqdlCnUruTsjyYvkuRfxC+YxJ9UiHmyKAy0xd/waUfhMtC/PgtQyyMJ55GshD6WKAyktLXfR2GZDHJdpX/Q85qcs7KFscaBIy8sdXzLlI5nPg867tnnkayEPZYsDRVpe7qAmC9xBLgTuIBcCd5ALleMufZt5fAHTuF1q9vB1Osi/l/rAWmzLboFFVGMS897WVNLktuC4Dl+98mO5jjx7/tZreYssNKfc/WRt0NlxN5EXK67tJz+y1KToRXJjEvPe1mTS1Da5uOjVjQ11nLe4F7shu7WqhrukDGGdBAG9pjV71qt8K8ocJuao2N7Wudydj0IyDMDdXJ0Vd/x+Dm5bdcjtuCu2t3Uudys/iG7J/P28zbHgjqnKflZtVqVhfdojLyILrd5G/Eq8usAd20gb7RiN3563cbhOF2tnn4tctb2vYuuk6BkzsuWeedEM76b2tiaSym3Bhm2+IiArz+QNDJ2fCO6MReE5xQKU3iTbfFXIXXzD61vxG3hS19G1G3r0jbTqdqA4d/yOpdtDdbdTtPc1xl1GttJn3/CucW9rIqnkLr3NV+ax8pW4rXNIjhh35qJE3EUBSm+SbYEq5E67yTLaGisH57PtRNejbwTVNtJqO0bj3NG7IkkFkU95ruSdrtz7qs0rMrIVGulFS2wXS+xtTSblPgzbfOXprHzNT/Gw1+cZZhVF7iWTAUpvkm2DynKnbqSTtaTfVK5vjWVKjZn0G7a11OmNsNpd4HwPvdhwq+191bjLyFZoZCqaeW9rMukk2skfxrb5RgGhSy/sHuDODj+JrKJI7gyn3CJVx11isyrfmyM7j2RwYxtB4xtp5Y7ROHd9lQlzpO99VdxlZSu8jkxFM+5tTSVN7XiN74+lacTjLMTuuMyiyJwMp9wiVdfP6psG47cSh+l+NrYhT0+tdowm5hVhgjttD6IiJTPbMLtoxr2tqaRim1yMO61j5ACR5KSb5aXILIo+n02ccot0RtzptTT9+F4OINGO0bPjzrC3NYu71DbfKCDsESp92s0uyl1yk2wrVB13+mbVdOXGRlnd+EbQZGqxY1Suapi50/a+GvpZU7aZ3Bn2tmZxl9rmGwWEP2PlqzW2m07vZ5NFSXOnTrk9qo67+LwiWbn6ujGfDeqj7nTqqCMbZXGn9r5mziuKcmfY22rkzrDNNwoInwn/Dd/zmJ5XzOFuzpMYm6e61lFSlSuvkz3siRUJtRFUS63vGGVP/nrWy+JO7X3VNs9nZCvKkMWdYW9rMilPb9jmK3MQmzGpRWIdJVEUiajplNujCrnTNquaKveZnAPz92KrqrGVOjlJ5uPtKxnju+B1lvBaKLfsGtaNi3Jn2Nua5k5fN9a2+cqA0LcO2ZdEljOjKCynjFNuj6q+TsY3q5oqNzzimx3kkkHsKpJKre0YpZfGbmfNK9h1MvGMVrZl13SdrCB3hr2tqaRPOVPpbb4iIGyCsK2v92QVheb0dcYpt0bV3/dZ/jnXC3lp1/J+41QddwttVrUWuPNbFbZ3xTerVuIM3PmsCrkrvlm1AoE7v4V9PZALgTvIhcAd5ELgDnIhcAe5ELiDXAjcQS5UirsA8k5Vg2Opctz9br7CAmnqsIVjo8BdzbZwbBS4q9kWjo0CdzXbwrFR4K5mWzg2CtzVbAvHRoG7mm3h2ChwV7MtHBsF7mq2hWOjwF3NtnBsFLir2RaOjQJ3NdvCsVHgrmZbODYK3NVsC8dGgbuabeHYKHBXsy0cGwXuaraFY6PAXc22cGwUuKvZFo6NAnc128KxUeCuZls4Ngrc1WwLx0Z5xt3p7mBw4wU52BO/uVHNkWxu9Ttz7Bd3p7sEtj3yf3zjxenuamRUcySbW/3OHPvF3fH799mPk7tbYXhw/Yk0qjmSza1+Z4795I79ZvBxo5oj2dzqd+bYL+5kP8uaOs7dRaJlOwlorpatyuaVh88nBHeb0qjmb3Bzmx1njv3i7uTuKmnzrj/R2jtmVHMkm1v9zhz7xR3jDeO7Bjj2kzvMZ3137Bd3tJ9l63d7WL/z27Ff3BHw1PWKCDtw559jz7jLMKo5ks2tfmeOwV3NtnBsFLir2RaOjQJ3NdvCsVHgrmbbpjou+Rj3yLxqcCwF7jxxHPxPGYG7amuhfY7BHbhz4RjcgTsXjsEduHPhGNyBOxeOwR24c+EY3IE7F47BHbhz4RjcgTsXjsEduHPhGNyBOxeOwR24c+EY3IE7F47BHbhz4RjcgTsXjsEduHPhGNyBOxeOwd3yPVyoDSrJXWTusuwGob3zxDHaO3DnwjG4A3cuHIM7cOfCMbgDdy4cgztw58IxuAN3LhyDO407y4cnlK+FmoyX2DG407mzC0b5WqjJeIkdgztw58IxuAN3LhyDO3DnwjG4A3cuHIM7cOfCMbgDdy4cgztw58IxuAN3LhyDO3DnwjG4A3cuHIM737kreVG51lKDu0JGFQWjfC3YGJcrdL2lBneFjCoKRvlasDH2lDu7RhrcgbtStsErZQTuwJ2dLbgDd9WXGtwltKf+3jb7zY2is1m+GgR3TeBub5P8J8CNb7w43Y3+0Du4q7rU4C6m4/fvsx8nd7fC8OD6E2kUnc3y1SC4awB3B6JvZfwx+LhRdDbLV4PgrgHcjVcPBgPSzLGmjnN3kUg9ZahcDdZ9Uvkqy53jUpfjLjJ3WXaD8suzN1hljZ7gblMaRd+icjVYwbffYhUV7d0SaA53tJ8l7ZzW3jGj6GyccWfhGNwtgeb1syHjbenGd+Cu0dzxdu7D5ZvPgrtGc3e6S4Z0Y9LZ7i3Z+h24azR3BDx1vSLCDtyVLLXVGbeKuwyj6Gxc1SC4A3cuahDcgTsXNWjFneUtlOVLbXXG9XA3vPyjfXYw+/eb/fhHR2XQKIxQKaPobLzkrlQNvtJQ7oJggx1MgiDO3dPXHpdhoyhCpYyiswF3i5Ta6oxr4q5zqcsPzvfi3A3Pgbt0LYC7irg790PG13TtHXAH7gxnXBd3/9yjHe2E/KbcvfwoCDq39sPZNhnRdtVr8kZ3FJx7VBq0JEKljKKzAXcLlNpqQlMbd79co7wNV35NuTvsMY9dyV30mrxxvhes7JcnLYFQKaMqqt+mBu3uR3HGXaloWX1bCnD3eEhomq71Dyl3w+AN0tY9oHMN1s+q1wTEfkYepRAqZVRF9dvUoFUtgDtNhK5JZyck/yl3hz02ySB9KudOez3brnS8Z8mdoxoEd4sWOoc70taRbnafcydaBtIEcu6i17Pt6jrZENydZamXlDtC1FdrlDmNO8JcjDuWCtyBu0ULncNdOOr87as7grt+7BPtNbizdQzuNHG6XheMzbY77xK6ntFh3ZAM+7TXjeGu5JzEvhbAnSbKHZmqdkPetomOlSAXjrR1FIZgU7hzVQvgTpNYLdkQ3LF14uAqXR6ertPZRfQa3IG7EoVu2H1QFsEAd+BuUSNwB+7sBO4WMwZ31QjcLWYM7qoRuFvM2B13FqtOOdyZrSyAKoqQlZHNw2KsHo9j5biU7Sv2lWF3xt8so7nP5TGWaWm5Q3tXqr2zabNKcje3vQN3XnBnhY6VY3DXau7OvNDgThmBO3Bnp6SLo98w/TbfqBLuzr7LAnfpqlwK7qbronLz72muhjurWnDmuD3cjQJ+Y4rU4av6i57Y/qjdLfAyY7fZ9Fs7qffi5RkGnVs/p/pF7r0H4K4F3I0oWBPxNAEDdwzJw57iLvZ5jKrOHO6ma4YU4C5m3BbuZtuMuGEGV4e9t+ltU6O353I3XQvmc1dszxC4awN38hZ3xhP5cfjqJ0G0g/aw996398PZX36ywvd4n3tMbxHti+Pw8LUfyrHapGsCMtHPor2bZ9wW7tSDeiLuenRXWVdyd/v7BK9vPBPvjVb2abrouNdVPuZzN9u+UORJBOCuBdzxiUVX525DMURejDbCSX+ysj+hDdt0bYN+FB331LgwnzvSDWta+vmss8sGLeIu5PPViLvXOFOSu0k3HG4Q7kY8tn2aTj8uxt3s47c1/cmyz2ctagHcFeeOj+vi3I0YWL2N6be/+sPHlDsx5mPcaccMwv487hYRuGs+dwIWnTvxm4NFOtIHn3RD2s+KSQHrZ7Vjnd1s7qY33/nibLmz6iudcWdTaFdnXKq9Y3NMOk+gz7GYbXeS84oN0p71KXdspxkBjnbB8ngB7uj47vKP8i+QVcpdqUB+0zV3Pp5xuX6WjdVYP9kLgve+xddR5DSVcscaOLGOQiEdiueXkePi3IXh0T/dpJ6u3Ju7TxLc+XXGFuO7upRwcfSzjwjcnav5XS648+uMl587qtnzj85kHcVVLYA7vSqXhbsvP7lEOttvnME6iqtaAHd6VRpVCVq5irk4ekjvgzp/a941C8+5s5pW+njGOdy5kirP87coc4UWUzznzsqxj2e8zO3ddK1zdf5MVhiBO6/OOI87Y3ErAGseQvKArt9d/nEx8MCdX2e8zNyRGcXHbAmlQKMH7vw64+XmLqRLKOlB3vH790P2d4/Z3z/mRi3mzmZOYuXYwnbpuaM6enhTvw/qdPfN++xvvRv/znv7uPPRsRfczZ5/fEnjbvwHpL07ubsVhgfXn0gjcOeV46Xn7uhnbyXGeMcf/Ipwx/paBh83is7Gx16nfY7LcVfRPkY6YU1f/lLlEbcFxG9JOd3dosyxpo5zd5FIPWWoXDAsbK2M2+o4NPVr87iraB/jdK0b25WWLA/FMr1qPF4NNe42pVH0LSoXjJY2O161d1XtY2R3gqY/Utz91b200fEHT8JEewfu/HNcjruK9jGakcwfQo4HTFuZ47szD6TP1e8VdxXuY8ztZ6mmfy0Onv+RYvU4bz575oH0ufr94q66fYzhKL0tO/G8AEb47IHeRrK2bi9j/e7MA+lz9fvGXVjRPsZRsJF0m3ouT5/+FbRgRZsRR9crVpURuPPKcXnuqtjHaHwIRaI8D4Kr60HndkYhwZ2fjstwV9k+xpHx3vVkeR4EwbUF9vWceSB9rn6vuKtqH2PGU6JS5RkFfVM6cOex43L9bDX7GMWILznCs3w+ypkH0ufq94y7WqU9L+B1TZfBXYMcLzN3CxmBO68cgzvrQPpc/UvJnVEWQBVFqJQRuPPKcQ53rgTuWuAY7Z11IH2u/qXkzmhlAVRRhEoZgTuvHIM760D6XP3gTvNbygjceeUY3FkH0ufqB3ea31JG4M4rx+DOOpA+V79n3FW0j5HeKZC+1QTctcBxKe6q+nuMw668jx3ctcxxGe6q2sfI7zzO39cD7prpuBx3Fe5jBHetdFyqn61wH6PcDATu2uW4FHeV7WMkTWCquQN3bXBckruwon2MIccR3LXNcXnuKvl7jKaOthx3uaWeHwwLW58fy+TMcU49Z3JX1T5G2fNmIbSI0N755bhUe1fRPka2HjPBfLaNjsv1sxX9PUb6DuYVrXRsMb6rS+CuBY7BnXUgfa5+cKf5LWUE7rxyDO6sA+lz9S8ld9hPVr9xWx3ncOdK4K4FjsGddSB9rn5wpwTuWuAY3FkH0ufqB3dK4K4FjsGddSB9rn5wpwTuWuAY3FkH0ufqB3dK4K4FjsGddSB9rn5wpwTuWuAY3FkH0ufqB3dK4K4FjsGddSB9rn5wpwTuWuAY3FkH0ufqB3dKc8pzcncwYH/efW8wuPEiMgJ3Xjn2jruTu6vsb7yHY/ydd48de8fdwZv32R96P7m7RV6who8ZgTuvHHvHHRPhjvyjjd+WNAJ3Xjn2kzvSz7KmjnN3kQjP5fHLcbF6PlPNL8+Y9LWCu01phPbOK8c+tnfjgRzaoZ/11bGH3O3RmUWI8Z3Xjv3jbsznsJjPeu3YO+5YO0e1h/U7jx17x914wLTFrldE2IE7zxx7x12WEbjzyjG4sw6kz9UP7pTAXQscgzvrQPpc/eBOCdy1wDG4sw6kz9UP7pTAXQscgzvrQPpc/eBOCdy1wDG4sw6kz9UP7pTAXQscgzvrQPpc/eBOCdy1wDG4sw6kz9UP7pTAXQscgzvrQPpc/eBOCdy1wDG4sw6kz9UP7pTAXQscgzvrQPpc/eBOCdy1wDG4sw6kz9UP7pTAXQscN4a76KBcMCxsfX4skzPHZeu5RqG9a4HjxrR34M4rx+DOOpA+Vz+4UwJ3LXAM7qwD6XP1gzslcNcCx+DOOpA+Vz+4UwJ3LXAM7qwD6XP1gzslcNcCx+DOOpA+Vz+4UwJ3LXAM7qwD6XP1gzslcNcCx+DOOpA+Vz+4UwJ3LXAM7qwD6XP1gzslcNcCx+DOOpA+Vz+4UwJ3LXAM7qwD6XP1gzslcNcCx+DOOpA+Vz+4UwJ3LXAM7qwD6XP1gzulouXZGwxuvIiMwJ1Xjv3lbnzjxelu9IfewZ1fjr3l7uTuVhgeXH8ijcCdV4695e74/fsCPm4E7rxy7C13rKnj3F0kUk8ZKicbWyvjljouXM9np4W425RGv5uvsECaOmzh2CivuUv1szVFsrnV78yxn9xlje9qimRzq9+ZYz+5y5rP1hTJ5la/M8d+chfumdfvaopkc6vfmWNPuaPXKyLswJ1/jn3lLm5UcySbW/3OHIO7mm3h2ChwV7MtHBsF7mq2hWOjwF3NtnBsVDO4K6CLJS8o2trCsVlVg2Op2spz0ZEtHHshcNdux64E7trt2JWWrd+H2iFwB7kQuINcCNxBLgTuIBeqlrvxYDB4834Jw+M77KbSk7tqc3hxne4OuFbnp41rj7kbM0Pt/kImdZtrAcfshuzFJTPgN3IvmEkq2P/7b2XK4EaVcjemVXUw2JqfMqnjOyyCx3fKcMcyKFXxjK3T3e9Sr2rbkvZZUceluducnyhDqWCXLIMbVcnd6S4Lwl4Jdo7vfJfWwPi7Z8vd8R1S4pMPf/ohMT5INNRLzl062C3mTkaRhYD8OH7/H+8MirR/x3e+950X4enffUbCSDufVWpe0FZ5jPyyPApww0p8cOO/6a+xcM23zg3e/Gwx7j5j3WVUgGKKInb8wT8Mrv9qEXA0ZI9JnAab9Gf51vOsVWk/eyDPPOKO9pvjAhV4fOcv/v5JePxn/8n3cdD/hW2Vx8gvG6uNC7SdNM3eZjgmyckvaUa73JO7C3EnCluauzurizZYUbDZpivp2xdVPJ8dD0RbJbnbKhZOknC8FR5sHtx4wfo38qOwLc8gxl1iv2+2SELaYR1/8ISmlmbsd0HkJXdbooFfkDs2rdgMFztZIRHs/3sRKt++qPp1FDonVf1swWogcT9YDfe2KHe0mVq4CuPcjQeiPucW9sP7hDnKGv0lzVhLSd9Y2HHp9m4xO1V+tgBwwGa2LedOD/8i3J1857/+/ElV3BWenuxt0j5W/JJm/nBHbU7ukhlRm9s7ceIluQv/9bPVkHJH55UHiw6VEv1s4UXE8ereZvRLmsmufnHHZ8edCjb7oh60ub3bo/VGB+d0YH66++Zi3I1Jv3igzStKcCf9nu6SuigE3/Gfcm7YL2l2cnd10XmFKKwsQLFCW7V3UbDpedL1zyLj2aVR9dcr2KiKTuq/9+Fi3NF0B/o6yuLcSb8sj0K1L66QMOLCyKzEOooorCxAMVn1s1Gw90ihf0qg21v8go0z4fos5ELgDnIhcAe5ELiDXAjcQS4E7iAXAneQC4E7yIWawt2EPwXk/LXfFrWYrgfBBj88CsPZ9sq+Od1IpBoF5x4zu7WMlNlZQCk1jLsg6OwUtBhGaZ++9jgHmsNel/6abQtMJ0HfnBDcLaDmcMegOHogWqW5mm1HCYfn8rgT7dth7/fWGICjLLLB3QJqGHe0GctojhLSKMnnLhwy0Eh3O6RJNF6zc4TmqXHcTVmr9OwS6UVv7YtOkb9H9fKjXhBcfST65agDDboEmq+3g867PBE3jmVN4GQtHc9LSxIdMu6ma+cendlJe6zGccdqf8THen1BSfThYY+9T1qsNHcX1rmJTCRRJa/7HDd2wPLSkqhD6nm6Vnh82W41jjvaMPFG55AOzGgfyn+wz4Jr++HsgaREWVD6Vh6FT+knw+ANlkhmyFLS/Gfb5NMRy1AlUYesyQR2xdRI7sjP3/z840uB4CXqZsUUgQ3RUtzxTnRlP5q/Rg0eRY0N8khCZqYl0Q7JRz8AdgXVOO4EGKzzY+Otrt7N8jkHHagZ5xX0p7Bl1lHenNhJZ4dloSXRDlmHXWxSAzWOO9oATdeCK7d+8SVjhTRWUTe7GHfRvHW61ufzE2I/oS2alkQ7JE3mTzC8K6jGcTckB/wFb6MOe+9Fs9ncflZxl2yzyLufM55Ib8oY1pJoh9R4oqYjUJ4axt3RAz6o6+6HL9cDjtL5nhz6Zc0rouaP/iTN1rvk8FlPETTqXOKJRxfW6btaktgh62s3Qmi+msOddp2M9LOqpxxpVzBEr0jTaNyN+PrdfnxwqPWY5J2u9LKRyEcdCmMsHhdRw7g7L9Zy18nhbX6h4VBruPgiL7t3QONuSlrGrxV3LBFbXJYiHG+IA8GwliQ65MZFr5e0XE3hLlsT9HxLqMZz9xJXTZdRDeeOjvTQ7y2hGs4dmV9ec10GyKCGcwctqcAd5ELgDnIhcAe5ELiDXAjcQS70/5YkY73M2EY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2839</TotalTime>
  <Words>215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Analysis of sub metering using Automated smart home device for energy consumption management </vt:lpstr>
      <vt:lpstr>AGENDA</vt:lpstr>
      <vt:lpstr>BACKGROUND</vt:lpstr>
      <vt:lpstr>GOAL AND OBJECTIVE</vt:lpstr>
      <vt:lpstr>DATA MANAGEMENT</vt:lpstr>
      <vt:lpstr>DISCRIPTIVE ANALYSIS ON SUB-METERING</vt:lpstr>
      <vt:lpstr>recommendation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sub metering using Automated smart home device for energy consumption management </dc:title>
  <dc:creator>KAYCEE</dc:creator>
  <cp:lastModifiedBy>KAYCEE</cp:lastModifiedBy>
  <cp:revision>1</cp:revision>
  <dcterms:created xsi:type="dcterms:W3CDTF">2019-11-21T14:09:54Z</dcterms:created>
  <dcterms:modified xsi:type="dcterms:W3CDTF">2019-11-23T13:29:51Z</dcterms:modified>
</cp:coreProperties>
</file>