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64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1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28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131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383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98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34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889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30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03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76FFB-7BA4-4E7E-8C1A-F77C0C1EFE9B}" type="datetimeFigureOut">
              <a:rPr lang="tr-TR" smtClean="0"/>
              <a:t>11.10.2022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46E9-4EB9-4F84-988D-D5D9EA756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653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performance/http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7200" dirty="0" smtClean="0"/>
              <a:t>Network</a:t>
            </a:r>
            <a:endParaRPr lang="tr-TR" sz="72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Adem Keskin </a:t>
            </a:r>
            <a:r>
              <a:rPr lang="tr-TR" i="1" dirty="0" err="1" smtClean="0"/>
              <a:t>Probation</a:t>
            </a:r>
            <a:r>
              <a:rPr lang="tr-TR" i="1" dirty="0"/>
              <a:t> </a:t>
            </a:r>
            <a:r>
              <a:rPr lang="tr-TR" i="1" dirty="0" smtClean="0"/>
              <a:t>Series I</a:t>
            </a:r>
          </a:p>
        </p:txBody>
      </p:sp>
    </p:spTree>
    <p:extLst>
      <p:ext uri="{BB962C8B-B14F-4D97-AF65-F5344CB8AC3E}">
        <p14:creationId xmlns:p14="http://schemas.microsoft.com/office/powerpoint/2010/main" val="147342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 </a:t>
            </a:r>
            <a:r>
              <a:rPr lang="tr-TR" dirty="0" err="1" smtClean="0"/>
              <a:t>vs</a:t>
            </a:r>
            <a:r>
              <a:rPr lang="tr-TR" dirty="0" smtClean="0"/>
              <a:t> OSI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067719"/>
            <a:ext cx="952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Transfer </a:t>
            </a:r>
            <a:r>
              <a:rPr lang="tr-TR" dirty="0" err="1" smtClean="0"/>
              <a:t>Ways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Half</a:t>
            </a:r>
            <a:r>
              <a:rPr lang="tr-TR" dirty="0" smtClean="0"/>
              <a:t> </a:t>
            </a:r>
            <a:r>
              <a:rPr lang="tr-TR" dirty="0" err="1" smtClean="0"/>
              <a:t>Duplex</a:t>
            </a:r>
            <a:r>
              <a:rPr lang="tr-TR" dirty="0" smtClean="0"/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half-duplex transmission could be considered a one-way street between sender and receiver.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 smtClean="0"/>
              <a:t>Full </a:t>
            </a:r>
            <a:r>
              <a:rPr lang="tr-TR" dirty="0" err="1" smtClean="0"/>
              <a:t>Duplex</a:t>
            </a:r>
            <a:r>
              <a:rPr lang="tr-TR" dirty="0" smtClean="0"/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Full-duplex, on the other hand, enables two-way traffic at the same time.</a:t>
            </a:r>
            <a:endParaRPr lang="tr-T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94" y="3533775"/>
            <a:ext cx="3381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IP </a:t>
            </a:r>
            <a:r>
              <a:rPr lang="tr-TR" dirty="0" err="1" smtClean="0"/>
              <a:t>Adress</a:t>
            </a:r>
            <a:r>
              <a:rPr lang="tr-TR" dirty="0" smtClean="0"/>
              <a:t> &amp; </a:t>
            </a:r>
            <a:r>
              <a:rPr lang="tr-TR" dirty="0" err="1" smtClean="0"/>
              <a:t>Subnet</a:t>
            </a:r>
            <a:r>
              <a:rPr lang="tr-TR" dirty="0" smtClean="0"/>
              <a:t> Mask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 smtClean="0"/>
              <a:t>Each</a:t>
            </a:r>
            <a:r>
              <a:rPr lang="tr-TR" sz="2400" dirty="0" smtClean="0"/>
              <a:t> </a:t>
            </a:r>
            <a:r>
              <a:rPr lang="tr-TR" sz="2400" dirty="0" err="1" smtClean="0"/>
              <a:t>host</a:t>
            </a:r>
            <a:r>
              <a:rPr lang="tr-TR" sz="2400" dirty="0" smtClean="0"/>
              <a:t> </a:t>
            </a:r>
            <a:r>
              <a:rPr lang="tr-TR" sz="2400" dirty="0" err="1" smtClean="0"/>
              <a:t>device</a:t>
            </a:r>
            <a:r>
              <a:rPr lang="tr-TR" sz="2400" dirty="0" smtClean="0"/>
              <a:t> has </a:t>
            </a:r>
            <a:r>
              <a:rPr lang="tr-TR" sz="2400" dirty="0" err="1" smtClean="0"/>
              <a:t>unique</a:t>
            </a:r>
            <a:r>
              <a:rPr lang="tr-TR" sz="2400" dirty="0" smtClean="0"/>
              <a:t> IP </a:t>
            </a:r>
            <a:r>
              <a:rPr lang="tr-TR" sz="2400" dirty="0" err="1" smtClean="0"/>
              <a:t>adress</a:t>
            </a:r>
            <a:r>
              <a:rPr lang="tr-TR" sz="2400" dirty="0" smtClean="0"/>
              <a:t>. </a:t>
            </a:r>
            <a:r>
              <a:rPr lang="tr-TR" dirty="0" err="1" smtClean="0"/>
              <a:t>i.e</a:t>
            </a:r>
            <a:r>
              <a:rPr lang="tr-TR" dirty="0" smtClean="0"/>
              <a:t>: 192.168.1.1</a:t>
            </a:r>
          </a:p>
          <a:p>
            <a:pPr marL="0" indent="0">
              <a:buNone/>
            </a:pPr>
            <a:r>
              <a:rPr lang="tr-TR" sz="2400" i="1" dirty="0" smtClean="0"/>
              <a:t>     Network ID: 192.168.1</a:t>
            </a:r>
          </a:p>
          <a:p>
            <a:pPr marL="0" indent="0">
              <a:buNone/>
            </a:pPr>
            <a:r>
              <a:rPr lang="tr-TR" sz="2400" i="1" dirty="0" smtClean="0"/>
              <a:t>     Host ID: 1</a:t>
            </a:r>
          </a:p>
          <a:p>
            <a:r>
              <a:rPr lang="tr-TR" sz="2400" dirty="0" smtClean="0"/>
              <a:t>A </a:t>
            </a:r>
            <a:r>
              <a:rPr lang="tr-TR" sz="2400" dirty="0" err="1" smtClean="0"/>
              <a:t>device</a:t>
            </a:r>
            <a:r>
              <a:rPr lang="tr-TR" sz="2400" dirty="0" smtClean="0"/>
              <a:t> </a:t>
            </a:r>
            <a:r>
              <a:rPr lang="tr-TR" sz="2400" dirty="0" err="1" smtClean="0"/>
              <a:t>should</a:t>
            </a:r>
            <a:r>
              <a:rPr lang="tr-TR" sz="2400" dirty="0" smtClean="0"/>
              <a:t> </a:t>
            </a:r>
            <a:r>
              <a:rPr lang="tr-TR" sz="2400" dirty="0" err="1" smtClean="0"/>
              <a:t>know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tr-TR" sz="2400" dirty="0" err="1" smtClean="0"/>
              <a:t>part</a:t>
            </a:r>
            <a:r>
              <a:rPr lang="tr-TR" sz="2400" dirty="0" smtClean="0"/>
              <a:t> </a:t>
            </a:r>
            <a:r>
              <a:rPr lang="tr-TR" sz="2400" dirty="0" err="1" smtClean="0"/>
              <a:t>describes</a:t>
            </a:r>
            <a:r>
              <a:rPr lang="tr-TR" sz="2400" dirty="0" smtClean="0"/>
              <a:t> network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which</a:t>
            </a:r>
            <a:r>
              <a:rPr lang="tr-TR" sz="2400" dirty="0" smtClean="0"/>
              <a:t> </a:t>
            </a:r>
            <a:r>
              <a:rPr lang="tr-TR" sz="2400" dirty="0" err="1" smtClean="0"/>
              <a:t>part</a:t>
            </a:r>
            <a:r>
              <a:rPr lang="tr-TR" sz="2400" dirty="0" smtClean="0"/>
              <a:t> </a:t>
            </a:r>
            <a:r>
              <a:rPr lang="tr-TR" sz="2400" dirty="0" err="1" smtClean="0"/>
              <a:t>describes</a:t>
            </a:r>
            <a:r>
              <a:rPr lang="tr-TR" sz="2400" dirty="0" smtClean="0"/>
              <a:t> </a:t>
            </a:r>
            <a:r>
              <a:rPr lang="tr-TR" sz="2400" dirty="0" err="1" smtClean="0"/>
              <a:t>devices</a:t>
            </a:r>
            <a:r>
              <a:rPr lang="tr-TR" sz="2400" dirty="0" smtClean="0"/>
              <a:t>.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find</a:t>
            </a:r>
            <a:r>
              <a:rPr lang="tr-TR" sz="2400" dirty="0" smtClean="0"/>
              <a:t> network data </a:t>
            </a:r>
            <a:r>
              <a:rPr lang="tr-TR" sz="2400" dirty="0" err="1" smtClean="0"/>
              <a:t>we</a:t>
            </a:r>
            <a:r>
              <a:rPr lang="tr-TR" sz="2400" dirty="0" smtClean="0"/>
              <a:t> </a:t>
            </a:r>
            <a:r>
              <a:rPr lang="tr-TR" sz="2400" dirty="0" err="1" smtClean="0"/>
              <a:t>should</a:t>
            </a:r>
            <a:r>
              <a:rPr lang="tr-TR" sz="2400" dirty="0" smtClean="0"/>
              <a:t> AND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subnet</a:t>
            </a:r>
            <a:r>
              <a:rPr lang="tr-TR" sz="2400" dirty="0" smtClean="0"/>
              <a:t>-mask.</a:t>
            </a:r>
          </a:p>
          <a:p>
            <a:endParaRPr lang="tr-TR" sz="2400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57" y="4358987"/>
            <a:ext cx="5353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8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LAN Connection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Wireless: </a:t>
            </a:r>
            <a:r>
              <a:rPr lang="tr-TR" sz="2400" dirty="0" err="1" smtClean="0"/>
              <a:t>Via</a:t>
            </a:r>
            <a:r>
              <a:rPr lang="tr-TR" sz="2400" dirty="0" smtClean="0"/>
              <a:t> WAP(Wireless Access Point)</a:t>
            </a:r>
          </a:p>
          <a:p>
            <a:r>
              <a:rPr lang="tr-TR" dirty="0" err="1" smtClean="0"/>
              <a:t>Wired</a:t>
            </a:r>
            <a:r>
              <a:rPr lang="tr-TR" dirty="0" smtClean="0"/>
              <a:t>: </a:t>
            </a:r>
            <a:r>
              <a:rPr lang="tr-TR" sz="2400" dirty="0" err="1" smtClean="0"/>
              <a:t>Via</a:t>
            </a:r>
            <a:r>
              <a:rPr lang="tr-TR" sz="2400" dirty="0" smtClean="0"/>
              <a:t> </a:t>
            </a:r>
            <a:r>
              <a:rPr lang="tr-TR" sz="2400" dirty="0" err="1" smtClean="0"/>
              <a:t>Copper</a:t>
            </a:r>
            <a:r>
              <a:rPr lang="tr-TR" sz="2400" dirty="0" smtClean="0"/>
              <a:t> </a:t>
            </a:r>
            <a:r>
              <a:rPr lang="tr-TR" sz="2400" dirty="0" err="1" smtClean="0"/>
              <a:t>Wire</a:t>
            </a:r>
            <a:endParaRPr lang="tr-TR" sz="2400" dirty="0" smtClean="0"/>
          </a:p>
          <a:p>
            <a:pPr algn="just"/>
            <a:r>
              <a:rPr lang="tr-TR" sz="2400" dirty="0" err="1" smtClean="0"/>
              <a:t>VLANs</a:t>
            </a:r>
            <a:r>
              <a:rPr lang="tr-TR" sz="2400" dirty="0" smtClean="0"/>
              <a:t>: </a:t>
            </a:r>
            <a:r>
              <a:rPr lang="tr-TR" sz="2400" dirty="0" err="1"/>
              <a:t>I</a:t>
            </a:r>
            <a:r>
              <a:rPr lang="tr-TR" sz="2400" dirty="0" err="1" smtClean="0"/>
              <a:t>ncrease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performancer</a:t>
            </a:r>
            <a:r>
              <a:rPr lang="tr-TR" sz="2400" dirty="0" smtClean="0"/>
              <a:t>, </a:t>
            </a:r>
            <a:r>
              <a:rPr lang="tr-TR" sz="2400" dirty="0" err="1" smtClean="0"/>
              <a:t>provide</a:t>
            </a:r>
            <a:r>
              <a:rPr lang="tr-TR" sz="2400" dirty="0" smtClean="0"/>
              <a:t> </a:t>
            </a:r>
            <a:r>
              <a:rPr lang="tr-TR" sz="2400" dirty="0" err="1" smtClean="0"/>
              <a:t>secure</a:t>
            </a:r>
            <a:r>
              <a:rPr lang="tr-TR" sz="2400" dirty="0" smtClean="0"/>
              <a:t> </a:t>
            </a:r>
            <a:r>
              <a:rPr lang="tr-TR" sz="2400" dirty="0" err="1" smtClean="0"/>
              <a:t>connections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64" y="3678516"/>
            <a:ext cx="2623127" cy="20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Peer-</a:t>
            </a:r>
            <a:r>
              <a:rPr lang="tr-TR" dirty="0" err="1"/>
              <a:t>T</a:t>
            </a:r>
            <a:r>
              <a:rPr lang="tr-TR" dirty="0" err="1" smtClean="0"/>
              <a:t>o</a:t>
            </a:r>
            <a:r>
              <a:rPr lang="tr-TR" dirty="0" smtClean="0"/>
              <a:t>-Peer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sz="2400" dirty="0" smtClean="0"/>
          </a:p>
          <a:p>
            <a:endParaRPr lang="tr-TR" sz="2400" dirty="0"/>
          </a:p>
          <a:p>
            <a:endParaRPr lang="tr-TR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its simplest form, a peer-to-peer (P2P) network is created when two or more </a:t>
            </a:r>
            <a:r>
              <a:rPr lang="tr-TR" sz="2400" dirty="0" smtClean="0"/>
              <a:t>    </a:t>
            </a:r>
            <a:r>
              <a:rPr lang="en-US" sz="2400" dirty="0" smtClean="0"/>
              <a:t>PCs </a:t>
            </a:r>
            <a:r>
              <a:rPr lang="en-US" sz="2400" dirty="0"/>
              <a:t>are connected and share resources without going through a separate server computer</a:t>
            </a:r>
            <a:r>
              <a:rPr lang="en-US" sz="2400" dirty="0" smtClean="0"/>
              <a:t>.</a:t>
            </a:r>
            <a:r>
              <a:rPr lang="tr-TR" sz="2400" dirty="0" smtClean="0"/>
              <a:t> (</a:t>
            </a:r>
            <a:r>
              <a:rPr lang="tr-TR" sz="2400" dirty="0" err="1" smtClean="0"/>
              <a:t>i.e.Torrent</a:t>
            </a:r>
            <a:r>
              <a:rPr lang="tr-TR" sz="2400" dirty="0" smtClean="0"/>
              <a:t>)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4198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OSI </a:t>
            </a:r>
            <a:r>
              <a:rPr lang="tr-TR" dirty="0" err="1" smtClean="0"/>
              <a:t>Layers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280574"/>
              </p:ext>
            </p:extLst>
          </p:nvPr>
        </p:nvGraphicFramePr>
        <p:xfrm>
          <a:off x="838200" y="1635703"/>
          <a:ext cx="10515600" cy="470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54562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719255"/>
                    </a:ext>
                  </a:extLst>
                </a:gridCol>
              </a:tblGrid>
              <a:tr h="554328">
                <a:tc>
                  <a:txBody>
                    <a:bodyPr/>
                    <a:lstStyle/>
                    <a:p>
                      <a:r>
                        <a:rPr lang="tr-TR" dirty="0" smtClean="0"/>
                        <a:t>   </a:t>
                      </a:r>
                      <a:r>
                        <a:rPr lang="tr-TR" dirty="0" err="1" smtClean="0"/>
                        <a:t>Layer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Defines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656461"/>
                  </a:ext>
                </a:extLst>
              </a:tr>
              <a:tr h="68023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Application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few examples of application layer protocols are the 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Hypertext Transfer Protocol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(HTTP), File Transfer Protocol (FTP)</a:t>
                      </a:r>
                      <a:r>
                        <a:rPr lang="pt-B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Simple Mail Transfer Protocol (SMTP)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55421"/>
                  </a:ext>
                </a:extLst>
              </a:tr>
              <a:tr h="45058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Presentation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 two devices should encode, encrypt, and compress data so it is received correctly on the other end.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4481"/>
                  </a:ext>
                </a:extLst>
              </a:tr>
              <a:tr h="287582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Session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channels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94452"/>
                  </a:ext>
                </a:extLst>
              </a:tr>
              <a:tr h="84187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Transport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Transmits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protocols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inculuding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TCP. 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tr-T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transferred in the session layer and breaks it into “segments” on the transmitting end.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checking if data was received incorrectly and if not, requesting it again.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272502"/>
                  </a:ext>
                </a:extLst>
              </a:tr>
              <a:tr h="635908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Network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reaking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 segments into network packets, and reassembling the packets on the receiving end. The other is routing packets by discovering the best path across a physical network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.(IP,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Routers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264816"/>
                  </a:ext>
                </a:extLst>
              </a:tr>
              <a:tr h="46828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Data Link </a:t>
                      </a:r>
                      <a:r>
                        <a:rPr lang="tr-TR" sz="1200" dirty="0" err="1" smtClean="0"/>
                        <a:t>Layer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stablishes and terminates a connection between two physically-connected nodes on a network.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reaks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 packets into frames</a:t>
                      </a:r>
                      <a:r>
                        <a:rPr lang="tr-T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sends them from source to destination.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(Switch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</a:t>
                      </a:r>
                      <a:r>
                        <a:rPr lang="tr-T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adress</a:t>
                      </a:r>
                      <a:r>
                        <a:rPr lang="tr-T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96816"/>
                  </a:ext>
                </a:extLst>
              </a:tr>
              <a:tr h="554328">
                <a:tc>
                  <a:txBody>
                    <a:bodyPr/>
                    <a:lstStyle/>
                    <a:p>
                      <a:r>
                        <a:rPr lang="tr-TR" sz="1200" dirty="0" err="1" smtClean="0"/>
                        <a:t>Physical</a:t>
                      </a:r>
                      <a:r>
                        <a:rPr lang="tr-TR" sz="1200" baseline="0" dirty="0" smtClean="0"/>
                        <a:t> </a:t>
                      </a:r>
                      <a:r>
                        <a:rPr lang="tr-TR" sz="1200" baseline="0" dirty="0" err="1" smtClean="0"/>
                        <a:t>Layer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physical layer is responsible for the physical cable or wireless connection between network nodes.</a:t>
                      </a:r>
                      <a:endParaRPr lang="tr-T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65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7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Protocol Data </a:t>
            </a:r>
            <a:r>
              <a:rPr lang="tr-TR" dirty="0" err="1" smtClean="0"/>
              <a:t>Unit</a:t>
            </a:r>
            <a:r>
              <a:rPr lang="tr-TR" dirty="0" smtClean="0"/>
              <a:t>(PDU)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275" y="1797916"/>
            <a:ext cx="42585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TCP-UDP(Layer-4)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Connection-</a:t>
            </a:r>
            <a:r>
              <a:rPr lang="tr-TR" dirty="0" err="1" smtClean="0"/>
              <a:t>Oriented</a:t>
            </a:r>
            <a:r>
              <a:rPr lang="tr-TR" dirty="0" smtClean="0"/>
              <a:t> Communications</a:t>
            </a:r>
            <a:r>
              <a:rPr lang="tr-TR" dirty="0" smtClean="0">
                <a:sym typeface="Wingdings" panose="05000000000000000000" pitchFamily="2" charset="2"/>
              </a:rPr>
              <a:t>: TCP</a:t>
            </a:r>
          </a:p>
          <a:p>
            <a:pPr marL="0" indent="0">
              <a:buNone/>
            </a:pPr>
            <a:r>
              <a:rPr lang="tr-TR" dirty="0" smtClean="0">
                <a:sym typeface="Wingdings" panose="05000000000000000000" pitchFamily="2" charset="2"/>
              </a:rPr>
              <a:t>      </a:t>
            </a:r>
            <a:r>
              <a:rPr lang="tr-TR" sz="2400" dirty="0">
                <a:sym typeface="Wingdings" panose="05000000000000000000" pitchFamily="2" charset="2"/>
              </a:rPr>
              <a:t>Web Browser, File Transfer</a:t>
            </a:r>
          </a:p>
          <a:p>
            <a:r>
              <a:rPr lang="tr-TR" dirty="0" err="1" smtClean="0"/>
              <a:t>Connectionless-Oriented</a:t>
            </a:r>
            <a:r>
              <a:rPr lang="tr-TR" dirty="0" smtClean="0"/>
              <a:t> Communications: UDP</a:t>
            </a:r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</a:t>
            </a:r>
            <a:r>
              <a:rPr lang="tr-TR" sz="2400" dirty="0" err="1"/>
              <a:t>Streaming</a:t>
            </a:r>
            <a:r>
              <a:rPr lang="tr-TR" sz="2400" dirty="0"/>
              <a:t> </a:t>
            </a:r>
            <a:r>
              <a:rPr lang="tr-TR" sz="2400" dirty="0" err="1"/>
              <a:t>media</a:t>
            </a:r>
            <a:r>
              <a:rPr lang="tr-TR" sz="2400" dirty="0"/>
              <a:t>(Video-</a:t>
            </a:r>
            <a:r>
              <a:rPr lang="tr-TR" sz="2400" dirty="0" err="1"/>
              <a:t>VoIP</a:t>
            </a:r>
            <a:r>
              <a:rPr lang="tr-T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992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Ports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port is a virtual point where network connections start and end. Ports are software-based and managed by a computer's operating system. Each port is associated with a specific process or service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r>
              <a:rPr lang="tr-TR" sz="2400" dirty="0" err="1" smtClean="0"/>
              <a:t>Range</a:t>
            </a:r>
            <a:r>
              <a:rPr lang="tr-TR" sz="2400" dirty="0" smtClean="0"/>
              <a:t> </a:t>
            </a:r>
            <a:r>
              <a:rPr lang="tr-TR" sz="2400" dirty="0" err="1" smtClean="0"/>
              <a:t>for</a:t>
            </a:r>
            <a:r>
              <a:rPr lang="tr-TR" sz="2400" dirty="0" smtClean="0"/>
              <a:t> port </a:t>
            </a:r>
            <a:r>
              <a:rPr lang="tr-TR" sz="2400" dirty="0" err="1" smtClean="0"/>
              <a:t>numbers</a:t>
            </a:r>
            <a:r>
              <a:rPr lang="tr-TR" sz="2400" dirty="0" smtClean="0"/>
              <a:t> </a:t>
            </a:r>
            <a:r>
              <a:rPr lang="tr-TR" sz="2400" dirty="0" err="1" smtClean="0"/>
              <a:t>are</a:t>
            </a:r>
            <a:r>
              <a:rPr lang="tr-TR" sz="2400" dirty="0" smtClean="0"/>
              <a:t> 0-65,535</a:t>
            </a:r>
          </a:p>
          <a:p>
            <a:r>
              <a:rPr lang="tr-TR" sz="2400" dirty="0" err="1" smtClean="0"/>
              <a:t>Assigned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IANA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45" y="4159711"/>
            <a:ext cx="5419436" cy="18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0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391</Words>
  <Application>Microsoft Office PowerPoint</Application>
  <PresentationFormat>Geniş ekran</PresentationFormat>
  <Paragraphs>48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Teması</vt:lpstr>
      <vt:lpstr>Network</vt:lpstr>
      <vt:lpstr>Transfer Ways</vt:lpstr>
      <vt:lpstr>IP Adress &amp; Subnet Mask</vt:lpstr>
      <vt:lpstr>LAN Connection Types</vt:lpstr>
      <vt:lpstr>Peer-To-Peer</vt:lpstr>
      <vt:lpstr>OSI Layers</vt:lpstr>
      <vt:lpstr>Protocol Data Unit(PDU)</vt:lpstr>
      <vt:lpstr>TCP-UDP(Layer-4)</vt:lpstr>
      <vt:lpstr>Ports</vt:lpstr>
      <vt:lpstr>TCP/IP vs OSI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</dc:title>
  <dc:creator>Administrator</dc:creator>
  <cp:lastModifiedBy>Administrator</cp:lastModifiedBy>
  <cp:revision>63</cp:revision>
  <dcterms:created xsi:type="dcterms:W3CDTF">2022-10-10T05:36:12Z</dcterms:created>
  <dcterms:modified xsi:type="dcterms:W3CDTF">2022-10-11T13:51:56Z</dcterms:modified>
</cp:coreProperties>
</file>