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4" r:id="rId5"/>
    <p:sldId id="265" r:id="rId6"/>
    <p:sldId id="258" r:id="rId7"/>
    <p:sldId id="266" r:id="rId8"/>
    <p:sldId id="267" r:id="rId9"/>
    <p:sldId id="260" r:id="rId10"/>
    <p:sldId id="269" r:id="rId11"/>
    <p:sldId id="270" r:id="rId12"/>
    <p:sldId id="259" r:id="rId13"/>
    <p:sldId id="268" r:id="rId14"/>
    <p:sldId id="257" r:id="rId15"/>
    <p:sldId id="263"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8" d="100"/>
          <a:sy n="88" d="100"/>
        </p:scale>
        <p:origin x="50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49B2134D-23AA-4A81-B917-18AD91DBBB07}" type="datetimeFigureOut">
              <a:rPr lang="tr-TR" smtClean="0"/>
              <a:t>24.10.2022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2720993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9B2134D-23AA-4A81-B917-18AD91DBBB07}" type="datetimeFigureOut">
              <a:rPr lang="tr-TR" smtClean="0"/>
              <a:t>24.10.2022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61102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9B2134D-23AA-4A81-B917-18AD91DBBB07}" type="datetimeFigureOut">
              <a:rPr lang="tr-TR" smtClean="0"/>
              <a:t>24.10.2022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3527584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9B2134D-23AA-4A81-B917-18AD91DBBB07}" type="datetimeFigureOut">
              <a:rPr lang="tr-TR" smtClean="0"/>
              <a:t>24.10.2022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241966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49B2134D-23AA-4A81-B917-18AD91DBBB07}" type="datetimeFigureOut">
              <a:rPr lang="tr-TR" smtClean="0"/>
              <a:t>24.10.2022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298277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49B2134D-23AA-4A81-B917-18AD91DBBB07}" type="datetimeFigureOut">
              <a:rPr lang="tr-TR" smtClean="0"/>
              <a:t>24.10.2022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357441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49B2134D-23AA-4A81-B917-18AD91DBBB07}" type="datetimeFigureOut">
              <a:rPr lang="tr-TR" smtClean="0"/>
              <a:t>24.10.2022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3064585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49B2134D-23AA-4A81-B917-18AD91DBBB07}" type="datetimeFigureOut">
              <a:rPr lang="tr-TR" smtClean="0"/>
              <a:t>24.10.2022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213528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9B2134D-23AA-4A81-B917-18AD91DBBB07}" type="datetimeFigureOut">
              <a:rPr lang="tr-TR" smtClean="0"/>
              <a:t>24.10.2022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1251266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49B2134D-23AA-4A81-B917-18AD91DBBB07}" type="datetimeFigureOut">
              <a:rPr lang="tr-TR" smtClean="0"/>
              <a:t>24.10.2022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55864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49B2134D-23AA-4A81-B917-18AD91DBBB07}" type="datetimeFigureOut">
              <a:rPr lang="tr-TR" smtClean="0"/>
              <a:t>24.10.2022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DAFB795-5082-4970-B73D-572BA3D05D9B}" type="slidenum">
              <a:rPr lang="tr-TR" smtClean="0"/>
              <a:t>‹#›</a:t>
            </a:fld>
            <a:endParaRPr lang="tr-TR"/>
          </a:p>
        </p:txBody>
      </p:sp>
    </p:spTree>
    <p:extLst>
      <p:ext uri="{BB962C8B-B14F-4D97-AF65-F5344CB8AC3E}">
        <p14:creationId xmlns:p14="http://schemas.microsoft.com/office/powerpoint/2010/main" val="892175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B2134D-23AA-4A81-B917-18AD91DBBB07}" type="datetimeFigureOut">
              <a:rPr lang="tr-TR" smtClean="0"/>
              <a:t>24.10.2022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AFB795-5082-4970-B73D-572BA3D05D9B}" type="slidenum">
              <a:rPr lang="tr-TR" smtClean="0"/>
              <a:t>‹#›</a:t>
            </a:fld>
            <a:endParaRPr lang="tr-TR"/>
          </a:p>
        </p:txBody>
      </p:sp>
    </p:spTree>
    <p:extLst>
      <p:ext uri="{BB962C8B-B14F-4D97-AF65-F5344CB8AC3E}">
        <p14:creationId xmlns:p14="http://schemas.microsoft.com/office/powerpoint/2010/main" val="796465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IPSEC</a:t>
            </a:r>
            <a:endParaRPr lang="tr-TR" dirty="0"/>
          </a:p>
        </p:txBody>
      </p:sp>
      <p:sp>
        <p:nvSpPr>
          <p:cNvPr id="3" name="Alt Başlık 2"/>
          <p:cNvSpPr>
            <a:spLocks noGrp="1"/>
          </p:cNvSpPr>
          <p:nvPr>
            <p:ph type="subTitle" idx="1"/>
          </p:nvPr>
        </p:nvSpPr>
        <p:spPr/>
        <p:txBody>
          <a:bodyPr/>
          <a:lstStyle/>
          <a:p>
            <a:r>
              <a:rPr lang="tr-TR" dirty="0" smtClean="0"/>
              <a:t>IPSEC (</a:t>
            </a:r>
            <a:r>
              <a:rPr lang="tr-TR" dirty="0" err="1" smtClean="0"/>
              <a:t>based</a:t>
            </a:r>
            <a:r>
              <a:rPr lang="tr-TR" dirty="0" smtClean="0"/>
              <a:t> on </a:t>
            </a:r>
            <a:r>
              <a:rPr lang="tr-TR" dirty="0" err="1" smtClean="0"/>
              <a:t>Tunnel</a:t>
            </a:r>
            <a:r>
              <a:rPr lang="tr-TR" dirty="0" smtClean="0"/>
              <a:t> </a:t>
            </a:r>
            <a:r>
              <a:rPr lang="tr-TR" dirty="0" err="1" smtClean="0"/>
              <a:t>Mode</a:t>
            </a:r>
            <a:r>
              <a:rPr lang="tr-TR" dirty="0" smtClean="0"/>
              <a:t>)</a:t>
            </a:r>
            <a:endParaRPr lang="tr-TR" dirty="0" smtClean="0"/>
          </a:p>
          <a:p>
            <a:r>
              <a:rPr lang="tr-TR" dirty="0" err="1" smtClean="0"/>
              <a:t>Prepared</a:t>
            </a:r>
            <a:r>
              <a:rPr lang="tr-TR" dirty="0" smtClean="0"/>
              <a:t> </a:t>
            </a:r>
            <a:r>
              <a:rPr lang="tr-TR" dirty="0" err="1" smtClean="0"/>
              <a:t>by</a:t>
            </a:r>
            <a:r>
              <a:rPr lang="tr-TR" dirty="0" smtClean="0"/>
              <a:t> Adem Keskin</a:t>
            </a:r>
          </a:p>
        </p:txBody>
      </p:sp>
    </p:spTree>
    <p:extLst>
      <p:ext uri="{BB962C8B-B14F-4D97-AF65-F5344CB8AC3E}">
        <p14:creationId xmlns:p14="http://schemas.microsoft.com/office/powerpoint/2010/main" val="3453903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IPV4 </a:t>
            </a:r>
            <a:r>
              <a:rPr lang="tr-TR" dirty="0" err="1" smtClean="0"/>
              <a:t>datagram</a:t>
            </a:r>
            <a:r>
              <a:rPr lang="tr-TR" dirty="0" smtClean="0"/>
              <a:t> format </a:t>
            </a:r>
            <a:r>
              <a:rPr lang="tr-TR" dirty="0" err="1" smtClean="0"/>
              <a:t>with</a:t>
            </a:r>
            <a:r>
              <a:rPr lang="tr-TR" dirty="0" smtClean="0"/>
              <a:t> </a:t>
            </a:r>
            <a:r>
              <a:rPr lang="tr-TR" dirty="0" err="1" smtClean="0"/>
              <a:t>Ipsec</a:t>
            </a:r>
            <a:r>
              <a:rPr lang="tr-TR" dirty="0" smtClean="0"/>
              <a:t> ESP</a:t>
            </a:r>
            <a:endParaRPr lang="tr-TR" dirty="0"/>
          </a:p>
        </p:txBody>
      </p:sp>
      <p:pic>
        <p:nvPicPr>
          <p:cNvPr id="6" name="İçerik Yer Tutucusu 5"/>
          <p:cNvPicPr>
            <a:picLocks noGrp="1" noChangeAspect="1"/>
          </p:cNvPicPr>
          <p:nvPr>
            <p:ph idx="1"/>
          </p:nvPr>
        </p:nvPicPr>
        <p:blipFill>
          <a:blip r:embed="rId2"/>
          <a:stretch>
            <a:fillRect/>
          </a:stretch>
        </p:blipFill>
        <p:spPr>
          <a:xfrm>
            <a:off x="2900635" y="1917087"/>
            <a:ext cx="5477012" cy="1409339"/>
          </a:xfrm>
          <a:prstGeom prst="rect">
            <a:avLst/>
          </a:prstGeom>
        </p:spPr>
      </p:pic>
      <p:pic>
        <p:nvPicPr>
          <p:cNvPr id="7" name="Resim 6"/>
          <p:cNvPicPr>
            <a:picLocks noChangeAspect="1"/>
          </p:cNvPicPr>
          <p:nvPr/>
        </p:nvPicPr>
        <p:blipFill>
          <a:blip r:embed="rId3"/>
          <a:stretch>
            <a:fillRect/>
          </a:stretch>
        </p:blipFill>
        <p:spPr>
          <a:xfrm>
            <a:off x="2459016" y="3427503"/>
            <a:ext cx="6362768" cy="2857312"/>
          </a:xfrm>
          <a:prstGeom prst="rect">
            <a:avLst/>
          </a:prstGeom>
        </p:spPr>
      </p:pic>
    </p:spTree>
    <p:extLst>
      <p:ext uri="{BB962C8B-B14F-4D97-AF65-F5344CB8AC3E}">
        <p14:creationId xmlns:p14="http://schemas.microsoft.com/office/powerpoint/2010/main" val="4054385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ESP Format</a:t>
            </a:r>
            <a:endParaRPr lang="tr-TR" dirty="0"/>
          </a:p>
        </p:txBody>
      </p:sp>
      <p:pic>
        <p:nvPicPr>
          <p:cNvPr id="4" name="İçerik Yer Tutucusu 3"/>
          <p:cNvPicPr>
            <a:picLocks noGrp="1" noChangeAspect="1"/>
          </p:cNvPicPr>
          <p:nvPr>
            <p:ph idx="1"/>
          </p:nvPr>
        </p:nvPicPr>
        <p:blipFill>
          <a:blip r:embed="rId2"/>
          <a:stretch>
            <a:fillRect/>
          </a:stretch>
        </p:blipFill>
        <p:spPr>
          <a:xfrm>
            <a:off x="2967037" y="2039144"/>
            <a:ext cx="6257925" cy="3924300"/>
          </a:xfrm>
          <a:prstGeom prst="rect">
            <a:avLst/>
          </a:prstGeom>
        </p:spPr>
      </p:pic>
    </p:spTree>
    <p:extLst>
      <p:ext uri="{BB962C8B-B14F-4D97-AF65-F5344CB8AC3E}">
        <p14:creationId xmlns:p14="http://schemas.microsoft.com/office/powerpoint/2010/main" val="72906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Authentication</a:t>
            </a:r>
            <a:r>
              <a:rPr lang="tr-TR" dirty="0" smtClean="0"/>
              <a:t> </a:t>
            </a:r>
            <a:r>
              <a:rPr lang="tr-TR" dirty="0" err="1" smtClean="0"/>
              <a:t>Header</a:t>
            </a:r>
            <a:r>
              <a:rPr lang="tr-TR" dirty="0" smtClean="0"/>
              <a:t>(AH)</a:t>
            </a:r>
            <a:endParaRPr lang="tr-TR" dirty="0"/>
          </a:p>
        </p:txBody>
      </p:sp>
      <p:sp>
        <p:nvSpPr>
          <p:cNvPr id="3" name="İçerik Yer Tutucusu 2"/>
          <p:cNvSpPr>
            <a:spLocks noGrp="1"/>
          </p:cNvSpPr>
          <p:nvPr>
            <p:ph idx="1"/>
          </p:nvPr>
        </p:nvSpPr>
        <p:spPr/>
        <p:txBody>
          <a:bodyPr>
            <a:normAutofit/>
          </a:bodyPr>
          <a:lstStyle/>
          <a:p>
            <a:endParaRPr lang="tr-TR" sz="2000" dirty="0" smtClean="0"/>
          </a:p>
          <a:p>
            <a:endParaRPr lang="tr-TR" sz="2000" dirty="0"/>
          </a:p>
          <a:p>
            <a:r>
              <a:rPr lang="tr-TR" sz="2000" dirty="0" err="1" smtClean="0"/>
              <a:t>Ensures</a:t>
            </a:r>
            <a:r>
              <a:rPr lang="tr-TR" sz="2000" b="1" dirty="0" smtClean="0"/>
              <a:t> </a:t>
            </a:r>
            <a:r>
              <a:rPr lang="tr-TR" sz="2000" b="1" dirty="0" err="1" smtClean="0"/>
              <a:t>integrity</a:t>
            </a:r>
            <a:r>
              <a:rPr lang="tr-TR" sz="2000" b="1" dirty="0" smtClean="0"/>
              <a:t> </a:t>
            </a:r>
            <a:r>
              <a:rPr lang="tr-TR" sz="2000" dirty="0" smtClean="0"/>
              <a:t>but</a:t>
            </a:r>
            <a:r>
              <a:rPr lang="tr-TR" sz="2000" b="1" dirty="0" smtClean="0"/>
              <a:t> not </a:t>
            </a:r>
            <a:r>
              <a:rPr lang="tr-TR" sz="2000" b="1" dirty="0" err="1" smtClean="0"/>
              <a:t>privacy</a:t>
            </a:r>
            <a:r>
              <a:rPr lang="tr-TR" sz="2000" dirty="0" smtClean="0"/>
              <a:t>.</a:t>
            </a:r>
            <a:endParaRPr lang="tr-TR" sz="2000" dirty="0" smtClean="0"/>
          </a:p>
          <a:p>
            <a:r>
              <a:rPr lang="en-US" sz="2000" dirty="0" smtClean="0"/>
              <a:t>It </a:t>
            </a:r>
            <a:r>
              <a:rPr lang="en-US" sz="2000" dirty="0"/>
              <a:t>allows the recipient of a message to verify that the supposed </a:t>
            </a:r>
            <a:r>
              <a:rPr lang="en-US" sz="2000" dirty="0" smtClean="0"/>
              <a:t>originator</a:t>
            </a:r>
            <a:r>
              <a:rPr lang="tr-TR" sz="2000" dirty="0" smtClean="0"/>
              <a:t> </a:t>
            </a:r>
            <a:r>
              <a:rPr lang="en-US" sz="2000" dirty="0" smtClean="0"/>
              <a:t>of </a:t>
            </a:r>
            <a:r>
              <a:rPr lang="en-US" sz="2000" dirty="0"/>
              <a:t>a message was actually fact the one </a:t>
            </a:r>
            <a:r>
              <a:rPr lang="en-US" sz="2000" dirty="0" smtClean="0"/>
              <a:t>that </a:t>
            </a:r>
            <a:r>
              <a:rPr lang="en-US" sz="2000" dirty="0"/>
              <a:t>sent it</a:t>
            </a:r>
            <a:r>
              <a:rPr lang="en-US" sz="2000" dirty="0" smtClean="0"/>
              <a:t>.</a:t>
            </a:r>
            <a:endParaRPr lang="tr-TR" sz="2000" dirty="0" smtClean="0"/>
          </a:p>
          <a:p>
            <a:r>
              <a:rPr lang="tr-TR" sz="2000" dirty="0" smtClean="0"/>
              <a:t>A</a:t>
            </a:r>
            <a:r>
              <a:rPr lang="en-US" sz="2000" dirty="0" err="1" smtClean="0"/>
              <a:t>llows</a:t>
            </a:r>
            <a:r>
              <a:rPr lang="en-US" sz="2000" dirty="0" smtClean="0"/>
              <a:t> </a:t>
            </a:r>
            <a:r>
              <a:rPr lang="en-US" sz="2000" dirty="0"/>
              <a:t>the recipient to </a:t>
            </a:r>
            <a:r>
              <a:rPr lang="en-US" sz="2000" dirty="0" smtClean="0"/>
              <a:t>verify</a:t>
            </a:r>
            <a:r>
              <a:rPr lang="tr-TR" sz="2000" dirty="0" smtClean="0"/>
              <a:t> </a:t>
            </a:r>
            <a:r>
              <a:rPr lang="en-US" sz="2000" dirty="0" smtClean="0"/>
              <a:t>that </a:t>
            </a:r>
            <a:r>
              <a:rPr lang="en-US" sz="2000" dirty="0"/>
              <a:t>intermediate devices </a:t>
            </a:r>
            <a:r>
              <a:rPr lang="en-US" sz="2000" dirty="0" err="1"/>
              <a:t>en</a:t>
            </a:r>
            <a:r>
              <a:rPr lang="en-US" sz="2000" dirty="0"/>
              <a:t> route haven’t changed any of the data in the datagram</a:t>
            </a:r>
            <a:r>
              <a:rPr lang="en-US" sz="2000" dirty="0" smtClean="0"/>
              <a:t>.</a:t>
            </a:r>
            <a:endParaRPr lang="tr-TR" sz="2000" dirty="0" smtClean="0"/>
          </a:p>
          <a:p>
            <a:r>
              <a:rPr lang="en-US" sz="2000" dirty="0"/>
              <a:t>It also provides protection against so-called </a:t>
            </a:r>
            <a:r>
              <a:rPr lang="en-US" sz="2000" b="1" i="1" dirty="0"/>
              <a:t>replay </a:t>
            </a:r>
            <a:r>
              <a:rPr lang="en-US" sz="2000" b="1" i="1" dirty="0" smtClean="0"/>
              <a:t>attacks</a:t>
            </a:r>
            <a:r>
              <a:rPr lang="tr-TR" sz="2000" dirty="0"/>
              <a:t>.</a:t>
            </a:r>
            <a:endParaRPr lang="tr-TR" sz="1200" dirty="0"/>
          </a:p>
        </p:txBody>
      </p:sp>
    </p:spTree>
    <p:extLst>
      <p:ext uri="{BB962C8B-B14F-4D97-AF65-F5344CB8AC3E}">
        <p14:creationId xmlns:p14="http://schemas.microsoft.com/office/powerpoint/2010/main" val="2196251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err="1"/>
              <a:t>IPsec</a:t>
            </a:r>
            <a:r>
              <a:rPr lang="tr-TR" dirty="0"/>
              <a:t> Security </a:t>
            </a:r>
            <a:r>
              <a:rPr lang="tr-TR" dirty="0" err="1"/>
              <a:t>Constructs</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sz="2000" dirty="0" smtClean="0"/>
              <a:t>S</a:t>
            </a:r>
            <a:r>
              <a:rPr lang="en-US" sz="2000" dirty="0" err="1"/>
              <a:t>ecurity</a:t>
            </a:r>
            <a:r>
              <a:rPr lang="en-US" sz="2000" dirty="0"/>
              <a:t> </a:t>
            </a:r>
            <a:r>
              <a:rPr lang="tr-TR" sz="2000" dirty="0"/>
              <a:t>A</a:t>
            </a:r>
            <a:r>
              <a:rPr lang="en-US" sz="2000" dirty="0" err="1"/>
              <a:t>ssociations</a:t>
            </a:r>
            <a:r>
              <a:rPr lang="tr-TR" sz="2000" dirty="0"/>
              <a:t>(SA)</a:t>
            </a:r>
          </a:p>
          <a:p>
            <a:pPr>
              <a:buFont typeface="Wingdings" panose="05000000000000000000" pitchFamily="2" charset="2"/>
              <a:buChar char="Ø"/>
            </a:pPr>
            <a:r>
              <a:rPr lang="tr-TR" sz="2000" dirty="0"/>
              <a:t>S</a:t>
            </a:r>
            <a:r>
              <a:rPr lang="en-US" sz="2000" dirty="0" err="1"/>
              <a:t>ecurity</a:t>
            </a:r>
            <a:r>
              <a:rPr lang="tr-TR" sz="2000" dirty="0"/>
              <a:t> A</a:t>
            </a:r>
            <a:r>
              <a:rPr lang="en-US" sz="2000" dirty="0" err="1"/>
              <a:t>ssociation</a:t>
            </a:r>
            <a:r>
              <a:rPr lang="en-US" sz="2000" dirty="0"/>
              <a:t> </a:t>
            </a:r>
            <a:r>
              <a:rPr lang="tr-TR" sz="2000" dirty="0"/>
              <a:t>D</a:t>
            </a:r>
            <a:r>
              <a:rPr lang="en-US" sz="2000" dirty="0" err="1" smtClean="0"/>
              <a:t>atabase</a:t>
            </a:r>
            <a:r>
              <a:rPr lang="tr-TR" sz="2000" dirty="0" smtClean="0"/>
              <a:t>(SAD)</a:t>
            </a:r>
            <a:endParaRPr lang="tr-TR" sz="2000" dirty="0"/>
          </a:p>
          <a:p>
            <a:pPr>
              <a:buFont typeface="Wingdings" panose="05000000000000000000" pitchFamily="2" charset="2"/>
              <a:buChar char="Ø"/>
            </a:pPr>
            <a:r>
              <a:rPr lang="tr-TR" sz="2000" dirty="0"/>
              <a:t>S</a:t>
            </a:r>
            <a:r>
              <a:rPr lang="en-US" sz="2000" dirty="0" err="1"/>
              <a:t>ecurity</a:t>
            </a:r>
            <a:r>
              <a:rPr lang="en-US" sz="2000" dirty="0"/>
              <a:t> </a:t>
            </a:r>
            <a:r>
              <a:rPr lang="tr-TR" sz="2000" dirty="0"/>
              <a:t>P</a:t>
            </a:r>
            <a:r>
              <a:rPr lang="en-US" sz="2000" dirty="0" err="1" smtClean="0"/>
              <a:t>olicies</a:t>
            </a:r>
            <a:r>
              <a:rPr lang="tr-TR" sz="2000" dirty="0" smtClean="0"/>
              <a:t>(SP)</a:t>
            </a:r>
            <a:endParaRPr lang="tr-TR" sz="2000" dirty="0"/>
          </a:p>
          <a:p>
            <a:pPr>
              <a:buFont typeface="Wingdings" panose="05000000000000000000" pitchFamily="2" charset="2"/>
              <a:buChar char="Ø"/>
            </a:pPr>
            <a:r>
              <a:rPr lang="tr-TR" sz="2000" dirty="0"/>
              <a:t>S</a:t>
            </a:r>
            <a:r>
              <a:rPr lang="en-US" sz="2000" dirty="0" err="1"/>
              <a:t>ecurity</a:t>
            </a:r>
            <a:r>
              <a:rPr lang="en-US" sz="2000" dirty="0"/>
              <a:t> </a:t>
            </a:r>
            <a:r>
              <a:rPr lang="tr-TR" sz="2000" dirty="0"/>
              <a:t>P</a:t>
            </a:r>
            <a:r>
              <a:rPr lang="en-US" sz="2000" dirty="0" err="1"/>
              <a:t>olicy</a:t>
            </a:r>
            <a:r>
              <a:rPr lang="en-US" sz="2000" dirty="0"/>
              <a:t> </a:t>
            </a:r>
            <a:r>
              <a:rPr lang="tr-TR" sz="2000" dirty="0"/>
              <a:t>D</a:t>
            </a:r>
            <a:r>
              <a:rPr lang="en-US" sz="2000" dirty="0" err="1" smtClean="0"/>
              <a:t>atabase</a:t>
            </a:r>
            <a:r>
              <a:rPr lang="tr-TR" sz="2000" dirty="0" smtClean="0"/>
              <a:t>(SPD)</a:t>
            </a:r>
            <a:endParaRPr lang="tr-TR" sz="2000" dirty="0"/>
          </a:p>
          <a:p>
            <a:pPr>
              <a:buFont typeface="Wingdings" panose="05000000000000000000" pitchFamily="2" charset="2"/>
              <a:buChar char="Ø"/>
            </a:pPr>
            <a:r>
              <a:rPr lang="en-US" sz="2000" dirty="0"/>
              <a:t>Selectors</a:t>
            </a:r>
            <a:endParaRPr lang="tr-TR" sz="2000" dirty="0"/>
          </a:p>
          <a:p>
            <a:pPr>
              <a:buFont typeface="Wingdings" panose="05000000000000000000" pitchFamily="2" charset="2"/>
              <a:buChar char="Ø"/>
            </a:pPr>
            <a:r>
              <a:rPr lang="tr-TR" sz="2000" dirty="0"/>
              <a:t>S</a:t>
            </a:r>
            <a:r>
              <a:rPr lang="en-US" sz="2000" dirty="0" err="1"/>
              <a:t>ecurity</a:t>
            </a:r>
            <a:r>
              <a:rPr lang="en-US" sz="2000" dirty="0"/>
              <a:t> </a:t>
            </a:r>
            <a:r>
              <a:rPr lang="tr-TR" sz="2000" dirty="0"/>
              <a:t>P</a:t>
            </a:r>
            <a:r>
              <a:rPr lang="en-US" sz="2000" dirty="0" err="1"/>
              <a:t>arameter</a:t>
            </a:r>
            <a:r>
              <a:rPr lang="en-US" sz="2000" dirty="0"/>
              <a:t> </a:t>
            </a:r>
            <a:r>
              <a:rPr lang="tr-TR" sz="2000" dirty="0"/>
              <a:t>I</a:t>
            </a:r>
            <a:r>
              <a:rPr lang="en-US" sz="2000" dirty="0" err="1" smtClean="0"/>
              <a:t>ndex</a:t>
            </a:r>
            <a:r>
              <a:rPr lang="tr-TR" sz="2000" dirty="0" smtClean="0"/>
              <a:t>(SPI)</a:t>
            </a:r>
          </a:p>
          <a:p>
            <a:r>
              <a:rPr lang="en-US" sz="2000" dirty="0"/>
              <a:t>The </a:t>
            </a:r>
            <a:r>
              <a:rPr lang="en-US" sz="2000" dirty="0"/>
              <a:t>main difference between </a:t>
            </a:r>
            <a:r>
              <a:rPr lang="tr-TR" sz="2000" dirty="0" smtClean="0"/>
              <a:t>SA </a:t>
            </a:r>
            <a:r>
              <a:rPr lang="tr-TR" sz="2000" dirty="0" err="1" smtClean="0"/>
              <a:t>and</a:t>
            </a:r>
            <a:r>
              <a:rPr lang="tr-TR" sz="2000" dirty="0" smtClean="0"/>
              <a:t> SP</a:t>
            </a:r>
            <a:r>
              <a:rPr lang="en-US" sz="2000" dirty="0" smtClean="0"/>
              <a:t> </a:t>
            </a:r>
            <a:r>
              <a:rPr lang="en-US" sz="2000" dirty="0"/>
              <a:t>is that security policies </a:t>
            </a:r>
            <a:r>
              <a:rPr lang="en-US" sz="2000" dirty="0"/>
              <a:t>are</a:t>
            </a:r>
            <a:r>
              <a:rPr lang="tr-TR" sz="2000" dirty="0"/>
              <a:t> </a:t>
            </a:r>
            <a:r>
              <a:rPr lang="en-US" sz="2000" dirty="0"/>
              <a:t>general</a:t>
            </a:r>
            <a:r>
              <a:rPr lang="en-US" sz="2000" dirty="0"/>
              <a:t>, while security associations are more specific. To determine what to do </a:t>
            </a:r>
            <a:r>
              <a:rPr lang="en-US" sz="2000" dirty="0"/>
              <a:t>with</a:t>
            </a:r>
            <a:r>
              <a:rPr lang="tr-TR" sz="2000" dirty="0"/>
              <a:t> </a:t>
            </a:r>
            <a:r>
              <a:rPr lang="en-US" sz="2000" dirty="0"/>
              <a:t>a </a:t>
            </a:r>
            <a:r>
              <a:rPr lang="en-US" sz="2000" dirty="0"/>
              <a:t>particular datagram, a device first checks the SPD. The security policies in </a:t>
            </a:r>
            <a:r>
              <a:rPr lang="en-US" sz="2000" dirty="0"/>
              <a:t>the</a:t>
            </a:r>
            <a:r>
              <a:rPr lang="tr-TR" sz="2000" dirty="0"/>
              <a:t> </a:t>
            </a:r>
            <a:r>
              <a:rPr lang="en-US" sz="2000" dirty="0"/>
              <a:t>SPD </a:t>
            </a:r>
            <a:r>
              <a:rPr lang="en-US" sz="2000" dirty="0"/>
              <a:t>may reference a particular SA in the SAD.</a:t>
            </a:r>
            <a:endParaRPr lang="tr-TR" sz="2000" dirty="0"/>
          </a:p>
        </p:txBody>
      </p:sp>
    </p:spTree>
    <p:extLst>
      <p:ext uri="{BB962C8B-B14F-4D97-AF65-F5344CB8AC3E}">
        <p14:creationId xmlns:p14="http://schemas.microsoft.com/office/powerpoint/2010/main" val="796596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Security </a:t>
            </a:r>
            <a:r>
              <a:rPr lang="tr-TR" dirty="0" err="1" smtClean="0"/>
              <a:t>Association</a:t>
            </a:r>
            <a:r>
              <a:rPr lang="tr-TR" dirty="0" smtClean="0"/>
              <a:t>(SA)</a:t>
            </a:r>
            <a:endParaRPr lang="tr-TR" dirty="0"/>
          </a:p>
        </p:txBody>
      </p:sp>
      <p:sp>
        <p:nvSpPr>
          <p:cNvPr id="3" name="İçerik Yer Tutucusu 2"/>
          <p:cNvSpPr>
            <a:spLocks noGrp="1"/>
          </p:cNvSpPr>
          <p:nvPr>
            <p:ph idx="1"/>
          </p:nvPr>
        </p:nvSpPr>
        <p:spPr/>
        <p:txBody>
          <a:bodyPr/>
          <a:lstStyle/>
          <a:p>
            <a:r>
              <a:rPr lang="en-US" sz="2000" dirty="0" smtClean="0"/>
              <a:t>A </a:t>
            </a:r>
            <a:r>
              <a:rPr lang="en-US" sz="2000" dirty="0"/>
              <a:t>security association consists of features like traffic encryption key, cryptographic algorithm and mode, and also parameters required for the network data.</a:t>
            </a:r>
          </a:p>
          <a:p>
            <a:r>
              <a:rPr lang="en-US" sz="2000" dirty="0" smtClean="0"/>
              <a:t>With </a:t>
            </a:r>
            <a:r>
              <a:rPr lang="en-US" sz="2000" dirty="0"/>
              <a:t>SAs, enterprises can manage specifically which resources can securely communicate as per the security policy</a:t>
            </a:r>
            <a:r>
              <a:rPr lang="en-US" sz="2000" dirty="0" smtClean="0"/>
              <a:t>.</a:t>
            </a:r>
            <a:endParaRPr lang="tr-TR" sz="2000" dirty="0" smtClean="0"/>
          </a:p>
          <a:p>
            <a:r>
              <a:rPr lang="en-US" sz="2000" dirty="0"/>
              <a:t>The framework for establishing security associations is provided by </a:t>
            </a:r>
            <a:r>
              <a:rPr lang="en-US" sz="2000" dirty="0" smtClean="0"/>
              <a:t>the</a:t>
            </a:r>
            <a:r>
              <a:rPr lang="tr-TR" sz="2000" dirty="0" smtClean="0"/>
              <a:t> Internet Security </a:t>
            </a:r>
            <a:r>
              <a:rPr lang="tr-TR" sz="2000" dirty="0" err="1" smtClean="0"/>
              <a:t>Association</a:t>
            </a:r>
            <a:r>
              <a:rPr lang="tr-TR" sz="2000" dirty="0" smtClean="0"/>
              <a:t> </a:t>
            </a:r>
            <a:r>
              <a:rPr lang="tr-TR" sz="2000" dirty="0" err="1" smtClean="0"/>
              <a:t>and</a:t>
            </a:r>
            <a:r>
              <a:rPr lang="tr-TR" sz="2000" dirty="0" smtClean="0"/>
              <a:t> </a:t>
            </a:r>
            <a:r>
              <a:rPr lang="tr-TR" sz="2000" dirty="0" err="1" smtClean="0"/>
              <a:t>Key</a:t>
            </a:r>
            <a:r>
              <a:rPr lang="tr-TR" sz="2000" dirty="0" smtClean="0"/>
              <a:t> Management Protocol </a:t>
            </a:r>
            <a:r>
              <a:rPr lang="en-US" sz="2000" dirty="0" smtClean="0"/>
              <a:t>(</a:t>
            </a:r>
            <a:r>
              <a:rPr lang="en-US" sz="2000" b="1" dirty="0" smtClean="0"/>
              <a:t>ISAKMP</a:t>
            </a:r>
            <a:r>
              <a:rPr lang="en-US" sz="2000" dirty="0" smtClean="0"/>
              <a:t>).</a:t>
            </a:r>
            <a:endParaRPr lang="tr-TR" sz="2000" dirty="0" smtClean="0"/>
          </a:p>
          <a:p>
            <a:endParaRPr lang="tr-TR" sz="1600" dirty="0"/>
          </a:p>
        </p:txBody>
      </p:sp>
      <p:pic>
        <p:nvPicPr>
          <p:cNvPr id="4" name="Resim 3"/>
          <p:cNvPicPr>
            <a:picLocks noChangeAspect="1"/>
          </p:cNvPicPr>
          <p:nvPr/>
        </p:nvPicPr>
        <p:blipFill>
          <a:blip r:embed="rId2"/>
          <a:stretch>
            <a:fillRect/>
          </a:stretch>
        </p:blipFill>
        <p:spPr>
          <a:xfrm>
            <a:off x="3608965" y="4341090"/>
            <a:ext cx="3090976" cy="1459346"/>
          </a:xfrm>
          <a:prstGeom prst="rect">
            <a:avLst/>
          </a:prstGeom>
        </p:spPr>
      </p:pic>
    </p:spTree>
    <p:extLst>
      <p:ext uri="{BB962C8B-B14F-4D97-AF65-F5344CB8AC3E}">
        <p14:creationId xmlns:p14="http://schemas.microsoft.com/office/powerpoint/2010/main" val="2525119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Internet </a:t>
            </a:r>
            <a:r>
              <a:rPr lang="tr-TR" dirty="0" err="1" smtClean="0"/>
              <a:t>Key</a:t>
            </a:r>
            <a:r>
              <a:rPr lang="tr-TR" dirty="0" smtClean="0"/>
              <a:t> Exchange (IKE)</a:t>
            </a:r>
            <a:endParaRPr lang="tr-TR" dirty="0"/>
          </a:p>
        </p:txBody>
      </p:sp>
      <p:sp>
        <p:nvSpPr>
          <p:cNvPr id="3" name="İçerik Yer Tutucusu 2"/>
          <p:cNvSpPr>
            <a:spLocks noGrp="1"/>
          </p:cNvSpPr>
          <p:nvPr>
            <p:ph idx="1"/>
          </p:nvPr>
        </p:nvSpPr>
        <p:spPr/>
        <p:txBody>
          <a:bodyPr>
            <a:normAutofit/>
          </a:bodyPr>
          <a:lstStyle/>
          <a:p>
            <a:r>
              <a:rPr lang="en-US" sz="2000" dirty="0"/>
              <a:t>The purpose of IKE is to allow devices to exchange information that’s required </a:t>
            </a:r>
            <a:r>
              <a:rPr lang="en-US" sz="2000" dirty="0"/>
              <a:t>for</a:t>
            </a:r>
            <a:r>
              <a:rPr lang="tr-TR" sz="2000" dirty="0"/>
              <a:t> </a:t>
            </a:r>
            <a:r>
              <a:rPr lang="tr-TR" sz="2000" dirty="0" err="1"/>
              <a:t>secure</a:t>
            </a:r>
            <a:r>
              <a:rPr lang="tr-TR" sz="2000" dirty="0"/>
              <a:t> </a:t>
            </a:r>
            <a:r>
              <a:rPr lang="tr-TR" sz="2000" dirty="0" err="1"/>
              <a:t>communication</a:t>
            </a:r>
            <a:r>
              <a:rPr lang="en-US" sz="2000" dirty="0"/>
              <a:t>.</a:t>
            </a:r>
            <a:endParaRPr lang="tr-TR" sz="2000" dirty="0"/>
          </a:p>
          <a:p>
            <a:r>
              <a:rPr lang="tr-TR" sz="2000" dirty="0" err="1"/>
              <a:t>Defined</a:t>
            </a:r>
            <a:r>
              <a:rPr lang="tr-TR" sz="2000" dirty="0"/>
              <a:t> in RFC </a:t>
            </a:r>
            <a:r>
              <a:rPr lang="tr-TR" sz="2000" dirty="0" smtClean="0"/>
              <a:t>2409</a:t>
            </a:r>
          </a:p>
          <a:p>
            <a:endParaRPr lang="tr-TR" sz="2000" dirty="0"/>
          </a:p>
        </p:txBody>
      </p:sp>
    </p:spTree>
    <p:extLst>
      <p:ext uri="{BB962C8B-B14F-4D97-AF65-F5344CB8AC3E}">
        <p14:creationId xmlns:p14="http://schemas.microsoft.com/office/powerpoint/2010/main" val="1209060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Qualification</a:t>
            </a:r>
            <a:r>
              <a:rPr lang="tr-TR" dirty="0" smtClean="0"/>
              <a:t> of Security</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endParaRPr lang="tr-TR" sz="2400" dirty="0" smtClean="0"/>
          </a:p>
          <a:p>
            <a:pPr>
              <a:buFont typeface="Wingdings" panose="05000000000000000000" pitchFamily="2" charset="2"/>
              <a:buChar char="Ø"/>
            </a:pPr>
            <a:endParaRPr lang="tr-TR" sz="2400" dirty="0"/>
          </a:p>
          <a:p>
            <a:pPr>
              <a:buFont typeface="Wingdings" panose="05000000000000000000" pitchFamily="2" charset="2"/>
              <a:buChar char="Ø"/>
            </a:pPr>
            <a:r>
              <a:rPr lang="en-US" sz="2400" dirty="0" smtClean="0"/>
              <a:t>Confidentiality</a:t>
            </a:r>
            <a:r>
              <a:rPr lang="tr-TR" sz="2400" dirty="0" smtClean="0"/>
              <a:t> (</a:t>
            </a:r>
            <a:r>
              <a:rPr lang="tr-TR" sz="2400" dirty="0" err="1" smtClean="0"/>
              <a:t>Privacy</a:t>
            </a:r>
            <a:r>
              <a:rPr lang="tr-TR" sz="2400" dirty="0" smtClean="0"/>
              <a:t>)</a:t>
            </a:r>
          </a:p>
          <a:p>
            <a:pPr>
              <a:buFont typeface="Wingdings" panose="05000000000000000000" pitchFamily="2" charset="2"/>
              <a:buChar char="Ø"/>
            </a:pPr>
            <a:r>
              <a:rPr lang="en-US" sz="2400" dirty="0" smtClean="0"/>
              <a:t>Integrity</a:t>
            </a:r>
            <a:endParaRPr lang="tr-TR" sz="2400" dirty="0" smtClean="0"/>
          </a:p>
          <a:p>
            <a:pPr>
              <a:buFont typeface="Wingdings" panose="05000000000000000000" pitchFamily="2" charset="2"/>
              <a:buChar char="Ø"/>
            </a:pPr>
            <a:r>
              <a:rPr lang="en-US" sz="2400" dirty="0" smtClean="0"/>
              <a:t>Authentication</a:t>
            </a:r>
            <a:endParaRPr lang="tr-TR" sz="2400" dirty="0" smtClean="0"/>
          </a:p>
          <a:p>
            <a:pPr>
              <a:buFont typeface="Wingdings" panose="05000000000000000000" pitchFamily="2" charset="2"/>
              <a:buChar char="Ø"/>
            </a:pPr>
            <a:r>
              <a:rPr lang="tr-TR" sz="2400" dirty="0"/>
              <a:t>N</a:t>
            </a:r>
            <a:r>
              <a:rPr lang="en-US" sz="2400" dirty="0" smtClean="0"/>
              <a:t>on-repudiation</a:t>
            </a:r>
            <a:endParaRPr lang="tr-TR" sz="2400" dirty="0"/>
          </a:p>
        </p:txBody>
      </p:sp>
    </p:spTree>
    <p:extLst>
      <p:ext uri="{BB962C8B-B14F-4D97-AF65-F5344CB8AC3E}">
        <p14:creationId xmlns:p14="http://schemas.microsoft.com/office/powerpoint/2010/main" val="89533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Protocol Suite</a:t>
            </a:r>
            <a:endParaRPr lang="tr-TR" dirty="0"/>
          </a:p>
        </p:txBody>
      </p:sp>
      <p:pic>
        <p:nvPicPr>
          <p:cNvPr id="4" name="İçerik Yer Tutucusu 3"/>
          <p:cNvPicPr>
            <a:picLocks noGrp="1" noChangeAspect="1"/>
          </p:cNvPicPr>
          <p:nvPr>
            <p:ph idx="1"/>
          </p:nvPr>
        </p:nvPicPr>
        <p:blipFill>
          <a:blip r:embed="rId2"/>
          <a:stretch>
            <a:fillRect/>
          </a:stretch>
        </p:blipFill>
        <p:spPr>
          <a:xfrm>
            <a:off x="2827048" y="2372663"/>
            <a:ext cx="6353175" cy="2943225"/>
          </a:xfrm>
          <a:prstGeom prst="rect">
            <a:avLst/>
          </a:prstGeom>
        </p:spPr>
      </p:pic>
    </p:spTree>
    <p:extLst>
      <p:ext uri="{BB962C8B-B14F-4D97-AF65-F5344CB8AC3E}">
        <p14:creationId xmlns:p14="http://schemas.microsoft.com/office/powerpoint/2010/main" val="3169601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IPsec</a:t>
            </a:r>
            <a:r>
              <a:rPr lang="tr-TR" b="1" dirty="0"/>
              <a:t> </a:t>
            </a:r>
            <a:r>
              <a:rPr lang="tr-TR" b="1" dirty="0" err="1"/>
              <a:t>Architectures</a:t>
            </a:r>
            <a:endParaRPr lang="tr-TR" dirty="0"/>
          </a:p>
        </p:txBody>
      </p:sp>
      <p:sp>
        <p:nvSpPr>
          <p:cNvPr id="3" name="İçerik Yer Tutucusu 2"/>
          <p:cNvSpPr>
            <a:spLocks noGrp="1"/>
          </p:cNvSpPr>
          <p:nvPr>
            <p:ph idx="1"/>
          </p:nvPr>
        </p:nvSpPr>
        <p:spPr/>
        <p:txBody>
          <a:bodyPr>
            <a:normAutofit/>
          </a:bodyPr>
          <a:lstStyle/>
          <a:p>
            <a:pPr>
              <a:buFont typeface="Wingdings" panose="05000000000000000000" pitchFamily="2" charset="2"/>
              <a:buChar char="Ø"/>
            </a:pPr>
            <a:r>
              <a:rPr lang="tr-TR" sz="2400" dirty="0" err="1"/>
              <a:t>Integrated</a:t>
            </a:r>
            <a:r>
              <a:rPr lang="tr-TR" sz="2400" dirty="0"/>
              <a:t> </a:t>
            </a:r>
            <a:r>
              <a:rPr lang="tr-TR" sz="2400" dirty="0" smtClean="0"/>
              <a:t>Architecture</a:t>
            </a:r>
          </a:p>
          <a:p>
            <a:pPr marL="0" indent="0">
              <a:buNone/>
            </a:pPr>
            <a:r>
              <a:rPr lang="tr-TR" sz="2000" dirty="0" smtClean="0"/>
              <a:t>   I</a:t>
            </a:r>
            <a:r>
              <a:rPr lang="en-US" sz="2000" dirty="0" err="1" smtClean="0"/>
              <a:t>ntegrate</a:t>
            </a:r>
            <a:r>
              <a:rPr lang="en-US" sz="2000" dirty="0" smtClean="0"/>
              <a:t> </a:t>
            </a:r>
            <a:r>
              <a:rPr lang="en-US" sz="2000" dirty="0"/>
              <a:t>IPsec’s protocols and </a:t>
            </a:r>
            <a:r>
              <a:rPr lang="en-US" sz="2000" dirty="0" smtClean="0"/>
              <a:t>capabilities</a:t>
            </a:r>
            <a:r>
              <a:rPr lang="tr-TR" sz="2000" dirty="0" smtClean="0"/>
              <a:t> </a:t>
            </a:r>
            <a:r>
              <a:rPr lang="tr-TR" sz="2000" dirty="0" err="1" smtClean="0"/>
              <a:t>directly</a:t>
            </a:r>
            <a:r>
              <a:rPr lang="tr-TR" sz="2000" dirty="0" smtClean="0"/>
              <a:t> </a:t>
            </a:r>
            <a:r>
              <a:rPr lang="tr-TR" sz="2000" dirty="0" err="1"/>
              <a:t>into</a:t>
            </a:r>
            <a:r>
              <a:rPr lang="tr-TR" sz="2000" dirty="0"/>
              <a:t> IP </a:t>
            </a:r>
            <a:r>
              <a:rPr lang="tr-TR" sz="2000" dirty="0" err="1"/>
              <a:t>itself</a:t>
            </a:r>
            <a:r>
              <a:rPr lang="tr-TR" sz="2000" dirty="0"/>
              <a:t>.</a:t>
            </a:r>
            <a:endParaRPr lang="tr-TR" sz="2000" dirty="0" smtClean="0"/>
          </a:p>
          <a:p>
            <a:pPr>
              <a:buFont typeface="Wingdings" panose="05000000000000000000" pitchFamily="2" charset="2"/>
              <a:buChar char="Ø"/>
            </a:pPr>
            <a:r>
              <a:rPr lang="en-US" sz="2400" dirty="0"/>
              <a:t>Bump in the Stack (BITS) </a:t>
            </a:r>
            <a:r>
              <a:rPr lang="en-US" sz="2400" dirty="0" smtClean="0"/>
              <a:t>Architecture</a:t>
            </a:r>
            <a:endParaRPr lang="tr-TR" sz="2400" dirty="0" smtClean="0"/>
          </a:p>
        </p:txBody>
      </p:sp>
      <p:pic>
        <p:nvPicPr>
          <p:cNvPr id="4" name="Resim 3"/>
          <p:cNvPicPr>
            <a:picLocks noChangeAspect="1"/>
          </p:cNvPicPr>
          <p:nvPr/>
        </p:nvPicPr>
        <p:blipFill>
          <a:blip r:embed="rId2"/>
          <a:stretch>
            <a:fillRect/>
          </a:stretch>
        </p:blipFill>
        <p:spPr>
          <a:xfrm>
            <a:off x="1828511" y="3569422"/>
            <a:ext cx="2928216" cy="2456947"/>
          </a:xfrm>
          <a:prstGeom prst="rect">
            <a:avLst/>
          </a:prstGeom>
        </p:spPr>
      </p:pic>
    </p:spTree>
    <p:extLst>
      <p:ext uri="{BB962C8B-B14F-4D97-AF65-F5344CB8AC3E}">
        <p14:creationId xmlns:p14="http://schemas.microsoft.com/office/powerpoint/2010/main" val="4042763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IPsec</a:t>
            </a:r>
            <a:r>
              <a:rPr lang="tr-TR" b="1" dirty="0"/>
              <a:t> </a:t>
            </a:r>
            <a:r>
              <a:rPr lang="tr-TR" b="1" dirty="0" err="1"/>
              <a:t>Architectures</a:t>
            </a:r>
            <a:endParaRPr lang="tr-TR" dirty="0"/>
          </a:p>
        </p:txBody>
      </p:sp>
      <p:sp>
        <p:nvSpPr>
          <p:cNvPr id="3" name="İçerik Yer Tutucusu 2"/>
          <p:cNvSpPr>
            <a:spLocks noGrp="1"/>
          </p:cNvSpPr>
          <p:nvPr>
            <p:ph idx="1"/>
          </p:nvPr>
        </p:nvSpPr>
        <p:spPr/>
        <p:txBody>
          <a:bodyPr/>
          <a:lstStyle/>
          <a:p>
            <a:pPr>
              <a:buFont typeface="Wingdings" panose="05000000000000000000" pitchFamily="2" charset="2"/>
              <a:buChar char="Ø"/>
            </a:pPr>
            <a:r>
              <a:rPr lang="en-US" dirty="0"/>
              <a:t>Bump </a:t>
            </a:r>
            <a:r>
              <a:rPr lang="en-US" dirty="0" smtClean="0"/>
              <a:t>in </a:t>
            </a:r>
            <a:r>
              <a:rPr lang="en-US" dirty="0"/>
              <a:t>the Wire (BITW) </a:t>
            </a:r>
            <a:r>
              <a:rPr lang="en-US" dirty="0" smtClean="0"/>
              <a:t>Architecture</a:t>
            </a:r>
            <a:endParaRPr lang="tr-TR" dirty="0" smtClean="0"/>
          </a:p>
          <a:p>
            <a:pPr marL="0" indent="0">
              <a:buNone/>
            </a:pPr>
            <a:endParaRPr lang="tr-TR" dirty="0"/>
          </a:p>
        </p:txBody>
      </p:sp>
      <p:pic>
        <p:nvPicPr>
          <p:cNvPr id="4" name="Resim 3"/>
          <p:cNvPicPr>
            <a:picLocks noChangeAspect="1"/>
          </p:cNvPicPr>
          <p:nvPr/>
        </p:nvPicPr>
        <p:blipFill>
          <a:blip r:embed="rId2"/>
          <a:stretch>
            <a:fillRect/>
          </a:stretch>
        </p:blipFill>
        <p:spPr>
          <a:xfrm>
            <a:off x="1773815" y="2966027"/>
            <a:ext cx="5153025" cy="2514600"/>
          </a:xfrm>
          <a:prstGeom prst="rect">
            <a:avLst/>
          </a:prstGeom>
        </p:spPr>
      </p:pic>
    </p:spTree>
    <p:extLst>
      <p:ext uri="{BB962C8B-B14F-4D97-AF65-F5344CB8AC3E}">
        <p14:creationId xmlns:p14="http://schemas.microsoft.com/office/powerpoint/2010/main" val="412844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Tunnel</a:t>
            </a:r>
            <a:r>
              <a:rPr lang="tr-TR" dirty="0" smtClean="0"/>
              <a:t> </a:t>
            </a:r>
            <a:r>
              <a:rPr lang="tr-TR" dirty="0" err="1" smtClean="0"/>
              <a:t>Mode</a:t>
            </a:r>
            <a:r>
              <a:rPr lang="tr-TR" dirty="0" smtClean="0"/>
              <a:t> </a:t>
            </a:r>
            <a:r>
              <a:rPr lang="tr-TR" dirty="0" err="1" smtClean="0"/>
              <a:t>vs</a:t>
            </a:r>
            <a:r>
              <a:rPr lang="tr-TR" dirty="0" smtClean="0"/>
              <a:t> Transport </a:t>
            </a:r>
            <a:r>
              <a:rPr lang="tr-TR" dirty="0" err="1" smtClean="0"/>
              <a:t>Mode</a:t>
            </a:r>
            <a:endParaRPr lang="tr-TR" dirty="0"/>
          </a:p>
        </p:txBody>
      </p:sp>
      <p:sp>
        <p:nvSpPr>
          <p:cNvPr id="3" name="İçerik Yer Tutucusu 2"/>
          <p:cNvSpPr>
            <a:spLocks noGrp="1"/>
          </p:cNvSpPr>
          <p:nvPr>
            <p:ph idx="1"/>
          </p:nvPr>
        </p:nvSpPr>
        <p:spPr/>
        <p:txBody>
          <a:bodyPr>
            <a:normAutofit/>
          </a:bodyPr>
          <a:lstStyle/>
          <a:p>
            <a:endParaRPr lang="tr-TR" sz="2000" dirty="0" smtClean="0"/>
          </a:p>
          <a:p>
            <a:r>
              <a:rPr lang="en-US" sz="2000" dirty="0" smtClean="0"/>
              <a:t>In </a:t>
            </a:r>
            <a:r>
              <a:rPr lang="en-US" sz="2000" dirty="0"/>
              <a:t>general, the </a:t>
            </a:r>
            <a:r>
              <a:rPr lang="en-US" sz="2000" b="1" dirty="0"/>
              <a:t>transport mode </a:t>
            </a:r>
            <a:r>
              <a:rPr lang="en-US" sz="2000" dirty="0"/>
              <a:t>is employed to protect the </a:t>
            </a:r>
            <a:r>
              <a:rPr lang="en-US" sz="2000" b="1" dirty="0"/>
              <a:t>host-to-host IPsec tunnel</a:t>
            </a:r>
            <a:r>
              <a:rPr lang="en-US" sz="2000" dirty="0"/>
              <a:t>, whereas the </a:t>
            </a:r>
            <a:r>
              <a:rPr lang="en-US" sz="2000" b="1" dirty="0"/>
              <a:t>tunnel mode </a:t>
            </a:r>
            <a:r>
              <a:rPr lang="en-US" sz="2000" dirty="0"/>
              <a:t>is </a:t>
            </a:r>
            <a:r>
              <a:rPr lang="en-US" sz="2000" dirty="0" smtClean="0"/>
              <a:t>implemented </a:t>
            </a:r>
            <a:r>
              <a:rPr lang="en-US" sz="2000" dirty="0"/>
              <a:t>to protect the </a:t>
            </a:r>
            <a:r>
              <a:rPr lang="en-US" sz="2000" b="1" dirty="0"/>
              <a:t>gateway-to-gateway</a:t>
            </a:r>
            <a:r>
              <a:rPr lang="en-US" sz="2000" dirty="0"/>
              <a:t> IPsec tunnel</a:t>
            </a:r>
            <a:r>
              <a:rPr lang="en-US" sz="2000" dirty="0" smtClean="0"/>
              <a:t>.</a:t>
            </a:r>
            <a:endParaRPr lang="tr-TR" sz="2000" dirty="0" smtClean="0"/>
          </a:p>
          <a:p>
            <a:r>
              <a:rPr lang="en-US" sz="2000" dirty="0"/>
              <a:t>In transport mode the payload of the packet is encapsulated by the transport-mode IPsec implementation; however, the IP header remains unchanged. The new IP packet includes the </a:t>
            </a:r>
            <a:r>
              <a:rPr lang="en-US" sz="2000" dirty="0" smtClean="0"/>
              <a:t>processed packet payload as well as the old IP header once the packet is processed with </a:t>
            </a:r>
            <a:r>
              <a:rPr lang="en-US" sz="2000" dirty="0"/>
              <a:t>IPsec. The </a:t>
            </a:r>
            <a:r>
              <a:rPr lang="en-US" sz="2000" b="1" dirty="0"/>
              <a:t>transport mode does not have the </a:t>
            </a:r>
            <a:r>
              <a:rPr lang="en-US" sz="2000" b="1" dirty="0" smtClean="0"/>
              <a:t>capability </a:t>
            </a:r>
            <a:r>
              <a:rPr lang="en-US" sz="2000" b="1" dirty="0"/>
              <a:t>to shield the information carried in the IP header</a:t>
            </a:r>
            <a:r>
              <a:rPr lang="en-US" sz="2000" dirty="0"/>
              <a:t>, which lets an attacker identify the source and destination of the packet</a:t>
            </a:r>
            <a:r>
              <a:rPr lang="en-US" sz="2000" dirty="0" smtClean="0"/>
              <a:t>.</a:t>
            </a:r>
            <a:endParaRPr lang="tr-TR" sz="2000" dirty="0" smtClean="0"/>
          </a:p>
          <a:p>
            <a:r>
              <a:rPr lang="en-US" sz="2000" dirty="0"/>
              <a:t>In tunnel mode the IPsec implementation encapsulates the whole IP packet. The whole packet turns into the packet's payload that is processed using IPsec. The newly created IP header contains two IPsec gateway addresses. </a:t>
            </a:r>
            <a:r>
              <a:rPr lang="en-US" sz="2000" b="1" dirty="0"/>
              <a:t>Use of the tunnel mode prevents an attacker from inspecting the information and decoding it</a:t>
            </a:r>
            <a:r>
              <a:rPr lang="en-US" sz="2000" dirty="0"/>
              <a:t>, and it also hides the source and destination of the packet.</a:t>
            </a:r>
            <a:endParaRPr lang="tr-TR" sz="1600" dirty="0" smtClean="0"/>
          </a:p>
          <a:p>
            <a:endParaRPr lang="tr-TR" sz="1600" dirty="0"/>
          </a:p>
        </p:txBody>
      </p:sp>
    </p:spTree>
    <p:extLst>
      <p:ext uri="{BB962C8B-B14F-4D97-AF65-F5344CB8AC3E}">
        <p14:creationId xmlns:p14="http://schemas.microsoft.com/office/powerpoint/2010/main" val="3068280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t>Transport </a:t>
            </a:r>
            <a:r>
              <a:rPr lang="tr-TR" dirty="0" err="1"/>
              <a:t>Mode</a:t>
            </a:r>
            <a:endParaRPr lang="tr-TR" dirty="0"/>
          </a:p>
        </p:txBody>
      </p:sp>
      <p:pic>
        <p:nvPicPr>
          <p:cNvPr id="4" name="İçerik Yer Tutucusu 3"/>
          <p:cNvPicPr>
            <a:picLocks noGrp="1" noChangeAspect="1"/>
          </p:cNvPicPr>
          <p:nvPr>
            <p:ph idx="1"/>
          </p:nvPr>
        </p:nvPicPr>
        <p:blipFill>
          <a:blip r:embed="rId2"/>
          <a:stretch>
            <a:fillRect/>
          </a:stretch>
        </p:blipFill>
        <p:spPr>
          <a:xfrm>
            <a:off x="3233193" y="2689294"/>
            <a:ext cx="4924425" cy="2571750"/>
          </a:xfrm>
          <a:prstGeom prst="rect">
            <a:avLst/>
          </a:prstGeom>
        </p:spPr>
      </p:pic>
    </p:spTree>
    <p:extLst>
      <p:ext uri="{BB962C8B-B14F-4D97-AF65-F5344CB8AC3E}">
        <p14:creationId xmlns:p14="http://schemas.microsoft.com/office/powerpoint/2010/main" val="238561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err="1"/>
              <a:t>Tunnel</a:t>
            </a:r>
            <a:r>
              <a:rPr lang="tr-TR" dirty="0"/>
              <a:t> </a:t>
            </a:r>
            <a:r>
              <a:rPr lang="tr-TR" dirty="0" err="1"/>
              <a:t>Mode</a:t>
            </a:r>
            <a:endParaRPr lang="tr-TR" dirty="0"/>
          </a:p>
        </p:txBody>
      </p:sp>
      <p:pic>
        <p:nvPicPr>
          <p:cNvPr id="4" name="İçerik Yer Tutucusu 3"/>
          <p:cNvPicPr>
            <a:picLocks noGrp="1" noChangeAspect="1"/>
          </p:cNvPicPr>
          <p:nvPr>
            <p:ph idx="1"/>
          </p:nvPr>
        </p:nvPicPr>
        <p:blipFill>
          <a:blip r:embed="rId2"/>
          <a:stretch>
            <a:fillRect/>
          </a:stretch>
        </p:blipFill>
        <p:spPr>
          <a:xfrm>
            <a:off x="3635964" y="2844687"/>
            <a:ext cx="4467225" cy="2400300"/>
          </a:xfrm>
          <a:prstGeom prst="rect">
            <a:avLst/>
          </a:prstGeom>
        </p:spPr>
      </p:pic>
    </p:spTree>
    <p:extLst>
      <p:ext uri="{BB962C8B-B14F-4D97-AF65-F5344CB8AC3E}">
        <p14:creationId xmlns:p14="http://schemas.microsoft.com/office/powerpoint/2010/main" val="3714234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Encapsulating</a:t>
            </a:r>
            <a:r>
              <a:rPr lang="tr-TR" dirty="0" smtClean="0"/>
              <a:t> Security </a:t>
            </a:r>
            <a:r>
              <a:rPr lang="tr-TR" dirty="0" err="1" smtClean="0"/>
              <a:t>Payload</a:t>
            </a:r>
            <a:r>
              <a:rPr lang="tr-TR" dirty="0" smtClean="0"/>
              <a:t> (ESP)</a:t>
            </a:r>
            <a:endParaRPr lang="tr-TR" dirty="0"/>
          </a:p>
        </p:txBody>
      </p:sp>
      <p:sp>
        <p:nvSpPr>
          <p:cNvPr id="3" name="İçerik Yer Tutucusu 2"/>
          <p:cNvSpPr>
            <a:spLocks noGrp="1"/>
          </p:cNvSpPr>
          <p:nvPr>
            <p:ph idx="1"/>
          </p:nvPr>
        </p:nvSpPr>
        <p:spPr/>
        <p:txBody>
          <a:bodyPr>
            <a:normAutofit lnSpcReduction="10000"/>
          </a:bodyPr>
          <a:lstStyle/>
          <a:p>
            <a:r>
              <a:rPr lang="tr-TR" sz="2000" dirty="0" err="1" smtClean="0"/>
              <a:t>Ensures</a:t>
            </a:r>
            <a:r>
              <a:rPr lang="tr-TR" sz="2000" dirty="0" smtClean="0"/>
              <a:t> </a:t>
            </a:r>
            <a:r>
              <a:rPr lang="tr-TR" sz="2000" b="1" dirty="0" err="1" smtClean="0"/>
              <a:t>privacy</a:t>
            </a:r>
            <a:r>
              <a:rPr lang="tr-TR" sz="2000" dirty="0" smtClean="0"/>
              <a:t>. </a:t>
            </a:r>
            <a:r>
              <a:rPr lang="en-US" sz="2000" dirty="0"/>
              <a:t>We want to not </a:t>
            </a:r>
            <a:r>
              <a:rPr lang="en-US" sz="2000" dirty="0"/>
              <a:t>only</a:t>
            </a:r>
            <a:r>
              <a:rPr lang="tr-TR" sz="2000" dirty="0"/>
              <a:t> </a:t>
            </a:r>
            <a:r>
              <a:rPr lang="en-US" sz="2000" dirty="0"/>
              <a:t>protect </a:t>
            </a:r>
            <a:r>
              <a:rPr lang="en-US" sz="2000" dirty="0"/>
              <a:t>against intermediate devices changing the datagrams, but also to </a:t>
            </a:r>
            <a:r>
              <a:rPr lang="en-US" sz="2000" dirty="0"/>
              <a:t>protect</a:t>
            </a:r>
            <a:r>
              <a:rPr lang="tr-TR" sz="2000" dirty="0"/>
              <a:t> </a:t>
            </a:r>
            <a:r>
              <a:rPr lang="en-US" sz="2000" dirty="0"/>
              <a:t>against </a:t>
            </a:r>
            <a:r>
              <a:rPr lang="en-US" sz="2000" dirty="0"/>
              <a:t>them examining their contents as well. For this level of private </a:t>
            </a:r>
            <a:r>
              <a:rPr lang="en-US" sz="2000" dirty="0"/>
              <a:t>communication,</a:t>
            </a:r>
            <a:r>
              <a:rPr lang="tr-TR" sz="2000" dirty="0"/>
              <a:t> </a:t>
            </a:r>
            <a:r>
              <a:rPr lang="en-US" sz="2000" dirty="0"/>
              <a:t>AH </a:t>
            </a:r>
            <a:r>
              <a:rPr lang="en-US" sz="2000" dirty="0"/>
              <a:t>is not enough; we need to use the ESP protocol</a:t>
            </a:r>
            <a:r>
              <a:rPr lang="en-US" sz="2000" dirty="0" smtClean="0"/>
              <a:t>.</a:t>
            </a:r>
            <a:r>
              <a:rPr lang="tr-TR" sz="2000" dirty="0" smtClean="0"/>
              <a:t> </a:t>
            </a:r>
            <a:r>
              <a:rPr lang="en-US" sz="2000" dirty="0"/>
              <a:t>An encryption algorithm combines the data in the datagram </a:t>
            </a:r>
            <a:r>
              <a:rPr lang="en-US" sz="2000" dirty="0" smtClean="0"/>
              <a:t>with</a:t>
            </a:r>
            <a:r>
              <a:rPr lang="tr-TR" sz="2000" dirty="0" smtClean="0"/>
              <a:t> </a:t>
            </a:r>
            <a:r>
              <a:rPr lang="en-US" sz="2000" dirty="0" smtClean="0"/>
              <a:t>a </a:t>
            </a:r>
            <a:r>
              <a:rPr lang="en-US" sz="2000" dirty="0"/>
              <a:t>key to transform it into an encrypted form</a:t>
            </a:r>
            <a:endParaRPr lang="tr-TR" sz="2000" dirty="0"/>
          </a:p>
          <a:p>
            <a:r>
              <a:rPr lang="tr-TR" sz="2000" dirty="0" err="1" smtClean="0"/>
              <a:t>Encrypts</a:t>
            </a:r>
            <a:r>
              <a:rPr lang="tr-TR" sz="2000" dirty="0" smtClean="0"/>
              <a:t> </a:t>
            </a:r>
            <a:r>
              <a:rPr lang="en-US" sz="2000" dirty="0" smtClean="0"/>
              <a:t>the </a:t>
            </a:r>
            <a:r>
              <a:rPr lang="en-US" sz="2000" dirty="0"/>
              <a:t>payload of the </a:t>
            </a:r>
            <a:r>
              <a:rPr lang="en-US" sz="2000" dirty="0" smtClean="0"/>
              <a:t>IP</a:t>
            </a:r>
            <a:r>
              <a:rPr lang="tr-TR" sz="2000" dirty="0" smtClean="0"/>
              <a:t> </a:t>
            </a:r>
            <a:r>
              <a:rPr lang="tr-TR" sz="2000" dirty="0" err="1" smtClean="0"/>
              <a:t>datagram</a:t>
            </a:r>
            <a:r>
              <a:rPr lang="tr-TR" sz="2000" dirty="0" smtClean="0"/>
              <a:t>.</a:t>
            </a:r>
          </a:p>
          <a:p>
            <a:pPr marL="0" indent="0">
              <a:buNone/>
            </a:pPr>
            <a:r>
              <a:rPr lang="tr-TR" sz="2000" dirty="0" smtClean="0"/>
              <a:t>ESP </a:t>
            </a:r>
            <a:r>
              <a:rPr lang="tr-TR" sz="2000" dirty="0" err="1" smtClean="0"/>
              <a:t>headers</a:t>
            </a:r>
            <a:r>
              <a:rPr lang="tr-TR" sz="2000" dirty="0" smtClean="0"/>
              <a:t>:</a:t>
            </a:r>
          </a:p>
          <a:p>
            <a:pPr>
              <a:buFont typeface="Wingdings" panose="05000000000000000000" pitchFamily="2" charset="2"/>
              <a:buChar char="Ø"/>
            </a:pPr>
            <a:r>
              <a:rPr lang="tr-TR" sz="2000" i="1" dirty="0" smtClean="0"/>
              <a:t>ESP </a:t>
            </a:r>
            <a:r>
              <a:rPr lang="tr-TR" sz="2000" i="1" dirty="0" err="1" smtClean="0"/>
              <a:t>Header</a:t>
            </a:r>
            <a:r>
              <a:rPr lang="tr-TR" sz="2000" i="1" dirty="0" smtClean="0"/>
              <a:t>: </a:t>
            </a:r>
            <a:r>
              <a:rPr lang="en-US" sz="2000" dirty="0"/>
              <a:t>This contains two fields, SPI and Sequence Number, and </a:t>
            </a:r>
            <a:r>
              <a:rPr lang="en-US" sz="2000" dirty="0" smtClean="0"/>
              <a:t>comes</a:t>
            </a:r>
            <a:r>
              <a:rPr lang="tr-TR" sz="2000" dirty="0" smtClean="0"/>
              <a:t> </a:t>
            </a:r>
            <a:r>
              <a:rPr lang="en-US" sz="2000" dirty="0" smtClean="0"/>
              <a:t>before </a:t>
            </a:r>
            <a:r>
              <a:rPr lang="en-US" sz="2000" dirty="0"/>
              <a:t>the encrypted data.</a:t>
            </a:r>
            <a:endParaRPr lang="tr-TR" sz="2000" dirty="0" smtClean="0"/>
          </a:p>
          <a:p>
            <a:pPr>
              <a:buFont typeface="Wingdings" panose="05000000000000000000" pitchFamily="2" charset="2"/>
              <a:buChar char="Ø"/>
            </a:pPr>
            <a:r>
              <a:rPr lang="tr-TR" sz="2000" i="1" dirty="0" smtClean="0"/>
              <a:t>ESP </a:t>
            </a:r>
            <a:r>
              <a:rPr lang="tr-TR" sz="2000" i="1" dirty="0" err="1" smtClean="0"/>
              <a:t>Trailer</a:t>
            </a:r>
            <a:r>
              <a:rPr lang="tr-TR" sz="2000" i="1" dirty="0" smtClean="0"/>
              <a:t>: </a:t>
            </a:r>
            <a:r>
              <a:rPr lang="en-US" sz="2000" dirty="0" smtClean="0"/>
              <a:t>This section is placed after the encrypted data. It contains padding</a:t>
            </a:r>
            <a:r>
              <a:rPr lang="tr-TR" sz="2000" dirty="0" smtClean="0"/>
              <a:t> </a:t>
            </a:r>
            <a:r>
              <a:rPr lang="en-US" sz="2000" dirty="0" smtClean="0"/>
              <a:t>that is used to align the encrypted data through a Padding and Pad Length field.</a:t>
            </a:r>
            <a:r>
              <a:rPr lang="tr-TR" sz="2000" dirty="0" smtClean="0"/>
              <a:t> </a:t>
            </a:r>
            <a:r>
              <a:rPr lang="en-US" sz="2000" dirty="0" smtClean="0"/>
              <a:t>Interestingly, it also contains the Next Header field for ESP.</a:t>
            </a:r>
            <a:endParaRPr lang="tr-TR" sz="2000" dirty="0" smtClean="0"/>
          </a:p>
          <a:p>
            <a:pPr>
              <a:buFont typeface="Wingdings" panose="05000000000000000000" pitchFamily="2" charset="2"/>
              <a:buChar char="Ø"/>
            </a:pPr>
            <a:r>
              <a:rPr lang="tr-TR" sz="2000" i="1" dirty="0" smtClean="0"/>
              <a:t>ESP </a:t>
            </a:r>
            <a:r>
              <a:rPr lang="tr-TR" sz="2000" i="1" dirty="0" err="1" smtClean="0"/>
              <a:t>Authentication</a:t>
            </a:r>
            <a:r>
              <a:rPr lang="tr-TR" sz="2000" i="1" dirty="0" smtClean="0"/>
              <a:t> Data: </a:t>
            </a:r>
            <a:r>
              <a:rPr lang="en-US" sz="2100" dirty="0"/>
              <a:t>This field contains an ICV that’s computed in a </a:t>
            </a:r>
            <a:r>
              <a:rPr lang="en-US" sz="2100" dirty="0"/>
              <a:t>manner</a:t>
            </a:r>
            <a:r>
              <a:rPr lang="tr-TR" sz="2100" dirty="0"/>
              <a:t> </a:t>
            </a:r>
            <a:r>
              <a:rPr lang="en-US" sz="2100" dirty="0"/>
              <a:t>that’s </a:t>
            </a:r>
            <a:r>
              <a:rPr lang="en-US" sz="2100" dirty="0"/>
              <a:t>similar to how the AH protocol works. The field is used when ESP’s </a:t>
            </a:r>
            <a:r>
              <a:rPr lang="en-US" sz="2100" dirty="0"/>
              <a:t>optional</a:t>
            </a:r>
            <a:r>
              <a:rPr lang="tr-TR" sz="2100" dirty="0"/>
              <a:t> </a:t>
            </a:r>
            <a:r>
              <a:rPr lang="tr-TR" sz="2100" dirty="0" err="1"/>
              <a:t>authentication</a:t>
            </a:r>
            <a:r>
              <a:rPr lang="tr-TR" sz="2100" dirty="0"/>
              <a:t> </a:t>
            </a:r>
            <a:r>
              <a:rPr lang="tr-TR" sz="2100" dirty="0" err="1"/>
              <a:t>feature</a:t>
            </a:r>
            <a:r>
              <a:rPr lang="tr-TR" sz="2100" dirty="0"/>
              <a:t> is </a:t>
            </a:r>
            <a:r>
              <a:rPr lang="tr-TR" sz="2100" dirty="0" err="1"/>
              <a:t>employed</a:t>
            </a:r>
            <a:r>
              <a:rPr lang="tr-TR" sz="2100" dirty="0"/>
              <a:t>.</a:t>
            </a:r>
            <a:endParaRPr lang="tr-TR" sz="2100" dirty="0"/>
          </a:p>
        </p:txBody>
      </p:sp>
    </p:spTree>
    <p:extLst>
      <p:ext uri="{BB962C8B-B14F-4D97-AF65-F5344CB8AC3E}">
        <p14:creationId xmlns:p14="http://schemas.microsoft.com/office/powerpoint/2010/main" val="105685544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4065</TotalTime>
  <Words>680</Words>
  <Application>Microsoft Office PowerPoint</Application>
  <PresentationFormat>Geniş ekran</PresentationFormat>
  <Paragraphs>55</Paragraphs>
  <Slides>15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15</vt:i4>
      </vt:variant>
    </vt:vector>
  </HeadingPairs>
  <TitlesOfParts>
    <vt:vector size="20" baseType="lpstr">
      <vt:lpstr>Arial</vt:lpstr>
      <vt:lpstr>Calibri</vt:lpstr>
      <vt:lpstr>Calibri Light</vt:lpstr>
      <vt:lpstr>Wingdings</vt:lpstr>
      <vt:lpstr>Office Teması</vt:lpstr>
      <vt:lpstr>IPSEC</vt:lpstr>
      <vt:lpstr>Qualification of Security</vt:lpstr>
      <vt:lpstr>Protocol Suite</vt:lpstr>
      <vt:lpstr>IPsec Architectures</vt:lpstr>
      <vt:lpstr>IPsec Architectures</vt:lpstr>
      <vt:lpstr>Tunnel Mode vs Transport Mode</vt:lpstr>
      <vt:lpstr>Transport Mode</vt:lpstr>
      <vt:lpstr>Tunnel Mode</vt:lpstr>
      <vt:lpstr>Encapsulating Security Payload (ESP)</vt:lpstr>
      <vt:lpstr>IPV4 datagram format with Ipsec ESP</vt:lpstr>
      <vt:lpstr>ESP Format</vt:lpstr>
      <vt:lpstr>Authentication Header(AH)</vt:lpstr>
      <vt:lpstr>IPsec Security Constructs</vt:lpstr>
      <vt:lpstr>Security Association(SA)</vt:lpstr>
      <vt:lpstr>Internet Key Exchange (IKE)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IKE</dc:title>
  <dc:creator>Administrator</dc:creator>
  <cp:lastModifiedBy>Administrator</cp:lastModifiedBy>
  <cp:revision>67</cp:revision>
  <dcterms:created xsi:type="dcterms:W3CDTF">2022-10-18T05:19:17Z</dcterms:created>
  <dcterms:modified xsi:type="dcterms:W3CDTF">2022-10-24T13:00:16Z</dcterms:modified>
</cp:coreProperties>
</file>