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13.10.2022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32864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13.10.2022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92915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13.10.2022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02283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13.10.2022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61131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6A76FFB-7BA4-4E7E-8C1A-F77C0C1EFE9B}" type="datetimeFigureOut">
              <a:rPr lang="tr-TR" smtClean="0"/>
              <a:t>13.10.2022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26383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6A76FFB-7BA4-4E7E-8C1A-F77C0C1EFE9B}" type="datetimeFigureOut">
              <a:rPr lang="tr-TR" smtClean="0"/>
              <a:t>13.10.2022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6642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6A76FFB-7BA4-4E7E-8C1A-F77C0C1EFE9B}" type="datetimeFigureOut">
              <a:rPr lang="tr-TR" smtClean="0"/>
              <a:t>13.10.2022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06298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6A76FFB-7BA4-4E7E-8C1A-F77C0C1EFE9B}" type="datetimeFigureOut">
              <a:rPr lang="tr-TR" smtClean="0"/>
              <a:t>13.10.2022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32134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6A76FFB-7BA4-4E7E-8C1A-F77C0C1EFE9B}" type="datetimeFigureOut">
              <a:rPr lang="tr-TR" smtClean="0"/>
              <a:t>13.10.2022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58889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13.10.2022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87530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13.10.2022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84103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6FFB-7BA4-4E7E-8C1A-F77C0C1EFE9B}" type="datetimeFigureOut">
              <a:rPr lang="tr-TR" smtClean="0"/>
              <a:t>13.10.2022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246E9-4EB9-4F84-988D-D5D9EA756415}" type="slidenum">
              <a:rPr lang="tr-TR" smtClean="0"/>
              <a:t>‹#›</a:t>
            </a:fld>
            <a:endParaRPr lang="tr-TR"/>
          </a:p>
        </p:txBody>
      </p:sp>
    </p:spTree>
    <p:extLst>
      <p:ext uri="{BB962C8B-B14F-4D97-AF65-F5344CB8AC3E}">
        <p14:creationId xmlns:p14="http://schemas.microsoft.com/office/powerpoint/2010/main" val="421653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mperva.com/learn/performance/http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7200" dirty="0" smtClean="0"/>
              <a:t>Network</a:t>
            </a:r>
            <a:endParaRPr lang="tr-TR" sz="7200" dirty="0"/>
          </a:p>
        </p:txBody>
      </p:sp>
      <p:sp>
        <p:nvSpPr>
          <p:cNvPr id="3" name="Alt Başlık 2"/>
          <p:cNvSpPr>
            <a:spLocks noGrp="1"/>
          </p:cNvSpPr>
          <p:nvPr>
            <p:ph type="subTitle" idx="1"/>
          </p:nvPr>
        </p:nvSpPr>
        <p:spPr/>
        <p:txBody>
          <a:bodyPr/>
          <a:lstStyle/>
          <a:p>
            <a:r>
              <a:rPr lang="tr-TR" i="1" dirty="0" smtClean="0"/>
              <a:t>Adem Keskin </a:t>
            </a:r>
            <a:r>
              <a:rPr lang="tr-TR" i="1" dirty="0" err="1" smtClean="0"/>
              <a:t>Probation</a:t>
            </a:r>
            <a:r>
              <a:rPr lang="tr-TR" i="1" dirty="0"/>
              <a:t> </a:t>
            </a:r>
            <a:r>
              <a:rPr lang="tr-TR" i="1" dirty="0" smtClean="0"/>
              <a:t>Series I</a:t>
            </a:r>
          </a:p>
        </p:txBody>
      </p:sp>
    </p:spTree>
    <p:extLst>
      <p:ext uri="{BB962C8B-B14F-4D97-AF65-F5344CB8AC3E}">
        <p14:creationId xmlns:p14="http://schemas.microsoft.com/office/powerpoint/2010/main" val="147342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TCP/IP </a:t>
            </a:r>
            <a:r>
              <a:rPr lang="tr-TR" dirty="0" err="1" smtClean="0"/>
              <a:t>vs</a:t>
            </a:r>
            <a:r>
              <a:rPr lang="tr-TR" dirty="0" smtClean="0"/>
              <a:t> OSI</a:t>
            </a:r>
            <a:endParaRPr lang="tr-TR" dirty="0"/>
          </a:p>
        </p:txBody>
      </p:sp>
      <p:pic>
        <p:nvPicPr>
          <p:cNvPr id="4" name="İçerik Yer Tutucusu 3"/>
          <p:cNvPicPr>
            <a:picLocks noGrp="1" noChangeAspect="1"/>
          </p:cNvPicPr>
          <p:nvPr>
            <p:ph idx="1"/>
          </p:nvPr>
        </p:nvPicPr>
        <p:blipFill>
          <a:blip r:embed="rId2"/>
          <a:stretch>
            <a:fillRect/>
          </a:stretch>
        </p:blipFill>
        <p:spPr>
          <a:xfrm>
            <a:off x="1333500" y="2067719"/>
            <a:ext cx="9525000" cy="3867150"/>
          </a:xfrm>
          <a:prstGeom prst="rect">
            <a:avLst/>
          </a:prstGeom>
        </p:spPr>
      </p:pic>
      <p:sp>
        <p:nvSpPr>
          <p:cNvPr id="6" name="Metin kutusu 5"/>
          <p:cNvSpPr txBox="1"/>
          <p:nvPr/>
        </p:nvSpPr>
        <p:spPr>
          <a:xfrm>
            <a:off x="4045527" y="4350327"/>
            <a:ext cx="1847273" cy="369332"/>
          </a:xfrm>
          <a:prstGeom prst="rect">
            <a:avLst/>
          </a:prstGeom>
          <a:noFill/>
        </p:spPr>
        <p:txBody>
          <a:bodyPr wrap="square" rtlCol="0">
            <a:spAutoFit/>
          </a:bodyPr>
          <a:lstStyle/>
          <a:p>
            <a:r>
              <a:rPr lang="tr-TR" dirty="0" smtClean="0"/>
              <a:t>Internet Protocol</a:t>
            </a:r>
            <a:endParaRPr lang="tr-TR" dirty="0"/>
          </a:p>
        </p:txBody>
      </p:sp>
    </p:spTree>
    <p:extLst>
      <p:ext uri="{BB962C8B-B14F-4D97-AF65-F5344CB8AC3E}">
        <p14:creationId xmlns:p14="http://schemas.microsoft.com/office/powerpoint/2010/main" val="24256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NAT (Network </a:t>
            </a:r>
            <a:r>
              <a:rPr lang="tr-TR" dirty="0" err="1" smtClean="0"/>
              <a:t>Address</a:t>
            </a:r>
            <a:r>
              <a:rPr lang="tr-TR" dirty="0" smtClean="0"/>
              <a:t> </a:t>
            </a:r>
            <a:r>
              <a:rPr lang="tr-TR" dirty="0" err="1" smtClean="0"/>
              <a:t>Translation</a:t>
            </a:r>
            <a:r>
              <a:rPr lang="tr-TR" dirty="0" smtClean="0"/>
              <a:t>)	</a:t>
            </a:r>
            <a:endParaRPr lang="tr-TR" dirty="0"/>
          </a:p>
        </p:txBody>
      </p:sp>
      <p:sp>
        <p:nvSpPr>
          <p:cNvPr id="3" name="İçerik Yer Tutucusu 2"/>
          <p:cNvSpPr>
            <a:spLocks noGrp="1"/>
          </p:cNvSpPr>
          <p:nvPr>
            <p:ph idx="1"/>
          </p:nvPr>
        </p:nvSpPr>
        <p:spPr/>
        <p:txBody>
          <a:bodyPr>
            <a:normAutofit/>
          </a:bodyPr>
          <a:lstStyle/>
          <a:p>
            <a:endParaRPr lang="tr-TR" sz="2400" dirty="0" smtClean="0"/>
          </a:p>
          <a:p>
            <a:endParaRPr lang="tr-TR" sz="2400" dirty="0"/>
          </a:p>
          <a:p>
            <a:r>
              <a:rPr lang="tr-TR" sz="2400" dirty="0" smtClean="0"/>
              <a:t>T</a:t>
            </a:r>
            <a:r>
              <a:rPr lang="en-US" sz="2400" dirty="0"/>
              <a:t>o access the Internet, one public IP address is needed, but we can use a private IP address in our private network. The idea of NAT is to allow multiple devices to access the Internet through a single public address. To achieve this, the translation of a private IP address to a public IP address is required. Network Address Translation (NAT) is a process in which one or more local IP address is translated into one or more Global IP address and vice versa in order to provide Internet access to the local hosts.</a:t>
            </a:r>
            <a:endParaRPr lang="tr-TR" sz="2400" dirty="0"/>
          </a:p>
        </p:txBody>
      </p:sp>
    </p:spTree>
    <p:extLst>
      <p:ext uri="{BB962C8B-B14F-4D97-AF65-F5344CB8AC3E}">
        <p14:creationId xmlns:p14="http://schemas.microsoft.com/office/powerpoint/2010/main" val="374296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10368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Transfer </a:t>
            </a:r>
            <a:r>
              <a:rPr lang="tr-TR" dirty="0" err="1" smtClean="0"/>
              <a:t>Ways</a:t>
            </a:r>
            <a:endParaRPr lang="tr-TR" dirty="0"/>
          </a:p>
        </p:txBody>
      </p:sp>
      <p:sp>
        <p:nvSpPr>
          <p:cNvPr id="3" name="İçerik Yer Tutucusu 2"/>
          <p:cNvSpPr>
            <a:spLocks noGrp="1"/>
          </p:cNvSpPr>
          <p:nvPr>
            <p:ph idx="1"/>
          </p:nvPr>
        </p:nvSpPr>
        <p:spPr/>
        <p:txBody>
          <a:bodyPr/>
          <a:lstStyle/>
          <a:p>
            <a:pPr marL="0" indent="0">
              <a:buNone/>
            </a:pPr>
            <a:r>
              <a:rPr lang="tr-TR" dirty="0" err="1" smtClean="0"/>
              <a:t>Half</a:t>
            </a:r>
            <a:r>
              <a:rPr lang="tr-TR" dirty="0" smtClean="0"/>
              <a:t>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A half-duplex transmission could be considered a one-way street between sender and receiver.</a:t>
            </a:r>
            <a:r>
              <a:rPr lang="tr-TR" sz="1800" dirty="0" smtClean="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marL="0" indent="0">
              <a:buNone/>
            </a:pPr>
            <a:r>
              <a:rPr lang="tr-TR" dirty="0" smtClean="0"/>
              <a:t>Full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Full-duplex, on the other hand, enables two-way traffic at the same time.</a:t>
            </a:r>
            <a:endParaRPr lang="tr-TR" sz="1800" b="1" dirty="0">
              <a:latin typeface="Times New Roman" panose="02020603050405020304" pitchFamily="18" charset="0"/>
              <a:cs typeface="Times New Roman" panose="02020603050405020304" pitchFamily="18" charset="0"/>
            </a:endParaRPr>
          </a:p>
          <a:p>
            <a:pPr marL="0" indent="0">
              <a:buNone/>
            </a:pPr>
            <a:endParaRPr lang="tr-TR" dirty="0"/>
          </a:p>
        </p:txBody>
      </p:sp>
      <p:pic>
        <p:nvPicPr>
          <p:cNvPr id="4" name="Resim 3"/>
          <p:cNvPicPr>
            <a:picLocks noChangeAspect="1"/>
          </p:cNvPicPr>
          <p:nvPr/>
        </p:nvPicPr>
        <p:blipFill>
          <a:blip r:embed="rId2"/>
          <a:stretch>
            <a:fillRect/>
          </a:stretch>
        </p:blipFill>
        <p:spPr>
          <a:xfrm>
            <a:off x="3943494" y="3533775"/>
            <a:ext cx="3381375" cy="2371725"/>
          </a:xfrm>
          <a:prstGeom prst="rect">
            <a:avLst/>
          </a:prstGeom>
        </p:spPr>
      </p:pic>
    </p:spTree>
    <p:extLst>
      <p:ext uri="{BB962C8B-B14F-4D97-AF65-F5344CB8AC3E}">
        <p14:creationId xmlns:p14="http://schemas.microsoft.com/office/powerpoint/2010/main" val="37423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IP </a:t>
            </a:r>
            <a:r>
              <a:rPr lang="tr-TR" dirty="0" err="1" smtClean="0"/>
              <a:t>Adress</a:t>
            </a:r>
            <a:r>
              <a:rPr lang="tr-TR" dirty="0" smtClean="0"/>
              <a:t> &amp; </a:t>
            </a:r>
            <a:r>
              <a:rPr lang="tr-TR" dirty="0" err="1" smtClean="0"/>
              <a:t>Subnet</a:t>
            </a:r>
            <a:r>
              <a:rPr lang="tr-TR" dirty="0" smtClean="0"/>
              <a:t> Mask</a:t>
            </a:r>
            <a:endParaRPr lang="tr-TR" dirty="0"/>
          </a:p>
        </p:txBody>
      </p:sp>
      <p:sp>
        <p:nvSpPr>
          <p:cNvPr id="3" name="İçerik Yer Tutucusu 2"/>
          <p:cNvSpPr>
            <a:spLocks noGrp="1"/>
          </p:cNvSpPr>
          <p:nvPr>
            <p:ph idx="1"/>
          </p:nvPr>
        </p:nvSpPr>
        <p:spPr/>
        <p:txBody>
          <a:bodyPr/>
          <a:lstStyle/>
          <a:p>
            <a:r>
              <a:rPr lang="tr-TR" sz="2400" dirty="0" err="1" smtClean="0"/>
              <a:t>Each</a:t>
            </a:r>
            <a:r>
              <a:rPr lang="tr-TR" sz="2400" dirty="0" smtClean="0"/>
              <a:t> </a:t>
            </a:r>
            <a:r>
              <a:rPr lang="tr-TR" sz="2400" dirty="0" err="1" smtClean="0"/>
              <a:t>host</a:t>
            </a:r>
            <a:r>
              <a:rPr lang="tr-TR" sz="2400" dirty="0" smtClean="0"/>
              <a:t> </a:t>
            </a:r>
            <a:r>
              <a:rPr lang="tr-TR" sz="2400" dirty="0" err="1" smtClean="0"/>
              <a:t>device</a:t>
            </a:r>
            <a:r>
              <a:rPr lang="tr-TR" sz="2400" dirty="0" smtClean="0"/>
              <a:t> has </a:t>
            </a:r>
            <a:r>
              <a:rPr lang="tr-TR" sz="2400" dirty="0" err="1" smtClean="0"/>
              <a:t>unique</a:t>
            </a:r>
            <a:r>
              <a:rPr lang="tr-TR" sz="2400" dirty="0" smtClean="0"/>
              <a:t> IP </a:t>
            </a:r>
            <a:r>
              <a:rPr lang="tr-TR" sz="2400" dirty="0" err="1" smtClean="0"/>
              <a:t>adress</a:t>
            </a:r>
            <a:r>
              <a:rPr lang="tr-TR" sz="2400" dirty="0" smtClean="0"/>
              <a:t>. </a:t>
            </a:r>
            <a:r>
              <a:rPr lang="tr-TR" dirty="0" err="1" smtClean="0"/>
              <a:t>i.e</a:t>
            </a:r>
            <a:r>
              <a:rPr lang="tr-TR" dirty="0" smtClean="0"/>
              <a:t>: 192.168.1.1</a:t>
            </a:r>
          </a:p>
          <a:p>
            <a:pPr marL="0" indent="0">
              <a:buNone/>
            </a:pPr>
            <a:r>
              <a:rPr lang="tr-TR" sz="2400" i="1" dirty="0" smtClean="0"/>
              <a:t>     Network ID: 192.168.1</a:t>
            </a:r>
          </a:p>
          <a:p>
            <a:pPr marL="0" indent="0">
              <a:buNone/>
            </a:pPr>
            <a:r>
              <a:rPr lang="tr-TR" sz="2400" i="1" dirty="0" smtClean="0"/>
              <a:t>     Host ID: 1</a:t>
            </a:r>
          </a:p>
          <a:p>
            <a:r>
              <a:rPr lang="tr-TR" sz="2400" dirty="0" smtClean="0"/>
              <a:t>A </a:t>
            </a:r>
            <a:r>
              <a:rPr lang="tr-TR" sz="2400" dirty="0" err="1" smtClean="0"/>
              <a:t>device</a:t>
            </a:r>
            <a:r>
              <a:rPr lang="tr-TR" sz="2400" dirty="0" smtClean="0"/>
              <a:t> </a:t>
            </a:r>
            <a:r>
              <a:rPr lang="tr-TR" sz="2400" dirty="0" err="1" smtClean="0"/>
              <a:t>should</a:t>
            </a:r>
            <a:r>
              <a:rPr lang="tr-TR" sz="2400" dirty="0" smtClean="0"/>
              <a:t> </a:t>
            </a:r>
            <a:r>
              <a:rPr lang="tr-TR" sz="2400" dirty="0" err="1" smtClean="0"/>
              <a:t>know</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network </a:t>
            </a:r>
            <a:r>
              <a:rPr lang="tr-TR" sz="2400" dirty="0" err="1" smtClean="0"/>
              <a:t>and</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a:t>
            </a:r>
            <a:r>
              <a:rPr lang="tr-TR" sz="2400" dirty="0" err="1" smtClean="0"/>
              <a:t>devices</a:t>
            </a:r>
            <a:r>
              <a:rPr lang="tr-TR" sz="2400" dirty="0" smtClean="0"/>
              <a:t>. </a:t>
            </a:r>
            <a:r>
              <a:rPr lang="tr-TR" sz="2400" dirty="0" err="1" smtClean="0"/>
              <a:t>To</a:t>
            </a:r>
            <a:r>
              <a:rPr lang="tr-TR" sz="2400" dirty="0" smtClean="0"/>
              <a:t> </a:t>
            </a:r>
            <a:r>
              <a:rPr lang="tr-TR" sz="2400" dirty="0" err="1" smtClean="0"/>
              <a:t>find</a:t>
            </a:r>
            <a:r>
              <a:rPr lang="tr-TR" sz="2400" dirty="0" smtClean="0"/>
              <a:t> network data </a:t>
            </a:r>
            <a:r>
              <a:rPr lang="tr-TR" sz="2400" dirty="0" err="1" smtClean="0"/>
              <a:t>we</a:t>
            </a:r>
            <a:r>
              <a:rPr lang="tr-TR" sz="2400" dirty="0" smtClean="0"/>
              <a:t> </a:t>
            </a:r>
            <a:r>
              <a:rPr lang="tr-TR" sz="2400" dirty="0" err="1" smtClean="0"/>
              <a:t>should</a:t>
            </a:r>
            <a:r>
              <a:rPr lang="tr-TR" sz="2400" dirty="0" smtClean="0"/>
              <a:t> AND </a:t>
            </a:r>
            <a:r>
              <a:rPr lang="tr-TR" sz="2400" dirty="0" err="1" smtClean="0"/>
              <a:t>with</a:t>
            </a:r>
            <a:r>
              <a:rPr lang="tr-TR" sz="2400" dirty="0" smtClean="0"/>
              <a:t> </a:t>
            </a:r>
            <a:r>
              <a:rPr lang="tr-TR" sz="2400" dirty="0" err="1" smtClean="0"/>
              <a:t>subnet</a:t>
            </a:r>
            <a:r>
              <a:rPr lang="tr-TR" sz="2400" dirty="0" smtClean="0"/>
              <a:t>-mask.</a:t>
            </a:r>
          </a:p>
          <a:p>
            <a:endParaRPr lang="tr-TR" sz="2400" dirty="0" smtClean="0"/>
          </a:p>
        </p:txBody>
      </p:sp>
      <p:pic>
        <p:nvPicPr>
          <p:cNvPr id="4" name="Resim 3"/>
          <p:cNvPicPr>
            <a:picLocks noChangeAspect="1"/>
          </p:cNvPicPr>
          <p:nvPr/>
        </p:nvPicPr>
        <p:blipFill>
          <a:blip r:embed="rId2"/>
          <a:stretch>
            <a:fillRect/>
          </a:stretch>
        </p:blipFill>
        <p:spPr>
          <a:xfrm>
            <a:off x="3160857" y="4358987"/>
            <a:ext cx="5353050" cy="1409700"/>
          </a:xfrm>
          <a:prstGeom prst="rect">
            <a:avLst/>
          </a:prstGeom>
        </p:spPr>
      </p:pic>
    </p:spTree>
    <p:extLst>
      <p:ext uri="{BB962C8B-B14F-4D97-AF65-F5344CB8AC3E}">
        <p14:creationId xmlns:p14="http://schemas.microsoft.com/office/powerpoint/2010/main" val="355158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LAN Connection </a:t>
            </a:r>
            <a:r>
              <a:rPr lang="tr-TR" dirty="0" err="1" smtClean="0"/>
              <a:t>Types</a:t>
            </a:r>
            <a:endParaRPr lang="tr-TR" dirty="0"/>
          </a:p>
        </p:txBody>
      </p:sp>
      <p:sp>
        <p:nvSpPr>
          <p:cNvPr id="3" name="İçerik Yer Tutucusu 2"/>
          <p:cNvSpPr>
            <a:spLocks noGrp="1"/>
          </p:cNvSpPr>
          <p:nvPr>
            <p:ph idx="1"/>
          </p:nvPr>
        </p:nvSpPr>
        <p:spPr/>
        <p:txBody>
          <a:bodyPr/>
          <a:lstStyle/>
          <a:p>
            <a:r>
              <a:rPr lang="tr-TR" dirty="0" smtClean="0"/>
              <a:t>Wireless: </a:t>
            </a:r>
            <a:r>
              <a:rPr lang="tr-TR" sz="2400" dirty="0" err="1" smtClean="0"/>
              <a:t>Via</a:t>
            </a:r>
            <a:r>
              <a:rPr lang="tr-TR" sz="2400" dirty="0" smtClean="0"/>
              <a:t> WAP(Wireless Access Point)</a:t>
            </a:r>
          </a:p>
          <a:p>
            <a:r>
              <a:rPr lang="tr-TR" dirty="0" err="1" smtClean="0"/>
              <a:t>Wired</a:t>
            </a:r>
            <a:r>
              <a:rPr lang="tr-TR" dirty="0" smtClean="0"/>
              <a:t>: </a:t>
            </a:r>
            <a:r>
              <a:rPr lang="tr-TR" sz="2400" dirty="0" err="1" smtClean="0"/>
              <a:t>Via</a:t>
            </a:r>
            <a:r>
              <a:rPr lang="tr-TR" sz="2400" dirty="0" smtClean="0"/>
              <a:t> </a:t>
            </a:r>
            <a:r>
              <a:rPr lang="tr-TR" sz="2400" dirty="0" err="1" smtClean="0"/>
              <a:t>Copper</a:t>
            </a:r>
            <a:r>
              <a:rPr lang="tr-TR" sz="2400" dirty="0" smtClean="0"/>
              <a:t> </a:t>
            </a:r>
            <a:r>
              <a:rPr lang="tr-TR" sz="2400" dirty="0" err="1" smtClean="0"/>
              <a:t>Wire</a:t>
            </a:r>
            <a:endParaRPr lang="tr-TR" sz="2400" dirty="0" smtClean="0"/>
          </a:p>
          <a:p>
            <a:pPr algn="just"/>
            <a:r>
              <a:rPr lang="tr-TR" sz="2400" dirty="0" err="1" smtClean="0"/>
              <a:t>VLANs</a:t>
            </a:r>
            <a:r>
              <a:rPr lang="tr-TR" sz="2400" dirty="0" smtClean="0"/>
              <a:t>: </a:t>
            </a:r>
            <a:r>
              <a:rPr lang="tr-TR" sz="2400" dirty="0" err="1"/>
              <a:t>I</a:t>
            </a:r>
            <a:r>
              <a:rPr lang="tr-TR" sz="2400" dirty="0" err="1" smtClean="0"/>
              <a:t>ncrease</a:t>
            </a:r>
            <a:r>
              <a:rPr lang="tr-TR" sz="2400" dirty="0" smtClean="0"/>
              <a:t> </a:t>
            </a:r>
            <a:r>
              <a:rPr lang="tr-TR" sz="2400" dirty="0" err="1" smtClean="0"/>
              <a:t>the</a:t>
            </a:r>
            <a:r>
              <a:rPr lang="tr-TR" sz="2400" dirty="0" smtClean="0"/>
              <a:t> </a:t>
            </a:r>
            <a:r>
              <a:rPr lang="tr-TR" sz="2400" dirty="0" err="1" smtClean="0"/>
              <a:t>performancer</a:t>
            </a:r>
            <a:r>
              <a:rPr lang="tr-TR" sz="2400" dirty="0" smtClean="0"/>
              <a:t>, </a:t>
            </a:r>
            <a:r>
              <a:rPr lang="tr-TR" sz="2400" dirty="0" err="1" smtClean="0"/>
              <a:t>provide</a:t>
            </a:r>
            <a:r>
              <a:rPr lang="tr-TR" sz="2400" dirty="0" smtClean="0"/>
              <a:t> </a:t>
            </a:r>
            <a:r>
              <a:rPr lang="tr-TR" sz="2400" dirty="0" err="1" smtClean="0"/>
              <a:t>secure</a:t>
            </a:r>
            <a:r>
              <a:rPr lang="tr-TR" sz="2400" dirty="0" smtClean="0"/>
              <a:t> </a:t>
            </a:r>
            <a:r>
              <a:rPr lang="tr-TR" sz="2400" dirty="0" err="1" smtClean="0"/>
              <a:t>connections</a:t>
            </a:r>
            <a:r>
              <a:rPr lang="tr-TR" sz="2400" dirty="0" smtClean="0"/>
              <a:t>.</a:t>
            </a:r>
          </a:p>
          <a:p>
            <a:endParaRPr lang="tr-TR" sz="2400" dirty="0" smtClean="0"/>
          </a:p>
          <a:p>
            <a:endParaRPr lang="tr-TR" dirty="0"/>
          </a:p>
        </p:txBody>
      </p:sp>
      <p:pic>
        <p:nvPicPr>
          <p:cNvPr id="4" name="Resim 3"/>
          <p:cNvPicPr>
            <a:picLocks noChangeAspect="1"/>
          </p:cNvPicPr>
          <p:nvPr/>
        </p:nvPicPr>
        <p:blipFill>
          <a:blip r:embed="rId2"/>
          <a:stretch>
            <a:fillRect/>
          </a:stretch>
        </p:blipFill>
        <p:spPr>
          <a:xfrm>
            <a:off x="3851564" y="3678516"/>
            <a:ext cx="2623127" cy="2097227"/>
          </a:xfrm>
          <a:prstGeom prst="rect">
            <a:avLst/>
          </a:prstGeom>
        </p:spPr>
      </p:pic>
    </p:spTree>
    <p:extLst>
      <p:ext uri="{BB962C8B-B14F-4D97-AF65-F5344CB8AC3E}">
        <p14:creationId xmlns:p14="http://schemas.microsoft.com/office/powerpoint/2010/main" val="25704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Peer-</a:t>
            </a:r>
            <a:r>
              <a:rPr lang="tr-TR" dirty="0" err="1"/>
              <a:t>T</a:t>
            </a:r>
            <a:r>
              <a:rPr lang="tr-TR" dirty="0" err="1" smtClean="0"/>
              <a:t>o</a:t>
            </a:r>
            <a:r>
              <a:rPr lang="tr-TR" dirty="0" smtClean="0"/>
              <a:t>-Peer</a:t>
            </a:r>
          </a:p>
        </p:txBody>
      </p:sp>
      <p:sp>
        <p:nvSpPr>
          <p:cNvPr id="3" name="İçerik Yer Tutucusu 2"/>
          <p:cNvSpPr>
            <a:spLocks noGrp="1"/>
          </p:cNvSpPr>
          <p:nvPr>
            <p:ph idx="1"/>
          </p:nvPr>
        </p:nvSpPr>
        <p:spPr/>
        <p:txBody>
          <a:bodyPr/>
          <a:lstStyle/>
          <a:p>
            <a:endParaRPr lang="tr-TR" sz="2400" dirty="0" smtClean="0"/>
          </a:p>
          <a:p>
            <a:endParaRPr lang="tr-TR" sz="2400" dirty="0"/>
          </a:p>
          <a:p>
            <a:endParaRPr lang="tr-TR" sz="2400" dirty="0" smtClean="0"/>
          </a:p>
          <a:p>
            <a:r>
              <a:rPr lang="en-US" sz="2400" dirty="0" smtClean="0"/>
              <a:t>In </a:t>
            </a:r>
            <a:r>
              <a:rPr lang="en-US" sz="2400" dirty="0"/>
              <a:t>its simplest form, a peer-to-peer (P2P) network is created when two or more </a:t>
            </a:r>
            <a:r>
              <a:rPr lang="tr-TR" sz="2400" dirty="0" smtClean="0"/>
              <a:t>    </a:t>
            </a:r>
            <a:r>
              <a:rPr lang="en-US" sz="2400" dirty="0" smtClean="0"/>
              <a:t>PCs </a:t>
            </a:r>
            <a:r>
              <a:rPr lang="en-US" sz="2400" dirty="0"/>
              <a:t>are connected and share resources without going through a separate server computer</a:t>
            </a:r>
            <a:r>
              <a:rPr lang="en-US" sz="2400" dirty="0" smtClean="0"/>
              <a:t>.</a:t>
            </a:r>
            <a:r>
              <a:rPr lang="tr-TR" sz="2400" dirty="0" smtClean="0"/>
              <a:t> (</a:t>
            </a:r>
            <a:r>
              <a:rPr lang="tr-TR" sz="2400" dirty="0" err="1" smtClean="0"/>
              <a:t>i.e.Torrent</a:t>
            </a:r>
            <a:r>
              <a:rPr lang="tr-TR" sz="2400" dirty="0" smtClean="0"/>
              <a:t>)</a:t>
            </a:r>
            <a:endParaRPr lang="tr-TR" sz="2400" dirty="0"/>
          </a:p>
        </p:txBody>
      </p:sp>
    </p:spTree>
    <p:extLst>
      <p:ext uri="{BB962C8B-B14F-4D97-AF65-F5344CB8AC3E}">
        <p14:creationId xmlns:p14="http://schemas.microsoft.com/office/powerpoint/2010/main" val="244198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OSI </a:t>
            </a:r>
            <a:r>
              <a:rPr lang="tr-TR" dirty="0" err="1" smtClean="0"/>
              <a:t>Layers</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36280574"/>
              </p:ext>
            </p:extLst>
          </p:nvPr>
        </p:nvGraphicFramePr>
        <p:xfrm>
          <a:off x="838200" y="1635703"/>
          <a:ext cx="10515600" cy="470699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5456283"/>
                    </a:ext>
                  </a:extLst>
                </a:gridCol>
                <a:gridCol w="5257800">
                  <a:extLst>
                    <a:ext uri="{9D8B030D-6E8A-4147-A177-3AD203B41FA5}">
                      <a16:colId xmlns:a16="http://schemas.microsoft.com/office/drawing/2014/main" val="203719255"/>
                    </a:ext>
                  </a:extLst>
                </a:gridCol>
              </a:tblGrid>
              <a:tr h="554328">
                <a:tc>
                  <a:txBody>
                    <a:bodyPr/>
                    <a:lstStyle/>
                    <a:p>
                      <a:r>
                        <a:rPr lang="tr-TR" dirty="0" smtClean="0"/>
                        <a:t>   </a:t>
                      </a:r>
                      <a:r>
                        <a:rPr lang="tr-TR" dirty="0" err="1" smtClean="0"/>
                        <a:t>Layer</a:t>
                      </a:r>
                      <a:endParaRPr lang="tr-TR" dirty="0"/>
                    </a:p>
                  </a:txBody>
                  <a:tcPr/>
                </a:tc>
                <a:tc>
                  <a:txBody>
                    <a:bodyPr/>
                    <a:lstStyle/>
                    <a:p>
                      <a:r>
                        <a:rPr lang="tr-TR" dirty="0" err="1" smtClean="0"/>
                        <a:t>Defines</a:t>
                      </a:r>
                      <a:endParaRPr lang="tr-TR" dirty="0"/>
                    </a:p>
                  </a:txBody>
                  <a:tcPr/>
                </a:tc>
                <a:extLst>
                  <a:ext uri="{0D108BD9-81ED-4DB2-BD59-A6C34878D82A}">
                    <a16:rowId xmlns:a16="http://schemas.microsoft.com/office/drawing/2014/main" val="4134656461"/>
                  </a:ext>
                </a:extLst>
              </a:tr>
              <a:tr h="680236">
                <a:tc>
                  <a:txBody>
                    <a:bodyPr/>
                    <a:lstStyle/>
                    <a:p>
                      <a:r>
                        <a:rPr lang="tr-TR" sz="1200" dirty="0" smtClean="0"/>
                        <a:t>Application</a:t>
                      </a:r>
                      <a:endParaRPr lang="tr-TR" sz="1200" dirty="0"/>
                    </a:p>
                  </a:txBody>
                  <a:tcPr/>
                </a:tc>
                <a:tc>
                  <a:txBody>
                    <a:bodyPr/>
                    <a:lstStyle/>
                    <a:p>
                      <a:pPr marL="0" algn="l" defTabSz="914400" rtl="0" eaLnBrk="1" latinLnBrk="0" hangingPunct="1"/>
                      <a:r>
                        <a:rPr lang="en-US" sz="1200" kern="1200" dirty="0" smtClean="0">
                          <a:solidFill>
                            <a:schemeClr val="dk1"/>
                          </a:solidFill>
                          <a:latin typeface="+mn-lt"/>
                          <a:ea typeface="+mn-ea"/>
                          <a:cs typeface="+mn-cs"/>
                        </a:rPr>
                        <a:t>A few examples of application layer protocols are the </a:t>
                      </a:r>
                      <a:r>
                        <a:rPr lang="en-US" sz="1200" kern="1200" dirty="0" smtClean="0">
                          <a:solidFill>
                            <a:schemeClr val="dk1"/>
                          </a:solidFill>
                          <a:latin typeface="+mn-lt"/>
                          <a:ea typeface="+mn-ea"/>
                          <a:cs typeface="+mn-cs"/>
                          <a:hlinkClick r:id="rId2"/>
                        </a:rPr>
                        <a:t>Hypertext Transfer Protocol</a:t>
                      </a:r>
                      <a:r>
                        <a:rPr lang="en-US" sz="1200" kern="1200" dirty="0" smtClean="0">
                          <a:solidFill>
                            <a:schemeClr val="dk1"/>
                          </a:solidFill>
                          <a:latin typeface="+mn-lt"/>
                          <a:ea typeface="+mn-ea"/>
                          <a:cs typeface="+mn-cs"/>
                        </a:rPr>
                        <a:t> (HTTP), File Transfer Protocol (FTP)</a:t>
                      </a:r>
                      <a:r>
                        <a:rPr lang="pt-BR" sz="1800" b="0" i="0" kern="1200" dirty="0" smtClean="0">
                          <a:solidFill>
                            <a:schemeClr val="dk1"/>
                          </a:solidFill>
                          <a:effectLst/>
                          <a:latin typeface="+mn-lt"/>
                          <a:ea typeface="+mn-ea"/>
                          <a:cs typeface="+mn-cs"/>
                        </a:rPr>
                        <a:t> </a:t>
                      </a:r>
                      <a:r>
                        <a:rPr lang="pt-BR" sz="1200" kern="1200" dirty="0" smtClean="0">
                          <a:solidFill>
                            <a:schemeClr val="dk1"/>
                          </a:solidFill>
                          <a:latin typeface="+mn-lt"/>
                          <a:ea typeface="+mn-ea"/>
                          <a:cs typeface="+mn-cs"/>
                        </a:rPr>
                        <a:t>, Simple Mail Transfer Protocol (SMTP)</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4294155421"/>
                  </a:ext>
                </a:extLst>
              </a:tr>
              <a:tr h="450588">
                <a:tc>
                  <a:txBody>
                    <a:bodyPr/>
                    <a:lstStyle/>
                    <a:p>
                      <a:r>
                        <a:rPr lang="tr-TR" sz="1200" dirty="0" smtClean="0"/>
                        <a:t>Presentation</a:t>
                      </a:r>
                      <a:endParaRPr lang="tr-TR" sz="1200" dirty="0"/>
                    </a:p>
                  </a:txBody>
                  <a:tcPr/>
                </a:tc>
                <a:tc>
                  <a:txBody>
                    <a:bodyPr/>
                    <a:lstStyle/>
                    <a:p>
                      <a:r>
                        <a:rPr lang="tr-TR" sz="1200" b="0" i="0" kern="1200" dirty="0" smtClean="0">
                          <a:solidFill>
                            <a:schemeClr val="dk1"/>
                          </a:solidFill>
                          <a:effectLst/>
                          <a:latin typeface="+mn-lt"/>
                          <a:ea typeface="+mn-ea"/>
                          <a:cs typeface="+mn-cs"/>
                        </a:rPr>
                        <a:t>H</a:t>
                      </a:r>
                      <a:r>
                        <a:rPr lang="en-US" sz="1200" b="0" i="0" kern="1200" dirty="0" smtClean="0">
                          <a:solidFill>
                            <a:schemeClr val="dk1"/>
                          </a:solidFill>
                          <a:effectLst/>
                          <a:latin typeface="+mn-lt"/>
                          <a:ea typeface="+mn-ea"/>
                          <a:cs typeface="+mn-cs"/>
                        </a:rPr>
                        <a:t>ow two devices should encode, encrypt, and compress data so it is received correctly on the other end.</a:t>
                      </a:r>
                      <a:endParaRPr lang="tr-TR" sz="1200" dirty="0"/>
                    </a:p>
                  </a:txBody>
                  <a:tcPr/>
                </a:tc>
                <a:extLst>
                  <a:ext uri="{0D108BD9-81ED-4DB2-BD59-A6C34878D82A}">
                    <a16:rowId xmlns:a16="http://schemas.microsoft.com/office/drawing/2014/main" val="1366704481"/>
                  </a:ext>
                </a:extLst>
              </a:tr>
              <a:tr h="287582">
                <a:tc>
                  <a:txBody>
                    <a:bodyPr/>
                    <a:lstStyle/>
                    <a:p>
                      <a:r>
                        <a:rPr lang="tr-TR" sz="1200" dirty="0" err="1" smtClean="0"/>
                        <a:t>Session</a:t>
                      </a:r>
                      <a:endParaRPr lang="tr-TR" sz="1200" dirty="0"/>
                    </a:p>
                  </a:txBody>
                  <a:tcPr/>
                </a:tc>
                <a:tc>
                  <a:txBody>
                    <a:bodyPr/>
                    <a:lstStyle/>
                    <a:p>
                      <a:r>
                        <a:rPr lang="tr-TR" sz="1200" b="0" i="0" kern="1200" dirty="0" err="1" smtClean="0">
                          <a:solidFill>
                            <a:schemeClr val="dk1"/>
                          </a:solidFill>
                          <a:effectLst/>
                          <a:latin typeface="+mn-lt"/>
                          <a:ea typeface="+mn-ea"/>
                          <a:cs typeface="+mn-cs"/>
                        </a:rPr>
                        <a:t>Creates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communication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channels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called</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sessions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between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devices</a:t>
                      </a:r>
                      <a:r>
                        <a:rPr lang="tr-TR" sz="1200" b="0" i="0" kern="1200" dirty="0" smtClean="0">
                          <a:solidFill>
                            <a:schemeClr val="dk1"/>
                          </a:solidFill>
                          <a:effectLst/>
                          <a:latin typeface="+mn-lt"/>
                          <a:ea typeface="+mn-ea"/>
                          <a:cs typeface="+mn-cs"/>
                        </a:rPr>
                        <a:t>.</a:t>
                      </a:r>
                      <a:endParaRPr lang="tr-TR" sz="1200" dirty="0"/>
                    </a:p>
                  </a:txBody>
                  <a:tcPr/>
                </a:tc>
                <a:extLst>
                  <a:ext uri="{0D108BD9-81ED-4DB2-BD59-A6C34878D82A}">
                    <a16:rowId xmlns:a16="http://schemas.microsoft.com/office/drawing/2014/main" val="810094452"/>
                  </a:ext>
                </a:extLst>
              </a:tr>
              <a:tr h="841879">
                <a:tc>
                  <a:txBody>
                    <a:bodyPr/>
                    <a:lstStyle/>
                    <a:p>
                      <a:r>
                        <a:rPr lang="tr-TR" sz="1200" dirty="0" smtClean="0"/>
                        <a:t>Transport</a:t>
                      </a:r>
                      <a:endParaRPr lang="tr-TR" sz="1200" dirty="0"/>
                    </a:p>
                  </a:txBody>
                  <a:tcPr/>
                </a:tc>
                <a:tc>
                  <a:txBody>
                    <a:bodyPr/>
                    <a:lstStyle/>
                    <a:p>
                      <a:pPr marL="0" algn="l" defTabSz="914400" rtl="0" eaLnBrk="1" latinLnBrk="0" hangingPunct="1"/>
                      <a:r>
                        <a:rPr lang="tr-TR" sz="1200" kern="1200" dirty="0" err="1" smtClean="0">
                          <a:solidFill>
                            <a:schemeClr val="dk1"/>
                          </a:solidFill>
                          <a:latin typeface="+mn-lt"/>
                          <a:ea typeface="+mn-ea"/>
                          <a:cs typeface="+mn-cs"/>
                        </a:rPr>
                        <a:t>Transmits</a:t>
                      </a:r>
                      <a:r>
                        <a:rPr lang="tr-TR" sz="1200" kern="1200" dirty="0" smtClean="0">
                          <a:solidFill>
                            <a:schemeClr val="dk1"/>
                          </a:solidFill>
                          <a:latin typeface="+mn-lt"/>
                          <a:ea typeface="+mn-ea"/>
                          <a:cs typeface="+mn-cs"/>
                        </a:rPr>
                        <a:t> data </a:t>
                      </a:r>
                      <a:r>
                        <a:rPr lang="tr-TR" sz="1200" kern="1200" dirty="0" err="1" smtClean="0">
                          <a:solidFill>
                            <a:schemeClr val="dk1"/>
                          </a:solidFill>
                          <a:latin typeface="+mn-lt"/>
                          <a:ea typeface="+mn-ea"/>
                          <a:cs typeface="+mn-cs"/>
                        </a:rPr>
                        <a:t>using</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transmission</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protocols</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inculuding</a:t>
                      </a:r>
                      <a:r>
                        <a:rPr lang="tr-TR" sz="1200" kern="1200" dirty="0" smtClean="0">
                          <a:solidFill>
                            <a:schemeClr val="dk1"/>
                          </a:solidFill>
                          <a:latin typeface="+mn-lt"/>
                          <a:ea typeface="+mn-ea"/>
                          <a:cs typeface="+mn-cs"/>
                        </a:rPr>
                        <a:t> TCP.  </a:t>
                      </a:r>
                      <a:r>
                        <a:rPr lang="en-US" sz="1200" kern="1200" dirty="0" smtClean="0">
                          <a:solidFill>
                            <a:schemeClr val="dk1"/>
                          </a:solidFill>
                          <a:latin typeface="+mn-lt"/>
                          <a:ea typeface="+mn-ea"/>
                          <a:cs typeface="+mn-cs"/>
                        </a:rPr>
                        <a:t>T</a:t>
                      </a:r>
                      <a:endParaRPr lang="tr-TR" sz="1200" kern="1200" dirty="0" smtClean="0">
                        <a:solidFill>
                          <a:schemeClr val="dk1"/>
                        </a:solidFill>
                        <a:latin typeface="+mn-lt"/>
                        <a:ea typeface="+mn-ea"/>
                        <a:cs typeface="+mn-cs"/>
                      </a:endParaRPr>
                    </a:p>
                    <a:p>
                      <a:pPr marL="0" algn="l" defTabSz="914400" rtl="0" eaLnBrk="1" latinLnBrk="0" hangingPunct="1"/>
                      <a:r>
                        <a:rPr lang="en-US" sz="1200" kern="1200" dirty="0" err="1" smtClean="0">
                          <a:solidFill>
                            <a:schemeClr val="dk1"/>
                          </a:solidFill>
                          <a:latin typeface="+mn-lt"/>
                          <a:ea typeface="+mn-ea"/>
                          <a:cs typeface="+mn-cs"/>
                        </a:rPr>
                        <a:t>akes</a:t>
                      </a:r>
                      <a:r>
                        <a:rPr lang="en-US" sz="1200" kern="1200" dirty="0" smtClean="0">
                          <a:solidFill>
                            <a:schemeClr val="dk1"/>
                          </a:solidFill>
                          <a:latin typeface="+mn-lt"/>
                          <a:ea typeface="+mn-ea"/>
                          <a:cs typeface="+mn-cs"/>
                        </a:rPr>
                        <a:t> data transferred in the session layer and breaks it into “segments” on the transmitting end.</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flow</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control</a:t>
                      </a:r>
                      <a:r>
                        <a:rPr lang="tr-TR" sz="1200" kern="1200" dirty="0" smtClean="0">
                          <a:solidFill>
                            <a:schemeClr val="dk1"/>
                          </a:solidFill>
                          <a:latin typeface="+mn-lt"/>
                          <a:ea typeface="+mn-ea"/>
                          <a:cs typeface="+mn-cs"/>
                        </a:rPr>
                        <a:t>, </a:t>
                      </a:r>
                      <a:r>
                        <a:rPr lang="en-US" sz="1200" kern="1200" dirty="0" smtClean="0">
                          <a:solidFill>
                            <a:schemeClr val="dk1"/>
                          </a:solidFill>
                          <a:latin typeface="+mn-lt"/>
                          <a:ea typeface="+mn-ea"/>
                          <a:cs typeface="+mn-cs"/>
                        </a:rPr>
                        <a:t>checking if data was received incorrectly and if not, requesting it again.</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580272502"/>
                  </a:ext>
                </a:extLst>
              </a:tr>
              <a:tr h="635908">
                <a:tc>
                  <a:txBody>
                    <a:bodyPr/>
                    <a:lstStyle/>
                    <a:p>
                      <a:r>
                        <a:rPr lang="tr-TR" sz="1200" dirty="0" smtClean="0"/>
                        <a:t>Network</a:t>
                      </a:r>
                      <a:endParaRPr lang="tr-TR" sz="1200" dirty="0"/>
                    </a:p>
                  </a:txBody>
                  <a:tcPr/>
                </a:tc>
                <a:tc>
                  <a:txBody>
                    <a:bodyPr/>
                    <a:lstStyle/>
                    <a:p>
                      <a:pPr marL="0" algn="l" defTabSz="914400" rtl="0" eaLnBrk="1" latinLnBrk="0" hangingPunct="1"/>
                      <a:r>
                        <a:rPr lang="tr-TR" sz="1200" kern="1200" dirty="0" smtClean="0">
                          <a:solidFill>
                            <a:schemeClr val="dk1"/>
                          </a:solidFill>
                          <a:latin typeface="+mn-lt"/>
                          <a:ea typeface="+mn-ea"/>
                          <a:cs typeface="+mn-cs"/>
                        </a:rPr>
                        <a:t>B</a:t>
                      </a:r>
                      <a:r>
                        <a:rPr lang="en-US" sz="1200" kern="1200" dirty="0" err="1" smtClean="0">
                          <a:solidFill>
                            <a:schemeClr val="dk1"/>
                          </a:solidFill>
                          <a:latin typeface="+mn-lt"/>
                          <a:ea typeface="+mn-ea"/>
                          <a:cs typeface="+mn-cs"/>
                        </a:rPr>
                        <a:t>reaking</a:t>
                      </a:r>
                      <a:r>
                        <a:rPr lang="en-US" sz="1200" kern="1200" dirty="0" smtClean="0">
                          <a:solidFill>
                            <a:schemeClr val="dk1"/>
                          </a:solidFill>
                          <a:latin typeface="+mn-lt"/>
                          <a:ea typeface="+mn-ea"/>
                          <a:cs typeface="+mn-cs"/>
                        </a:rPr>
                        <a:t> up segments into network packets, and reassembling the packets on the receiving end. The other is routing packets by discovering the best path across a physical network</a:t>
                      </a:r>
                      <a:r>
                        <a:rPr lang="tr-TR" sz="1200" kern="1200" dirty="0" smtClean="0">
                          <a:solidFill>
                            <a:schemeClr val="dk1"/>
                          </a:solidFill>
                          <a:latin typeface="+mn-lt"/>
                          <a:ea typeface="+mn-ea"/>
                          <a:cs typeface="+mn-cs"/>
                        </a:rPr>
                        <a:t>.(IP, </a:t>
                      </a:r>
                      <a:r>
                        <a:rPr lang="tr-TR" sz="1200" kern="1200" dirty="0" err="1" smtClean="0">
                          <a:solidFill>
                            <a:schemeClr val="dk1"/>
                          </a:solidFill>
                          <a:latin typeface="+mn-lt"/>
                          <a:ea typeface="+mn-ea"/>
                          <a:cs typeface="+mn-cs"/>
                        </a:rPr>
                        <a:t>Routers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1158264816"/>
                  </a:ext>
                </a:extLst>
              </a:tr>
              <a:tr h="468284">
                <a:tc>
                  <a:txBody>
                    <a:bodyPr/>
                    <a:lstStyle/>
                    <a:p>
                      <a:r>
                        <a:rPr lang="tr-TR" sz="1200" dirty="0" smtClean="0"/>
                        <a:t>Data Link </a:t>
                      </a:r>
                      <a:r>
                        <a:rPr lang="tr-TR" sz="1200" dirty="0" err="1" smtClean="0"/>
                        <a:t>Layer</a:t>
                      </a:r>
                      <a:endParaRPr lang="tr-TR" sz="1200" dirty="0"/>
                    </a:p>
                  </a:txBody>
                  <a:tcPr/>
                </a:tc>
                <a:tc>
                  <a:txBody>
                    <a:bodyPr/>
                    <a:lstStyle/>
                    <a:p>
                      <a:r>
                        <a:rPr lang="tr-TR" sz="1200" kern="1200" dirty="0" smtClean="0">
                          <a:solidFill>
                            <a:schemeClr val="dk1"/>
                          </a:solidFill>
                          <a:latin typeface="+mn-lt"/>
                          <a:ea typeface="+mn-ea"/>
                          <a:cs typeface="+mn-cs"/>
                        </a:rPr>
                        <a:t>E</a:t>
                      </a:r>
                      <a:r>
                        <a:rPr lang="en-US" sz="1200" kern="1200" dirty="0" smtClean="0">
                          <a:solidFill>
                            <a:schemeClr val="dk1"/>
                          </a:solidFill>
                          <a:latin typeface="+mn-lt"/>
                          <a:ea typeface="+mn-ea"/>
                          <a:cs typeface="+mn-cs"/>
                        </a:rPr>
                        <a:t>stablishes and terminates a connection between two physically-connected nodes on a network.</a:t>
                      </a:r>
                      <a:r>
                        <a:rPr lang="tr-TR" sz="1200" kern="1200" dirty="0" smtClean="0">
                          <a:solidFill>
                            <a:schemeClr val="dk1"/>
                          </a:solidFill>
                          <a:latin typeface="+mn-lt"/>
                          <a:ea typeface="+mn-ea"/>
                          <a:cs typeface="+mn-cs"/>
                        </a:rPr>
                        <a:t> B</a:t>
                      </a:r>
                      <a:r>
                        <a:rPr lang="en-US" sz="1200" kern="1200" dirty="0" err="1" smtClean="0">
                          <a:solidFill>
                            <a:schemeClr val="dk1"/>
                          </a:solidFill>
                          <a:latin typeface="+mn-lt"/>
                          <a:ea typeface="+mn-ea"/>
                          <a:cs typeface="+mn-cs"/>
                        </a:rPr>
                        <a:t>reaks</a:t>
                      </a:r>
                      <a:r>
                        <a:rPr lang="en-US" sz="1200" kern="1200" dirty="0" smtClean="0">
                          <a:solidFill>
                            <a:schemeClr val="dk1"/>
                          </a:solidFill>
                          <a:latin typeface="+mn-lt"/>
                          <a:ea typeface="+mn-ea"/>
                          <a:cs typeface="+mn-cs"/>
                        </a:rPr>
                        <a:t> up packets into frames</a:t>
                      </a:r>
                      <a:r>
                        <a:rPr lang="tr-TR"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and sends them from source to destination.</a:t>
                      </a:r>
                      <a:r>
                        <a:rPr lang="tr-TR" sz="1200" kern="1200" dirty="0" smtClean="0">
                          <a:solidFill>
                            <a:schemeClr val="dk1"/>
                          </a:solidFill>
                          <a:latin typeface="+mn-lt"/>
                          <a:ea typeface="+mn-ea"/>
                          <a:cs typeface="+mn-cs"/>
                        </a:rPr>
                        <a:t> (Switch </a:t>
                      </a:r>
                      <a:r>
                        <a:rPr lang="tr-TR" sz="1200" kern="1200" dirty="0" err="1" smtClean="0">
                          <a:solidFill>
                            <a:schemeClr val="dk1"/>
                          </a:solidFill>
                          <a:latin typeface="+mn-lt"/>
                          <a:ea typeface="+mn-ea"/>
                          <a:cs typeface="+mn-cs"/>
                        </a:rPr>
                        <a:t>that</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use</a:t>
                      </a:r>
                      <a:r>
                        <a:rPr lang="tr-TR" sz="1200" kern="1200" dirty="0" smtClean="0">
                          <a:solidFill>
                            <a:schemeClr val="dk1"/>
                          </a:solidFill>
                          <a:latin typeface="+mn-lt"/>
                          <a:ea typeface="+mn-ea"/>
                          <a:cs typeface="+mn-cs"/>
                        </a:rPr>
                        <a:t> MAC</a:t>
                      </a:r>
                      <a:r>
                        <a:rPr lang="tr-TR" sz="1200" kern="1200" baseline="0" dirty="0" smtClean="0">
                          <a:solidFill>
                            <a:schemeClr val="dk1"/>
                          </a:solidFill>
                          <a:latin typeface="+mn-lt"/>
                          <a:ea typeface="+mn-ea"/>
                          <a:cs typeface="+mn-cs"/>
                        </a:rPr>
                        <a:t> </a:t>
                      </a:r>
                      <a:r>
                        <a:rPr lang="tr-TR" sz="1200" kern="1200" baseline="0" dirty="0" err="1" smtClean="0">
                          <a:solidFill>
                            <a:schemeClr val="dk1"/>
                          </a:solidFill>
                          <a:latin typeface="+mn-lt"/>
                          <a:ea typeface="+mn-ea"/>
                          <a:cs typeface="+mn-cs"/>
                        </a:rPr>
                        <a:t>adress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654496816"/>
                  </a:ext>
                </a:extLst>
              </a:tr>
              <a:tr h="554328">
                <a:tc>
                  <a:txBody>
                    <a:bodyPr/>
                    <a:lstStyle/>
                    <a:p>
                      <a:r>
                        <a:rPr lang="tr-TR" sz="1200" dirty="0" err="1" smtClean="0"/>
                        <a:t>Physical</a:t>
                      </a:r>
                      <a:r>
                        <a:rPr lang="tr-TR" sz="1200" baseline="0" dirty="0" smtClean="0"/>
                        <a:t> </a:t>
                      </a:r>
                      <a:r>
                        <a:rPr lang="tr-TR" sz="1200" baseline="0" dirty="0" err="1" smtClean="0"/>
                        <a:t>Layer</a:t>
                      </a:r>
                      <a:endParaRPr lang="tr-TR" sz="1200" dirty="0"/>
                    </a:p>
                  </a:txBody>
                  <a:tcPr/>
                </a:tc>
                <a:tc>
                  <a:txBody>
                    <a:bodyPr/>
                    <a:lstStyle/>
                    <a:p>
                      <a:r>
                        <a:rPr lang="en-US" sz="1200" kern="1200" dirty="0" smtClean="0">
                          <a:solidFill>
                            <a:schemeClr val="dk1"/>
                          </a:solidFill>
                          <a:latin typeface="+mn-lt"/>
                          <a:ea typeface="+mn-ea"/>
                          <a:cs typeface="+mn-cs"/>
                        </a:rPr>
                        <a:t>The physical layer is responsible for the physical cable or wireless connection between network nodes.</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365659010"/>
                  </a:ext>
                </a:extLst>
              </a:tr>
            </a:tbl>
          </a:graphicData>
        </a:graphic>
      </p:graphicFrame>
    </p:spTree>
    <p:extLst>
      <p:ext uri="{BB962C8B-B14F-4D97-AF65-F5344CB8AC3E}">
        <p14:creationId xmlns:p14="http://schemas.microsoft.com/office/powerpoint/2010/main" val="1106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Protocol Data </a:t>
            </a:r>
            <a:r>
              <a:rPr lang="tr-TR" dirty="0" err="1" smtClean="0"/>
              <a:t>Unit</a:t>
            </a:r>
            <a:r>
              <a:rPr lang="tr-TR" dirty="0" smtClean="0"/>
              <a:t>(PDU)</a:t>
            </a:r>
            <a:endParaRPr lang="tr-TR" dirty="0"/>
          </a:p>
        </p:txBody>
      </p:sp>
      <p:pic>
        <p:nvPicPr>
          <p:cNvPr id="4" name="İçerik Yer Tutucusu 3"/>
          <p:cNvPicPr>
            <a:picLocks noGrp="1" noChangeAspect="1"/>
          </p:cNvPicPr>
          <p:nvPr>
            <p:ph idx="1"/>
          </p:nvPr>
        </p:nvPicPr>
        <p:blipFill>
          <a:blip r:embed="rId2"/>
          <a:stretch>
            <a:fillRect/>
          </a:stretch>
        </p:blipFill>
        <p:spPr>
          <a:xfrm>
            <a:off x="3754275" y="1797916"/>
            <a:ext cx="4258576" cy="4351338"/>
          </a:xfrm>
          <a:prstGeom prst="rect">
            <a:avLst/>
          </a:prstGeom>
        </p:spPr>
      </p:pic>
    </p:spTree>
    <p:extLst>
      <p:ext uri="{BB962C8B-B14F-4D97-AF65-F5344CB8AC3E}">
        <p14:creationId xmlns:p14="http://schemas.microsoft.com/office/powerpoint/2010/main" val="412367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TCP-UDP(Layer-4)</a:t>
            </a:r>
            <a:endParaRPr lang="tr-TR" dirty="0"/>
          </a:p>
        </p:txBody>
      </p:sp>
      <p:sp>
        <p:nvSpPr>
          <p:cNvPr id="3" name="İçerik Yer Tutucusu 2"/>
          <p:cNvSpPr>
            <a:spLocks noGrp="1"/>
          </p:cNvSpPr>
          <p:nvPr>
            <p:ph idx="1"/>
          </p:nvPr>
        </p:nvSpPr>
        <p:spPr/>
        <p:txBody>
          <a:bodyPr/>
          <a:lstStyle/>
          <a:p>
            <a:r>
              <a:rPr lang="tr-TR" dirty="0" smtClean="0"/>
              <a:t>Connection-</a:t>
            </a:r>
            <a:r>
              <a:rPr lang="tr-TR" dirty="0" err="1" smtClean="0"/>
              <a:t>Oriented</a:t>
            </a:r>
            <a:r>
              <a:rPr lang="tr-TR" dirty="0" smtClean="0"/>
              <a:t> Communications</a:t>
            </a:r>
            <a:r>
              <a:rPr lang="tr-TR" dirty="0" smtClean="0">
                <a:sym typeface="Wingdings" panose="05000000000000000000" pitchFamily="2" charset="2"/>
              </a:rPr>
              <a:t>: TCP</a:t>
            </a:r>
          </a:p>
          <a:p>
            <a:pPr marL="0" indent="0">
              <a:buNone/>
            </a:pPr>
            <a:r>
              <a:rPr lang="tr-TR" dirty="0" smtClean="0">
                <a:sym typeface="Wingdings" panose="05000000000000000000" pitchFamily="2" charset="2"/>
              </a:rPr>
              <a:t>      </a:t>
            </a:r>
            <a:r>
              <a:rPr lang="tr-TR" sz="2400" dirty="0">
                <a:sym typeface="Wingdings" panose="05000000000000000000" pitchFamily="2" charset="2"/>
              </a:rPr>
              <a:t>Web Browser, File Transfer</a:t>
            </a:r>
          </a:p>
          <a:p>
            <a:r>
              <a:rPr lang="tr-TR" dirty="0" err="1" smtClean="0"/>
              <a:t>Connectionless-Oriented</a:t>
            </a:r>
            <a:r>
              <a:rPr lang="tr-TR" dirty="0" smtClean="0"/>
              <a:t> Communications: UDP</a:t>
            </a:r>
          </a:p>
          <a:p>
            <a:pPr marL="0" indent="0">
              <a:buNone/>
            </a:pPr>
            <a:r>
              <a:rPr lang="tr-TR" dirty="0"/>
              <a:t> </a:t>
            </a:r>
            <a:r>
              <a:rPr lang="tr-TR" dirty="0" smtClean="0"/>
              <a:t>      </a:t>
            </a:r>
            <a:r>
              <a:rPr lang="tr-TR" sz="2400" dirty="0" err="1"/>
              <a:t>Streaming</a:t>
            </a:r>
            <a:r>
              <a:rPr lang="tr-TR" sz="2400" dirty="0"/>
              <a:t> </a:t>
            </a:r>
            <a:r>
              <a:rPr lang="tr-TR" sz="2400" dirty="0" err="1"/>
              <a:t>media</a:t>
            </a:r>
            <a:r>
              <a:rPr lang="tr-TR" sz="2400" dirty="0"/>
              <a:t>(Video-</a:t>
            </a:r>
            <a:r>
              <a:rPr lang="tr-TR" sz="2400" dirty="0" err="1"/>
              <a:t>VoIP</a:t>
            </a:r>
            <a:r>
              <a:rPr lang="tr-TR" sz="2400" dirty="0"/>
              <a:t>)</a:t>
            </a:r>
          </a:p>
        </p:txBody>
      </p:sp>
    </p:spTree>
    <p:extLst>
      <p:ext uri="{BB962C8B-B14F-4D97-AF65-F5344CB8AC3E}">
        <p14:creationId xmlns:p14="http://schemas.microsoft.com/office/powerpoint/2010/main" val="53992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Ports</a:t>
            </a:r>
            <a:endParaRPr lang="tr-TR" dirty="0"/>
          </a:p>
        </p:txBody>
      </p:sp>
      <p:sp>
        <p:nvSpPr>
          <p:cNvPr id="3" name="İçerik Yer Tutucusu 2"/>
          <p:cNvSpPr>
            <a:spLocks noGrp="1"/>
          </p:cNvSpPr>
          <p:nvPr>
            <p:ph idx="1"/>
          </p:nvPr>
        </p:nvSpPr>
        <p:spPr/>
        <p:txBody>
          <a:bodyPr>
            <a:normAutofit/>
          </a:bodyPr>
          <a:lstStyle/>
          <a:p>
            <a:r>
              <a:rPr lang="en-US" sz="2400" dirty="0" smtClean="0"/>
              <a:t>A </a:t>
            </a:r>
            <a:r>
              <a:rPr lang="en-US" sz="2400" dirty="0"/>
              <a:t>port is a virtual point where network connections start and end. Ports are software-based and managed by a computer's operating system. Each port is associated with a specific process or service</a:t>
            </a:r>
            <a:r>
              <a:rPr lang="en-US" sz="2400" dirty="0" smtClean="0"/>
              <a:t>.</a:t>
            </a:r>
            <a:endParaRPr lang="tr-TR" sz="2400" dirty="0" smtClean="0"/>
          </a:p>
          <a:p>
            <a:r>
              <a:rPr lang="tr-TR" sz="2400" dirty="0" err="1" smtClean="0"/>
              <a:t>Range</a:t>
            </a:r>
            <a:r>
              <a:rPr lang="tr-TR" sz="2400" dirty="0" smtClean="0"/>
              <a:t> </a:t>
            </a:r>
            <a:r>
              <a:rPr lang="tr-TR" sz="2400" dirty="0" err="1" smtClean="0"/>
              <a:t>for</a:t>
            </a:r>
            <a:r>
              <a:rPr lang="tr-TR" sz="2400" dirty="0" smtClean="0"/>
              <a:t> port </a:t>
            </a:r>
            <a:r>
              <a:rPr lang="tr-TR" sz="2400" dirty="0" err="1" smtClean="0"/>
              <a:t>numbers</a:t>
            </a:r>
            <a:r>
              <a:rPr lang="tr-TR" sz="2400" dirty="0" smtClean="0"/>
              <a:t> </a:t>
            </a:r>
            <a:r>
              <a:rPr lang="tr-TR" sz="2400" dirty="0" err="1" smtClean="0"/>
              <a:t>are</a:t>
            </a:r>
            <a:r>
              <a:rPr lang="tr-TR" sz="2400" dirty="0" smtClean="0"/>
              <a:t> 0-65,535</a:t>
            </a:r>
          </a:p>
          <a:p>
            <a:r>
              <a:rPr lang="tr-TR" sz="2400" dirty="0" err="1" smtClean="0"/>
              <a:t>Assigned</a:t>
            </a:r>
            <a:r>
              <a:rPr lang="tr-TR" sz="2400" dirty="0" smtClean="0"/>
              <a:t> </a:t>
            </a:r>
            <a:r>
              <a:rPr lang="tr-TR" sz="2400" dirty="0" err="1" smtClean="0"/>
              <a:t>by</a:t>
            </a:r>
            <a:r>
              <a:rPr lang="tr-TR" sz="2400" dirty="0" smtClean="0"/>
              <a:t> IANA</a:t>
            </a:r>
          </a:p>
        </p:txBody>
      </p:sp>
      <p:pic>
        <p:nvPicPr>
          <p:cNvPr id="4" name="Resim 3"/>
          <p:cNvPicPr>
            <a:picLocks noChangeAspect="1"/>
          </p:cNvPicPr>
          <p:nvPr/>
        </p:nvPicPr>
        <p:blipFill>
          <a:blip r:embed="rId2"/>
          <a:stretch>
            <a:fillRect/>
          </a:stretch>
        </p:blipFill>
        <p:spPr>
          <a:xfrm>
            <a:off x="2754745" y="4159711"/>
            <a:ext cx="5419436" cy="1829060"/>
          </a:xfrm>
          <a:prstGeom prst="rect">
            <a:avLst/>
          </a:prstGeom>
        </p:spPr>
      </p:pic>
    </p:spTree>
    <p:extLst>
      <p:ext uri="{BB962C8B-B14F-4D97-AF65-F5344CB8AC3E}">
        <p14:creationId xmlns:p14="http://schemas.microsoft.com/office/powerpoint/2010/main" val="20665095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TotalTime>
  <Words>463</Words>
  <Application>Microsoft Office PowerPoint</Application>
  <PresentationFormat>Geniş ekran</PresentationFormat>
  <Paragraphs>53</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Calibri Light</vt:lpstr>
      <vt:lpstr>Times New Roman</vt:lpstr>
      <vt:lpstr>Wingdings</vt:lpstr>
      <vt:lpstr>Office Teması</vt:lpstr>
      <vt:lpstr>Network</vt:lpstr>
      <vt:lpstr>Transfer Ways</vt:lpstr>
      <vt:lpstr>IP Adress &amp; Subnet Mask</vt:lpstr>
      <vt:lpstr>LAN Connection Types</vt:lpstr>
      <vt:lpstr>Peer-To-Peer</vt:lpstr>
      <vt:lpstr>OSI Layers</vt:lpstr>
      <vt:lpstr>Protocol Data Unit(PDU)</vt:lpstr>
      <vt:lpstr>TCP-UDP(Layer-4)</vt:lpstr>
      <vt:lpstr>Ports</vt:lpstr>
      <vt:lpstr>TCP/IP vs OSI</vt:lpstr>
      <vt:lpstr>NAT (Network Address Translation)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c:title>
  <dc:creator>Administrator</dc:creator>
  <cp:lastModifiedBy>Administrator</cp:lastModifiedBy>
  <cp:revision>72</cp:revision>
  <dcterms:created xsi:type="dcterms:W3CDTF">2022-10-10T05:36:12Z</dcterms:created>
  <dcterms:modified xsi:type="dcterms:W3CDTF">2022-10-13T05:23:16Z</dcterms:modified>
</cp:coreProperties>
</file>