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4" r:id="rId5"/>
    <p:sldId id="265" r:id="rId6"/>
    <p:sldId id="258" r:id="rId7"/>
    <p:sldId id="266" r:id="rId8"/>
    <p:sldId id="267" r:id="rId9"/>
    <p:sldId id="260" r:id="rId10"/>
    <p:sldId id="269" r:id="rId11"/>
    <p:sldId id="270" r:id="rId12"/>
    <p:sldId id="259" r:id="rId13"/>
    <p:sldId id="268" r:id="rId14"/>
    <p:sldId id="257" r:id="rId15"/>
    <p:sldId id="263" r:id="rId16"/>
    <p:sldId id="271" r:id="rId17"/>
    <p:sldId id="272" r:id="rId18"/>
    <p:sldId id="273"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114" d="100"/>
          <a:sy n="114" d="100"/>
        </p:scale>
        <p:origin x="49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49B2134D-23AA-4A81-B917-18AD91DBBB07}" type="datetimeFigureOut">
              <a:rPr lang="tr-TR" smtClean="0"/>
              <a:t>15.11.2022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DAFB795-5082-4970-B73D-572BA3D05D9B}" type="slidenum">
              <a:rPr lang="tr-TR" smtClean="0"/>
              <a:t>‹#›</a:t>
            </a:fld>
            <a:endParaRPr lang="tr-TR"/>
          </a:p>
        </p:txBody>
      </p:sp>
    </p:spTree>
    <p:extLst>
      <p:ext uri="{BB962C8B-B14F-4D97-AF65-F5344CB8AC3E}">
        <p14:creationId xmlns:p14="http://schemas.microsoft.com/office/powerpoint/2010/main" val="2720993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9B2134D-23AA-4A81-B917-18AD91DBBB07}" type="datetimeFigureOut">
              <a:rPr lang="tr-TR" smtClean="0"/>
              <a:t>15.11.2022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DAFB795-5082-4970-B73D-572BA3D05D9B}" type="slidenum">
              <a:rPr lang="tr-TR" smtClean="0"/>
              <a:t>‹#›</a:t>
            </a:fld>
            <a:endParaRPr lang="tr-TR"/>
          </a:p>
        </p:txBody>
      </p:sp>
    </p:spTree>
    <p:extLst>
      <p:ext uri="{BB962C8B-B14F-4D97-AF65-F5344CB8AC3E}">
        <p14:creationId xmlns:p14="http://schemas.microsoft.com/office/powerpoint/2010/main" val="611028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9B2134D-23AA-4A81-B917-18AD91DBBB07}" type="datetimeFigureOut">
              <a:rPr lang="tr-TR" smtClean="0"/>
              <a:t>15.11.2022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DAFB795-5082-4970-B73D-572BA3D05D9B}" type="slidenum">
              <a:rPr lang="tr-TR" smtClean="0"/>
              <a:t>‹#›</a:t>
            </a:fld>
            <a:endParaRPr lang="tr-TR"/>
          </a:p>
        </p:txBody>
      </p:sp>
    </p:spTree>
    <p:extLst>
      <p:ext uri="{BB962C8B-B14F-4D97-AF65-F5344CB8AC3E}">
        <p14:creationId xmlns:p14="http://schemas.microsoft.com/office/powerpoint/2010/main" val="3527584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9B2134D-23AA-4A81-B917-18AD91DBBB07}" type="datetimeFigureOut">
              <a:rPr lang="tr-TR" smtClean="0"/>
              <a:t>15.11.2022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DAFB795-5082-4970-B73D-572BA3D05D9B}" type="slidenum">
              <a:rPr lang="tr-TR" smtClean="0"/>
              <a:t>‹#›</a:t>
            </a:fld>
            <a:endParaRPr lang="tr-TR"/>
          </a:p>
        </p:txBody>
      </p:sp>
    </p:spTree>
    <p:extLst>
      <p:ext uri="{BB962C8B-B14F-4D97-AF65-F5344CB8AC3E}">
        <p14:creationId xmlns:p14="http://schemas.microsoft.com/office/powerpoint/2010/main" val="2419664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49B2134D-23AA-4A81-B917-18AD91DBBB07}" type="datetimeFigureOut">
              <a:rPr lang="tr-TR" smtClean="0"/>
              <a:t>15.11.2022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DAFB795-5082-4970-B73D-572BA3D05D9B}" type="slidenum">
              <a:rPr lang="tr-TR" smtClean="0"/>
              <a:t>‹#›</a:t>
            </a:fld>
            <a:endParaRPr lang="tr-TR"/>
          </a:p>
        </p:txBody>
      </p:sp>
    </p:spTree>
    <p:extLst>
      <p:ext uri="{BB962C8B-B14F-4D97-AF65-F5344CB8AC3E}">
        <p14:creationId xmlns:p14="http://schemas.microsoft.com/office/powerpoint/2010/main" val="2982770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49B2134D-23AA-4A81-B917-18AD91DBBB07}" type="datetimeFigureOut">
              <a:rPr lang="tr-TR" smtClean="0"/>
              <a:t>15.11.2022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DAFB795-5082-4970-B73D-572BA3D05D9B}" type="slidenum">
              <a:rPr lang="tr-TR" smtClean="0"/>
              <a:t>‹#›</a:t>
            </a:fld>
            <a:endParaRPr lang="tr-TR"/>
          </a:p>
        </p:txBody>
      </p:sp>
    </p:spTree>
    <p:extLst>
      <p:ext uri="{BB962C8B-B14F-4D97-AF65-F5344CB8AC3E}">
        <p14:creationId xmlns:p14="http://schemas.microsoft.com/office/powerpoint/2010/main" val="3574411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49B2134D-23AA-4A81-B917-18AD91DBBB07}" type="datetimeFigureOut">
              <a:rPr lang="tr-TR" smtClean="0"/>
              <a:t>15.11.2022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4DAFB795-5082-4970-B73D-572BA3D05D9B}" type="slidenum">
              <a:rPr lang="tr-TR" smtClean="0"/>
              <a:t>‹#›</a:t>
            </a:fld>
            <a:endParaRPr lang="tr-TR"/>
          </a:p>
        </p:txBody>
      </p:sp>
    </p:spTree>
    <p:extLst>
      <p:ext uri="{BB962C8B-B14F-4D97-AF65-F5344CB8AC3E}">
        <p14:creationId xmlns:p14="http://schemas.microsoft.com/office/powerpoint/2010/main" val="3064585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49B2134D-23AA-4A81-B917-18AD91DBBB07}" type="datetimeFigureOut">
              <a:rPr lang="tr-TR" smtClean="0"/>
              <a:t>15.11.2022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4DAFB795-5082-4970-B73D-572BA3D05D9B}" type="slidenum">
              <a:rPr lang="tr-TR" smtClean="0"/>
              <a:t>‹#›</a:t>
            </a:fld>
            <a:endParaRPr lang="tr-TR"/>
          </a:p>
        </p:txBody>
      </p:sp>
    </p:spTree>
    <p:extLst>
      <p:ext uri="{BB962C8B-B14F-4D97-AF65-F5344CB8AC3E}">
        <p14:creationId xmlns:p14="http://schemas.microsoft.com/office/powerpoint/2010/main" val="213528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49B2134D-23AA-4A81-B917-18AD91DBBB07}" type="datetimeFigureOut">
              <a:rPr lang="tr-TR" smtClean="0"/>
              <a:t>15.11.2022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4DAFB795-5082-4970-B73D-572BA3D05D9B}" type="slidenum">
              <a:rPr lang="tr-TR" smtClean="0"/>
              <a:t>‹#›</a:t>
            </a:fld>
            <a:endParaRPr lang="tr-TR"/>
          </a:p>
        </p:txBody>
      </p:sp>
    </p:spTree>
    <p:extLst>
      <p:ext uri="{BB962C8B-B14F-4D97-AF65-F5344CB8AC3E}">
        <p14:creationId xmlns:p14="http://schemas.microsoft.com/office/powerpoint/2010/main" val="1251266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49B2134D-23AA-4A81-B917-18AD91DBBB07}" type="datetimeFigureOut">
              <a:rPr lang="tr-TR" smtClean="0"/>
              <a:t>15.11.2022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DAFB795-5082-4970-B73D-572BA3D05D9B}" type="slidenum">
              <a:rPr lang="tr-TR" smtClean="0"/>
              <a:t>‹#›</a:t>
            </a:fld>
            <a:endParaRPr lang="tr-TR"/>
          </a:p>
        </p:txBody>
      </p:sp>
    </p:spTree>
    <p:extLst>
      <p:ext uri="{BB962C8B-B14F-4D97-AF65-F5344CB8AC3E}">
        <p14:creationId xmlns:p14="http://schemas.microsoft.com/office/powerpoint/2010/main" val="558641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49B2134D-23AA-4A81-B917-18AD91DBBB07}" type="datetimeFigureOut">
              <a:rPr lang="tr-TR" smtClean="0"/>
              <a:t>15.11.2022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DAFB795-5082-4970-B73D-572BA3D05D9B}" type="slidenum">
              <a:rPr lang="tr-TR" smtClean="0"/>
              <a:t>‹#›</a:t>
            </a:fld>
            <a:endParaRPr lang="tr-TR"/>
          </a:p>
        </p:txBody>
      </p:sp>
    </p:spTree>
    <p:extLst>
      <p:ext uri="{BB962C8B-B14F-4D97-AF65-F5344CB8AC3E}">
        <p14:creationId xmlns:p14="http://schemas.microsoft.com/office/powerpoint/2010/main" val="892175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B2134D-23AA-4A81-B917-18AD91DBBB07}" type="datetimeFigureOut">
              <a:rPr lang="tr-TR" smtClean="0"/>
              <a:t>15.11.2022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AFB795-5082-4970-B73D-572BA3D05D9B}" type="slidenum">
              <a:rPr lang="tr-TR" smtClean="0"/>
              <a:t>‹#›</a:t>
            </a:fld>
            <a:endParaRPr lang="tr-TR"/>
          </a:p>
        </p:txBody>
      </p:sp>
    </p:spTree>
    <p:extLst>
      <p:ext uri="{BB962C8B-B14F-4D97-AF65-F5344CB8AC3E}">
        <p14:creationId xmlns:p14="http://schemas.microsoft.com/office/powerpoint/2010/main" val="796465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techtarget.com/searchsecurity/definition/nonc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IPSEC</a:t>
            </a:r>
            <a:endParaRPr lang="tr-TR" dirty="0"/>
          </a:p>
        </p:txBody>
      </p:sp>
      <p:sp>
        <p:nvSpPr>
          <p:cNvPr id="3" name="Alt Başlık 2"/>
          <p:cNvSpPr>
            <a:spLocks noGrp="1"/>
          </p:cNvSpPr>
          <p:nvPr>
            <p:ph type="subTitle" idx="1"/>
          </p:nvPr>
        </p:nvSpPr>
        <p:spPr/>
        <p:txBody>
          <a:bodyPr/>
          <a:lstStyle/>
          <a:p>
            <a:r>
              <a:rPr lang="tr-TR" dirty="0" smtClean="0"/>
              <a:t>IPSEC (</a:t>
            </a:r>
            <a:r>
              <a:rPr lang="tr-TR" dirty="0" err="1" smtClean="0"/>
              <a:t>based</a:t>
            </a:r>
            <a:r>
              <a:rPr lang="tr-TR" dirty="0" smtClean="0"/>
              <a:t> on </a:t>
            </a:r>
            <a:r>
              <a:rPr lang="tr-TR" dirty="0" err="1" smtClean="0"/>
              <a:t>Tunnel</a:t>
            </a:r>
            <a:r>
              <a:rPr lang="tr-TR" dirty="0" smtClean="0"/>
              <a:t> </a:t>
            </a:r>
            <a:r>
              <a:rPr lang="tr-TR" dirty="0" err="1" smtClean="0"/>
              <a:t>Mode</a:t>
            </a:r>
            <a:r>
              <a:rPr lang="tr-TR" dirty="0" smtClean="0"/>
              <a:t>)</a:t>
            </a:r>
          </a:p>
          <a:p>
            <a:r>
              <a:rPr lang="tr-TR" dirty="0" err="1" smtClean="0"/>
              <a:t>Prepared</a:t>
            </a:r>
            <a:r>
              <a:rPr lang="tr-TR" dirty="0" smtClean="0"/>
              <a:t> </a:t>
            </a:r>
            <a:r>
              <a:rPr lang="tr-TR" dirty="0" err="1" smtClean="0"/>
              <a:t>by</a:t>
            </a:r>
            <a:r>
              <a:rPr lang="tr-TR" dirty="0" smtClean="0"/>
              <a:t> Adem Keskin</a:t>
            </a:r>
          </a:p>
        </p:txBody>
      </p:sp>
    </p:spTree>
    <p:extLst>
      <p:ext uri="{BB962C8B-B14F-4D97-AF65-F5344CB8AC3E}">
        <p14:creationId xmlns:p14="http://schemas.microsoft.com/office/powerpoint/2010/main" val="3453903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IPV4 </a:t>
            </a:r>
            <a:r>
              <a:rPr lang="tr-TR" dirty="0" err="1" smtClean="0"/>
              <a:t>datagram</a:t>
            </a:r>
            <a:r>
              <a:rPr lang="tr-TR" dirty="0" smtClean="0"/>
              <a:t> format </a:t>
            </a:r>
            <a:r>
              <a:rPr lang="tr-TR" dirty="0" err="1" smtClean="0"/>
              <a:t>with</a:t>
            </a:r>
            <a:r>
              <a:rPr lang="tr-TR" dirty="0" smtClean="0"/>
              <a:t> </a:t>
            </a:r>
            <a:r>
              <a:rPr lang="tr-TR" dirty="0" err="1" smtClean="0"/>
              <a:t>Ipsec</a:t>
            </a:r>
            <a:r>
              <a:rPr lang="tr-TR" dirty="0" smtClean="0"/>
              <a:t> ESP</a:t>
            </a:r>
            <a:endParaRPr lang="tr-TR" dirty="0"/>
          </a:p>
        </p:txBody>
      </p:sp>
      <p:pic>
        <p:nvPicPr>
          <p:cNvPr id="6" name="İçerik Yer Tutucusu 5"/>
          <p:cNvPicPr>
            <a:picLocks noGrp="1" noChangeAspect="1"/>
          </p:cNvPicPr>
          <p:nvPr>
            <p:ph idx="1"/>
          </p:nvPr>
        </p:nvPicPr>
        <p:blipFill>
          <a:blip r:embed="rId2"/>
          <a:stretch>
            <a:fillRect/>
          </a:stretch>
        </p:blipFill>
        <p:spPr>
          <a:xfrm>
            <a:off x="2900635" y="1917087"/>
            <a:ext cx="5477012" cy="1409339"/>
          </a:xfrm>
          <a:prstGeom prst="rect">
            <a:avLst/>
          </a:prstGeom>
        </p:spPr>
      </p:pic>
      <p:pic>
        <p:nvPicPr>
          <p:cNvPr id="7" name="Resim 6"/>
          <p:cNvPicPr>
            <a:picLocks noChangeAspect="1"/>
          </p:cNvPicPr>
          <p:nvPr/>
        </p:nvPicPr>
        <p:blipFill>
          <a:blip r:embed="rId3"/>
          <a:stretch>
            <a:fillRect/>
          </a:stretch>
        </p:blipFill>
        <p:spPr>
          <a:xfrm>
            <a:off x="2459016" y="3427503"/>
            <a:ext cx="6362768" cy="2857312"/>
          </a:xfrm>
          <a:prstGeom prst="rect">
            <a:avLst/>
          </a:prstGeom>
        </p:spPr>
      </p:pic>
    </p:spTree>
    <p:extLst>
      <p:ext uri="{BB962C8B-B14F-4D97-AF65-F5344CB8AC3E}">
        <p14:creationId xmlns:p14="http://schemas.microsoft.com/office/powerpoint/2010/main" val="4054385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ESP Format</a:t>
            </a:r>
            <a:endParaRPr lang="tr-TR" dirty="0"/>
          </a:p>
        </p:txBody>
      </p:sp>
      <p:pic>
        <p:nvPicPr>
          <p:cNvPr id="4" name="İçerik Yer Tutucusu 3"/>
          <p:cNvPicPr>
            <a:picLocks noGrp="1" noChangeAspect="1"/>
          </p:cNvPicPr>
          <p:nvPr>
            <p:ph idx="1"/>
          </p:nvPr>
        </p:nvPicPr>
        <p:blipFill>
          <a:blip r:embed="rId2"/>
          <a:stretch>
            <a:fillRect/>
          </a:stretch>
        </p:blipFill>
        <p:spPr>
          <a:xfrm>
            <a:off x="2967037" y="2039144"/>
            <a:ext cx="6257925" cy="3924300"/>
          </a:xfrm>
          <a:prstGeom prst="rect">
            <a:avLst/>
          </a:prstGeom>
        </p:spPr>
      </p:pic>
    </p:spTree>
    <p:extLst>
      <p:ext uri="{BB962C8B-B14F-4D97-AF65-F5344CB8AC3E}">
        <p14:creationId xmlns:p14="http://schemas.microsoft.com/office/powerpoint/2010/main" val="72906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Authentication</a:t>
            </a:r>
            <a:r>
              <a:rPr lang="tr-TR" dirty="0" smtClean="0"/>
              <a:t> </a:t>
            </a:r>
            <a:r>
              <a:rPr lang="tr-TR" dirty="0" err="1" smtClean="0"/>
              <a:t>Header</a:t>
            </a:r>
            <a:r>
              <a:rPr lang="tr-TR" dirty="0" smtClean="0"/>
              <a:t>(AH)</a:t>
            </a:r>
            <a:endParaRPr lang="tr-TR" dirty="0"/>
          </a:p>
        </p:txBody>
      </p:sp>
      <p:sp>
        <p:nvSpPr>
          <p:cNvPr id="3" name="İçerik Yer Tutucusu 2"/>
          <p:cNvSpPr>
            <a:spLocks noGrp="1"/>
          </p:cNvSpPr>
          <p:nvPr>
            <p:ph idx="1"/>
          </p:nvPr>
        </p:nvSpPr>
        <p:spPr/>
        <p:txBody>
          <a:bodyPr>
            <a:normAutofit/>
          </a:bodyPr>
          <a:lstStyle/>
          <a:p>
            <a:endParaRPr lang="tr-TR" sz="2000" dirty="0" smtClean="0"/>
          </a:p>
          <a:p>
            <a:endParaRPr lang="tr-TR" sz="2000" dirty="0"/>
          </a:p>
          <a:p>
            <a:r>
              <a:rPr lang="tr-TR" sz="2000" dirty="0" err="1" smtClean="0"/>
              <a:t>Ensures</a:t>
            </a:r>
            <a:r>
              <a:rPr lang="tr-TR" sz="2000" b="1" dirty="0" smtClean="0"/>
              <a:t> </a:t>
            </a:r>
            <a:r>
              <a:rPr lang="tr-TR" sz="2000" b="1" dirty="0" err="1" smtClean="0"/>
              <a:t>integrity</a:t>
            </a:r>
            <a:r>
              <a:rPr lang="tr-TR" sz="2000" b="1" dirty="0" smtClean="0"/>
              <a:t> </a:t>
            </a:r>
            <a:r>
              <a:rPr lang="tr-TR" sz="2000" dirty="0" smtClean="0"/>
              <a:t>but</a:t>
            </a:r>
            <a:r>
              <a:rPr lang="tr-TR" sz="2000" b="1" dirty="0" smtClean="0"/>
              <a:t> not </a:t>
            </a:r>
            <a:r>
              <a:rPr lang="tr-TR" sz="2000" b="1" dirty="0" err="1" smtClean="0"/>
              <a:t>privacy</a:t>
            </a:r>
            <a:r>
              <a:rPr lang="tr-TR" sz="2000" dirty="0" smtClean="0"/>
              <a:t>.</a:t>
            </a:r>
          </a:p>
          <a:p>
            <a:r>
              <a:rPr lang="en-US" sz="2000" dirty="0" smtClean="0"/>
              <a:t>It </a:t>
            </a:r>
            <a:r>
              <a:rPr lang="en-US" sz="2000" dirty="0"/>
              <a:t>allows the recipient of a message to verify that the supposed </a:t>
            </a:r>
            <a:r>
              <a:rPr lang="en-US" sz="2000" dirty="0" smtClean="0"/>
              <a:t>originator</a:t>
            </a:r>
            <a:r>
              <a:rPr lang="tr-TR" sz="2000" dirty="0" smtClean="0"/>
              <a:t> </a:t>
            </a:r>
            <a:r>
              <a:rPr lang="en-US" sz="2000" dirty="0" smtClean="0"/>
              <a:t>of </a:t>
            </a:r>
            <a:r>
              <a:rPr lang="en-US" sz="2000" dirty="0"/>
              <a:t>a message was actually fact the one </a:t>
            </a:r>
            <a:r>
              <a:rPr lang="en-US" sz="2000" dirty="0" smtClean="0"/>
              <a:t>that </a:t>
            </a:r>
            <a:r>
              <a:rPr lang="en-US" sz="2000" dirty="0"/>
              <a:t>sent it</a:t>
            </a:r>
            <a:r>
              <a:rPr lang="en-US" sz="2000" dirty="0" smtClean="0"/>
              <a:t>.</a:t>
            </a:r>
            <a:endParaRPr lang="tr-TR" sz="2000" dirty="0" smtClean="0"/>
          </a:p>
          <a:p>
            <a:r>
              <a:rPr lang="tr-TR" sz="2000" dirty="0" smtClean="0"/>
              <a:t>A</a:t>
            </a:r>
            <a:r>
              <a:rPr lang="en-US" sz="2000" dirty="0" err="1" smtClean="0"/>
              <a:t>llows</a:t>
            </a:r>
            <a:r>
              <a:rPr lang="en-US" sz="2000" dirty="0" smtClean="0"/>
              <a:t> </a:t>
            </a:r>
            <a:r>
              <a:rPr lang="en-US" sz="2000" dirty="0"/>
              <a:t>the recipient to </a:t>
            </a:r>
            <a:r>
              <a:rPr lang="en-US" sz="2000" dirty="0" smtClean="0"/>
              <a:t>verify</a:t>
            </a:r>
            <a:r>
              <a:rPr lang="tr-TR" sz="2000" dirty="0" smtClean="0"/>
              <a:t> </a:t>
            </a:r>
            <a:r>
              <a:rPr lang="en-US" sz="2000" dirty="0" smtClean="0"/>
              <a:t>that </a:t>
            </a:r>
            <a:r>
              <a:rPr lang="en-US" sz="2000" dirty="0"/>
              <a:t>intermediate devices </a:t>
            </a:r>
            <a:r>
              <a:rPr lang="en-US" sz="2000" dirty="0" err="1"/>
              <a:t>en</a:t>
            </a:r>
            <a:r>
              <a:rPr lang="en-US" sz="2000" dirty="0"/>
              <a:t> route haven’t changed any of the data in the datagram</a:t>
            </a:r>
            <a:r>
              <a:rPr lang="en-US" sz="2000" dirty="0" smtClean="0"/>
              <a:t>.</a:t>
            </a:r>
            <a:endParaRPr lang="tr-TR" sz="2000" dirty="0" smtClean="0"/>
          </a:p>
          <a:p>
            <a:r>
              <a:rPr lang="en-US" sz="2000" dirty="0"/>
              <a:t>It also provides protection against so-called </a:t>
            </a:r>
            <a:r>
              <a:rPr lang="en-US" sz="2000" b="1" i="1" dirty="0"/>
              <a:t>replay </a:t>
            </a:r>
            <a:r>
              <a:rPr lang="en-US" sz="2000" b="1" i="1" dirty="0" smtClean="0"/>
              <a:t>attacks</a:t>
            </a:r>
            <a:r>
              <a:rPr lang="tr-TR" sz="2000" dirty="0"/>
              <a:t>.</a:t>
            </a:r>
            <a:endParaRPr lang="tr-TR" sz="1200" dirty="0"/>
          </a:p>
        </p:txBody>
      </p:sp>
    </p:spTree>
    <p:extLst>
      <p:ext uri="{BB962C8B-B14F-4D97-AF65-F5344CB8AC3E}">
        <p14:creationId xmlns:p14="http://schemas.microsoft.com/office/powerpoint/2010/main" val="2196251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err="1"/>
              <a:t>IPsec</a:t>
            </a:r>
            <a:r>
              <a:rPr lang="tr-TR" dirty="0"/>
              <a:t> Security </a:t>
            </a:r>
            <a:r>
              <a:rPr lang="tr-TR" dirty="0" err="1"/>
              <a:t>Constructs</a:t>
            </a:r>
            <a:endParaRPr lang="tr-TR"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Ø"/>
            </a:pPr>
            <a:r>
              <a:rPr lang="tr-TR" sz="2000" dirty="0" smtClean="0"/>
              <a:t>S</a:t>
            </a:r>
            <a:r>
              <a:rPr lang="en-US" sz="2000" dirty="0" err="1"/>
              <a:t>ecurity</a:t>
            </a:r>
            <a:r>
              <a:rPr lang="en-US" sz="2000" dirty="0"/>
              <a:t> </a:t>
            </a:r>
            <a:r>
              <a:rPr lang="tr-TR" sz="2000" dirty="0"/>
              <a:t>A</a:t>
            </a:r>
            <a:r>
              <a:rPr lang="en-US" sz="2000" dirty="0" err="1"/>
              <a:t>ssociations</a:t>
            </a:r>
            <a:r>
              <a:rPr lang="tr-TR" sz="2000" dirty="0"/>
              <a:t>(SA)</a:t>
            </a:r>
          </a:p>
          <a:p>
            <a:pPr>
              <a:buFont typeface="Wingdings" panose="05000000000000000000" pitchFamily="2" charset="2"/>
              <a:buChar char="Ø"/>
            </a:pPr>
            <a:r>
              <a:rPr lang="tr-TR" sz="2000" dirty="0"/>
              <a:t>S</a:t>
            </a:r>
            <a:r>
              <a:rPr lang="en-US" sz="2000" dirty="0" err="1"/>
              <a:t>ecurity</a:t>
            </a:r>
            <a:r>
              <a:rPr lang="tr-TR" sz="2000" dirty="0"/>
              <a:t> A</a:t>
            </a:r>
            <a:r>
              <a:rPr lang="en-US" sz="2000" dirty="0" err="1"/>
              <a:t>ssociation</a:t>
            </a:r>
            <a:r>
              <a:rPr lang="en-US" sz="2000" dirty="0"/>
              <a:t> </a:t>
            </a:r>
            <a:r>
              <a:rPr lang="tr-TR" sz="2000" dirty="0"/>
              <a:t>D</a:t>
            </a:r>
            <a:r>
              <a:rPr lang="en-US" sz="2000" dirty="0" err="1" smtClean="0"/>
              <a:t>atabase</a:t>
            </a:r>
            <a:r>
              <a:rPr lang="tr-TR" sz="2000" dirty="0" smtClean="0"/>
              <a:t>(SAD)</a:t>
            </a:r>
            <a:endParaRPr lang="tr-TR" sz="2000" dirty="0"/>
          </a:p>
          <a:p>
            <a:pPr>
              <a:buFont typeface="Wingdings" panose="05000000000000000000" pitchFamily="2" charset="2"/>
              <a:buChar char="Ø"/>
            </a:pPr>
            <a:r>
              <a:rPr lang="tr-TR" sz="2000" dirty="0"/>
              <a:t>S</a:t>
            </a:r>
            <a:r>
              <a:rPr lang="en-US" sz="2000" dirty="0" err="1"/>
              <a:t>ecurity</a:t>
            </a:r>
            <a:r>
              <a:rPr lang="en-US" sz="2000" dirty="0"/>
              <a:t> </a:t>
            </a:r>
            <a:r>
              <a:rPr lang="tr-TR" sz="2000" dirty="0"/>
              <a:t>P</a:t>
            </a:r>
            <a:r>
              <a:rPr lang="en-US" sz="2000" dirty="0" err="1" smtClean="0"/>
              <a:t>olicies</a:t>
            </a:r>
            <a:r>
              <a:rPr lang="tr-TR" sz="2000" dirty="0" smtClean="0"/>
              <a:t>(SP)</a:t>
            </a:r>
            <a:endParaRPr lang="tr-TR" sz="2000" dirty="0"/>
          </a:p>
          <a:p>
            <a:pPr>
              <a:buFont typeface="Wingdings" panose="05000000000000000000" pitchFamily="2" charset="2"/>
              <a:buChar char="Ø"/>
            </a:pPr>
            <a:r>
              <a:rPr lang="tr-TR" sz="2000" dirty="0"/>
              <a:t>S</a:t>
            </a:r>
            <a:r>
              <a:rPr lang="en-US" sz="2000" dirty="0" err="1"/>
              <a:t>ecurity</a:t>
            </a:r>
            <a:r>
              <a:rPr lang="en-US" sz="2000" dirty="0"/>
              <a:t> </a:t>
            </a:r>
            <a:r>
              <a:rPr lang="tr-TR" sz="2000" dirty="0"/>
              <a:t>P</a:t>
            </a:r>
            <a:r>
              <a:rPr lang="en-US" sz="2000" dirty="0" err="1"/>
              <a:t>olicy</a:t>
            </a:r>
            <a:r>
              <a:rPr lang="en-US" sz="2000" dirty="0"/>
              <a:t> </a:t>
            </a:r>
            <a:r>
              <a:rPr lang="tr-TR" sz="2000" dirty="0"/>
              <a:t>D</a:t>
            </a:r>
            <a:r>
              <a:rPr lang="en-US" sz="2000" dirty="0" err="1" smtClean="0"/>
              <a:t>atabase</a:t>
            </a:r>
            <a:r>
              <a:rPr lang="tr-TR" sz="2000" dirty="0" smtClean="0"/>
              <a:t>(SPD)</a:t>
            </a:r>
            <a:endParaRPr lang="tr-TR" sz="2000" dirty="0"/>
          </a:p>
          <a:p>
            <a:pPr>
              <a:buFont typeface="Wingdings" panose="05000000000000000000" pitchFamily="2" charset="2"/>
              <a:buChar char="Ø"/>
            </a:pPr>
            <a:r>
              <a:rPr lang="en-US" sz="2000" dirty="0"/>
              <a:t>Selectors</a:t>
            </a:r>
            <a:endParaRPr lang="tr-TR" sz="2000" dirty="0"/>
          </a:p>
          <a:p>
            <a:pPr>
              <a:buFont typeface="Wingdings" panose="05000000000000000000" pitchFamily="2" charset="2"/>
              <a:buChar char="Ø"/>
            </a:pPr>
            <a:r>
              <a:rPr lang="tr-TR" sz="2000" dirty="0"/>
              <a:t>S</a:t>
            </a:r>
            <a:r>
              <a:rPr lang="en-US" sz="2000" dirty="0" err="1"/>
              <a:t>ecurity</a:t>
            </a:r>
            <a:r>
              <a:rPr lang="en-US" sz="2000" dirty="0"/>
              <a:t> </a:t>
            </a:r>
            <a:r>
              <a:rPr lang="tr-TR" sz="2000" dirty="0"/>
              <a:t>P</a:t>
            </a:r>
            <a:r>
              <a:rPr lang="en-US" sz="2000" dirty="0" err="1"/>
              <a:t>arameter</a:t>
            </a:r>
            <a:r>
              <a:rPr lang="en-US" sz="2000" dirty="0"/>
              <a:t> </a:t>
            </a:r>
            <a:r>
              <a:rPr lang="tr-TR" sz="2000" dirty="0"/>
              <a:t>I</a:t>
            </a:r>
            <a:r>
              <a:rPr lang="en-US" sz="2000" dirty="0" err="1" smtClean="0"/>
              <a:t>ndex</a:t>
            </a:r>
            <a:r>
              <a:rPr lang="tr-TR" sz="2000" dirty="0" smtClean="0"/>
              <a:t>(SPI)</a:t>
            </a:r>
          </a:p>
          <a:p>
            <a:r>
              <a:rPr lang="en-US" sz="2000" dirty="0"/>
              <a:t>The main difference between </a:t>
            </a:r>
            <a:r>
              <a:rPr lang="tr-TR" sz="2000" dirty="0" smtClean="0"/>
              <a:t>SA </a:t>
            </a:r>
            <a:r>
              <a:rPr lang="tr-TR" sz="2000" dirty="0" err="1" smtClean="0"/>
              <a:t>and</a:t>
            </a:r>
            <a:r>
              <a:rPr lang="tr-TR" sz="2000" dirty="0" smtClean="0"/>
              <a:t> SP</a:t>
            </a:r>
            <a:r>
              <a:rPr lang="en-US" sz="2000" dirty="0" smtClean="0"/>
              <a:t> </a:t>
            </a:r>
            <a:r>
              <a:rPr lang="en-US" sz="2000" dirty="0"/>
              <a:t>is that security policies are</a:t>
            </a:r>
            <a:r>
              <a:rPr lang="tr-TR" sz="2000" dirty="0"/>
              <a:t> </a:t>
            </a:r>
            <a:r>
              <a:rPr lang="en-US" sz="2000" dirty="0"/>
              <a:t>general, while security associations are more specific. To determine what to do with</a:t>
            </a:r>
            <a:r>
              <a:rPr lang="tr-TR" sz="2000" dirty="0"/>
              <a:t> </a:t>
            </a:r>
            <a:r>
              <a:rPr lang="en-US" sz="2000" dirty="0"/>
              <a:t>a particular datagram, a device first checks the SPD. The security policies in the</a:t>
            </a:r>
            <a:r>
              <a:rPr lang="tr-TR" sz="2000" dirty="0"/>
              <a:t> </a:t>
            </a:r>
            <a:r>
              <a:rPr lang="en-US" sz="2000" dirty="0"/>
              <a:t>SPD may reference a particular SA in the SAD.</a:t>
            </a:r>
            <a:endParaRPr lang="tr-TR" sz="2000" dirty="0"/>
          </a:p>
        </p:txBody>
      </p:sp>
    </p:spTree>
    <p:extLst>
      <p:ext uri="{BB962C8B-B14F-4D97-AF65-F5344CB8AC3E}">
        <p14:creationId xmlns:p14="http://schemas.microsoft.com/office/powerpoint/2010/main" val="796596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Security </a:t>
            </a:r>
            <a:r>
              <a:rPr lang="tr-TR" dirty="0" err="1" smtClean="0"/>
              <a:t>Association</a:t>
            </a:r>
            <a:r>
              <a:rPr lang="tr-TR" dirty="0" smtClean="0"/>
              <a:t>(SA)</a:t>
            </a:r>
            <a:endParaRPr lang="tr-TR" dirty="0"/>
          </a:p>
        </p:txBody>
      </p:sp>
      <p:sp>
        <p:nvSpPr>
          <p:cNvPr id="3" name="İçerik Yer Tutucusu 2"/>
          <p:cNvSpPr>
            <a:spLocks noGrp="1"/>
          </p:cNvSpPr>
          <p:nvPr>
            <p:ph idx="1"/>
          </p:nvPr>
        </p:nvSpPr>
        <p:spPr/>
        <p:txBody>
          <a:bodyPr/>
          <a:lstStyle/>
          <a:p>
            <a:r>
              <a:rPr lang="en-US" sz="2000" dirty="0" smtClean="0"/>
              <a:t>A </a:t>
            </a:r>
            <a:r>
              <a:rPr lang="en-US" sz="2000" dirty="0"/>
              <a:t>security association consists of features like traffic encryption key, cryptographic algorithm and mode, and also parameters required for the network data.</a:t>
            </a:r>
          </a:p>
          <a:p>
            <a:r>
              <a:rPr lang="en-US" sz="2000" dirty="0" smtClean="0"/>
              <a:t>With </a:t>
            </a:r>
            <a:r>
              <a:rPr lang="en-US" sz="2000" dirty="0"/>
              <a:t>SAs, enterprises can manage specifically which resources can securely communicate as per the security policy</a:t>
            </a:r>
            <a:r>
              <a:rPr lang="en-US" sz="2000" dirty="0" smtClean="0"/>
              <a:t>.</a:t>
            </a:r>
            <a:endParaRPr lang="tr-TR" sz="2000" dirty="0" smtClean="0"/>
          </a:p>
          <a:p>
            <a:r>
              <a:rPr lang="en-US" sz="2000" dirty="0"/>
              <a:t>The framework for establishing security associations is provided by </a:t>
            </a:r>
            <a:r>
              <a:rPr lang="en-US" sz="2000" dirty="0" smtClean="0"/>
              <a:t>the</a:t>
            </a:r>
            <a:r>
              <a:rPr lang="tr-TR" sz="2000" dirty="0" smtClean="0"/>
              <a:t> Internet Security </a:t>
            </a:r>
            <a:r>
              <a:rPr lang="tr-TR" sz="2000" dirty="0" err="1" smtClean="0"/>
              <a:t>Association</a:t>
            </a:r>
            <a:r>
              <a:rPr lang="tr-TR" sz="2000" dirty="0" smtClean="0"/>
              <a:t> </a:t>
            </a:r>
            <a:r>
              <a:rPr lang="tr-TR" sz="2000" dirty="0" err="1" smtClean="0"/>
              <a:t>and</a:t>
            </a:r>
            <a:r>
              <a:rPr lang="tr-TR" sz="2000" dirty="0" smtClean="0"/>
              <a:t> </a:t>
            </a:r>
            <a:r>
              <a:rPr lang="tr-TR" sz="2000" dirty="0" err="1" smtClean="0"/>
              <a:t>Key</a:t>
            </a:r>
            <a:r>
              <a:rPr lang="tr-TR" sz="2000" dirty="0" smtClean="0"/>
              <a:t> Management Protocol </a:t>
            </a:r>
            <a:r>
              <a:rPr lang="en-US" sz="2000" dirty="0" smtClean="0"/>
              <a:t>(</a:t>
            </a:r>
            <a:r>
              <a:rPr lang="en-US" sz="2000" b="1" dirty="0" smtClean="0"/>
              <a:t>ISAKMP</a:t>
            </a:r>
            <a:r>
              <a:rPr lang="en-US" sz="2000" dirty="0" smtClean="0"/>
              <a:t>).</a:t>
            </a:r>
            <a:endParaRPr lang="tr-TR" sz="2000" dirty="0" smtClean="0"/>
          </a:p>
          <a:p>
            <a:endParaRPr lang="tr-TR" sz="1600" dirty="0"/>
          </a:p>
        </p:txBody>
      </p:sp>
      <p:pic>
        <p:nvPicPr>
          <p:cNvPr id="4" name="Resim 3"/>
          <p:cNvPicPr>
            <a:picLocks noChangeAspect="1"/>
          </p:cNvPicPr>
          <p:nvPr/>
        </p:nvPicPr>
        <p:blipFill>
          <a:blip r:embed="rId2"/>
          <a:stretch>
            <a:fillRect/>
          </a:stretch>
        </p:blipFill>
        <p:spPr>
          <a:xfrm>
            <a:off x="3608965" y="4341090"/>
            <a:ext cx="3090976" cy="1459346"/>
          </a:xfrm>
          <a:prstGeom prst="rect">
            <a:avLst/>
          </a:prstGeom>
        </p:spPr>
      </p:pic>
    </p:spTree>
    <p:extLst>
      <p:ext uri="{BB962C8B-B14F-4D97-AF65-F5344CB8AC3E}">
        <p14:creationId xmlns:p14="http://schemas.microsoft.com/office/powerpoint/2010/main" val="2525119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Internet </a:t>
            </a:r>
            <a:r>
              <a:rPr lang="tr-TR" dirty="0" err="1" smtClean="0"/>
              <a:t>Key</a:t>
            </a:r>
            <a:r>
              <a:rPr lang="tr-TR" dirty="0" smtClean="0"/>
              <a:t> Exchange (IKE)</a:t>
            </a:r>
            <a:endParaRPr lang="tr-TR" dirty="0"/>
          </a:p>
        </p:txBody>
      </p:sp>
      <p:sp>
        <p:nvSpPr>
          <p:cNvPr id="3" name="İçerik Yer Tutucusu 2"/>
          <p:cNvSpPr>
            <a:spLocks noGrp="1"/>
          </p:cNvSpPr>
          <p:nvPr>
            <p:ph idx="1"/>
          </p:nvPr>
        </p:nvSpPr>
        <p:spPr/>
        <p:txBody>
          <a:bodyPr>
            <a:normAutofit/>
          </a:bodyPr>
          <a:lstStyle/>
          <a:p>
            <a:r>
              <a:rPr lang="en-US" sz="2000" dirty="0"/>
              <a:t>The purpose of IKE is to allow devices to exchange information that’s required for</a:t>
            </a:r>
            <a:r>
              <a:rPr lang="tr-TR" sz="2000" dirty="0"/>
              <a:t> </a:t>
            </a:r>
            <a:r>
              <a:rPr lang="tr-TR" sz="2000" dirty="0" err="1"/>
              <a:t>secure</a:t>
            </a:r>
            <a:r>
              <a:rPr lang="tr-TR" sz="2000" dirty="0"/>
              <a:t> </a:t>
            </a:r>
            <a:r>
              <a:rPr lang="tr-TR" sz="2000" dirty="0" err="1"/>
              <a:t>communication</a:t>
            </a:r>
            <a:r>
              <a:rPr lang="en-US" sz="2000" dirty="0"/>
              <a:t>.</a:t>
            </a:r>
            <a:endParaRPr lang="tr-TR" sz="2000" dirty="0"/>
          </a:p>
          <a:p>
            <a:r>
              <a:rPr lang="tr-TR" sz="2000" dirty="0" err="1"/>
              <a:t>Defined</a:t>
            </a:r>
            <a:r>
              <a:rPr lang="tr-TR" sz="2000" dirty="0"/>
              <a:t> in RFC </a:t>
            </a:r>
            <a:r>
              <a:rPr lang="tr-TR" sz="2000" dirty="0" smtClean="0"/>
              <a:t>2409</a:t>
            </a:r>
          </a:p>
          <a:p>
            <a:endParaRPr lang="tr-TR" sz="2000" dirty="0"/>
          </a:p>
        </p:txBody>
      </p:sp>
    </p:spTree>
    <p:extLst>
      <p:ext uri="{BB962C8B-B14F-4D97-AF65-F5344CB8AC3E}">
        <p14:creationId xmlns:p14="http://schemas.microsoft.com/office/powerpoint/2010/main" val="1209060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smtClean="0"/>
              <a:t>Short Explanations – ICV in ESP</a:t>
            </a:r>
            <a:endParaRPr lang="tr-TR" dirty="0"/>
          </a:p>
        </p:txBody>
      </p:sp>
      <p:sp>
        <p:nvSpPr>
          <p:cNvPr id="3" name="İçerik Yer Tutucusu 2"/>
          <p:cNvSpPr>
            <a:spLocks noGrp="1"/>
          </p:cNvSpPr>
          <p:nvPr>
            <p:ph idx="1"/>
          </p:nvPr>
        </p:nvSpPr>
        <p:spPr/>
        <p:txBody>
          <a:bodyPr>
            <a:normAutofit/>
          </a:bodyPr>
          <a:lstStyle/>
          <a:p>
            <a:endParaRPr lang="en-US" sz="2000" dirty="0" smtClean="0"/>
          </a:p>
          <a:p>
            <a:endParaRPr lang="en-US" sz="2000" dirty="0"/>
          </a:p>
          <a:p>
            <a:r>
              <a:rPr lang="en-US" sz="2000" dirty="0" smtClean="0"/>
              <a:t>The </a:t>
            </a:r>
            <a:r>
              <a:rPr lang="en-US" sz="2000" dirty="0"/>
              <a:t>ESP </a:t>
            </a:r>
            <a:r>
              <a:rPr lang="en-US" sz="2000" b="1" dirty="0"/>
              <a:t>ICV</a:t>
            </a:r>
            <a:r>
              <a:rPr lang="en-US" sz="2000" dirty="0"/>
              <a:t>, according to </a:t>
            </a:r>
            <a:r>
              <a:rPr lang="en-US" sz="2000" b="1" dirty="0"/>
              <a:t>RFC 2406</a:t>
            </a:r>
            <a:r>
              <a:rPr lang="en-US" sz="2000" dirty="0"/>
              <a:t>, is computed on the entire ESP packet, excluding the Authentication Data field. This includes the </a:t>
            </a:r>
            <a:r>
              <a:rPr lang="en-US" sz="2000" b="1" dirty="0"/>
              <a:t>SPI</a:t>
            </a:r>
            <a:r>
              <a:rPr lang="en-US" sz="2000" dirty="0"/>
              <a:t>, </a:t>
            </a:r>
            <a:r>
              <a:rPr lang="en-US" sz="2000" b="1" dirty="0"/>
              <a:t>Sequence Number</a:t>
            </a:r>
            <a:r>
              <a:rPr lang="en-US" sz="2000" dirty="0"/>
              <a:t>, </a:t>
            </a:r>
            <a:r>
              <a:rPr lang="en-US" sz="2000" b="1" dirty="0"/>
              <a:t>Payload Data</a:t>
            </a:r>
            <a:r>
              <a:rPr lang="en-US" sz="2000" dirty="0"/>
              <a:t>, </a:t>
            </a:r>
            <a:r>
              <a:rPr lang="en-US" sz="2000" b="1" dirty="0"/>
              <a:t>Padding</a:t>
            </a:r>
            <a:r>
              <a:rPr lang="en-US" sz="2000" dirty="0"/>
              <a:t> (if present), </a:t>
            </a:r>
            <a:r>
              <a:rPr lang="en-US" sz="2000" b="1" dirty="0"/>
              <a:t>Pad Length</a:t>
            </a:r>
            <a:r>
              <a:rPr lang="en-US" sz="2000" dirty="0"/>
              <a:t>, and </a:t>
            </a:r>
            <a:r>
              <a:rPr lang="en-US" sz="2000" b="1" dirty="0"/>
              <a:t>Next Header</a:t>
            </a:r>
            <a:r>
              <a:rPr lang="en-US" sz="2000" dirty="0"/>
              <a:t>; the last four fields will be in </a:t>
            </a:r>
            <a:r>
              <a:rPr lang="en-US" sz="2000" dirty="0" err="1"/>
              <a:t>ciphertext</a:t>
            </a:r>
            <a:r>
              <a:rPr lang="en-US" sz="2000" dirty="0"/>
              <a:t> form, since encryption is performed </a:t>
            </a:r>
            <a:r>
              <a:rPr lang="en-US" sz="2000" dirty="0" smtClean="0"/>
              <a:t>prior </a:t>
            </a:r>
            <a:r>
              <a:rPr lang="en-US" sz="2000" dirty="0"/>
              <a:t>to authentication</a:t>
            </a:r>
            <a:r>
              <a:rPr lang="en-US" sz="2000" dirty="0" smtClean="0"/>
              <a:t>.</a:t>
            </a:r>
          </a:p>
          <a:p>
            <a:r>
              <a:rPr lang="en-US" sz="2000" dirty="0"/>
              <a:t>When the packet is received, its content, excluding some fields, is hashed by the receiver and the result is compared with the ICV. If they are the same, the packet is declared authentic</a:t>
            </a:r>
            <a:r>
              <a:rPr lang="en-US" sz="2000" dirty="0" smtClean="0"/>
              <a:t>.</a:t>
            </a:r>
          </a:p>
          <a:p>
            <a:r>
              <a:rPr lang="en-US" sz="2000" dirty="0" smtClean="0"/>
              <a:t>Hashing algorithms include </a:t>
            </a:r>
            <a:r>
              <a:rPr lang="en-US" sz="2000" dirty="0"/>
              <a:t>MD5 and SHA-1.</a:t>
            </a:r>
            <a:endParaRPr lang="tr-TR" sz="2000" dirty="0"/>
          </a:p>
        </p:txBody>
      </p:sp>
    </p:spTree>
    <p:extLst>
      <p:ext uri="{BB962C8B-B14F-4D97-AF65-F5344CB8AC3E}">
        <p14:creationId xmlns:p14="http://schemas.microsoft.com/office/powerpoint/2010/main" val="2410712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a:t>Short Explanations – </a:t>
            </a:r>
            <a:r>
              <a:rPr lang="en-GB" dirty="0" smtClean="0"/>
              <a:t>Initialization Vector(IV)</a:t>
            </a:r>
            <a:endParaRPr lang="tr-TR" dirty="0"/>
          </a:p>
        </p:txBody>
      </p:sp>
      <p:sp>
        <p:nvSpPr>
          <p:cNvPr id="3" name="İçerik Yer Tutucusu 2"/>
          <p:cNvSpPr>
            <a:spLocks noGrp="1"/>
          </p:cNvSpPr>
          <p:nvPr>
            <p:ph idx="1"/>
          </p:nvPr>
        </p:nvSpPr>
        <p:spPr/>
        <p:txBody>
          <a:bodyPr>
            <a:normAutofit/>
          </a:bodyPr>
          <a:lstStyle/>
          <a:p>
            <a:r>
              <a:rPr lang="en-US" sz="2000" dirty="0"/>
              <a:t>An initialization vector (IV) is an arbitrary number that can be used with a secret key for data encryption to foil cyber attacks.</a:t>
            </a:r>
          </a:p>
          <a:p>
            <a:r>
              <a:rPr lang="en-US" sz="2000" dirty="0"/>
              <a:t>This number, also called a </a:t>
            </a:r>
            <a:r>
              <a:rPr lang="en-US" sz="2000" dirty="0">
                <a:hlinkClick r:id="rId2"/>
              </a:rPr>
              <a:t>nonce</a:t>
            </a:r>
            <a:r>
              <a:rPr lang="en-US" sz="2000" dirty="0"/>
              <a:t> (number used once), is employed only one time in any session to prevent unauthorized decryption of the message by a suspicious or malicious actor</a:t>
            </a:r>
            <a:r>
              <a:rPr lang="en-US" sz="2000" dirty="0" smtClean="0"/>
              <a:t>.</a:t>
            </a:r>
          </a:p>
          <a:p>
            <a:endParaRPr lang="tr-TR" sz="2000" dirty="0"/>
          </a:p>
        </p:txBody>
      </p:sp>
      <p:sp>
        <p:nvSpPr>
          <p:cNvPr id="6" name="Metin kutusu 5"/>
          <p:cNvSpPr txBox="1"/>
          <p:nvPr/>
        </p:nvSpPr>
        <p:spPr>
          <a:xfrm>
            <a:off x="2055222" y="4186348"/>
            <a:ext cx="1689463" cy="369332"/>
          </a:xfrm>
          <a:prstGeom prst="rect">
            <a:avLst/>
          </a:prstGeom>
          <a:solidFill>
            <a:srgbClr val="92D050"/>
          </a:solidFill>
        </p:spPr>
        <p:txBody>
          <a:bodyPr wrap="square" rtlCol="0">
            <a:spAutoFit/>
          </a:bodyPr>
          <a:lstStyle/>
          <a:p>
            <a:r>
              <a:rPr lang="en-GB" dirty="0" smtClean="0"/>
              <a:t>Secret Key</a:t>
            </a:r>
            <a:endParaRPr lang="tr-TR" dirty="0"/>
          </a:p>
        </p:txBody>
      </p:sp>
      <p:sp>
        <p:nvSpPr>
          <p:cNvPr id="7" name="Metin kutusu 6"/>
          <p:cNvSpPr txBox="1"/>
          <p:nvPr/>
        </p:nvSpPr>
        <p:spPr>
          <a:xfrm>
            <a:off x="2055221" y="4867672"/>
            <a:ext cx="1689463" cy="646331"/>
          </a:xfrm>
          <a:prstGeom prst="rect">
            <a:avLst/>
          </a:prstGeom>
          <a:solidFill>
            <a:srgbClr val="92D050"/>
          </a:solidFill>
        </p:spPr>
        <p:txBody>
          <a:bodyPr wrap="square" rtlCol="0">
            <a:spAutoFit/>
          </a:bodyPr>
          <a:lstStyle/>
          <a:p>
            <a:r>
              <a:rPr lang="en-GB" dirty="0" smtClean="0"/>
              <a:t>Initialization Vector(IV)</a:t>
            </a:r>
            <a:endParaRPr lang="tr-TR" dirty="0"/>
          </a:p>
        </p:txBody>
      </p:sp>
      <p:sp>
        <p:nvSpPr>
          <p:cNvPr id="8" name="Metin kutusu 7"/>
          <p:cNvSpPr txBox="1"/>
          <p:nvPr/>
        </p:nvSpPr>
        <p:spPr>
          <a:xfrm>
            <a:off x="4961707" y="4548069"/>
            <a:ext cx="1663337" cy="369332"/>
          </a:xfrm>
          <a:prstGeom prst="rect">
            <a:avLst/>
          </a:prstGeom>
          <a:solidFill>
            <a:schemeClr val="accent2"/>
          </a:solidFill>
        </p:spPr>
        <p:txBody>
          <a:bodyPr wrap="square" rtlCol="0">
            <a:spAutoFit/>
          </a:bodyPr>
          <a:lstStyle/>
          <a:p>
            <a:pPr algn="ctr"/>
            <a:r>
              <a:rPr lang="en-GB" dirty="0" smtClean="0"/>
              <a:t>AES</a:t>
            </a:r>
            <a:endParaRPr lang="tr-TR" dirty="0"/>
          </a:p>
        </p:txBody>
      </p:sp>
      <p:cxnSp>
        <p:nvCxnSpPr>
          <p:cNvPr id="10" name="Dirsek Bağlayıcısı 9"/>
          <p:cNvCxnSpPr>
            <a:stCxn id="6" idx="3"/>
            <a:endCxn id="8" idx="1"/>
          </p:cNvCxnSpPr>
          <p:nvPr/>
        </p:nvCxnSpPr>
        <p:spPr>
          <a:xfrm>
            <a:off x="3744685" y="4371014"/>
            <a:ext cx="1217022" cy="3617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Dirsek Bağlayıcısı 11"/>
          <p:cNvCxnSpPr>
            <a:stCxn id="7" idx="3"/>
            <a:endCxn id="8" idx="1"/>
          </p:cNvCxnSpPr>
          <p:nvPr/>
        </p:nvCxnSpPr>
        <p:spPr>
          <a:xfrm flipV="1">
            <a:off x="3744684" y="4732735"/>
            <a:ext cx="1217023" cy="4581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Metin kutusu 12"/>
          <p:cNvSpPr txBox="1"/>
          <p:nvPr/>
        </p:nvSpPr>
        <p:spPr>
          <a:xfrm>
            <a:off x="4961706" y="3616330"/>
            <a:ext cx="1663337" cy="369332"/>
          </a:xfrm>
          <a:prstGeom prst="rect">
            <a:avLst/>
          </a:prstGeom>
          <a:solidFill>
            <a:schemeClr val="accent4"/>
          </a:solidFill>
        </p:spPr>
        <p:txBody>
          <a:bodyPr wrap="square" rtlCol="0">
            <a:spAutoFit/>
          </a:bodyPr>
          <a:lstStyle/>
          <a:p>
            <a:pPr algn="ctr"/>
            <a:r>
              <a:rPr lang="en-GB" dirty="0" smtClean="0"/>
              <a:t>Plain Text</a:t>
            </a:r>
            <a:endParaRPr lang="tr-TR" dirty="0"/>
          </a:p>
        </p:txBody>
      </p:sp>
      <p:cxnSp>
        <p:nvCxnSpPr>
          <p:cNvPr id="19" name="Dirsek Bağlayıcısı 18"/>
          <p:cNvCxnSpPr>
            <a:stCxn id="13" idx="2"/>
            <a:endCxn id="8" idx="0"/>
          </p:cNvCxnSpPr>
          <p:nvPr/>
        </p:nvCxnSpPr>
        <p:spPr>
          <a:xfrm rot="16200000" flipH="1">
            <a:off x="5512172" y="4266864"/>
            <a:ext cx="56240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Dikdörtgen 24"/>
          <p:cNvSpPr/>
          <p:nvPr/>
        </p:nvSpPr>
        <p:spPr>
          <a:xfrm>
            <a:off x="1934222" y="3430803"/>
            <a:ext cx="4837947" cy="27461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8" name="Dirsek Bağlayıcısı 27"/>
          <p:cNvCxnSpPr>
            <a:stCxn id="8" idx="2"/>
            <a:endCxn id="29" idx="1"/>
          </p:cNvCxnSpPr>
          <p:nvPr/>
        </p:nvCxnSpPr>
        <p:spPr>
          <a:xfrm rot="16200000" flipH="1">
            <a:off x="7317336" y="3393441"/>
            <a:ext cx="218088" cy="32660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Metin kutusu 28"/>
          <p:cNvSpPr txBox="1"/>
          <p:nvPr/>
        </p:nvSpPr>
        <p:spPr>
          <a:xfrm>
            <a:off x="9059384" y="4950823"/>
            <a:ext cx="1521111" cy="369332"/>
          </a:xfrm>
          <a:prstGeom prst="rect">
            <a:avLst/>
          </a:prstGeom>
          <a:solidFill>
            <a:srgbClr val="FF0000"/>
          </a:solidFill>
          <a:ln>
            <a:solidFill>
              <a:srgbClr val="FF0000"/>
            </a:solidFill>
          </a:ln>
        </p:spPr>
        <p:txBody>
          <a:bodyPr wrap="square" rtlCol="0">
            <a:spAutoFit/>
          </a:bodyPr>
          <a:lstStyle/>
          <a:p>
            <a:r>
              <a:rPr lang="en-GB" dirty="0" smtClean="0"/>
              <a:t>Cipher Text</a:t>
            </a:r>
            <a:endParaRPr lang="tr-TR" dirty="0"/>
          </a:p>
        </p:txBody>
      </p:sp>
    </p:spTree>
    <p:extLst>
      <p:ext uri="{BB962C8B-B14F-4D97-AF65-F5344CB8AC3E}">
        <p14:creationId xmlns:p14="http://schemas.microsoft.com/office/powerpoint/2010/main" val="4036649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a:t>Initialization Vector(IV)</a:t>
            </a:r>
            <a:endParaRPr lang="tr-TR" dirty="0"/>
          </a:p>
        </p:txBody>
      </p:sp>
      <p:sp>
        <p:nvSpPr>
          <p:cNvPr id="3" name="İçerik Yer Tutucusu 2"/>
          <p:cNvSpPr>
            <a:spLocks noGrp="1"/>
          </p:cNvSpPr>
          <p:nvPr>
            <p:ph idx="1"/>
          </p:nvPr>
        </p:nvSpPr>
        <p:spPr/>
        <p:txBody>
          <a:bodyPr>
            <a:normAutofit/>
          </a:bodyPr>
          <a:lstStyle/>
          <a:p>
            <a:endParaRPr lang="en-US" sz="2000" dirty="0" smtClean="0"/>
          </a:p>
          <a:p>
            <a:endParaRPr lang="en-US" sz="2000" dirty="0"/>
          </a:p>
          <a:p>
            <a:r>
              <a:rPr lang="en-US" sz="2000" dirty="0" smtClean="0"/>
              <a:t>The </a:t>
            </a:r>
            <a:r>
              <a:rPr lang="en-US" sz="2000" dirty="0"/>
              <a:t>use of an IV prevents the repetition of a sequence of text in data encryption.</a:t>
            </a:r>
          </a:p>
          <a:p>
            <a:r>
              <a:rPr lang="en-US" sz="2000" dirty="0"/>
              <a:t>Specifically, during encryption, an IV prevents a sequence of plaintext that's identical to a previous plaintext sequence from producing the same </a:t>
            </a:r>
            <a:r>
              <a:rPr lang="en-US" sz="2000" dirty="0" err="1"/>
              <a:t>ciphertext</a:t>
            </a:r>
            <a:r>
              <a:rPr lang="en-US" sz="2000" dirty="0" smtClean="0"/>
              <a:t>.</a:t>
            </a:r>
          </a:p>
          <a:p>
            <a:r>
              <a:rPr lang="en-US" sz="2000" dirty="0"/>
              <a:t>If an attacker can view the same encrypted data multiple times, they get clues to decrypt and interpret the original values</a:t>
            </a:r>
            <a:r>
              <a:rPr lang="en-US" sz="2000" dirty="0" smtClean="0"/>
              <a:t>.</a:t>
            </a:r>
          </a:p>
          <a:p>
            <a:r>
              <a:rPr lang="en-US" sz="2000" dirty="0"/>
              <a:t>IV and </a:t>
            </a:r>
            <a:r>
              <a:rPr lang="en-US" sz="2000" b="1" dirty="0"/>
              <a:t>nonce</a:t>
            </a:r>
            <a:r>
              <a:rPr lang="en-US" sz="2000" dirty="0"/>
              <a:t> are often used interchangeably. Essentially though, an IV is a nonce with an additional requirement: </a:t>
            </a:r>
            <a:r>
              <a:rPr lang="en-US" sz="2000" i="1" dirty="0"/>
              <a:t>it must be selected in a non-predictable way</a:t>
            </a:r>
            <a:r>
              <a:rPr lang="en-US" sz="2000" dirty="0"/>
              <a:t>. This would eliminate all sequential </a:t>
            </a:r>
            <a:r>
              <a:rPr lang="en-US" sz="2000" dirty="0" err="1"/>
              <a:t>nonces</a:t>
            </a:r>
            <a:r>
              <a:rPr lang="en-US" sz="2000" dirty="0"/>
              <a:t>, an IV must be random.</a:t>
            </a:r>
            <a:endParaRPr lang="tr-TR" sz="2000" dirty="0"/>
          </a:p>
        </p:txBody>
      </p:sp>
    </p:spTree>
    <p:extLst>
      <p:ext uri="{BB962C8B-B14F-4D97-AF65-F5344CB8AC3E}">
        <p14:creationId xmlns:p14="http://schemas.microsoft.com/office/powerpoint/2010/main" val="363853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Qualification</a:t>
            </a:r>
            <a:r>
              <a:rPr lang="tr-TR" dirty="0" smtClean="0"/>
              <a:t> of Security</a:t>
            </a:r>
            <a:endParaRPr lang="tr-TR"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Ø"/>
            </a:pPr>
            <a:endParaRPr lang="tr-TR" sz="2400" dirty="0" smtClean="0"/>
          </a:p>
          <a:p>
            <a:pPr>
              <a:buFont typeface="Wingdings" panose="05000000000000000000" pitchFamily="2" charset="2"/>
              <a:buChar char="Ø"/>
            </a:pPr>
            <a:endParaRPr lang="tr-TR" sz="2400" dirty="0"/>
          </a:p>
          <a:p>
            <a:pPr>
              <a:buFont typeface="Wingdings" panose="05000000000000000000" pitchFamily="2" charset="2"/>
              <a:buChar char="Ø"/>
            </a:pPr>
            <a:r>
              <a:rPr lang="en-US" sz="2400" dirty="0" smtClean="0"/>
              <a:t>Confidentiality</a:t>
            </a:r>
            <a:r>
              <a:rPr lang="tr-TR" sz="2400" dirty="0" smtClean="0"/>
              <a:t> (</a:t>
            </a:r>
            <a:r>
              <a:rPr lang="tr-TR" sz="2400" dirty="0" err="1" smtClean="0"/>
              <a:t>Privacy</a:t>
            </a:r>
            <a:r>
              <a:rPr lang="tr-TR" sz="2400" dirty="0" smtClean="0"/>
              <a:t>)</a:t>
            </a:r>
          </a:p>
          <a:p>
            <a:pPr>
              <a:buFont typeface="Wingdings" panose="05000000000000000000" pitchFamily="2" charset="2"/>
              <a:buChar char="Ø"/>
            </a:pPr>
            <a:r>
              <a:rPr lang="en-US" sz="2400" dirty="0" smtClean="0"/>
              <a:t>Integrity</a:t>
            </a:r>
            <a:endParaRPr lang="tr-TR" sz="2400" dirty="0" smtClean="0"/>
          </a:p>
          <a:p>
            <a:pPr>
              <a:buFont typeface="Wingdings" panose="05000000000000000000" pitchFamily="2" charset="2"/>
              <a:buChar char="Ø"/>
            </a:pPr>
            <a:r>
              <a:rPr lang="en-US" sz="2400" dirty="0" smtClean="0"/>
              <a:t>Authentication</a:t>
            </a:r>
            <a:endParaRPr lang="tr-TR" sz="2400" dirty="0" smtClean="0"/>
          </a:p>
          <a:p>
            <a:pPr>
              <a:buFont typeface="Wingdings" panose="05000000000000000000" pitchFamily="2" charset="2"/>
              <a:buChar char="Ø"/>
            </a:pPr>
            <a:r>
              <a:rPr lang="tr-TR" sz="2400" dirty="0"/>
              <a:t>N</a:t>
            </a:r>
            <a:r>
              <a:rPr lang="en-US" sz="2400" dirty="0" smtClean="0"/>
              <a:t>on-repudiation</a:t>
            </a:r>
            <a:endParaRPr lang="tr-TR" sz="2400" dirty="0"/>
          </a:p>
        </p:txBody>
      </p:sp>
    </p:spTree>
    <p:extLst>
      <p:ext uri="{BB962C8B-B14F-4D97-AF65-F5344CB8AC3E}">
        <p14:creationId xmlns:p14="http://schemas.microsoft.com/office/powerpoint/2010/main" val="89533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Protocol Suite</a:t>
            </a:r>
            <a:endParaRPr lang="tr-TR" dirty="0"/>
          </a:p>
        </p:txBody>
      </p:sp>
      <p:pic>
        <p:nvPicPr>
          <p:cNvPr id="4" name="İçerik Yer Tutucusu 3"/>
          <p:cNvPicPr>
            <a:picLocks noGrp="1" noChangeAspect="1"/>
          </p:cNvPicPr>
          <p:nvPr>
            <p:ph idx="1"/>
          </p:nvPr>
        </p:nvPicPr>
        <p:blipFill>
          <a:blip r:embed="rId2"/>
          <a:stretch>
            <a:fillRect/>
          </a:stretch>
        </p:blipFill>
        <p:spPr>
          <a:xfrm>
            <a:off x="2827048" y="2372663"/>
            <a:ext cx="6353175" cy="2943225"/>
          </a:xfrm>
          <a:prstGeom prst="rect">
            <a:avLst/>
          </a:prstGeom>
        </p:spPr>
      </p:pic>
    </p:spTree>
    <p:extLst>
      <p:ext uri="{BB962C8B-B14F-4D97-AF65-F5344CB8AC3E}">
        <p14:creationId xmlns:p14="http://schemas.microsoft.com/office/powerpoint/2010/main" val="3169601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IPsec</a:t>
            </a:r>
            <a:r>
              <a:rPr lang="tr-TR" b="1" dirty="0"/>
              <a:t> </a:t>
            </a:r>
            <a:r>
              <a:rPr lang="tr-TR" b="1" dirty="0" err="1"/>
              <a:t>Architectures</a:t>
            </a:r>
            <a:endParaRPr lang="tr-TR"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Ø"/>
            </a:pPr>
            <a:r>
              <a:rPr lang="tr-TR" sz="2400" dirty="0" err="1"/>
              <a:t>Integrated</a:t>
            </a:r>
            <a:r>
              <a:rPr lang="tr-TR" sz="2400" dirty="0"/>
              <a:t> </a:t>
            </a:r>
            <a:r>
              <a:rPr lang="tr-TR" sz="2400" dirty="0" smtClean="0"/>
              <a:t>Architecture</a:t>
            </a:r>
          </a:p>
          <a:p>
            <a:pPr marL="0" indent="0">
              <a:buNone/>
            </a:pPr>
            <a:r>
              <a:rPr lang="tr-TR" sz="2000" dirty="0" smtClean="0"/>
              <a:t>   I</a:t>
            </a:r>
            <a:r>
              <a:rPr lang="en-US" sz="2000" dirty="0" err="1" smtClean="0"/>
              <a:t>ntegrate</a:t>
            </a:r>
            <a:r>
              <a:rPr lang="en-US" sz="2000" dirty="0" smtClean="0"/>
              <a:t> </a:t>
            </a:r>
            <a:r>
              <a:rPr lang="en-US" sz="2000" dirty="0"/>
              <a:t>IPsec’s protocols and </a:t>
            </a:r>
            <a:r>
              <a:rPr lang="en-US" sz="2000" dirty="0" smtClean="0"/>
              <a:t>capabilities</a:t>
            </a:r>
            <a:r>
              <a:rPr lang="tr-TR" sz="2000" dirty="0" smtClean="0"/>
              <a:t> </a:t>
            </a:r>
            <a:r>
              <a:rPr lang="tr-TR" sz="2000" dirty="0" err="1" smtClean="0"/>
              <a:t>directly</a:t>
            </a:r>
            <a:r>
              <a:rPr lang="tr-TR" sz="2000" dirty="0" smtClean="0"/>
              <a:t> </a:t>
            </a:r>
            <a:r>
              <a:rPr lang="tr-TR" sz="2000" dirty="0" err="1"/>
              <a:t>into</a:t>
            </a:r>
            <a:r>
              <a:rPr lang="tr-TR" sz="2000" dirty="0"/>
              <a:t> IP </a:t>
            </a:r>
            <a:r>
              <a:rPr lang="tr-TR" sz="2000" dirty="0" err="1"/>
              <a:t>itself</a:t>
            </a:r>
            <a:r>
              <a:rPr lang="tr-TR" sz="2000" dirty="0"/>
              <a:t>.</a:t>
            </a:r>
            <a:endParaRPr lang="tr-TR" sz="2000" dirty="0" smtClean="0"/>
          </a:p>
          <a:p>
            <a:pPr>
              <a:buFont typeface="Wingdings" panose="05000000000000000000" pitchFamily="2" charset="2"/>
              <a:buChar char="Ø"/>
            </a:pPr>
            <a:r>
              <a:rPr lang="en-US" sz="2400" dirty="0"/>
              <a:t>Bump in the Stack (BITS) </a:t>
            </a:r>
            <a:r>
              <a:rPr lang="en-US" sz="2400" dirty="0" smtClean="0"/>
              <a:t>Architecture</a:t>
            </a:r>
            <a:endParaRPr lang="tr-TR" sz="2400" dirty="0" smtClean="0"/>
          </a:p>
        </p:txBody>
      </p:sp>
      <p:pic>
        <p:nvPicPr>
          <p:cNvPr id="4" name="Resim 3"/>
          <p:cNvPicPr>
            <a:picLocks noChangeAspect="1"/>
          </p:cNvPicPr>
          <p:nvPr/>
        </p:nvPicPr>
        <p:blipFill>
          <a:blip r:embed="rId2"/>
          <a:stretch>
            <a:fillRect/>
          </a:stretch>
        </p:blipFill>
        <p:spPr>
          <a:xfrm>
            <a:off x="1828511" y="3569422"/>
            <a:ext cx="2928216" cy="2456947"/>
          </a:xfrm>
          <a:prstGeom prst="rect">
            <a:avLst/>
          </a:prstGeom>
        </p:spPr>
      </p:pic>
    </p:spTree>
    <p:extLst>
      <p:ext uri="{BB962C8B-B14F-4D97-AF65-F5344CB8AC3E}">
        <p14:creationId xmlns:p14="http://schemas.microsoft.com/office/powerpoint/2010/main" val="4042763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IPsec</a:t>
            </a:r>
            <a:r>
              <a:rPr lang="tr-TR" b="1" dirty="0"/>
              <a:t> </a:t>
            </a:r>
            <a:r>
              <a:rPr lang="tr-TR" b="1" dirty="0" err="1"/>
              <a:t>Architectures</a:t>
            </a:r>
            <a:endParaRPr lang="tr-TR" dirty="0"/>
          </a:p>
        </p:txBody>
      </p:sp>
      <p:sp>
        <p:nvSpPr>
          <p:cNvPr id="3" name="İçerik Yer Tutucusu 2"/>
          <p:cNvSpPr>
            <a:spLocks noGrp="1"/>
          </p:cNvSpPr>
          <p:nvPr>
            <p:ph idx="1"/>
          </p:nvPr>
        </p:nvSpPr>
        <p:spPr/>
        <p:txBody>
          <a:bodyPr/>
          <a:lstStyle/>
          <a:p>
            <a:pPr>
              <a:buFont typeface="Wingdings" panose="05000000000000000000" pitchFamily="2" charset="2"/>
              <a:buChar char="Ø"/>
            </a:pPr>
            <a:r>
              <a:rPr lang="en-US" dirty="0"/>
              <a:t>Bump </a:t>
            </a:r>
            <a:r>
              <a:rPr lang="en-US" dirty="0" smtClean="0"/>
              <a:t>in </a:t>
            </a:r>
            <a:r>
              <a:rPr lang="en-US" dirty="0"/>
              <a:t>the Wire (BITW) </a:t>
            </a:r>
            <a:r>
              <a:rPr lang="en-US" dirty="0" smtClean="0"/>
              <a:t>Architecture</a:t>
            </a:r>
            <a:endParaRPr lang="tr-TR" dirty="0" smtClean="0"/>
          </a:p>
          <a:p>
            <a:pPr marL="0" indent="0">
              <a:buNone/>
            </a:pPr>
            <a:endParaRPr lang="tr-TR" dirty="0"/>
          </a:p>
        </p:txBody>
      </p:sp>
      <p:pic>
        <p:nvPicPr>
          <p:cNvPr id="4" name="Resim 3"/>
          <p:cNvPicPr>
            <a:picLocks noChangeAspect="1"/>
          </p:cNvPicPr>
          <p:nvPr/>
        </p:nvPicPr>
        <p:blipFill>
          <a:blip r:embed="rId2"/>
          <a:stretch>
            <a:fillRect/>
          </a:stretch>
        </p:blipFill>
        <p:spPr>
          <a:xfrm>
            <a:off x="1773815" y="2966027"/>
            <a:ext cx="5153025" cy="2514600"/>
          </a:xfrm>
          <a:prstGeom prst="rect">
            <a:avLst/>
          </a:prstGeom>
        </p:spPr>
      </p:pic>
    </p:spTree>
    <p:extLst>
      <p:ext uri="{BB962C8B-B14F-4D97-AF65-F5344CB8AC3E}">
        <p14:creationId xmlns:p14="http://schemas.microsoft.com/office/powerpoint/2010/main" val="4128441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Tunnel</a:t>
            </a:r>
            <a:r>
              <a:rPr lang="tr-TR" dirty="0" smtClean="0"/>
              <a:t> </a:t>
            </a:r>
            <a:r>
              <a:rPr lang="tr-TR" dirty="0" err="1" smtClean="0"/>
              <a:t>Mode</a:t>
            </a:r>
            <a:r>
              <a:rPr lang="tr-TR" dirty="0" smtClean="0"/>
              <a:t> </a:t>
            </a:r>
            <a:r>
              <a:rPr lang="tr-TR" dirty="0" err="1" smtClean="0"/>
              <a:t>vs</a:t>
            </a:r>
            <a:r>
              <a:rPr lang="tr-TR" dirty="0" smtClean="0"/>
              <a:t> Transport </a:t>
            </a:r>
            <a:r>
              <a:rPr lang="tr-TR" dirty="0" err="1" smtClean="0"/>
              <a:t>Mode</a:t>
            </a:r>
            <a:endParaRPr lang="tr-TR" dirty="0"/>
          </a:p>
        </p:txBody>
      </p:sp>
      <p:sp>
        <p:nvSpPr>
          <p:cNvPr id="3" name="İçerik Yer Tutucusu 2"/>
          <p:cNvSpPr>
            <a:spLocks noGrp="1"/>
          </p:cNvSpPr>
          <p:nvPr>
            <p:ph idx="1"/>
          </p:nvPr>
        </p:nvSpPr>
        <p:spPr/>
        <p:txBody>
          <a:bodyPr>
            <a:normAutofit/>
          </a:bodyPr>
          <a:lstStyle/>
          <a:p>
            <a:endParaRPr lang="tr-TR" sz="2000" dirty="0" smtClean="0"/>
          </a:p>
          <a:p>
            <a:r>
              <a:rPr lang="en-US" sz="2000" dirty="0" smtClean="0"/>
              <a:t>In </a:t>
            </a:r>
            <a:r>
              <a:rPr lang="en-US" sz="2000" dirty="0"/>
              <a:t>general, the </a:t>
            </a:r>
            <a:r>
              <a:rPr lang="en-US" sz="2000" b="1" dirty="0"/>
              <a:t>transport mode </a:t>
            </a:r>
            <a:r>
              <a:rPr lang="en-US" sz="2000" dirty="0"/>
              <a:t>is employed to protect the </a:t>
            </a:r>
            <a:r>
              <a:rPr lang="en-US" sz="2000" b="1" dirty="0"/>
              <a:t>host-to-host IPsec tunnel</a:t>
            </a:r>
            <a:r>
              <a:rPr lang="en-US" sz="2000" dirty="0"/>
              <a:t>, whereas the </a:t>
            </a:r>
            <a:r>
              <a:rPr lang="en-US" sz="2000" b="1" dirty="0"/>
              <a:t>tunnel mode </a:t>
            </a:r>
            <a:r>
              <a:rPr lang="en-US" sz="2000" dirty="0"/>
              <a:t>is </a:t>
            </a:r>
            <a:r>
              <a:rPr lang="en-US" sz="2000" dirty="0" smtClean="0"/>
              <a:t>implemented </a:t>
            </a:r>
            <a:r>
              <a:rPr lang="en-US" sz="2000" dirty="0"/>
              <a:t>to protect the </a:t>
            </a:r>
            <a:r>
              <a:rPr lang="en-US" sz="2000" b="1" dirty="0"/>
              <a:t>gateway-to-gateway</a:t>
            </a:r>
            <a:r>
              <a:rPr lang="en-US" sz="2000" dirty="0"/>
              <a:t> IPsec tunnel</a:t>
            </a:r>
            <a:r>
              <a:rPr lang="en-US" sz="2000" dirty="0" smtClean="0"/>
              <a:t>.</a:t>
            </a:r>
            <a:endParaRPr lang="tr-TR" sz="2000" dirty="0" smtClean="0"/>
          </a:p>
          <a:p>
            <a:r>
              <a:rPr lang="en-US" sz="2000" dirty="0"/>
              <a:t>In transport mode the payload of the packet is encapsulated by the transport-mode IPsec implementation; however, the IP header remains unchanged. The new IP packet includes the </a:t>
            </a:r>
            <a:r>
              <a:rPr lang="en-US" sz="2000" dirty="0" smtClean="0"/>
              <a:t>processed packet payload as well as the old IP header once the packet is processed with </a:t>
            </a:r>
            <a:r>
              <a:rPr lang="en-US" sz="2000" dirty="0"/>
              <a:t>IPsec. The </a:t>
            </a:r>
            <a:r>
              <a:rPr lang="en-US" sz="2000" b="1" dirty="0"/>
              <a:t>transport mode does not have the </a:t>
            </a:r>
            <a:r>
              <a:rPr lang="en-US" sz="2000" b="1" dirty="0" smtClean="0"/>
              <a:t>capability </a:t>
            </a:r>
            <a:r>
              <a:rPr lang="en-US" sz="2000" b="1" dirty="0"/>
              <a:t>to shield the information carried in the IP header</a:t>
            </a:r>
            <a:r>
              <a:rPr lang="en-US" sz="2000" dirty="0"/>
              <a:t>, which lets an attacker identify the source and destination of the packet</a:t>
            </a:r>
            <a:r>
              <a:rPr lang="en-US" sz="2000" dirty="0" smtClean="0"/>
              <a:t>.</a:t>
            </a:r>
            <a:endParaRPr lang="tr-TR" sz="2000" dirty="0" smtClean="0"/>
          </a:p>
          <a:p>
            <a:r>
              <a:rPr lang="en-US" sz="2000" dirty="0"/>
              <a:t>In tunnel mode the IPsec implementation encapsulates the whole IP packet. The whole packet turns into the packet's payload that is processed using IPsec. The newly created IP header contains two IPsec gateway addresses. </a:t>
            </a:r>
            <a:r>
              <a:rPr lang="en-US" sz="2000" b="1" dirty="0"/>
              <a:t>Use of the tunnel mode prevents an attacker from inspecting the information and decoding it</a:t>
            </a:r>
            <a:r>
              <a:rPr lang="en-US" sz="2000" dirty="0"/>
              <a:t>, and it also hides the source and destination of the packet.</a:t>
            </a:r>
            <a:endParaRPr lang="tr-TR" sz="1600" dirty="0" smtClean="0"/>
          </a:p>
          <a:p>
            <a:endParaRPr lang="tr-TR" sz="1600" dirty="0"/>
          </a:p>
        </p:txBody>
      </p:sp>
    </p:spTree>
    <p:extLst>
      <p:ext uri="{BB962C8B-B14F-4D97-AF65-F5344CB8AC3E}">
        <p14:creationId xmlns:p14="http://schemas.microsoft.com/office/powerpoint/2010/main" val="3068280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t>Transport </a:t>
            </a:r>
            <a:r>
              <a:rPr lang="tr-TR" dirty="0" err="1"/>
              <a:t>Mode</a:t>
            </a:r>
            <a:endParaRPr lang="tr-TR" dirty="0"/>
          </a:p>
        </p:txBody>
      </p:sp>
      <p:pic>
        <p:nvPicPr>
          <p:cNvPr id="4" name="İçerik Yer Tutucusu 3"/>
          <p:cNvPicPr>
            <a:picLocks noGrp="1" noChangeAspect="1"/>
          </p:cNvPicPr>
          <p:nvPr>
            <p:ph idx="1"/>
          </p:nvPr>
        </p:nvPicPr>
        <p:blipFill>
          <a:blip r:embed="rId2"/>
          <a:stretch>
            <a:fillRect/>
          </a:stretch>
        </p:blipFill>
        <p:spPr>
          <a:xfrm>
            <a:off x="3233193" y="2689294"/>
            <a:ext cx="4924425" cy="2571750"/>
          </a:xfrm>
          <a:prstGeom prst="rect">
            <a:avLst/>
          </a:prstGeom>
        </p:spPr>
      </p:pic>
    </p:spTree>
    <p:extLst>
      <p:ext uri="{BB962C8B-B14F-4D97-AF65-F5344CB8AC3E}">
        <p14:creationId xmlns:p14="http://schemas.microsoft.com/office/powerpoint/2010/main" val="238561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err="1"/>
              <a:t>Tunnel</a:t>
            </a:r>
            <a:r>
              <a:rPr lang="tr-TR" dirty="0"/>
              <a:t> </a:t>
            </a:r>
            <a:r>
              <a:rPr lang="tr-TR" dirty="0" err="1"/>
              <a:t>Mode</a:t>
            </a:r>
            <a:endParaRPr lang="tr-TR" dirty="0"/>
          </a:p>
        </p:txBody>
      </p:sp>
      <p:pic>
        <p:nvPicPr>
          <p:cNvPr id="4" name="İçerik Yer Tutucusu 3"/>
          <p:cNvPicPr>
            <a:picLocks noGrp="1" noChangeAspect="1"/>
          </p:cNvPicPr>
          <p:nvPr>
            <p:ph idx="1"/>
          </p:nvPr>
        </p:nvPicPr>
        <p:blipFill>
          <a:blip r:embed="rId2"/>
          <a:stretch>
            <a:fillRect/>
          </a:stretch>
        </p:blipFill>
        <p:spPr>
          <a:xfrm>
            <a:off x="3635964" y="2844687"/>
            <a:ext cx="4467225" cy="2400300"/>
          </a:xfrm>
          <a:prstGeom prst="rect">
            <a:avLst/>
          </a:prstGeom>
        </p:spPr>
      </p:pic>
    </p:spTree>
    <p:extLst>
      <p:ext uri="{BB962C8B-B14F-4D97-AF65-F5344CB8AC3E}">
        <p14:creationId xmlns:p14="http://schemas.microsoft.com/office/powerpoint/2010/main" val="3714234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Encapsulating</a:t>
            </a:r>
            <a:r>
              <a:rPr lang="tr-TR" dirty="0" smtClean="0"/>
              <a:t> Security </a:t>
            </a:r>
            <a:r>
              <a:rPr lang="tr-TR" dirty="0" err="1" smtClean="0"/>
              <a:t>Payload</a:t>
            </a:r>
            <a:r>
              <a:rPr lang="tr-TR" dirty="0" smtClean="0"/>
              <a:t> (ESP)</a:t>
            </a:r>
            <a:endParaRPr lang="tr-TR" dirty="0"/>
          </a:p>
        </p:txBody>
      </p:sp>
      <p:sp>
        <p:nvSpPr>
          <p:cNvPr id="3" name="İçerik Yer Tutucusu 2"/>
          <p:cNvSpPr>
            <a:spLocks noGrp="1"/>
          </p:cNvSpPr>
          <p:nvPr>
            <p:ph idx="1"/>
          </p:nvPr>
        </p:nvSpPr>
        <p:spPr/>
        <p:txBody>
          <a:bodyPr>
            <a:normAutofit lnSpcReduction="10000"/>
          </a:bodyPr>
          <a:lstStyle/>
          <a:p>
            <a:r>
              <a:rPr lang="tr-TR" sz="2000" dirty="0" err="1" smtClean="0"/>
              <a:t>Ensures</a:t>
            </a:r>
            <a:r>
              <a:rPr lang="tr-TR" sz="2000" dirty="0" smtClean="0"/>
              <a:t> </a:t>
            </a:r>
            <a:r>
              <a:rPr lang="tr-TR" sz="2000" b="1" dirty="0" err="1" smtClean="0"/>
              <a:t>privacy</a:t>
            </a:r>
            <a:r>
              <a:rPr lang="tr-TR" sz="2000" dirty="0" smtClean="0"/>
              <a:t>. </a:t>
            </a:r>
            <a:r>
              <a:rPr lang="en-US" sz="2000" dirty="0"/>
              <a:t>We want to not only</a:t>
            </a:r>
            <a:r>
              <a:rPr lang="tr-TR" sz="2000" dirty="0"/>
              <a:t> </a:t>
            </a:r>
            <a:r>
              <a:rPr lang="en-US" sz="2000" dirty="0"/>
              <a:t>protect against intermediate devices changing the datagrams, but also to protect</a:t>
            </a:r>
            <a:r>
              <a:rPr lang="tr-TR" sz="2000" dirty="0"/>
              <a:t> </a:t>
            </a:r>
            <a:r>
              <a:rPr lang="en-US" sz="2000" dirty="0"/>
              <a:t>against them examining their contents as well. For this level of private communication,</a:t>
            </a:r>
            <a:r>
              <a:rPr lang="tr-TR" sz="2000" dirty="0"/>
              <a:t> </a:t>
            </a:r>
            <a:r>
              <a:rPr lang="en-US" sz="2000" dirty="0"/>
              <a:t>AH is not enough; we need to use the ESP protocol</a:t>
            </a:r>
            <a:r>
              <a:rPr lang="en-US" sz="2000" dirty="0" smtClean="0"/>
              <a:t>.</a:t>
            </a:r>
            <a:r>
              <a:rPr lang="tr-TR" sz="2000" dirty="0" smtClean="0"/>
              <a:t> </a:t>
            </a:r>
            <a:r>
              <a:rPr lang="en-US" sz="2000" dirty="0"/>
              <a:t>An encryption algorithm combines the data in the datagram </a:t>
            </a:r>
            <a:r>
              <a:rPr lang="en-US" sz="2000" dirty="0" smtClean="0"/>
              <a:t>with</a:t>
            </a:r>
            <a:r>
              <a:rPr lang="tr-TR" sz="2000" dirty="0" smtClean="0"/>
              <a:t> </a:t>
            </a:r>
            <a:r>
              <a:rPr lang="en-US" sz="2000" dirty="0" smtClean="0"/>
              <a:t>a </a:t>
            </a:r>
            <a:r>
              <a:rPr lang="en-US" sz="2000" dirty="0"/>
              <a:t>key to transform it into an encrypted form</a:t>
            </a:r>
            <a:endParaRPr lang="tr-TR" sz="2000" dirty="0"/>
          </a:p>
          <a:p>
            <a:r>
              <a:rPr lang="tr-TR" sz="2000" dirty="0" err="1" smtClean="0"/>
              <a:t>Encrypts</a:t>
            </a:r>
            <a:r>
              <a:rPr lang="tr-TR" sz="2000" dirty="0" smtClean="0"/>
              <a:t> </a:t>
            </a:r>
            <a:r>
              <a:rPr lang="en-US" sz="2000" dirty="0" smtClean="0"/>
              <a:t>the </a:t>
            </a:r>
            <a:r>
              <a:rPr lang="en-US" sz="2000" dirty="0"/>
              <a:t>payload of the </a:t>
            </a:r>
            <a:r>
              <a:rPr lang="en-US" sz="2000" dirty="0" smtClean="0"/>
              <a:t>IP</a:t>
            </a:r>
            <a:r>
              <a:rPr lang="tr-TR" sz="2000" dirty="0" smtClean="0"/>
              <a:t> </a:t>
            </a:r>
            <a:r>
              <a:rPr lang="tr-TR" sz="2000" dirty="0" err="1" smtClean="0"/>
              <a:t>datagram</a:t>
            </a:r>
            <a:r>
              <a:rPr lang="tr-TR" sz="2000" dirty="0" smtClean="0"/>
              <a:t>.</a:t>
            </a:r>
          </a:p>
          <a:p>
            <a:pPr marL="0" indent="0">
              <a:buNone/>
            </a:pPr>
            <a:r>
              <a:rPr lang="tr-TR" sz="2000" dirty="0" smtClean="0"/>
              <a:t>ESP </a:t>
            </a:r>
            <a:r>
              <a:rPr lang="tr-TR" sz="2000" dirty="0" err="1" smtClean="0"/>
              <a:t>headers</a:t>
            </a:r>
            <a:r>
              <a:rPr lang="tr-TR" sz="2000" dirty="0" smtClean="0"/>
              <a:t>:</a:t>
            </a:r>
          </a:p>
          <a:p>
            <a:pPr>
              <a:buFont typeface="Wingdings" panose="05000000000000000000" pitchFamily="2" charset="2"/>
              <a:buChar char="Ø"/>
            </a:pPr>
            <a:r>
              <a:rPr lang="tr-TR" sz="2000" i="1" dirty="0" smtClean="0"/>
              <a:t>ESP </a:t>
            </a:r>
            <a:r>
              <a:rPr lang="tr-TR" sz="2000" i="1" dirty="0" err="1" smtClean="0"/>
              <a:t>Header</a:t>
            </a:r>
            <a:r>
              <a:rPr lang="tr-TR" sz="2000" i="1" dirty="0" smtClean="0"/>
              <a:t>: </a:t>
            </a:r>
            <a:r>
              <a:rPr lang="en-US" sz="2000" dirty="0"/>
              <a:t>This contains two fields, SPI and Sequence Number, and </a:t>
            </a:r>
            <a:r>
              <a:rPr lang="en-US" sz="2000" dirty="0" smtClean="0"/>
              <a:t>comes</a:t>
            </a:r>
            <a:r>
              <a:rPr lang="tr-TR" sz="2000" dirty="0" smtClean="0"/>
              <a:t> </a:t>
            </a:r>
            <a:r>
              <a:rPr lang="en-US" sz="2000" dirty="0" smtClean="0"/>
              <a:t>before </a:t>
            </a:r>
            <a:r>
              <a:rPr lang="en-US" sz="2000" dirty="0"/>
              <a:t>the encrypted data.</a:t>
            </a:r>
            <a:endParaRPr lang="tr-TR" sz="2000" dirty="0" smtClean="0"/>
          </a:p>
          <a:p>
            <a:pPr>
              <a:buFont typeface="Wingdings" panose="05000000000000000000" pitchFamily="2" charset="2"/>
              <a:buChar char="Ø"/>
            </a:pPr>
            <a:r>
              <a:rPr lang="tr-TR" sz="2000" i="1" dirty="0" smtClean="0"/>
              <a:t>ESP </a:t>
            </a:r>
            <a:r>
              <a:rPr lang="tr-TR" sz="2000" i="1" dirty="0" err="1" smtClean="0"/>
              <a:t>Trailer</a:t>
            </a:r>
            <a:r>
              <a:rPr lang="tr-TR" sz="2000" i="1" dirty="0" smtClean="0"/>
              <a:t>: </a:t>
            </a:r>
            <a:r>
              <a:rPr lang="en-US" sz="2000" dirty="0" smtClean="0"/>
              <a:t>This section is placed after the encrypted data. It contains padding</a:t>
            </a:r>
            <a:r>
              <a:rPr lang="tr-TR" sz="2000" dirty="0" smtClean="0"/>
              <a:t> </a:t>
            </a:r>
            <a:r>
              <a:rPr lang="en-US" sz="2000" dirty="0" smtClean="0"/>
              <a:t>that is used to align the encrypted data through a Padding and Pad Length field.</a:t>
            </a:r>
            <a:r>
              <a:rPr lang="tr-TR" sz="2000" dirty="0" smtClean="0"/>
              <a:t> </a:t>
            </a:r>
            <a:r>
              <a:rPr lang="en-US" sz="2000" dirty="0" smtClean="0"/>
              <a:t>Interestingly, it also contains the Next Header field for ESP.</a:t>
            </a:r>
            <a:endParaRPr lang="tr-TR" sz="2000" dirty="0" smtClean="0"/>
          </a:p>
          <a:p>
            <a:pPr>
              <a:buFont typeface="Wingdings" panose="05000000000000000000" pitchFamily="2" charset="2"/>
              <a:buChar char="Ø"/>
            </a:pPr>
            <a:r>
              <a:rPr lang="tr-TR" sz="2000" i="1" dirty="0" smtClean="0"/>
              <a:t>ESP </a:t>
            </a:r>
            <a:r>
              <a:rPr lang="tr-TR" sz="2000" i="1" dirty="0" err="1" smtClean="0"/>
              <a:t>Authentication</a:t>
            </a:r>
            <a:r>
              <a:rPr lang="tr-TR" sz="2000" i="1" dirty="0" smtClean="0"/>
              <a:t> Data: </a:t>
            </a:r>
            <a:r>
              <a:rPr lang="en-US" sz="2100" dirty="0"/>
              <a:t>This field contains an ICV that’s computed in a manner</a:t>
            </a:r>
            <a:r>
              <a:rPr lang="tr-TR" sz="2100" dirty="0"/>
              <a:t> </a:t>
            </a:r>
            <a:r>
              <a:rPr lang="en-US" sz="2100" dirty="0"/>
              <a:t>that’s similar to how the AH protocol works. The field is used when ESP’s optional</a:t>
            </a:r>
            <a:r>
              <a:rPr lang="tr-TR" sz="2100" dirty="0"/>
              <a:t> </a:t>
            </a:r>
            <a:r>
              <a:rPr lang="tr-TR" sz="2100" dirty="0" err="1"/>
              <a:t>authentication</a:t>
            </a:r>
            <a:r>
              <a:rPr lang="tr-TR" sz="2100" dirty="0"/>
              <a:t> </a:t>
            </a:r>
            <a:r>
              <a:rPr lang="tr-TR" sz="2100" dirty="0" err="1"/>
              <a:t>feature</a:t>
            </a:r>
            <a:r>
              <a:rPr lang="tr-TR" sz="2100" dirty="0"/>
              <a:t> is </a:t>
            </a:r>
            <a:r>
              <a:rPr lang="tr-TR" sz="2100" dirty="0" err="1"/>
              <a:t>employed</a:t>
            </a:r>
            <a:r>
              <a:rPr lang="tr-TR" sz="2100" dirty="0"/>
              <a:t>.</a:t>
            </a:r>
          </a:p>
        </p:txBody>
      </p:sp>
    </p:spTree>
    <p:extLst>
      <p:ext uri="{BB962C8B-B14F-4D97-AF65-F5344CB8AC3E}">
        <p14:creationId xmlns:p14="http://schemas.microsoft.com/office/powerpoint/2010/main" val="105685544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4387</TotalTime>
  <Words>955</Words>
  <Application>Microsoft Office PowerPoint</Application>
  <PresentationFormat>Geniş ekran</PresentationFormat>
  <Paragraphs>76</Paragraphs>
  <Slides>18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18</vt:i4>
      </vt:variant>
    </vt:vector>
  </HeadingPairs>
  <TitlesOfParts>
    <vt:vector size="23" baseType="lpstr">
      <vt:lpstr>Arial</vt:lpstr>
      <vt:lpstr>Calibri</vt:lpstr>
      <vt:lpstr>Calibri Light</vt:lpstr>
      <vt:lpstr>Wingdings</vt:lpstr>
      <vt:lpstr>Office Teması</vt:lpstr>
      <vt:lpstr>IPSEC</vt:lpstr>
      <vt:lpstr>Qualification of Security</vt:lpstr>
      <vt:lpstr>Protocol Suite</vt:lpstr>
      <vt:lpstr>IPsec Architectures</vt:lpstr>
      <vt:lpstr>IPsec Architectures</vt:lpstr>
      <vt:lpstr>Tunnel Mode vs Transport Mode</vt:lpstr>
      <vt:lpstr>Transport Mode</vt:lpstr>
      <vt:lpstr>Tunnel Mode</vt:lpstr>
      <vt:lpstr>Encapsulating Security Payload (ESP)</vt:lpstr>
      <vt:lpstr>IPV4 datagram format with Ipsec ESP</vt:lpstr>
      <vt:lpstr>ESP Format</vt:lpstr>
      <vt:lpstr>Authentication Header(AH)</vt:lpstr>
      <vt:lpstr>IPsec Security Constructs</vt:lpstr>
      <vt:lpstr>Security Association(SA)</vt:lpstr>
      <vt:lpstr>Internet Key Exchange (IKE)</vt:lpstr>
      <vt:lpstr>Short Explanations – ICV in ESP</vt:lpstr>
      <vt:lpstr>Short Explanations – Initialization Vector(IV)</vt:lpstr>
      <vt:lpstr>Initialization Vector(IV)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IKE</dc:title>
  <dc:creator>Administrator</dc:creator>
  <cp:lastModifiedBy>Administrator</cp:lastModifiedBy>
  <cp:revision>83</cp:revision>
  <dcterms:created xsi:type="dcterms:W3CDTF">2022-10-18T05:19:17Z</dcterms:created>
  <dcterms:modified xsi:type="dcterms:W3CDTF">2022-11-15T05:47:02Z</dcterms:modified>
</cp:coreProperties>
</file>