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3286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92915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02283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6A76FFB-7BA4-4E7E-8C1A-F77C0C1EFE9B}"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61131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6A76FFB-7BA4-4E7E-8C1A-F77C0C1EFE9B}" type="datetimeFigureOut">
              <a:rPr lang="tr-TR" smtClean="0"/>
              <a:t>15.11.2022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2638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6A76FFB-7BA4-4E7E-8C1A-F77C0C1EFE9B}"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664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6A76FFB-7BA4-4E7E-8C1A-F77C0C1EFE9B}" type="datetimeFigureOut">
              <a:rPr lang="tr-TR" smtClean="0"/>
              <a:t>15.11.2022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0629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6A76FFB-7BA4-4E7E-8C1A-F77C0C1EFE9B}" type="datetimeFigureOut">
              <a:rPr lang="tr-TR" smtClean="0"/>
              <a:t>15.11.2022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332134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6A76FFB-7BA4-4E7E-8C1A-F77C0C1EFE9B}" type="datetimeFigureOut">
              <a:rPr lang="tr-TR" smtClean="0"/>
              <a:t>15.11.2022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58889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287530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6A76FFB-7BA4-4E7E-8C1A-F77C0C1EFE9B}" type="datetimeFigureOut">
              <a:rPr lang="tr-TR" smtClean="0"/>
              <a:t>15.11.2022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2246E9-4EB9-4F84-988D-D5D9EA756415}" type="slidenum">
              <a:rPr lang="tr-TR" smtClean="0"/>
              <a:t>‹#›</a:t>
            </a:fld>
            <a:endParaRPr lang="tr-TR"/>
          </a:p>
        </p:txBody>
      </p:sp>
    </p:spTree>
    <p:extLst>
      <p:ext uri="{BB962C8B-B14F-4D97-AF65-F5344CB8AC3E}">
        <p14:creationId xmlns:p14="http://schemas.microsoft.com/office/powerpoint/2010/main" val="184103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6FFB-7BA4-4E7E-8C1A-F77C0C1EFE9B}" type="datetimeFigureOut">
              <a:rPr lang="tr-TR" smtClean="0"/>
              <a:t>15.11.2022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246E9-4EB9-4F84-988D-D5D9EA756415}" type="slidenum">
              <a:rPr lang="tr-TR" smtClean="0"/>
              <a:t>‹#›</a:t>
            </a:fld>
            <a:endParaRPr lang="tr-TR"/>
          </a:p>
        </p:txBody>
      </p:sp>
    </p:spTree>
    <p:extLst>
      <p:ext uri="{BB962C8B-B14F-4D97-AF65-F5344CB8AC3E}">
        <p14:creationId xmlns:p14="http://schemas.microsoft.com/office/powerpoint/2010/main" val="42165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performance/http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7200" dirty="0" smtClean="0"/>
              <a:t>Network</a:t>
            </a:r>
            <a:endParaRPr lang="tr-TR" sz="7200" dirty="0"/>
          </a:p>
        </p:txBody>
      </p:sp>
      <p:sp>
        <p:nvSpPr>
          <p:cNvPr id="3" name="Alt Başlık 2"/>
          <p:cNvSpPr>
            <a:spLocks noGrp="1"/>
          </p:cNvSpPr>
          <p:nvPr>
            <p:ph type="subTitle" idx="1"/>
          </p:nvPr>
        </p:nvSpPr>
        <p:spPr/>
        <p:txBody>
          <a:bodyPr/>
          <a:lstStyle/>
          <a:p>
            <a:r>
              <a:rPr lang="tr-TR" i="1" dirty="0" smtClean="0"/>
              <a:t>Adem Keskin </a:t>
            </a:r>
            <a:r>
              <a:rPr lang="tr-TR" i="1" dirty="0" err="1" smtClean="0"/>
              <a:t>Probation</a:t>
            </a:r>
            <a:r>
              <a:rPr lang="tr-TR" i="1" dirty="0"/>
              <a:t> </a:t>
            </a:r>
            <a:r>
              <a:rPr lang="tr-TR" i="1" dirty="0" smtClean="0"/>
              <a:t>Series I</a:t>
            </a:r>
          </a:p>
        </p:txBody>
      </p:sp>
    </p:spTree>
    <p:extLst>
      <p:ext uri="{BB962C8B-B14F-4D97-AF65-F5344CB8AC3E}">
        <p14:creationId xmlns:p14="http://schemas.microsoft.com/office/powerpoint/2010/main" val="147342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TCP/IP </a:t>
            </a:r>
            <a:r>
              <a:rPr lang="tr-TR" dirty="0" err="1" smtClean="0"/>
              <a:t>vs</a:t>
            </a:r>
            <a:r>
              <a:rPr lang="tr-TR" dirty="0" smtClean="0"/>
              <a:t> OSI</a:t>
            </a:r>
            <a:endParaRPr lang="tr-TR" dirty="0"/>
          </a:p>
        </p:txBody>
      </p:sp>
      <p:pic>
        <p:nvPicPr>
          <p:cNvPr id="4" name="İçerik Yer Tutucusu 3"/>
          <p:cNvPicPr>
            <a:picLocks noGrp="1" noChangeAspect="1"/>
          </p:cNvPicPr>
          <p:nvPr>
            <p:ph idx="1"/>
          </p:nvPr>
        </p:nvPicPr>
        <p:blipFill>
          <a:blip r:embed="rId2"/>
          <a:stretch>
            <a:fillRect/>
          </a:stretch>
        </p:blipFill>
        <p:spPr>
          <a:xfrm>
            <a:off x="1333500" y="2067719"/>
            <a:ext cx="9525000" cy="3867150"/>
          </a:xfrm>
          <a:prstGeom prst="rect">
            <a:avLst/>
          </a:prstGeom>
        </p:spPr>
      </p:pic>
      <p:sp>
        <p:nvSpPr>
          <p:cNvPr id="6" name="Metin kutusu 5"/>
          <p:cNvSpPr txBox="1"/>
          <p:nvPr/>
        </p:nvSpPr>
        <p:spPr>
          <a:xfrm>
            <a:off x="4045527" y="4350327"/>
            <a:ext cx="1847273" cy="369332"/>
          </a:xfrm>
          <a:prstGeom prst="rect">
            <a:avLst/>
          </a:prstGeom>
          <a:noFill/>
        </p:spPr>
        <p:txBody>
          <a:bodyPr wrap="square" rtlCol="0">
            <a:spAutoFit/>
          </a:bodyPr>
          <a:lstStyle/>
          <a:p>
            <a:r>
              <a:rPr lang="tr-TR" dirty="0" smtClean="0"/>
              <a:t>Internet Protocol</a:t>
            </a:r>
            <a:endParaRPr lang="tr-TR" dirty="0"/>
          </a:p>
        </p:txBody>
      </p:sp>
    </p:spTree>
    <p:extLst>
      <p:ext uri="{BB962C8B-B14F-4D97-AF65-F5344CB8AC3E}">
        <p14:creationId xmlns:p14="http://schemas.microsoft.com/office/powerpoint/2010/main" val="242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smtClean="0"/>
              <a:t>Transmission of IP Packages</a:t>
            </a:r>
            <a:endParaRPr lang="tr-TR" dirty="0"/>
          </a:p>
        </p:txBody>
      </p:sp>
      <p:sp>
        <p:nvSpPr>
          <p:cNvPr id="3" name="İçerik Yer Tutucusu 2"/>
          <p:cNvSpPr>
            <a:spLocks noGrp="1"/>
          </p:cNvSpPr>
          <p:nvPr>
            <p:ph idx="1"/>
          </p:nvPr>
        </p:nvSpPr>
        <p:spPr/>
        <p:txBody>
          <a:bodyPr>
            <a:normAutofit/>
          </a:bodyPr>
          <a:lstStyle/>
          <a:p>
            <a:endParaRPr lang="en-GB" sz="2400" b="1" dirty="0" smtClean="0"/>
          </a:p>
          <a:p>
            <a:endParaRPr lang="en-GB" sz="2400" b="1" dirty="0"/>
          </a:p>
          <a:p>
            <a:r>
              <a:rPr lang="en-GB" sz="2400" b="1" dirty="0" smtClean="0"/>
              <a:t>Unicast: </a:t>
            </a:r>
            <a:r>
              <a:rPr lang="en-GB" sz="2400" dirty="0" smtClean="0"/>
              <a:t>Transmission between hosts. Transmitter creates a path and destination IP address then receiver takes it in. (one to one)</a:t>
            </a:r>
            <a:endParaRPr lang="en-GB" sz="2400" dirty="0"/>
          </a:p>
          <a:p>
            <a:r>
              <a:rPr lang="en-GB" sz="2400" b="1" dirty="0" smtClean="0"/>
              <a:t>Multicast:</a:t>
            </a:r>
            <a:r>
              <a:rPr lang="en-GB" sz="2400" dirty="0" smtClean="0"/>
              <a:t> </a:t>
            </a:r>
            <a:r>
              <a:rPr lang="en-GB" sz="2400" dirty="0"/>
              <a:t>There are a groups in network. This method transmits packages to the specified group. (one to many)</a:t>
            </a:r>
            <a:endParaRPr lang="en-GB" sz="2400" dirty="0"/>
          </a:p>
          <a:p>
            <a:r>
              <a:rPr lang="en-GB" sz="2400" b="1" dirty="0" smtClean="0"/>
              <a:t>Broadcast:</a:t>
            </a:r>
            <a:r>
              <a:rPr lang="en-GB" sz="2400" dirty="0" smtClean="0"/>
              <a:t> All recipients receive the message, there is no path selection. (one to all)</a:t>
            </a:r>
            <a:endParaRPr lang="tr-TR" sz="2400" dirty="0"/>
          </a:p>
        </p:txBody>
      </p:sp>
    </p:spTree>
    <p:extLst>
      <p:ext uri="{BB962C8B-B14F-4D97-AF65-F5344CB8AC3E}">
        <p14:creationId xmlns:p14="http://schemas.microsoft.com/office/powerpoint/2010/main" val="49317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smtClean="0"/>
              <a:t>Multicast</a:t>
            </a:r>
            <a:endParaRPr lang="tr-TR" dirty="0"/>
          </a:p>
        </p:txBody>
      </p:sp>
      <p:sp>
        <p:nvSpPr>
          <p:cNvPr id="3" name="İçerik Yer Tutucusu 2"/>
          <p:cNvSpPr>
            <a:spLocks noGrp="1"/>
          </p:cNvSpPr>
          <p:nvPr>
            <p:ph idx="1"/>
          </p:nvPr>
        </p:nvSpPr>
        <p:spPr/>
        <p:txBody>
          <a:bodyPr>
            <a:normAutofit lnSpcReduction="10000"/>
          </a:bodyPr>
          <a:lstStyle/>
          <a:p>
            <a:pPr marL="0" indent="0">
              <a:buNone/>
            </a:pPr>
            <a:r>
              <a:rPr lang="en-US" sz="2400" dirty="0"/>
              <a:t>Multicast </a:t>
            </a:r>
            <a:r>
              <a:rPr lang="en-US" sz="2400" dirty="0" smtClean="0"/>
              <a:t>is </a:t>
            </a:r>
            <a:r>
              <a:rPr lang="en-US" sz="2400" dirty="0"/>
              <a:t>a technique for delivering a message to many people using minimal bandwidth. If we want to broadcast to many people in TCP/IP , we have three choices</a:t>
            </a:r>
            <a:r>
              <a:rPr lang="en-US" sz="2400" dirty="0" smtClean="0"/>
              <a:t>:</a:t>
            </a:r>
          </a:p>
          <a:p>
            <a:r>
              <a:rPr lang="en-US" sz="2400" dirty="0" smtClean="0"/>
              <a:t>Broadcasting in all directions, </a:t>
            </a:r>
            <a:r>
              <a:rPr lang="en-US" sz="2400" dirty="0"/>
              <a:t>and those who are not interested in the broadcast have to trash the messages of that broadcast. </a:t>
            </a:r>
            <a:r>
              <a:rPr lang="en-US" sz="2400" dirty="0"/>
              <a:t>This process can be costly in situations with many broadcasts.</a:t>
            </a:r>
          </a:p>
          <a:p>
            <a:r>
              <a:rPr lang="en-US" sz="2400" dirty="0" smtClean="0"/>
              <a:t>Broadcast in one direction towards </a:t>
            </a:r>
            <a:r>
              <a:rPr lang="en-US" sz="2400" dirty="0"/>
              <a:t>every interested person </a:t>
            </a:r>
            <a:r>
              <a:rPr lang="en-US" sz="2400" dirty="0" smtClean="0"/>
              <a:t>. In this case, the server</a:t>
            </a:r>
            <a:r>
              <a:rPr lang="en-US" sz="2400" dirty="0"/>
              <a:t> will need just as much </a:t>
            </a:r>
            <a:r>
              <a:rPr lang="en-US" sz="2400" dirty="0" smtClean="0"/>
              <a:t>extra </a:t>
            </a:r>
            <a:r>
              <a:rPr lang="en-US" sz="2400" dirty="0" err="1" smtClean="0"/>
              <a:t>bandwith</a:t>
            </a:r>
            <a:r>
              <a:rPr lang="en-US" sz="2400" dirty="0"/>
              <a:t> for each new user . </a:t>
            </a:r>
            <a:r>
              <a:rPr lang="en-US" sz="2400" dirty="0"/>
              <a:t>This strategy is also a very expensive strategy.</a:t>
            </a:r>
          </a:p>
          <a:p>
            <a:r>
              <a:rPr lang="en-US" sz="2400" dirty="0"/>
              <a:t>The server sends the message once, and </a:t>
            </a:r>
            <a:r>
              <a:rPr lang="en-US" sz="2400" dirty="0" smtClean="0"/>
              <a:t>the router</a:t>
            </a:r>
            <a:r>
              <a:rPr lang="en-US" sz="2400" dirty="0"/>
              <a:t> copy the message to other routers if necessary. </a:t>
            </a:r>
            <a:r>
              <a:rPr lang="en-US" sz="2400" dirty="0"/>
              <a:t>In this way, the server sends the message once, the receiver does not receive unwanted messages; On the other hand, it is necessary to add a little more "intelligence" to routers.</a:t>
            </a:r>
          </a:p>
          <a:p>
            <a:endParaRPr lang="tr-TR" sz="2400" dirty="0"/>
          </a:p>
        </p:txBody>
      </p:sp>
    </p:spTree>
    <p:extLst>
      <p:ext uri="{BB962C8B-B14F-4D97-AF65-F5344CB8AC3E}">
        <p14:creationId xmlns:p14="http://schemas.microsoft.com/office/powerpoint/2010/main" val="148238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NAT (Network </a:t>
            </a:r>
            <a:r>
              <a:rPr lang="tr-TR" dirty="0" err="1" smtClean="0"/>
              <a:t>Address</a:t>
            </a:r>
            <a:r>
              <a:rPr lang="tr-TR" dirty="0" smtClean="0"/>
              <a:t> </a:t>
            </a:r>
            <a:r>
              <a:rPr lang="tr-TR" dirty="0" err="1" smtClean="0"/>
              <a:t>Translation</a:t>
            </a:r>
            <a:r>
              <a:rPr lang="tr-TR" dirty="0" smtClean="0"/>
              <a:t>)	</a:t>
            </a:r>
            <a:endParaRPr lang="tr-TR" dirty="0"/>
          </a:p>
        </p:txBody>
      </p:sp>
      <p:sp>
        <p:nvSpPr>
          <p:cNvPr id="3" name="İçerik Yer Tutucusu 2"/>
          <p:cNvSpPr>
            <a:spLocks noGrp="1"/>
          </p:cNvSpPr>
          <p:nvPr>
            <p:ph idx="1"/>
          </p:nvPr>
        </p:nvSpPr>
        <p:spPr/>
        <p:txBody>
          <a:bodyPr>
            <a:normAutofit/>
          </a:bodyPr>
          <a:lstStyle/>
          <a:p>
            <a:endParaRPr lang="tr-TR" sz="2400" dirty="0" smtClean="0"/>
          </a:p>
          <a:p>
            <a:endParaRPr lang="tr-TR" sz="2400" dirty="0"/>
          </a:p>
          <a:p>
            <a:r>
              <a:rPr lang="tr-TR" sz="2400" dirty="0" smtClean="0"/>
              <a:t>T</a:t>
            </a:r>
            <a:r>
              <a:rPr lang="en-US" sz="2400" dirty="0"/>
              <a:t>o access the Internet, one public IP address is needed, but we can use a private IP address in our private network. The idea of NAT is to allow multiple devices to access the Internet through a single public address. To achieve this, the translation of a private IP address to a public IP address is required. Network Address Translation (NAT) is a process in which one or more local IP address is translated into one or more Global IP address and vice versa in order to provide Internet access to the local hosts.</a:t>
            </a:r>
            <a:endParaRPr lang="tr-TR" sz="2400" dirty="0"/>
          </a:p>
        </p:txBody>
      </p:sp>
    </p:spTree>
    <p:extLst>
      <p:ext uri="{BB962C8B-B14F-4D97-AF65-F5344CB8AC3E}">
        <p14:creationId xmlns:p14="http://schemas.microsoft.com/office/powerpoint/2010/main" val="374296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Transfer </a:t>
            </a:r>
            <a:r>
              <a:rPr lang="tr-TR" dirty="0" err="1" smtClean="0"/>
              <a:t>Ways</a:t>
            </a:r>
            <a:endParaRPr lang="tr-TR" dirty="0"/>
          </a:p>
        </p:txBody>
      </p:sp>
      <p:sp>
        <p:nvSpPr>
          <p:cNvPr id="3" name="İçerik Yer Tutucusu 2"/>
          <p:cNvSpPr>
            <a:spLocks noGrp="1"/>
          </p:cNvSpPr>
          <p:nvPr>
            <p:ph idx="1"/>
          </p:nvPr>
        </p:nvSpPr>
        <p:spPr/>
        <p:txBody>
          <a:bodyPr/>
          <a:lstStyle/>
          <a:p>
            <a:pPr marL="0" indent="0">
              <a:buNone/>
            </a:pPr>
            <a:r>
              <a:rPr lang="tr-TR" dirty="0" err="1" smtClean="0"/>
              <a:t>Half</a:t>
            </a:r>
            <a:r>
              <a:rPr lang="tr-TR" dirty="0" smtClean="0"/>
              <a:t>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A half-duplex transmission could be considered a one-way street between sender and receiver.</a:t>
            </a:r>
            <a:r>
              <a:rPr lang="tr-TR" sz="1800" dirty="0" smtClean="0">
                <a:latin typeface="Times New Roman" panose="02020603050405020304" pitchFamily="18" charset="0"/>
                <a:cs typeface="Times New Roman" panose="02020603050405020304" pitchFamily="18" charset="0"/>
              </a:rPr>
              <a:t> </a:t>
            </a:r>
            <a:endParaRPr lang="tr-TR" dirty="0" smtClean="0">
              <a:latin typeface="Times New Roman" panose="02020603050405020304" pitchFamily="18" charset="0"/>
              <a:cs typeface="Times New Roman" panose="02020603050405020304" pitchFamily="18" charset="0"/>
            </a:endParaRPr>
          </a:p>
          <a:p>
            <a:pPr marL="0" indent="0">
              <a:buNone/>
            </a:pPr>
            <a:r>
              <a:rPr lang="tr-TR" dirty="0" smtClean="0"/>
              <a:t>Full </a:t>
            </a:r>
            <a:r>
              <a:rPr lang="tr-TR" dirty="0" err="1" smtClean="0"/>
              <a:t>Duplex</a:t>
            </a:r>
            <a:r>
              <a:rPr lang="tr-TR" dirty="0" smtClean="0"/>
              <a:t>: </a:t>
            </a:r>
            <a:r>
              <a:rPr lang="en-US" sz="1800" b="1" dirty="0">
                <a:latin typeface="Times New Roman" panose="02020603050405020304" pitchFamily="18" charset="0"/>
                <a:cs typeface="Times New Roman" panose="02020603050405020304" pitchFamily="18" charset="0"/>
              </a:rPr>
              <a:t>Full-duplex, on the other hand, enables two-way traffic at the same time.</a:t>
            </a:r>
            <a:endParaRPr lang="tr-TR" sz="1800" b="1"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p:cNvPicPr>
            <a:picLocks noChangeAspect="1"/>
          </p:cNvPicPr>
          <p:nvPr/>
        </p:nvPicPr>
        <p:blipFill>
          <a:blip r:embed="rId2"/>
          <a:stretch>
            <a:fillRect/>
          </a:stretch>
        </p:blipFill>
        <p:spPr>
          <a:xfrm>
            <a:off x="3943494" y="3533775"/>
            <a:ext cx="3381375" cy="2371725"/>
          </a:xfrm>
          <a:prstGeom prst="rect">
            <a:avLst/>
          </a:prstGeom>
        </p:spPr>
      </p:pic>
    </p:spTree>
    <p:extLst>
      <p:ext uri="{BB962C8B-B14F-4D97-AF65-F5344CB8AC3E}">
        <p14:creationId xmlns:p14="http://schemas.microsoft.com/office/powerpoint/2010/main" val="37423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 </a:t>
            </a:r>
            <a:r>
              <a:rPr lang="tr-TR" dirty="0" err="1" smtClean="0"/>
              <a:t>Adress</a:t>
            </a:r>
            <a:r>
              <a:rPr lang="tr-TR" dirty="0" smtClean="0"/>
              <a:t> &amp; </a:t>
            </a:r>
            <a:r>
              <a:rPr lang="tr-TR" dirty="0" err="1" smtClean="0"/>
              <a:t>Subnet</a:t>
            </a:r>
            <a:r>
              <a:rPr lang="tr-TR" dirty="0" smtClean="0"/>
              <a:t> Mask</a:t>
            </a:r>
            <a:endParaRPr lang="tr-TR" dirty="0"/>
          </a:p>
        </p:txBody>
      </p:sp>
      <p:sp>
        <p:nvSpPr>
          <p:cNvPr id="3" name="İçerik Yer Tutucusu 2"/>
          <p:cNvSpPr>
            <a:spLocks noGrp="1"/>
          </p:cNvSpPr>
          <p:nvPr>
            <p:ph idx="1"/>
          </p:nvPr>
        </p:nvSpPr>
        <p:spPr/>
        <p:txBody>
          <a:bodyPr/>
          <a:lstStyle/>
          <a:p>
            <a:r>
              <a:rPr lang="tr-TR" sz="2400" dirty="0" err="1" smtClean="0"/>
              <a:t>Each</a:t>
            </a:r>
            <a:r>
              <a:rPr lang="tr-TR" sz="2400" dirty="0" smtClean="0"/>
              <a:t> </a:t>
            </a:r>
            <a:r>
              <a:rPr lang="tr-TR" sz="2400" dirty="0" err="1" smtClean="0"/>
              <a:t>host</a:t>
            </a:r>
            <a:r>
              <a:rPr lang="tr-TR" sz="2400" dirty="0" smtClean="0"/>
              <a:t> </a:t>
            </a:r>
            <a:r>
              <a:rPr lang="tr-TR" sz="2400" dirty="0" err="1" smtClean="0"/>
              <a:t>device</a:t>
            </a:r>
            <a:r>
              <a:rPr lang="tr-TR" sz="2400" dirty="0" smtClean="0"/>
              <a:t> has </a:t>
            </a:r>
            <a:r>
              <a:rPr lang="tr-TR" sz="2400" dirty="0" err="1" smtClean="0"/>
              <a:t>unique</a:t>
            </a:r>
            <a:r>
              <a:rPr lang="tr-TR" sz="2400" dirty="0" smtClean="0"/>
              <a:t> IP </a:t>
            </a:r>
            <a:r>
              <a:rPr lang="tr-TR" sz="2400" dirty="0" err="1" smtClean="0"/>
              <a:t>adress</a:t>
            </a:r>
            <a:r>
              <a:rPr lang="tr-TR" sz="2400" dirty="0" smtClean="0"/>
              <a:t>. </a:t>
            </a:r>
            <a:r>
              <a:rPr lang="tr-TR" dirty="0" err="1" smtClean="0"/>
              <a:t>i.e</a:t>
            </a:r>
            <a:r>
              <a:rPr lang="tr-TR" dirty="0" smtClean="0"/>
              <a:t>: 192.168.1.1</a:t>
            </a:r>
          </a:p>
          <a:p>
            <a:pPr marL="0" indent="0">
              <a:buNone/>
            </a:pPr>
            <a:r>
              <a:rPr lang="tr-TR" sz="2400" i="1" dirty="0" smtClean="0"/>
              <a:t>     Network ID: 192.168.1</a:t>
            </a:r>
          </a:p>
          <a:p>
            <a:pPr marL="0" indent="0">
              <a:buNone/>
            </a:pPr>
            <a:r>
              <a:rPr lang="tr-TR" sz="2400" i="1" dirty="0" smtClean="0"/>
              <a:t>     Host ID: 1</a:t>
            </a:r>
          </a:p>
          <a:p>
            <a:r>
              <a:rPr lang="tr-TR" sz="2400" dirty="0" smtClean="0"/>
              <a:t>A </a:t>
            </a:r>
            <a:r>
              <a:rPr lang="tr-TR" sz="2400" dirty="0" err="1" smtClean="0"/>
              <a:t>device</a:t>
            </a:r>
            <a:r>
              <a:rPr lang="tr-TR" sz="2400" dirty="0" smtClean="0"/>
              <a:t> </a:t>
            </a:r>
            <a:r>
              <a:rPr lang="tr-TR" sz="2400" dirty="0" err="1" smtClean="0"/>
              <a:t>should</a:t>
            </a:r>
            <a:r>
              <a:rPr lang="tr-TR" sz="2400" dirty="0" smtClean="0"/>
              <a:t> </a:t>
            </a:r>
            <a:r>
              <a:rPr lang="tr-TR" sz="2400" dirty="0" err="1" smtClean="0"/>
              <a:t>know</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network </a:t>
            </a:r>
            <a:r>
              <a:rPr lang="tr-TR" sz="2400" dirty="0" err="1" smtClean="0"/>
              <a:t>and</a:t>
            </a:r>
            <a:r>
              <a:rPr lang="tr-TR" sz="2400" dirty="0" smtClean="0"/>
              <a:t> </a:t>
            </a:r>
            <a:r>
              <a:rPr lang="tr-TR" sz="2400" dirty="0" err="1" smtClean="0"/>
              <a:t>which</a:t>
            </a:r>
            <a:r>
              <a:rPr lang="tr-TR" sz="2400" dirty="0" smtClean="0"/>
              <a:t> </a:t>
            </a:r>
            <a:r>
              <a:rPr lang="tr-TR" sz="2400" dirty="0" err="1" smtClean="0"/>
              <a:t>part</a:t>
            </a:r>
            <a:r>
              <a:rPr lang="tr-TR" sz="2400" dirty="0" smtClean="0"/>
              <a:t> </a:t>
            </a:r>
            <a:r>
              <a:rPr lang="tr-TR" sz="2400" dirty="0" err="1" smtClean="0"/>
              <a:t>describes</a:t>
            </a:r>
            <a:r>
              <a:rPr lang="tr-TR" sz="2400" dirty="0" smtClean="0"/>
              <a:t> </a:t>
            </a:r>
            <a:r>
              <a:rPr lang="tr-TR" sz="2400" dirty="0" err="1" smtClean="0"/>
              <a:t>devices</a:t>
            </a:r>
            <a:r>
              <a:rPr lang="tr-TR" sz="2400" dirty="0" smtClean="0"/>
              <a:t>. </a:t>
            </a:r>
            <a:r>
              <a:rPr lang="tr-TR" sz="2400" dirty="0" err="1" smtClean="0"/>
              <a:t>To</a:t>
            </a:r>
            <a:r>
              <a:rPr lang="tr-TR" sz="2400" dirty="0" smtClean="0"/>
              <a:t> </a:t>
            </a:r>
            <a:r>
              <a:rPr lang="tr-TR" sz="2400" dirty="0" err="1" smtClean="0"/>
              <a:t>find</a:t>
            </a:r>
            <a:r>
              <a:rPr lang="tr-TR" sz="2400" dirty="0" smtClean="0"/>
              <a:t> network data </a:t>
            </a:r>
            <a:r>
              <a:rPr lang="tr-TR" sz="2400" dirty="0" err="1" smtClean="0"/>
              <a:t>we</a:t>
            </a:r>
            <a:r>
              <a:rPr lang="tr-TR" sz="2400" dirty="0" smtClean="0"/>
              <a:t> </a:t>
            </a:r>
            <a:r>
              <a:rPr lang="tr-TR" sz="2400" dirty="0" err="1" smtClean="0"/>
              <a:t>should</a:t>
            </a:r>
            <a:r>
              <a:rPr lang="tr-TR" sz="2400" dirty="0" smtClean="0"/>
              <a:t> AND </a:t>
            </a:r>
            <a:r>
              <a:rPr lang="tr-TR" sz="2400" dirty="0" err="1" smtClean="0"/>
              <a:t>with</a:t>
            </a:r>
            <a:r>
              <a:rPr lang="tr-TR" sz="2400" dirty="0" smtClean="0"/>
              <a:t> </a:t>
            </a:r>
            <a:r>
              <a:rPr lang="tr-TR" sz="2400" dirty="0" err="1" smtClean="0"/>
              <a:t>subnet</a:t>
            </a:r>
            <a:r>
              <a:rPr lang="tr-TR" sz="2400" dirty="0" smtClean="0"/>
              <a:t>-mask.</a:t>
            </a:r>
          </a:p>
          <a:p>
            <a:endParaRPr lang="tr-TR" sz="2400" dirty="0" smtClean="0"/>
          </a:p>
        </p:txBody>
      </p:sp>
      <p:pic>
        <p:nvPicPr>
          <p:cNvPr id="4" name="Resim 3"/>
          <p:cNvPicPr>
            <a:picLocks noChangeAspect="1"/>
          </p:cNvPicPr>
          <p:nvPr/>
        </p:nvPicPr>
        <p:blipFill>
          <a:blip r:embed="rId2"/>
          <a:stretch>
            <a:fillRect/>
          </a:stretch>
        </p:blipFill>
        <p:spPr>
          <a:xfrm>
            <a:off x="3160857" y="4358987"/>
            <a:ext cx="5353050" cy="1409700"/>
          </a:xfrm>
          <a:prstGeom prst="rect">
            <a:avLst/>
          </a:prstGeom>
        </p:spPr>
      </p:pic>
    </p:spTree>
    <p:extLst>
      <p:ext uri="{BB962C8B-B14F-4D97-AF65-F5344CB8AC3E}">
        <p14:creationId xmlns:p14="http://schemas.microsoft.com/office/powerpoint/2010/main" val="35515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LAN Connection </a:t>
            </a:r>
            <a:r>
              <a:rPr lang="tr-TR" dirty="0" err="1" smtClean="0"/>
              <a:t>Types</a:t>
            </a:r>
            <a:endParaRPr lang="tr-TR" dirty="0"/>
          </a:p>
        </p:txBody>
      </p:sp>
      <p:sp>
        <p:nvSpPr>
          <p:cNvPr id="3" name="İçerik Yer Tutucusu 2"/>
          <p:cNvSpPr>
            <a:spLocks noGrp="1"/>
          </p:cNvSpPr>
          <p:nvPr>
            <p:ph idx="1"/>
          </p:nvPr>
        </p:nvSpPr>
        <p:spPr/>
        <p:txBody>
          <a:bodyPr/>
          <a:lstStyle/>
          <a:p>
            <a:r>
              <a:rPr lang="tr-TR" dirty="0" smtClean="0"/>
              <a:t>Wireless: </a:t>
            </a:r>
            <a:r>
              <a:rPr lang="tr-TR" sz="2400" dirty="0" err="1" smtClean="0"/>
              <a:t>Via</a:t>
            </a:r>
            <a:r>
              <a:rPr lang="tr-TR" sz="2400" dirty="0" smtClean="0"/>
              <a:t> WAP(Wireless Access Point)</a:t>
            </a:r>
          </a:p>
          <a:p>
            <a:r>
              <a:rPr lang="tr-TR" dirty="0" err="1" smtClean="0"/>
              <a:t>Wired</a:t>
            </a:r>
            <a:r>
              <a:rPr lang="tr-TR" dirty="0" smtClean="0"/>
              <a:t>: </a:t>
            </a:r>
            <a:r>
              <a:rPr lang="tr-TR" sz="2400" dirty="0" err="1" smtClean="0"/>
              <a:t>Via</a:t>
            </a:r>
            <a:r>
              <a:rPr lang="tr-TR" sz="2400" dirty="0" smtClean="0"/>
              <a:t> </a:t>
            </a:r>
            <a:r>
              <a:rPr lang="tr-TR" sz="2400" dirty="0" err="1" smtClean="0"/>
              <a:t>Copper</a:t>
            </a:r>
            <a:r>
              <a:rPr lang="tr-TR" sz="2400" dirty="0" smtClean="0"/>
              <a:t> </a:t>
            </a:r>
            <a:r>
              <a:rPr lang="tr-TR" sz="2400" dirty="0" err="1" smtClean="0"/>
              <a:t>Wire</a:t>
            </a:r>
            <a:endParaRPr lang="tr-TR" sz="2400" dirty="0" smtClean="0"/>
          </a:p>
          <a:p>
            <a:pPr algn="just"/>
            <a:r>
              <a:rPr lang="tr-TR" sz="2400" dirty="0" err="1" smtClean="0"/>
              <a:t>VLANs</a:t>
            </a:r>
            <a:r>
              <a:rPr lang="tr-TR" sz="2400" dirty="0" smtClean="0"/>
              <a:t>: </a:t>
            </a:r>
            <a:r>
              <a:rPr lang="tr-TR" sz="2400" dirty="0" err="1"/>
              <a:t>I</a:t>
            </a:r>
            <a:r>
              <a:rPr lang="tr-TR" sz="2400" dirty="0" err="1" smtClean="0"/>
              <a:t>ncrease</a:t>
            </a:r>
            <a:r>
              <a:rPr lang="tr-TR" sz="2400" dirty="0" smtClean="0"/>
              <a:t> </a:t>
            </a:r>
            <a:r>
              <a:rPr lang="tr-TR" sz="2400" dirty="0" err="1" smtClean="0"/>
              <a:t>the</a:t>
            </a:r>
            <a:r>
              <a:rPr lang="tr-TR" sz="2400" dirty="0" smtClean="0"/>
              <a:t> </a:t>
            </a:r>
            <a:r>
              <a:rPr lang="tr-TR" sz="2400" dirty="0" err="1" smtClean="0"/>
              <a:t>performancer</a:t>
            </a:r>
            <a:r>
              <a:rPr lang="tr-TR" sz="2400" dirty="0" smtClean="0"/>
              <a:t>, </a:t>
            </a:r>
            <a:r>
              <a:rPr lang="tr-TR" sz="2400" dirty="0" err="1" smtClean="0"/>
              <a:t>provide</a:t>
            </a:r>
            <a:r>
              <a:rPr lang="tr-TR" sz="2400" dirty="0" smtClean="0"/>
              <a:t> </a:t>
            </a:r>
            <a:r>
              <a:rPr lang="tr-TR" sz="2400" dirty="0" err="1" smtClean="0"/>
              <a:t>secure</a:t>
            </a:r>
            <a:r>
              <a:rPr lang="tr-TR" sz="2400" dirty="0" smtClean="0"/>
              <a:t> </a:t>
            </a:r>
            <a:r>
              <a:rPr lang="tr-TR" sz="2400" dirty="0" err="1" smtClean="0"/>
              <a:t>connections</a:t>
            </a:r>
            <a:r>
              <a:rPr lang="tr-TR" sz="2400" dirty="0" smtClean="0"/>
              <a:t>.</a:t>
            </a:r>
          </a:p>
          <a:p>
            <a:endParaRPr lang="tr-TR" sz="2400" dirty="0" smtClean="0"/>
          </a:p>
          <a:p>
            <a:endParaRPr lang="tr-TR" dirty="0"/>
          </a:p>
        </p:txBody>
      </p:sp>
      <p:pic>
        <p:nvPicPr>
          <p:cNvPr id="4" name="Resim 3"/>
          <p:cNvPicPr>
            <a:picLocks noChangeAspect="1"/>
          </p:cNvPicPr>
          <p:nvPr/>
        </p:nvPicPr>
        <p:blipFill>
          <a:blip r:embed="rId2"/>
          <a:stretch>
            <a:fillRect/>
          </a:stretch>
        </p:blipFill>
        <p:spPr>
          <a:xfrm>
            <a:off x="3851564" y="3678516"/>
            <a:ext cx="2623127" cy="2097227"/>
          </a:xfrm>
          <a:prstGeom prst="rect">
            <a:avLst/>
          </a:prstGeom>
        </p:spPr>
      </p:pic>
    </p:spTree>
    <p:extLst>
      <p:ext uri="{BB962C8B-B14F-4D97-AF65-F5344CB8AC3E}">
        <p14:creationId xmlns:p14="http://schemas.microsoft.com/office/powerpoint/2010/main" val="25704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Peer-</a:t>
            </a:r>
            <a:r>
              <a:rPr lang="tr-TR" dirty="0" err="1"/>
              <a:t>T</a:t>
            </a:r>
            <a:r>
              <a:rPr lang="tr-TR" dirty="0" err="1" smtClean="0"/>
              <a:t>o</a:t>
            </a:r>
            <a:r>
              <a:rPr lang="tr-TR" dirty="0" smtClean="0"/>
              <a:t>-Peer</a:t>
            </a:r>
          </a:p>
        </p:txBody>
      </p:sp>
      <p:sp>
        <p:nvSpPr>
          <p:cNvPr id="3" name="İçerik Yer Tutucusu 2"/>
          <p:cNvSpPr>
            <a:spLocks noGrp="1"/>
          </p:cNvSpPr>
          <p:nvPr>
            <p:ph idx="1"/>
          </p:nvPr>
        </p:nvSpPr>
        <p:spPr/>
        <p:txBody>
          <a:bodyPr/>
          <a:lstStyle/>
          <a:p>
            <a:endParaRPr lang="tr-TR" sz="2400" dirty="0" smtClean="0"/>
          </a:p>
          <a:p>
            <a:endParaRPr lang="tr-TR" sz="2400" dirty="0"/>
          </a:p>
          <a:p>
            <a:endParaRPr lang="tr-TR" sz="2400" dirty="0" smtClean="0"/>
          </a:p>
          <a:p>
            <a:r>
              <a:rPr lang="en-US" sz="2400" dirty="0" smtClean="0"/>
              <a:t>In </a:t>
            </a:r>
            <a:r>
              <a:rPr lang="en-US" sz="2400" dirty="0"/>
              <a:t>its simplest form, a peer-to-peer (P2P) network is created when two or more </a:t>
            </a:r>
            <a:r>
              <a:rPr lang="tr-TR" sz="2400" dirty="0" smtClean="0"/>
              <a:t>    </a:t>
            </a:r>
            <a:r>
              <a:rPr lang="en-US" sz="2400" dirty="0" smtClean="0"/>
              <a:t>PCs </a:t>
            </a:r>
            <a:r>
              <a:rPr lang="en-US" sz="2400" dirty="0"/>
              <a:t>are connected and share resources without going through a separate server computer</a:t>
            </a:r>
            <a:r>
              <a:rPr lang="en-US" sz="2400" dirty="0" smtClean="0"/>
              <a:t>.</a:t>
            </a:r>
            <a:r>
              <a:rPr lang="tr-TR" sz="2400" dirty="0" smtClean="0"/>
              <a:t> (</a:t>
            </a:r>
            <a:r>
              <a:rPr lang="tr-TR" sz="2400" dirty="0" err="1" smtClean="0"/>
              <a:t>i.e.Torrent</a:t>
            </a:r>
            <a:r>
              <a:rPr lang="tr-TR" sz="2400" dirty="0" smtClean="0"/>
              <a:t>)</a:t>
            </a:r>
            <a:endParaRPr lang="tr-TR" sz="2400" dirty="0"/>
          </a:p>
        </p:txBody>
      </p:sp>
    </p:spTree>
    <p:extLst>
      <p:ext uri="{BB962C8B-B14F-4D97-AF65-F5344CB8AC3E}">
        <p14:creationId xmlns:p14="http://schemas.microsoft.com/office/powerpoint/2010/main" val="244198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OSI </a:t>
            </a:r>
            <a:r>
              <a:rPr lang="tr-TR" dirty="0" err="1" smtClean="0"/>
              <a:t>Layers</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036280574"/>
              </p:ext>
            </p:extLst>
          </p:nvPr>
        </p:nvGraphicFramePr>
        <p:xfrm>
          <a:off x="838200" y="1635703"/>
          <a:ext cx="10515600" cy="470699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5456283"/>
                    </a:ext>
                  </a:extLst>
                </a:gridCol>
                <a:gridCol w="5257800">
                  <a:extLst>
                    <a:ext uri="{9D8B030D-6E8A-4147-A177-3AD203B41FA5}">
                      <a16:colId xmlns:a16="http://schemas.microsoft.com/office/drawing/2014/main" val="203719255"/>
                    </a:ext>
                  </a:extLst>
                </a:gridCol>
              </a:tblGrid>
              <a:tr h="554328">
                <a:tc>
                  <a:txBody>
                    <a:bodyPr/>
                    <a:lstStyle/>
                    <a:p>
                      <a:r>
                        <a:rPr lang="tr-TR" dirty="0" smtClean="0"/>
                        <a:t>   </a:t>
                      </a:r>
                      <a:r>
                        <a:rPr lang="tr-TR" dirty="0" err="1" smtClean="0"/>
                        <a:t>Layer</a:t>
                      </a:r>
                      <a:endParaRPr lang="tr-TR" dirty="0"/>
                    </a:p>
                  </a:txBody>
                  <a:tcPr/>
                </a:tc>
                <a:tc>
                  <a:txBody>
                    <a:bodyPr/>
                    <a:lstStyle/>
                    <a:p>
                      <a:r>
                        <a:rPr lang="tr-TR" dirty="0" err="1" smtClean="0"/>
                        <a:t>Defines</a:t>
                      </a:r>
                      <a:endParaRPr lang="tr-TR" dirty="0"/>
                    </a:p>
                  </a:txBody>
                  <a:tcPr/>
                </a:tc>
                <a:extLst>
                  <a:ext uri="{0D108BD9-81ED-4DB2-BD59-A6C34878D82A}">
                    <a16:rowId xmlns:a16="http://schemas.microsoft.com/office/drawing/2014/main" val="4134656461"/>
                  </a:ext>
                </a:extLst>
              </a:tr>
              <a:tr h="680236">
                <a:tc>
                  <a:txBody>
                    <a:bodyPr/>
                    <a:lstStyle/>
                    <a:p>
                      <a:r>
                        <a:rPr lang="tr-TR" sz="1200" dirty="0" smtClean="0"/>
                        <a:t>Application</a:t>
                      </a:r>
                      <a:endParaRPr lang="tr-TR" sz="1200" dirty="0"/>
                    </a:p>
                  </a:txBody>
                  <a:tcPr/>
                </a:tc>
                <a:tc>
                  <a:txBody>
                    <a:bodyPr/>
                    <a:lstStyle/>
                    <a:p>
                      <a:pPr marL="0" algn="l" defTabSz="914400" rtl="0" eaLnBrk="1" latinLnBrk="0" hangingPunct="1"/>
                      <a:r>
                        <a:rPr lang="en-US" sz="1200" kern="1200" dirty="0" smtClean="0">
                          <a:solidFill>
                            <a:schemeClr val="dk1"/>
                          </a:solidFill>
                          <a:latin typeface="+mn-lt"/>
                          <a:ea typeface="+mn-ea"/>
                          <a:cs typeface="+mn-cs"/>
                        </a:rPr>
                        <a:t>A few examples of application layer protocols are the </a:t>
                      </a:r>
                      <a:r>
                        <a:rPr lang="en-US" sz="1200" kern="1200" dirty="0" smtClean="0">
                          <a:solidFill>
                            <a:schemeClr val="dk1"/>
                          </a:solidFill>
                          <a:latin typeface="+mn-lt"/>
                          <a:ea typeface="+mn-ea"/>
                          <a:cs typeface="+mn-cs"/>
                          <a:hlinkClick r:id="rId2"/>
                        </a:rPr>
                        <a:t>Hypertext Transfer Protocol</a:t>
                      </a:r>
                      <a:r>
                        <a:rPr lang="en-US" sz="1200" kern="1200" dirty="0" smtClean="0">
                          <a:solidFill>
                            <a:schemeClr val="dk1"/>
                          </a:solidFill>
                          <a:latin typeface="+mn-lt"/>
                          <a:ea typeface="+mn-ea"/>
                          <a:cs typeface="+mn-cs"/>
                        </a:rPr>
                        <a:t> (HTTP), File Transfer Protocol (FTP)</a:t>
                      </a:r>
                      <a:r>
                        <a:rPr lang="pt-BR" sz="1800" b="0" i="0" kern="1200" dirty="0" smtClean="0">
                          <a:solidFill>
                            <a:schemeClr val="dk1"/>
                          </a:solidFill>
                          <a:effectLst/>
                          <a:latin typeface="+mn-lt"/>
                          <a:ea typeface="+mn-ea"/>
                          <a:cs typeface="+mn-cs"/>
                        </a:rPr>
                        <a:t> </a:t>
                      </a:r>
                      <a:r>
                        <a:rPr lang="pt-BR" sz="1200" kern="1200" dirty="0" smtClean="0">
                          <a:solidFill>
                            <a:schemeClr val="dk1"/>
                          </a:solidFill>
                          <a:latin typeface="+mn-lt"/>
                          <a:ea typeface="+mn-ea"/>
                          <a:cs typeface="+mn-cs"/>
                        </a:rPr>
                        <a:t>, Simple Mail Transfer Protocol (SMTP)</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4294155421"/>
                  </a:ext>
                </a:extLst>
              </a:tr>
              <a:tr h="450588">
                <a:tc>
                  <a:txBody>
                    <a:bodyPr/>
                    <a:lstStyle/>
                    <a:p>
                      <a:r>
                        <a:rPr lang="tr-TR" sz="1200" dirty="0" smtClean="0"/>
                        <a:t>Presentation</a:t>
                      </a:r>
                      <a:endParaRPr lang="tr-TR" sz="1200" dirty="0"/>
                    </a:p>
                  </a:txBody>
                  <a:tcPr/>
                </a:tc>
                <a:tc>
                  <a:txBody>
                    <a:bodyPr/>
                    <a:lstStyle/>
                    <a:p>
                      <a:r>
                        <a:rPr lang="tr-TR" sz="1200" b="0" i="0" kern="1200" dirty="0" smtClean="0">
                          <a:solidFill>
                            <a:schemeClr val="dk1"/>
                          </a:solidFill>
                          <a:effectLst/>
                          <a:latin typeface="+mn-lt"/>
                          <a:ea typeface="+mn-ea"/>
                          <a:cs typeface="+mn-cs"/>
                        </a:rPr>
                        <a:t>H</a:t>
                      </a:r>
                      <a:r>
                        <a:rPr lang="en-US" sz="1200" b="0" i="0" kern="1200" dirty="0" smtClean="0">
                          <a:solidFill>
                            <a:schemeClr val="dk1"/>
                          </a:solidFill>
                          <a:effectLst/>
                          <a:latin typeface="+mn-lt"/>
                          <a:ea typeface="+mn-ea"/>
                          <a:cs typeface="+mn-cs"/>
                        </a:rPr>
                        <a:t>ow two devices should encode, encrypt, and compress data so it is received correctly on the other end.</a:t>
                      </a:r>
                      <a:endParaRPr lang="tr-TR" sz="1200" dirty="0"/>
                    </a:p>
                  </a:txBody>
                  <a:tcPr/>
                </a:tc>
                <a:extLst>
                  <a:ext uri="{0D108BD9-81ED-4DB2-BD59-A6C34878D82A}">
                    <a16:rowId xmlns:a16="http://schemas.microsoft.com/office/drawing/2014/main" val="1366704481"/>
                  </a:ext>
                </a:extLst>
              </a:tr>
              <a:tr h="287582">
                <a:tc>
                  <a:txBody>
                    <a:bodyPr/>
                    <a:lstStyle/>
                    <a:p>
                      <a:r>
                        <a:rPr lang="tr-TR" sz="1200" dirty="0" err="1" smtClean="0"/>
                        <a:t>Session</a:t>
                      </a:r>
                      <a:endParaRPr lang="tr-TR" sz="1200" dirty="0"/>
                    </a:p>
                  </a:txBody>
                  <a:tcPr/>
                </a:tc>
                <a:tc>
                  <a:txBody>
                    <a:bodyPr/>
                    <a:lstStyle/>
                    <a:p>
                      <a:r>
                        <a:rPr lang="tr-TR" sz="1200" b="0" i="0" kern="1200" dirty="0" err="1" smtClean="0">
                          <a:solidFill>
                            <a:schemeClr val="dk1"/>
                          </a:solidFill>
                          <a:effectLst/>
                          <a:latin typeface="+mn-lt"/>
                          <a:ea typeface="+mn-ea"/>
                          <a:cs typeface="+mn-cs"/>
                        </a:rPr>
                        <a:t>Creates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communication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channels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called</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sessions</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between</a:t>
                      </a:r>
                      <a:r>
                        <a:rPr lang="tr-TR" sz="1200" b="0" i="0" kern="1200" dirty="0" smtClean="0">
                          <a:solidFill>
                            <a:schemeClr val="dk1"/>
                          </a:solidFill>
                          <a:effectLst/>
                          <a:latin typeface="+mn-lt"/>
                          <a:ea typeface="+mn-ea"/>
                          <a:cs typeface="+mn-cs"/>
                        </a:rPr>
                        <a:t> </a:t>
                      </a:r>
                      <a:r>
                        <a:rPr lang="tr-TR" sz="1200" b="0" i="0" kern="1200" dirty="0" err="1" smtClean="0">
                          <a:solidFill>
                            <a:schemeClr val="dk1"/>
                          </a:solidFill>
                          <a:effectLst/>
                          <a:latin typeface="+mn-lt"/>
                          <a:ea typeface="+mn-ea"/>
                          <a:cs typeface="+mn-cs"/>
                        </a:rPr>
                        <a:t>devices</a:t>
                      </a:r>
                      <a:r>
                        <a:rPr lang="tr-TR" sz="1200" b="0" i="0" kern="1200" dirty="0" smtClean="0">
                          <a:solidFill>
                            <a:schemeClr val="dk1"/>
                          </a:solidFill>
                          <a:effectLst/>
                          <a:latin typeface="+mn-lt"/>
                          <a:ea typeface="+mn-ea"/>
                          <a:cs typeface="+mn-cs"/>
                        </a:rPr>
                        <a:t>.</a:t>
                      </a:r>
                      <a:endParaRPr lang="tr-TR" sz="1200" dirty="0"/>
                    </a:p>
                  </a:txBody>
                  <a:tcPr/>
                </a:tc>
                <a:extLst>
                  <a:ext uri="{0D108BD9-81ED-4DB2-BD59-A6C34878D82A}">
                    <a16:rowId xmlns:a16="http://schemas.microsoft.com/office/drawing/2014/main" val="810094452"/>
                  </a:ext>
                </a:extLst>
              </a:tr>
              <a:tr h="841879">
                <a:tc>
                  <a:txBody>
                    <a:bodyPr/>
                    <a:lstStyle/>
                    <a:p>
                      <a:r>
                        <a:rPr lang="tr-TR" sz="1200" dirty="0" smtClean="0"/>
                        <a:t>Transport</a:t>
                      </a:r>
                      <a:endParaRPr lang="tr-TR" sz="1200" dirty="0"/>
                    </a:p>
                  </a:txBody>
                  <a:tcPr/>
                </a:tc>
                <a:tc>
                  <a:txBody>
                    <a:bodyPr/>
                    <a:lstStyle/>
                    <a:p>
                      <a:pPr marL="0" algn="l" defTabSz="914400" rtl="0" eaLnBrk="1" latinLnBrk="0" hangingPunct="1"/>
                      <a:r>
                        <a:rPr lang="tr-TR" sz="1200" kern="1200" dirty="0" err="1" smtClean="0">
                          <a:solidFill>
                            <a:schemeClr val="dk1"/>
                          </a:solidFill>
                          <a:latin typeface="+mn-lt"/>
                          <a:ea typeface="+mn-ea"/>
                          <a:cs typeface="+mn-cs"/>
                        </a:rPr>
                        <a:t>Transmits</a:t>
                      </a:r>
                      <a:r>
                        <a:rPr lang="tr-TR" sz="1200" kern="1200" dirty="0" smtClean="0">
                          <a:solidFill>
                            <a:schemeClr val="dk1"/>
                          </a:solidFill>
                          <a:latin typeface="+mn-lt"/>
                          <a:ea typeface="+mn-ea"/>
                          <a:cs typeface="+mn-cs"/>
                        </a:rPr>
                        <a:t> data </a:t>
                      </a:r>
                      <a:r>
                        <a:rPr lang="tr-TR" sz="1200" kern="1200" dirty="0" err="1" smtClean="0">
                          <a:solidFill>
                            <a:schemeClr val="dk1"/>
                          </a:solidFill>
                          <a:latin typeface="+mn-lt"/>
                          <a:ea typeface="+mn-ea"/>
                          <a:cs typeface="+mn-cs"/>
                        </a:rPr>
                        <a:t>using</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transmission</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protocols</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inculuding</a:t>
                      </a:r>
                      <a:r>
                        <a:rPr lang="tr-TR" sz="1200" kern="1200" dirty="0" smtClean="0">
                          <a:solidFill>
                            <a:schemeClr val="dk1"/>
                          </a:solidFill>
                          <a:latin typeface="+mn-lt"/>
                          <a:ea typeface="+mn-ea"/>
                          <a:cs typeface="+mn-cs"/>
                        </a:rPr>
                        <a:t> TCP.  </a:t>
                      </a:r>
                      <a:r>
                        <a:rPr lang="en-US" sz="1200" kern="1200" dirty="0" smtClean="0">
                          <a:solidFill>
                            <a:schemeClr val="dk1"/>
                          </a:solidFill>
                          <a:latin typeface="+mn-lt"/>
                          <a:ea typeface="+mn-ea"/>
                          <a:cs typeface="+mn-cs"/>
                        </a:rPr>
                        <a:t>T</a:t>
                      </a:r>
                      <a:endParaRPr lang="tr-TR" sz="1200" kern="1200" dirty="0" smtClean="0">
                        <a:solidFill>
                          <a:schemeClr val="dk1"/>
                        </a:solidFill>
                        <a:latin typeface="+mn-lt"/>
                        <a:ea typeface="+mn-ea"/>
                        <a:cs typeface="+mn-cs"/>
                      </a:endParaRPr>
                    </a:p>
                    <a:p>
                      <a:pPr marL="0" algn="l" defTabSz="914400" rtl="0" eaLnBrk="1" latinLnBrk="0" hangingPunct="1"/>
                      <a:r>
                        <a:rPr lang="en-US" sz="1200" kern="1200" dirty="0" err="1" smtClean="0">
                          <a:solidFill>
                            <a:schemeClr val="dk1"/>
                          </a:solidFill>
                          <a:latin typeface="+mn-lt"/>
                          <a:ea typeface="+mn-ea"/>
                          <a:cs typeface="+mn-cs"/>
                        </a:rPr>
                        <a:t>akes</a:t>
                      </a:r>
                      <a:r>
                        <a:rPr lang="en-US" sz="1200" kern="1200" dirty="0" smtClean="0">
                          <a:solidFill>
                            <a:schemeClr val="dk1"/>
                          </a:solidFill>
                          <a:latin typeface="+mn-lt"/>
                          <a:ea typeface="+mn-ea"/>
                          <a:cs typeface="+mn-cs"/>
                        </a:rPr>
                        <a:t> data transferred in the session layer and breaks it into “segments” on the transmitting end.</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flow</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control</a:t>
                      </a:r>
                      <a:r>
                        <a:rPr lang="tr-TR" sz="1200" kern="1200" dirty="0" smtClean="0">
                          <a:solidFill>
                            <a:schemeClr val="dk1"/>
                          </a:solidFill>
                          <a:latin typeface="+mn-lt"/>
                          <a:ea typeface="+mn-ea"/>
                          <a:cs typeface="+mn-cs"/>
                        </a:rPr>
                        <a:t>, </a:t>
                      </a:r>
                      <a:r>
                        <a:rPr lang="en-US" sz="1200" kern="1200" dirty="0" smtClean="0">
                          <a:solidFill>
                            <a:schemeClr val="dk1"/>
                          </a:solidFill>
                          <a:latin typeface="+mn-lt"/>
                          <a:ea typeface="+mn-ea"/>
                          <a:cs typeface="+mn-cs"/>
                        </a:rPr>
                        <a:t>checking if data was received incorrectly and if not, requesting it again.</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580272502"/>
                  </a:ext>
                </a:extLst>
              </a:tr>
              <a:tr h="635908">
                <a:tc>
                  <a:txBody>
                    <a:bodyPr/>
                    <a:lstStyle/>
                    <a:p>
                      <a:r>
                        <a:rPr lang="tr-TR" sz="1200" dirty="0" smtClean="0"/>
                        <a:t>Network</a:t>
                      </a:r>
                      <a:endParaRPr lang="tr-TR" sz="1200" dirty="0"/>
                    </a:p>
                  </a:txBody>
                  <a:tcPr/>
                </a:tc>
                <a:tc>
                  <a:txBody>
                    <a:bodyPr/>
                    <a:lstStyle/>
                    <a:p>
                      <a:pPr marL="0" algn="l" defTabSz="914400" rtl="0" eaLnBrk="1" latinLnBrk="0" hangingPunct="1"/>
                      <a:r>
                        <a:rPr lang="tr-TR" sz="1200" kern="1200" dirty="0" smtClean="0">
                          <a:solidFill>
                            <a:schemeClr val="dk1"/>
                          </a:solidFill>
                          <a:latin typeface="+mn-lt"/>
                          <a:ea typeface="+mn-ea"/>
                          <a:cs typeface="+mn-cs"/>
                        </a:rPr>
                        <a:t>B</a:t>
                      </a:r>
                      <a:r>
                        <a:rPr lang="en-US" sz="1200" kern="1200" dirty="0" err="1" smtClean="0">
                          <a:solidFill>
                            <a:schemeClr val="dk1"/>
                          </a:solidFill>
                          <a:latin typeface="+mn-lt"/>
                          <a:ea typeface="+mn-ea"/>
                          <a:cs typeface="+mn-cs"/>
                        </a:rPr>
                        <a:t>reaking</a:t>
                      </a:r>
                      <a:r>
                        <a:rPr lang="en-US" sz="1200" kern="1200" dirty="0" smtClean="0">
                          <a:solidFill>
                            <a:schemeClr val="dk1"/>
                          </a:solidFill>
                          <a:latin typeface="+mn-lt"/>
                          <a:ea typeface="+mn-ea"/>
                          <a:cs typeface="+mn-cs"/>
                        </a:rPr>
                        <a:t> up segments into network packets, and reassembling the packets on the receiving end. The other is routing packets by discovering the best path across a physical network</a:t>
                      </a:r>
                      <a:r>
                        <a:rPr lang="tr-TR" sz="1200" kern="1200" dirty="0" smtClean="0">
                          <a:solidFill>
                            <a:schemeClr val="dk1"/>
                          </a:solidFill>
                          <a:latin typeface="+mn-lt"/>
                          <a:ea typeface="+mn-ea"/>
                          <a:cs typeface="+mn-cs"/>
                        </a:rPr>
                        <a:t>.(IP, </a:t>
                      </a:r>
                      <a:r>
                        <a:rPr lang="tr-TR" sz="1200" kern="1200" dirty="0" err="1" smtClean="0">
                          <a:solidFill>
                            <a:schemeClr val="dk1"/>
                          </a:solidFill>
                          <a:latin typeface="+mn-lt"/>
                          <a:ea typeface="+mn-ea"/>
                          <a:cs typeface="+mn-cs"/>
                        </a:rPr>
                        <a:t>Routers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1158264816"/>
                  </a:ext>
                </a:extLst>
              </a:tr>
              <a:tr h="468284">
                <a:tc>
                  <a:txBody>
                    <a:bodyPr/>
                    <a:lstStyle/>
                    <a:p>
                      <a:r>
                        <a:rPr lang="tr-TR" sz="1200" dirty="0" smtClean="0"/>
                        <a:t>Data Link </a:t>
                      </a:r>
                      <a:r>
                        <a:rPr lang="tr-TR" sz="1200" dirty="0" err="1" smtClean="0"/>
                        <a:t>Layer</a:t>
                      </a:r>
                      <a:endParaRPr lang="tr-TR" sz="1200" dirty="0"/>
                    </a:p>
                  </a:txBody>
                  <a:tcPr/>
                </a:tc>
                <a:tc>
                  <a:txBody>
                    <a:bodyPr/>
                    <a:lstStyle/>
                    <a:p>
                      <a:r>
                        <a:rPr lang="tr-TR" sz="1200" kern="1200" dirty="0" smtClean="0">
                          <a:solidFill>
                            <a:schemeClr val="dk1"/>
                          </a:solidFill>
                          <a:latin typeface="+mn-lt"/>
                          <a:ea typeface="+mn-ea"/>
                          <a:cs typeface="+mn-cs"/>
                        </a:rPr>
                        <a:t>E</a:t>
                      </a:r>
                      <a:r>
                        <a:rPr lang="en-US" sz="1200" kern="1200" dirty="0" smtClean="0">
                          <a:solidFill>
                            <a:schemeClr val="dk1"/>
                          </a:solidFill>
                          <a:latin typeface="+mn-lt"/>
                          <a:ea typeface="+mn-ea"/>
                          <a:cs typeface="+mn-cs"/>
                        </a:rPr>
                        <a:t>stablishes and terminates a connection between two physically-connected nodes on a network.</a:t>
                      </a:r>
                      <a:r>
                        <a:rPr lang="tr-TR" sz="1200" kern="1200" dirty="0" smtClean="0">
                          <a:solidFill>
                            <a:schemeClr val="dk1"/>
                          </a:solidFill>
                          <a:latin typeface="+mn-lt"/>
                          <a:ea typeface="+mn-ea"/>
                          <a:cs typeface="+mn-cs"/>
                        </a:rPr>
                        <a:t> B</a:t>
                      </a:r>
                      <a:r>
                        <a:rPr lang="en-US" sz="1200" kern="1200" dirty="0" err="1" smtClean="0">
                          <a:solidFill>
                            <a:schemeClr val="dk1"/>
                          </a:solidFill>
                          <a:latin typeface="+mn-lt"/>
                          <a:ea typeface="+mn-ea"/>
                          <a:cs typeface="+mn-cs"/>
                        </a:rPr>
                        <a:t>reaks</a:t>
                      </a:r>
                      <a:r>
                        <a:rPr lang="en-US" sz="1200" kern="1200" dirty="0" smtClean="0">
                          <a:solidFill>
                            <a:schemeClr val="dk1"/>
                          </a:solidFill>
                          <a:latin typeface="+mn-lt"/>
                          <a:ea typeface="+mn-ea"/>
                          <a:cs typeface="+mn-cs"/>
                        </a:rPr>
                        <a:t> up packets into frames</a:t>
                      </a:r>
                      <a:r>
                        <a:rPr lang="tr-TR" sz="1200" kern="1200" baseline="0" dirty="0" smtClean="0">
                          <a:solidFill>
                            <a:schemeClr val="dk1"/>
                          </a:solidFill>
                          <a:latin typeface="+mn-lt"/>
                          <a:ea typeface="+mn-ea"/>
                          <a:cs typeface="+mn-cs"/>
                        </a:rPr>
                        <a:t> </a:t>
                      </a:r>
                      <a:r>
                        <a:rPr lang="en-US" sz="1200" kern="1200" dirty="0" smtClean="0">
                          <a:solidFill>
                            <a:schemeClr val="dk1"/>
                          </a:solidFill>
                          <a:latin typeface="+mn-lt"/>
                          <a:ea typeface="+mn-ea"/>
                          <a:cs typeface="+mn-cs"/>
                        </a:rPr>
                        <a:t>and sends them from source to destination.</a:t>
                      </a:r>
                      <a:r>
                        <a:rPr lang="tr-TR" sz="1200" kern="1200" dirty="0" smtClean="0">
                          <a:solidFill>
                            <a:schemeClr val="dk1"/>
                          </a:solidFill>
                          <a:latin typeface="+mn-lt"/>
                          <a:ea typeface="+mn-ea"/>
                          <a:cs typeface="+mn-cs"/>
                        </a:rPr>
                        <a:t> (Switch </a:t>
                      </a:r>
                      <a:r>
                        <a:rPr lang="tr-TR" sz="1200" kern="1200" dirty="0" err="1" smtClean="0">
                          <a:solidFill>
                            <a:schemeClr val="dk1"/>
                          </a:solidFill>
                          <a:latin typeface="+mn-lt"/>
                          <a:ea typeface="+mn-ea"/>
                          <a:cs typeface="+mn-cs"/>
                        </a:rPr>
                        <a:t>that</a:t>
                      </a:r>
                      <a:r>
                        <a:rPr lang="tr-TR" sz="1200" kern="1200" dirty="0" smtClean="0">
                          <a:solidFill>
                            <a:schemeClr val="dk1"/>
                          </a:solidFill>
                          <a:latin typeface="+mn-lt"/>
                          <a:ea typeface="+mn-ea"/>
                          <a:cs typeface="+mn-cs"/>
                        </a:rPr>
                        <a:t> </a:t>
                      </a:r>
                      <a:r>
                        <a:rPr lang="tr-TR" sz="1200" kern="1200" dirty="0" err="1" smtClean="0">
                          <a:solidFill>
                            <a:schemeClr val="dk1"/>
                          </a:solidFill>
                          <a:latin typeface="+mn-lt"/>
                          <a:ea typeface="+mn-ea"/>
                          <a:cs typeface="+mn-cs"/>
                        </a:rPr>
                        <a:t>use</a:t>
                      </a:r>
                      <a:r>
                        <a:rPr lang="tr-TR" sz="1200" kern="1200" dirty="0" smtClean="0">
                          <a:solidFill>
                            <a:schemeClr val="dk1"/>
                          </a:solidFill>
                          <a:latin typeface="+mn-lt"/>
                          <a:ea typeface="+mn-ea"/>
                          <a:cs typeface="+mn-cs"/>
                        </a:rPr>
                        <a:t> MAC</a:t>
                      </a:r>
                      <a:r>
                        <a:rPr lang="tr-TR" sz="1200" kern="1200" baseline="0" dirty="0" smtClean="0">
                          <a:solidFill>
                            <a:schemeClr val="dk1"/>
                          </a:solidFill>
                          <a:latin typeface="+mn-lt"/>
                          <a:ea typeface="+mn-ea"/>
                          <a:cs typeface="+mn-cs"/>
                        </a:rPr>
                        <a:t> </a:t>
                      </a:r>
                      <a:r>
                        <a:rPr lang="tr-TR" sz="1200" kern="1200" baseline="0" dirty="0" err="1" smtClean="0">
                          <a:solidFill>
                            <a:schemeClr val="dk1"/>
                          </a:solidFill>
                          <a:latin typeface="+mn-lt"/>
                          <a:ea typeface="+mn-ea"/>
                          <a:cs typeface="+mn-cs"/>
                        </a:rPr>
                        <a:t>adress</a:t>
                      </a:r>
                      <a:r>
                        <a:rPr lang="tr-TR" sz="1200" kern="1200" dirty="0" smtClean="0">
                          <a:solidFill>
                            <a:schemeClr val="dk1"/>
                          </a:solidFill>
                          <a:latin typeface="+mn-lt"/>
                          <a:ea typeface="+mn-ea"/>
                          <a:cs typeface="+mn-cs"/>
                        </a:rPr>
                        <a:t>)</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654496816"/>
                  </a:ext>
                </a:extLst>
              </a:tr>
              <a:tr h="554328">
                <a:tc>
                  <a:txBody>
                    <a:bodyPr/>
                    <a:lstStyle/>
                    <a:p>
                      <a:r>
                        <a:rPr lang="tr-TR" sz="1200" dirty="0" err="1" smtClean="0"/>
                        <a:t>Physical</a:t>
                      </a:r>
                      <a:r>
                        <a:rPr lang="tr-TR" sz="1200" baseline="0" dirty="0" smtClean="0"/>
                        <a:t> </a:t>
                      </a:r>
                      <a:r>
                        <a:rPr lang="tr-TR" sz="1200" baseline="0" dirty="0" err="1" smtClean="0"/>
                        <a:t>Layer</a:t>
                      </a:r>
                      <a:endParaRPr lang="tr-TR" sz="1200" dirty="0"/>
                    </a:p>
                  </a:txBody>
                  <a:tcPr/>
                </a:tc>
                <a:tc>
                  <a:txBody>
                    <a:bodyPr/>
                    <a:lstStyle/>
                    <a:p>
                      <a:r>
                        <a:rPr lang="en-US" sz="1200" kern="1200" dirty="0" smtClean="0">
                          <a:solidFill>
                            <a:schemeClr val="dk1"/>
                          </a:solidFill>
                          <a:latin typeface="+mn-lt"/>
                          <a:ea typeface="+mn-ea"/>
                          <a:cs typeface="+mn-cs"/>
                        </a:rPr>
                        <a:t>The physical layer is responsible for the physical cable or wireless connection between network nodes.</a:t>
                      </a:r>
                      <a:endParaRPr lang="tr-TR" sz="1200" kern="1200" dirty="0">
                        <a:solidFill>
                          <a:schemeClr val="dk1"/>
                        </a:solidFill>
                        <a:latin typeface="+mn-lt"/>
                        <a:ea typeface="+mn-ea"/>
                        <a:cs typeface="+mn-cs"/>
                      </a:endParaRPr>
                    </a:p>
                  </a:txBody>
                  <a:tcPr/>
                </a:tc>
                <a:extLst>
                  <a:ext uri="{0D108BD9-81ED-4DB2-BD59-A6C34878D82A}">
                    <a16:rowId xmlns:a16="http://schemas.microsoft.com/office/drawing/2014/main" val="3365659010"/>
                  </a:ext>
                </a:extLst>
              </a:tr>
            </a:tbl>
          </a:graphicData>
        </a:graphic>
      </p:graphicFrame>
    </p:spTree>
    <p:extLst>
      <p:ext uri="{BB962C8B-B14F-4D97-AF65-F5344CB8AC3E}">
        <p14:creationId xmlns:p14="http://schemas.microsoft.com/office/powerpoint/2010/main" val="1106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Data </a:t>
            </a:r>
            <a:r>
              <a:rPr lang="tr-TR" dirty="0" err="1" smtClean="0"/>
              <a:t>Unit</a:t>
            </a:r>
            <a:r>
              <a:rPr lang="tr-TR" dirty="0" smtClean="0"/>
              <a:t>(PDU)</a:t>
            </a:r>
            <a:endParaRPr lang="tr-TR" dirty="0"/>
          </a:p>
        </p:txBody>
      </p:sp>
      <p:pic>
        <p:nvPicPr>
          <p:cNvPr id="4" name="İçerik Yer Tutucusu 3"/>
          <p:cNvPicPr>
            <a:picLocks noGrp="1" noChangeAspect="1"/>
          </p:cNvPicPr>
          <p:nvPr>
            <p:ph idx="1"/>
          </p:nvPr>
        </p:nvPicPr>
        <p:blipFill>
          <a:blip r:embed="rId2"/>
          <a:stretch>
            <a:fillRect/>
          </a:stretch>
        </p:blipFill>
        <p:spPr>
          <a:xfrm>
            <a:off x="3754275" y="1797916"/>
            <a:ext cx="4258576" cy="4351338"/>
          </a:xfrm>
          <a:prstGeom prst="rect">
            <a:avLst/>
          </a:prstGeom>
        </p:spPr>
      </p:pic>
    </p:spTree>
    <p:extLst>
      <p:ext uri="{BB962C8B-B14F-4D97-AF65-F5344CB8AC3E}">
        <p14:creationId xmlns:p14="http://schemas.microsoft.com/office/powerpoint/2010/main" val="412367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TCP-UDP(Layer-4)</a:t>
            </a:r>
            <a:endParaRPr lang="tr-TR" dirty="0"/>
          </a:p>
        </p:txBody>
      </p:sp>
      <p:sp>
        <p:nvSpPr>
          <p:cNvPr id="3" name="İçerik Yer Tutucusu 2"/>
          <p:cNvSpPr>
            <a:spLocks noGrp="1"/>
          </p:cNvSpPr>
          <p:nvPr>
            <p:ph idx="1"/>
          </p:nvPr>
        </p:nvSpPr>
        <p:spPr/>
        <p:txBody>
          <a:bodyPr/>
          <a:lstStyle/>
          <a:p>
            <a:r>
              <a:rPr lang="tr-TR" dirty="0" smtClean="0"/>
              <a:t>Connection-</a:t>
            </a:r>
            <a:r>
              <a:rPr lang="tr-TR" dirty="0" err="1" smtClean="0"/>
              <a:t>Oriented</a:t>
            </a:r>
            <a:r>
              <a:rPr lang="tr-TR" dirty="0" smtClean="0"/>
              <a:t> Communications</a:t>
            </a:r>
            <a:r>
              <a:rPr lang="tr-TR" dirty="0" smtClean="0">
                <a:sym typeface="Wingdings" panose="05000000000000000000" pitchFamily="2" charset="2"/>
              </a:rPr>
              <a:t>: TCP</a:t>
            </a:r>
          </a:p>
          <a:p>
            <a:pPr marL="0" indent="0">
              <a:buNone/>
            </a:pPr>
            <a:r>
              <a:rPr lang="tr-TR" dirty="0" smtClean="0">
                <a:sym typeface="Wingdings" panose="05000000000000000000" pitchFamily="2" charset="2"/>
              </a:rPr>
              <a:t>      </a:t>
            </a:r>
            <a:r>
              <a:rPr lang="tr-TR" sz="2400" dirty="0">
                <a:sym typeface="Wingdings" panose="05000000000000000000" pitchFamily="2" charset="2"/>
              </a:rPr>
              <a:t>Web Browser, File Transfer</a:t>
            </a:r>
          </a:p>
          <a:p>
            <a:r>
              <a:rPr lang="tr-TR" dirty="0" err="1" smtClean="0"/>
              <a:t>Connectionless-Oriented</a:t>
            </a:r>
            <a:r>
              <a:rPr lang="tr-TR" dirty="0" smtClean="0"/>
              <a:t> Communications: UDP</a:t>
            </a:r>
          </a:p>
          <a:p>
            <a:pPr marL="0" indent="0">
              <a:buNone/>
            </a:pPr>
            <a:r>
              <a:rPr lang="tr-TR" dirty="0"/>
              <a:t> </a:t>
            </a:r>
            <a:r>
              <a:rPr lang="tr-TR" dirty="0" smtClean="0"/>
              <a:t>      </a:t>
            </a:r>
            <a:r>
              <a:rPr lang="tr-TR" sz="2400" dirty="0" err="1"/>
              <a:t>Streaming</a:t>
            </a:r>
            <a:r>
              <a:rPr lang="tr-TR" sz="2400" dirty="0"/>
              <a:t> </a:t>
            </a:r>
            <a:r>
              <a:rPr lang="tr-TR" sz="2400" dirty="0" err="1"/>
              <a:t>media</a:t>
            </a:r>
            <a:r>
              <a:rPr lang="tr-TR" sz="2400" dirty="0"/>
              <a:t>(Video-</a:t>
            </a:r>
            <a:r>
              <a:rPr lang="tr-TR" sz="2400" dirty="0" err="1"/>
              <a:t>VoIP</a:t>
            </a:r>
            <a:r>
              <a:rPr lang="tr-TR" sz="2400" dirty="0"/>
              <a:t>)</a:t>
            </a:r>
          </a:p>
        </p:txBody>
      </p:sp>
    </p:spTree>
    <p:extLst>
      <p:ext uri="{BB962C8B-B14F-4D97-AF65-F5344CB8AC3E}">
        <p14:creationId xmlns:p14="http://schemas.microsoft.com/office/powerpoint/2010/main" val="5399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Ports</a:t>
            </a:r>
            <a:endParaRPr lang="tr-TR" dirty="0"/>
          </a:p>
        </p:txBody>
      </p:sp>
      <p:sp>
        <p:nvSpPr>
          <p:cNvPr id="3" name="İçerik Yer Tutucusu 2"/>
          <p:cNvSpPr>
            <a:spLocks noGrp="1"/>
          </p:cNvSpPr>
          <p:nvPr>
            <p:ph idx="1"/>
          </p:nvPr>
        </p:nvSpPr>
        <p:spPr/>
        <p:txBody>
          <a:bodyPr>
            <a:normAutofit/>
          </a:bodyPr>
          <a:lstStyle/>
          <a:p>
            <a:r>
              <a:rPr lang="en-US" sz="2400" dirty="0" smtClean="0"/>
              <a:t>A </a:t>
            </a:r>
            <a:r>
              <a:rPr lang="en-US" sz="2400" dirty="0"/>
              <a:t>port is a virtual point where network connections start and end. Ports are software-based and managed by a computer's operating system. Each port is associated with a specific process or service</a:t>
            </a:r>
            <a:r>
              <a:rPr lang="en-US" sz="2400" dirty="0" smtClean="0"/>
              <a:t>.</a:t>
            </a:r>
            <a:endParaRPr lang="tr-TR" sz="2400" dirty="0" smtClean="0"/>
          </a:p>
          <a:p>
            <a:r>
              <a:rPr lang="tr-TR" sz="2400" dirty="0" err="1" smtClean="0"/>
              <a:t>Range</a:t>
            </a:r>
            <a:r>
              <a:rPr lang="tr-TR" sz="2400" dirty="0" smtClean="0"/>
              <a:t> </a:t>
            </a:r>
            <a:r>
              <a:rPr lang="tr-TR" sz="2400" dirty="0" err="1" smtClean="0"/>
              <a:t>for</a:t>
            </a:r>
            <a:r>
              <a:rPr lang="tr-TR" sz="2400" dirty="0" smtClean="0"/>
              <a:t> port </a:t>
            </a:r>
            <a:r>
              <a:rPr lang="tr-TR" sz="2400" dirty="0" err="1" smtClean="0"/>
              <a:t>numbers</a:t>
            </a:r>
            <a:r>
              <a:rPr lang="tr-TR" sz="2400" dirty="0" smtClean="0"/>
              <a:t> </a:t>
            </a:r>
            <a:r>
              <a:rPr lang="tr-TR" sz="2400" dirty="0" err="1" smtClean="0"/>
              <a:t>are</a:t>
            </a:r>
            <a:r>
              <a:rPr lang="tr-TR" sz="2400" dirty="0" smtClean="0"/>
              <a:t> 0-65,535</a:t>
            </a:r>
          </a:p>
          <a:p>
            <a:r>
              <a:rPr lang="tr-TR" sz="2400" dirty="0" err="1" smtClean="0"/>
              <a:t>Assigned</a:t>
            </a:r>
            <a:r>
              <a:rPr lang="tr-TR" sz="2400" dirty="0" smtClean="0"/>
              <a:t> </a:t>
            </a:r>
            <a:r>
              <a:rPr lang="tr-TR" sz="2400" dirty="0" err="1" smtClean="0"/>
              <a:t>by</a:t>
            </a:r>
            <a:r>
              <a:rPr lang="tr-TR" sz="2400" dirty="0" smtClean="0"/>
              <a:t> IANA</a:t>
            </a:r>
          </a:p>
        </p:txBody>
      </p:sp>
      <p:pic>
        <p:nvPicPr>
          <p:cNvPr id="4" name="Resim 3"/>
          <p:cNvPicPr>
            <a:picLocks noChangeAspect="1"/>
          </p:cNvPicPr>
          <p:nvPr/>
        </p:nvPicPr>
        <p:blipFill>
          <a:blip r:embed="rId2"/>
          <a:stretch>
            <a:fillRect/>
          </a:stretch>
        </p:blipFill>
        <p:spPr>
          <a:xfrm>
            <a:off x="2754745" y="4159711"/>
            <a:ext cx="5419436" cy="1829060"/>
          </a:xfrm>
          <a:prstGeom prst="rect">
            <a:avLst/>
          </a:prstGeom>
        </p:spPr>
      </p:pic>
    </p:spTree>
    <p:extLst>
      <p:ext uri="{BB962C8B-B14F-4D97-AF65-F5344CB8AC3E}">
        <p14:creationId xmlns:p14="http://schemas.microsoft.com/office/powerpoint/2010/main" val="20665095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589</Words>
  <Application>Microsoft Office PowerPoint</Application>
  <PresentationFormat>Geniş ekran</PresentationFormat>
  <Paragraphs>64</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Calibri Light</vt:lpstr>
      <vt:lpstr>Times New Roman</vt:lpstr>
      <vt:lpstr>Wingdings</vt:lpstr>
      <vt:lpstr>Office Teması</vt:lpstr>
      <vt:lpstr>Network</vt:lpstr>
      <vt:lpstr>Transfer Ways</vt:lpstr>
      <vt:lpstr>IP Adress &amp; Subnet Mask</vt:lpstr>
      <vt:lpstr>LAN Connection Types</vt:lpstr>
      <vt:lpstr>Peer-To-Peer</vt:lpstr>
      <vt:lpstr>OSI Layers</vt:lpstr>
      <vt:lpstr>Protocol Data Unit(PDU)</vt:lpstr>
      <vt:lpstr>TCP-UDP(Layer-4)</vt:lpstr>
      <vt:lpstr>Ports</vt:lpstr>
      <vt:lpstr>TCP/IP vs OSI</vt:lpstr>
      <vt:lpstr>Transmission of IP Packages</vt:lpstr>
      <vt:lpstr>Multicast</vt:lpstr>
      <vt:lpstr>NAT (Network Address Translation)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c:title>
  <dc:creator>Administrator</dc:creator>
  <cp:lastModifiedBy>Administrator</cp:lastModifiedBy>
  <cp:revision>81</cp:revision>
  <dcterms:created xsi:type="dcterms:W3CDTF">2022-10-10T05:36:12Z</dcterms:created>
  <dcterms:modified xsi:type="dcterms:W3CDTF">2022-11-15T06:04:56Z</dcterms:modified>
</cp:coreProperties>
</file>