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4T11:21:41.791" idx="1">
    <p:pos x="4300" y="161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60E1-1105-44E8-9C6F-0B8DDBF87D4F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C5B4-6722-4122-B857-28B5E3BD13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6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C5B4-6722-4122-B857-28B5E3BD136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5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C5B4-6722-4122-B857-28B5E3BD136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82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5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4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2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3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2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74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2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2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4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290-D924-4CE2-AB5C-B202E0CEFA11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5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trongswan.org/strongswan-5.6.0.tar.gz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IKEV2(</a:t>
            </a:r>
            <a:r>
              <a:rPr lang="en-GB" dirty="0" err="1" smtClean="0"/>
              <a:t>Strongswan</a:t>
            </a:r>
            <a:r>
              <a:rPr lang="en-GB" dirty="0" smtClean="0"/>
              <a:t>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err="1" smtClean="0"/>
              <a:t>Strongswan</a:t>
            </a:r>
            <a:r>
              <a:rPr lang="en-GB" sz="2800" b="1" dirty="0" smtClean="0"/>
              <a:t> 5.6.0</a:t>
            </a:r>
          </a:p>
          <a:p>
            <a:r>
              <a:rPr lang="tr-TR" dirty="0" smtClean="0"/>
              <a:t>RFC 7296</a:t>
            </a:r>
            <a:r>
              <a:rPr lang="en-GB" dirty="0" smtClean="0"/>
              <a:t> Internet Key Exchange Version 2</a:t>
            </a:r>
          </a:p>
          <a:p>
            <a:pPr algn="r"/>
            <a:r>
              <a:rPr lang="en-GB" sz="1600" dirty="0" err="1" smtClean="0"/>
              <a:t>Adem</a:t>
            </a:r>
            <a:r>
              <a:rPr lang="en-GB" sz="1600" dirty="0" smtClean="0"/>
              <a:t> </a:t>
            </a:r>
            <a:r>
              <a:rPr lang="en-GB" sz="1600" dirty="0" err="1" smtClean="0"/>
              <a:t>Keskin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9844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(</a:t>
            </a:r>
            <a:r>
              <a:rPr lang="en-GB" dirty="0" err="1" smtClean="0"/>
              <a:t>ipsec.conf</a:t>
            </a:r>
            <a:r>
              <a:rPr lang="en-GB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6922" y="1690688"/>
            <a:ext cx="7705078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config</a:t>
            </a:r>
            <a:r>
              <a:rPr lang="tr-TR" dirty="0"/>
              <a:t> </a:t>
            </a:r>
            <a:r>
              <a:rPr lang="tr-TR" dirty="0" err="1" smtClean="0"/>
              <a:t>setup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charondebug</a:t>
            </a:r>
            <a:r>
              <a:rPr lang="tr-TR" dirty="0"/>
              <a:t>=”</a:t>
            </a:r>
            <a:r>
              <a:rPr lang="tr-TR" dirty="0" err="1"/>
              <a:t>all</a:t>
            </a:r>
            <a:r>
              <a:rPr lang="tr-TR" dirty="0" smtClean="0"/>
              <a:t>”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uniqueids</a:t>
            </a:r>
            <a:r>
              <a:rPr lang="tr-TR" dirty="0" smtClean="0"/>
              <a:t>=</a:t>
            </a:r>
            <a:r>
              <a:rPr lang="tr-TR" dirty="0" err="1" smtClean="0"/>
              <a:t>yes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strictcrlpolicy</a:t>
            </a:r>
            <a:r>
              <a:rPr lang="tr-TR" dirty="0" smtClean="0"/>
              <a:t>=</a:t>
            </a:r>
            <a:r>
              <a:rPr lang="tr-TR" dirty="0" err="1" smtClean="0"/>
              <a:t>no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conn</a:t>
            </a:r>
            <a:r>
              <a:rPr lang="tr-TR" dirty="0"/>
              <a:t> %</a:t>
            </a:r>
            <a:r>
              <a:rPr lang="tr-TR" dirty="0" err="1" smtClean="0"/>
              <a:t>default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conn</a:t>
            </a:r>
            <a:r>
              <a:rPr lang="tr-TR" dirty="0"/>
              <a:t> </a:t>
            </a:r>
            <a:r>
              <a:rPr lang="tr-TR" dirty="0" err="1"/>
              <a:t>tunnel</a:t>
            </a:r>
            <a:r>
              <a:rPr lang="tr-TR" dirty="0"/>
              <a:t> </a:t>
            </a:r>
            <a:r>
              <a:rPr lang="tr-TR" dirty="0" smtClean="0"/>
              <a:t>#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left</a:t>
            </a:r>
            <a:r>
              <a:rPr lang="tr-TR" dirty="0" smtClean="0"/>
              <a:t>=192.168.50.5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leftsubnet</a:t>
            </a:r>
            <a:r>
              <a:rPr lang="tr-TR" dirty="0" smtClean="0"/>
              <a:t>=192.168.50.0/24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right</a:t>
            </a:r>
            <a:r>
              <a:rPr lang="tr-TR" dirty="0" smtClean="0"/>
              <a:t>=192.168.50.4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rightsubnet</a:t>
            </a:r>
            <a:r>
              <a:rPr lang="tr-TR" dirty="0" smtClean="0"/>
              <a:t>=192.168.50.0/24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ike</a:t>
            </a:r>
            <a:r>
              <a:rPr lang="tr-TR" dirty="0"/>
              <a:t>=aes256-sha2_256-modp1024</a:t>
            </a:r>
            <a:r>
              <a:rPr lang="tr-TR" dirty="0" smtClean="0"/>
              <a:t>!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esp</a:t>
            </a:r>
            <a:r>
              <a:rPr lang="tr-TR" dirty="0"/>
              <a:t>=aes256-sha2_256</a:t>
            </a:r>
            <a:r>
              <a:rPr lang="tr-TR" dirty="0" smtClean="0"/>
              <a:t>!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keyingtries</a:t>
            </a:r>
            <a:r>
              <a:rPr lang="tr-TR" dirty="0" smtClean="0"/>
              <a:t>=0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ikelifetime</a:t>
            </a:r>
            <a:r>
              <a:rPr lang="tr-TR" dirty="0" smtClean="0"/>
              <a:t>=1h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lifetime</a:t>
            </a:r>
            <a:r>
              <a:rPr lang="tr-TR" dirty="0" smtClean="0"/>
              <a:t>=3m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dpddelay</a:t>
            </a:r>
            <a:r>
              <a:rPr lang="tr-TR" dirty="0" smtClean="0"/>
              <a:t>=30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dpdtimeout</a:t>
            </a:r>
            <a:r>
              <a:rPr lang="tr-TR" dirty="0" smtClean="0"/>
              <a:t>=120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dpdaction</a:t>
            </a:r>
            <a:r>
              <a:rPr lang="tr-TR" dirty="0" smtClean="0"/>
              <a:t>=</a:t>
            </a:r>
            <a:r>
              <a:rPr lang="tr-TR" dirty="0" err="1" smtClean="0"/>
              <a:t>clear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authby</a:t>
            </a:r>
            <a:r>
              <a:rPr lang="tr-TR" dirty="0" smtClean="0"/>
              <a:t>=</a:t>
            </a:r>
            <a:r>
              <a:rPr lang="tr-TR" dirty="0" err="1" smtClean="0"/>
              <a:t>secret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auto</a:t>
            </a:r>
            <a:r>
              <a:rPr lang="tr-TR" dirty="0" smtClean="0"/>
              <a:t>=start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keyexchange</a:t>
            </a:r>
            <a:r>
              <a:rPr lang="tr-TR" dirty="0" smtClean="0"/>
              <a:t>=ikev2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type</a:t>
            </a:r>
            <a:r>
              <a:rPr lang="tr-TR" dirty="0"/>
              <a:t>=</a:t>
            </a:r>
            <a:r>
              <a:rPr lang="tr-TR" dirty="0" err="1"/>
              <a:t>tunnel</a:t>
            </a:r>
            <a:endParaRPr lang="tr-TR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6134470" y="4383797"/>
            <a:ext cx="1866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8886177" y="4129128"/>
            <a:ext cx="190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Ends connection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6045693" y="4565788"/>
            <a:ext cx="1931961" cy="1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8886177" y="4383797"/>
            <a:ext cx="21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Renews CHILD_SA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397624" y="2874593"/>
            <a:ext cx="1034282" cy="86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Düz Ok Bağlayıcısı 11"/>
          <p:cNvCxnSpPr/>
          <p:nvPr/>
        </p:nvCxnSpPr>
        <p:spPr>
          <a:xfrm flipV="1">
            <a:off x="6915705" y="3103819"/>
            <a:ext cx="1294479" cy="1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8886176" y="2874593"/>
            <a:ext cx="29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Communucation</a:t>
            </a:r>
            <a:r>
              <a:rPr lang="en-GB" dirty="0" smtClean="0">
                <a:solidFill>
                  <a:srgbClr val="FF0000"/>
                </a:solidFill>
              </a:rPr>
              <a:t> interfaces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6809172" y="3758830"/>
            <a:ext cx="1444092" cy="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8886176" y="3435664"/>
            <a:ext cx="23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D-H value &amp; encryption method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5442011" y="4714045"/>
            <a:ext cx="780591" cy="593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6604986" y="5010560"/>
            <a:ext cx="152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8886177" y="4826167"/>
            <a:ext cx="25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Dead-peer- detection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3" name="İçerik Yer Tutucusu 2"/>
          <p:cNvSpPr txBox="1">
            <a:spLocks/>
          </p:cNvSpPr>
          <p:nvPr/>
        </p:nvSpPr>
        <p:spPr>
          <a:xfrm>
            <a:off x="838200" y="1825625"/>
            <a:ext cx="3620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There are 3 different section</a:t>
            </a:r>
          </a:p>
          <a:p>
            <a:r>
              <a:rPr lang="en-US" sz="2000" i="1" dirty="0" err="1" smtClean="0"/>
              <a:t>config</a:t>
            </a:r>
            <a:r>
              <a:rPr lang="en-US" sz="2000" i="1" dirty="0" smtClean="0"/>
              <a:t> setup </a:t>
            </a:r>
            <a:r>
              <a:rPr lang="en-US" sz="2000" dirty="0" smtClean="0"/>
              <a:t>defines general configuration parameters     </a:t>
            </a:r>
          </a:p>
          <a:p>
            <a:r>
              <a:rPr lang="en-US" sz="2000" i="1" dirty="0" smtClean="0"/>
              <a:t>conn &lt;name&gt; </a:t>
            </a:r>
            <a:r>
              <a:rPr lang="en-US" sz="2000" dirty="0" smtClean="0"/>
              <a:t>defines a connection     </a:t>
            </a:r>
          </a:p>
          <a:p>
            <a:r>
              <a:rPr lang="en-US" sz="2000" i="1" dirty="0" smtClean="0"/>
              <a:t>ca &lt;name&gt; </a:t>
            </a:r>
            <a:r>
              <a:rPr lang="en-US" sz="2000" dirty="0" smtClean="0"/>
              <a:t>defines a certification authority</a:t>
            </a:r>
            <a:endParaRPr lang="tr-TR" sz="2000" dirty="0"/>
          </a:p>
        </p:txBody>
      </p:sp>
      <p:cxnSp>
        <p:nvCxnSpPr>
          <p:cNvPr id="7" name="Düz Ok Bağlayıcısı 6"/>
          <p:cNvCxnSpPr/>
          <p:nvPr/>
        </p:nvCxnSpPr>
        <p:spPr>
          <a:xfrm flipV="1">
            <a:off x="6222602" y="5397623"/>
            <a:ext cx="1904536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894780" y="5188683"/>
            <a:ext cx="236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Authentication method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IKE Algorithms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291556"/>
            <a:ext cx="10306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Process and Threads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process after </a:t>
            </a:r>
            <a:r>
              <a:rPr lang="en-GB" sz="2000" dirty="0" smtClean="0"/>
              <a:t>IPsec </a:t>
            </a:r>
            <a:r>
              <a:rPr lang="en-GB" sz="2000" dirty="0"/>
              <a:t>starts </a:t>
            </a:r>
            <a:r>
              <a:rPr lang="en-GB" sz="2000" dirty="0" smtClean="0"/>
              <a:t>and all worker threads(16):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/>
              <a:t>Threads stand for job scheduling. The aim is giving priority for critical tasks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Thread and job mechanism committed in </a:t>
            </a:r>
            <a:r>
              <a:rPr lang="en-GB" sz="2000" b="1" dirty="0" err="1" smtClean="0"/>
              <a:t>processor.c</a:t>
            </a:r>
            <a:r>
              <a:rPr lang="en-GB" sz="2000" b="1" dirty="0" smtClean="0"/>
              <a:t>/h</a:t>
            </a:r>
            <a:r>
              <a:rPr lang="en-GB" sz="2000" dirty="0" smtClean="0"/>
              <a:t> file.</a:t>
            </a:r>
            <a:endParaRPr lang="en-GB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7" y="2295247"/>
            <a:ext cx="4832227" cy="24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 Management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To </a:t>
            </a:r>
            <a:r>
              <a:rPr lang="en-GB" sz="2000" dirty="0"/>
              <a:t>see jobs and queues</a:t>
            </a:r>
            <a:r>
              <a:rPr lang="en-GB" sz="2000" dirty="0" smtClean="0"/>
              <a:t>: </a:t>
            </a:r>
            <a:r>
              <a:rPr lang="en-GB" sz="2000" dirty="0" err="1" smtClean="0"/>
              <a:t>swanctl</a:t>
            </a:r>
            <a:r>
              <a:rPr lang="en-GB" sz="2000" dirty="0" smtClean="0"/>
              <a:t> --stats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Priorities </a:t>
            </a:r>
            <a:r>
              <a:rPr lang="en-GB" sz="2000" dirty="0"/>
              <a:t>are defined in </a:t>
            </a:r>
            <a:r>
              <a:rPr lang="en-GB" sz="2000" dirty="0" err="1" smtClean="0"/>
              <a:t>enum</a:t>
            </a:r>
            <a:r>
              <a:rPr lang="en-GB" sz="2000" dirty="0" smtClean="0"/>
              <a:t> of </a:t>
            </a:r>
            <a:r>
              <a:rPr lang="en-GB" sz="2000" b="1" i="1" dirty="0" err="1" smtClean="0"/>
              <a:t>job_priorit.y_t</a:t>
            </a:r>
            <a:r>
              <a:rPr lang="en-GB" sz="2000" i="1" dirty="0" smtClean="0"/>
              <a:t> </a:t>
            </a:r>
            <a:r>
              <a:rPr lang="en-GB" sz="2000" dirty="0" smtClean="0"/>
              <a:t>and </a:t>
            </a:r>
            <a:r>
              <a:rPr lang="en-GB" sz="2000" dirty="0"/>
              <a:t>structure is </a:t>
            </a:r>
            <a:r>
              <a:rPr lang="en-GB" sz="2000" b="1" i="1" dirty="0" err="1" smtClean="0"/>
              <a:t>worker_thread_t</a:t>
            </a:r>
            <a:r>
              <a:rPr lang="en-GB" sz="2000" b="1" i="1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Each priority has its own thread that is assigned at the beginning in </a:t>
            </a:r>
            <a:r>
              <a:rPr lang="en-GB" sz="2000" dirty="0"/>
              <a:t>the function </a:t>
            </a:r>
            <a:r>
              <a:rPr lang="en-GB" sz="2000" b="1" i="1" dirty="0" err="1" smtClean="0"/>
              <a:t>set_threads</a:t>
            </a:r>
            <a:r>
              <a:rPr lang="en-GB" sz="2000" b="1" i="1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Checking </a:t>
            </a:r>
            <a:r>
              <a:rPr lang="en-GB" sz="2000" i="1" dirty="0" smtClean="0"/>
              <a:t>liveness</a:t>
            </a:r>
            <a:r>
              <a:rPr lang="en-GB" sz="2000" dirty="0" smtClean="0"/>
              <a:t> and </a:t>
            </a:r>
            <a:r>
              <a:rPr lang="en-GB" sz="2000" i="1" dirty="0" smtClean="0"/>
              <a:t>vici</a:t>
            </a:r>
            <a:r>
              <a:rPr lang="en-GB" sz="2000" dirty="0" smtClean="0"/>
              <a:t> message processing is high priority.</a:t>
            </a:r>
          </a:p>
          <a:p>
            <a:pPr marL="0" indent="0">
              <a:buNone/>
            </a:pPr>
            <a:r>
              <a:rPr lang="en-GB" sz="2000" dirty="0" smtClean="0"/>
              <a:t>IKE_SA_INIT messages are not encrypted and authenticated. They ae open for Dos attacks. Eva can attack by sending continuous IKE_SA_INIT messages. Charon has prevention by limiting half-open count as user configuration</a:t>
            </a:r>
            <a:r>
              <a:rPr lang="en-GB" sz="2000" dirty="0"/>
              <a:t>. (</a:t>
            </a:r>
            <a:r>
              <a:rPr lang="en-GB" sz="2000" i="1" dirty="0" err="1" smtClean="0"/>
              <a:t>charon.init_limit_half_open</a:t>
            </a:r>
            <a:r>
              <a:rPr lang="en-GB" sz="2000" dirty="0" smtClean="0"/>
              <a:t>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97" y="2298946"/>
            <a:ext cx="4310849" cy="1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Insalliation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Download the source of </a:t>
            </a:r>
            <a:r>
              <a:rPr lang="en-GB" sz="2000" dirty="0" err="1" smtClean="0"/>
              <a:t>strongswan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i="1" dirty="0"/>
              <a:t> </a:t>
            </a:r>
            <a:r>
              <a:rPr lang="en-GB" sz="2000" i="1" dirty="0" smtClean="0"/>
              <a:t>   </a:t>
            </a:r>
            <a:r>
              <a:rPr lang="en-GB" sz="2000" i="1" dirty="0" err="1" smtClean="0"/>
              <a:t>wget</a:t>
            </a:r>
            <a:r>
              <a:rPr lang="en-GB" sz="2000" i="1" dirty="0" smtClean="0"/>
              <a:t> </a:t>
            </a:r>
            <a:r>
              <a:rPr lang="en-GB" sz="2000" i="1" dirty="0" smtClean="0">
                <a:hlinkClick r:id="rId3"/>
              </a:rPr>
              <a:t>https://download.strongswan.org/strongswan-5.6.0.tar.gz</a:t>
            </a:r>
            <a:endParaRPr lang="en-GB" sz="2000" i="1" dirty="0" smtClean="0"/>
          </a:p>
          <a:p>
            <a:r>
              <a:rPr lang="en-GB" sz="2000" dirty="0" smtClean="0"/>
              <a:t>Extract tar file</a:t>
            </a:r>
          </a:p>
          <a:p>
            <a:pPr marL="0" indent="0">
              <a:buNone/>
            </a:pPr>
            <a:r>
              <a:rPr lang="en-GB" sz="2000" i="1" dirty="0" smtClean="0"/>
              <a:t>    tar -</a:t>
            </a:r>
            <a:r>
              <a:rPr lang="en-GB" sz="2000" i="1" dirty="0" err="1" smtClean="0"/>
              <a:t>xvzf</a:t>
            </a:r>
            <a:r>
              <a:rPr lang="en-GB" sz="2000" i="1" dirty="0" smtClean="0"/>
              <a:t> strongswan-5.6.0.tar.gz; cd strongswan-5.6.0</a:t>
            </a:r>
          </a:p>
          <a:p>
            <a:r>
              <a:rPr lang="en-GB" sz="2000" dirty="0" smtClean="0"/>
              <a:t>Build your source (if you encounter with any compile error fix it!)</a:t>
            </a:r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smtClean="0"/>
              <a:t>./</a:t>
            </a:r>
            <a:r>
              <a:rPr lang="tr-TR" sz="2000" i="1" dirty="0" err="1" smtClean="0"/>
              <a:t>configure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prefix</a:t>
            </a:r>
            <a:r>
              <a:rPr lang="tr-TR" sz="2000" i="1" dirty="0" smtClean="0"/>
              <a:t>=/</a:t>
            </a:r>
            <a:r>
              <a:rPr lang="tr-TR" sz="2000" i="1" dirty="0" err="1" smtClean="0"/>
              <a:t>usr</a:t>
            </a:r>
            <a:r>
              <a:rPr lang="tr-TR" sz="2000" i="1" dirty="0" smtClean="0"/>
              <a:t>/</a:t>
            </a:r>
            <a:r>
              <a:rPr lang="tr-TR" sz="2000" i="1" dirty="0" err="1" smtClean="0"/>
              <a:t>local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enable-openssl</a:t>
            </a:r>
            <a:endParaRPr lang="en-GB" sz="2000" i="1" dirty="0" smtClean="0"/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;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install</a:t>
            </a:r>
            <a:endParaRPr lang="en-GB" sz="2000" i="1" dirty="0" smtClean="0"/>
          </a:p>
          <a:p>
            <a:r>
              <a:rPr lang="en-GB" sz="2000" dirty="0" smtClean="0"/>
              <a:t>configure your </a:t>
            </a:r>
            <a:r>
              <a:rPr lang="en-GB" sz="2000" b="1" dirty="0" err="1" smtClean="0"/>
              <a:t>ipsec.conf</a:t>
            </a:r>
            <a:r>
              <a:rPr lang="en-GB" sz="2000" dirty="0" smtClean="0"/>
              <a:t> file (below is sample)</a:t>
            </a:r>
          </a:p>
          <a:p>
            <a:endParaRPr lang="tr-TR" sz="20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78991"/>
              </p:ext>
            </p:extLst>
          </p:nvPr>
        </p:nvGraphicFramePr>
        <p:xfrm>
          <a:off x="1375352" y="5283632"/>
          <a:ext cx="177424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Paketleyici Kabuk Nesnesi" showAsIcon="1" r:id="rId4" imgW="1340280" imgH="660960" progId="Package">
                  <p:embed/>
                </p:oleObj>
              </mc:Choice>
              <mc:Fallback>
                <p:oleObj name="Paketleyici Kabuk Nesnesi" showAsIcon="1" r:id="rId4" imgW="1340280" imgH="66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5352" y="5283632"/>
                        <a:ext cx="177424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5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Insalliation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For further configuration please visit </a:t>
            </a:r>
            <a:r>
              <a:rPr lang="en-GB" sz="2000" i="1" dirty="0" smtClean="0"/>
              <a:t>https://wiki.strongswan.org/projects/strongswan/wiki/connsection</a:t>
            </a:r>
          </a:p>
          <a:p>
            <a:r>
              <a:rPr lang="en-GB" sz="2000" dirty="0" smtClean="0"/>
              <a:t>Configure </a:t>
            </a:r>
            <a:r>
              <a:rPr lang="en-GB" sz="2000" dirty="0"/>
              <a:t>your </a:t>
            </a:r>
            <a:r>
              <a:rPr lang="en-GB" sz="2000" b="1" dirty="0" err="1" smtClean="0"/>
              <a:t>ipsec.secrets</a:t>
            </a:r>
            <a:r>
              <a:rPr lang="en-GB" sz="2000" dirty="0" smtClean="0"/>
              <a:t> file (below is content of whole file)</a:t>
            </a:r>
          </a:p>
          <a:p>
            <a:pPr marL="0" indent="0">
              <a:buNone/>
            </a:pPr>
            <a:r>
              <a:rPr lang="en-GB" sz="1800" i="1" dirty="0" smtClean="0"/>
              <a:t>   	 # </a:t>
            </a:r>
            <a:r>
              <a:rPr lang="en-GB" sz="1800" i="1" dirty="0" err="1" smtClean="0"/>
              <a:t>ipsec.secrets</a:t>
            </a:r>
            <a:r>
              <a:rPr lang="en-GB" sz="1800" i="1" dirty="0" smtClean="0"/>
              <a:t> - </a:t>
            </a:r>
            <a:r>
              <a:rPr lang="en-GB" sz="1800" i="1" dirty="0" err="1" smtClean="0"/>
              <a:t>strongSwan</a:t>
            </a:r>
            <a:r>
              <a:rPr lang="en-GB" sz="1800" i="1" dirty="0" smtClean="0"/>
              <a:t> IPsec secrets file</a:t>
            </a:r>
          </a:p>
          <a:p>
            <a:pPr marL="0" indent="0">
              <a:buNone/>
            </a:pPr>
            <a:r>
              <a:rPr lang="en-GB" sz="1800" i="1" dirty="0" smtClean="0"/>
              <a:t>   	192.168.50.4 192.168.50.5 : PSK </a:t>
            </a:r>
            <a:r>
              <a:rPr lang="en-GB" sz="1800" i="1" dirty="0" err="1" smtClean="0"/>
              <a:t>congkma</a:t>
            </a:r>
            <a:endParaRPr lang="en-GB" sz="1800" i="1" dirty="0" smtClean="0"/>
          </a:p>
          <a:p>
            <a:pPr marL="0" indent="0">
              <a:buNone/>
            </a:pPr>
            <a:endParaRPr lang="en-GB" sz="1800" i="1" dirty="0" smtClean="0"/>
          </a:p>
          <a:p>
            <a:r>
              <a:rPr lang="en-GB" sz="2000" dirty="0" err="1"/>
              <a:t>i</a:t>
            </a:r>
            <a:r>
              <a:rPr lang="en-GB" sz="2000" dirty="0" err="1" smtClean="0"/>
              <a:t>psec.secrets</a:t>
            </a:r>
            <a:r>
              <a:rPr lang="en-GB" sz="2000" dirty="0" smtClean="0"/>
              <a:t> file is going to be used in Authentication in second message </a:t>
            </a:r>
            <a:r>
              <a:rPr lang="en-GB" sz="2000" b="1" dirty="0" smtClean="0"/>
              <a:t>IKE_AUTH</a:t>
            </a:r>
          </a:p>
          <a:p>
            <a:r>
              <a:rPr lang="en-GB" sz="2000" dirty="0" smtClean="0"/>
              <a:t>Repeat all steps for another peer. (do not forget to switch IP’s in </a:t>
            </a:r>
            <a:r>
              <a:rPr lang="en-GB" sz="2000" dirty="0" err="1" smtClean="0"/>
              <a:t>ipsec.conf</a:t>
            </a:r>
            <a:r>
              <a:rPr lang="en-GB" sz="2000" dirty="0" smtClean="0"/>
              <a:t> and </a:t>
            </a:r>
            <a:r>
              <a:rPr lang="en-GB" sz="2000" dirty="0" err="1" smtClean="0"/>
              <a:t>ipsec.secrets</a:t>
            </a:r>
            <a:r>
              <a:rPr lang="en-GB" sz="2000" dirty="0" smtClean="0"/>
              <a:t> file!!)</a:t>
            </a:r>
          </a:p>
          <a:p>
            <a:r>
              <a:rPr lang="en-GB" sz="2000" dirty="0" smtClean="0"/>
              <a:t>Your executable(actually shell script) will be created named as </a:t>
            </a:r>
            <a:r>
              <a:rPr lang="en-GB" sz="2000" b="1" i="1" dirty="0" err="1" smtClean="0"/>
              <a:t>ipsec</a:t>
            </a:r>
            <a:endParaRPr lang="en-GB" sz="2000" b="1" i="1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715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err="1"/>
              <a:t>installiation</a:t>
            </a:r>
            <a:r>
              <a:rPr lang="en-GB" sz="2000" dirty="0"/>
              <a:t> run </a:t>
            </a:r>
            <a:r>
              <a:rPr lang="en-GB" sz="2000" b="1" i="1" dirty="0" err="1"/>
              <a:t>ipsec</a:t>
            </a:r>
            <a:r>
              <a:rPr lang="en-GB" sz="2000" b="1" i="1" dirty="0"/>
              <a:t> start</a:t>
            </a:r>
            <a:r>
              <a:rPr lang="en-GB" sz="2000" dirty="0"/>
              <a:t> or </a:t>
            </a:r>
            <a:r>
              <a:rPr lang="en-GB" sz="2000" b="1" i="1" dirty="0" err="1"/>
              <a:t>ipsec</a:t>
            </a:r>
            <a:r>
              <a:rPr lang="en-GB" sz="2000" b="1" i="1" dirty="0"/>
              <a:t> </a:t>
            </a:r>
            <a:r>
              <a:rPr lang="en-GB" sz="2000" b="1" i="1" dirty="0" smtClean="0"/>
              <a:t>restart</a:t>
            </a:r>
            <a:r>
              <a:rPr lang="en-GB" sz="2000" dirty="0" smtClean="0"/>
              <a:t> </a:t>
            </a:r>
            <a:r>
              <a:rPr lang="en-GB" sz="2000" dirty="0"/>
              <a:t>to start </a:t>
            </a:r>
            <a:r>
              <a:rPr lang="en-GB" sz="2000" dirty="0" smtClean="0"/>
              <a:t>communication. Then check if tunnel established via </a:t>
            </a:r>
            <a:r>
              <a:rPr lang="en-GB" sz="2000" b="1" i="1" dirty="0" err="1" smtClean="0"/>
              <a:t>ipsec</a:t>
            </a:r>
            <a:r>
              <a:rPr lang="en-GB" sz="2000" b="1" i="1" dirty="0" smtClean="0"/>
              <a:t> </a:t>
            </a:r>
            <a:r>
              <a:rPr lang="en-GB" sz="2000" b="1" i="1" dirty="0" err="1" smtClean="0"/>
              <a:t>statusall</a:t>
            </a:r>
            <a:r>
              <a:rPr lang="en-GB" sz="2000" dirty="0" smtClean="0"/>
              <a:t>. You would see as this output below:</a:t>
            </a:r>
          </a:p>
          <a:p>
            <a:endParaRPr lang="en-GB" sz="2000" dirty="0" smtClean="0"/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95" y="2567709"/>
            <a:ext cx="7015452" cy="3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 Analyse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Exchange Types</a:t>
            </a:r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Four </a:t>
            </a:r>
            <a:r>
              <a:rPr lang="en-GB" sz="2000" b="1" dirty="0" smtClean="0"/>
              <a:t>ISAKMP</a:t>
            </a:r>
            <a:r>
              <a:rPr lang="en-GB" sz="2000" dirty="0" smtClean="0"/>
              <a:t>(</a:t>
            </a:r>
            <a:r>
              <a:rPr lang="en-US" sz="2000" b="1" dirty="0" smtClean="0"/>
              <a:t>I</a:t>
            </a:r>
            <a:r>
              <a:rPr lang="en-US" sz="2000" dirty="0" smtClean="0"/>
              <a:t>nternet </a:t>
            </a:r>
            <a:r>
              <a:rPr lang="en-US" sz="2000" b="1" dirty="0" smtClean="0"/>
              <a:t>S</a:t>
            </a:r>
            <a:r>
              <a:rPr lang="en-US" sz="2000" dirty="0" smtClean="0"/>
              <a:t>ecurity </a:t>
            </a:r>
            <a:r>
              <a:rPr lang="en-US" sz="2000" b="1" dirty="0" smtClean="0"/>
              <a:t>A</a:t>
            </a:r>
            <a:r>
              <a:rPr lang="en-US" sz="2000" dirty="0" smtClean="0"/>
              <a:t>ssociation and </a:t>
            </a:r>
            <a:r>
              <a:rPr lang="en-US" sz="2000" b="1" dirty="0" smtClean="0"/>
              <a:t>K</a:t>
            </a:r>
            <a:r>
              <a:rPr lang="en-US" sz="2000" dirty="0" smtClean="0"/>
              <a:t>ey </a:t>
            </a:r>
            <a:r>
              <a:rPr lang="en-US" sz="2000" b="1" dirty="0" smtClean="0"/>
              <a:t>M</a:t>
            </a:r>
            <a:r>
              <a:rPr lang="en-US" sz="2000" dirty="0" smtClean="0"/>
              <a:t>anagement </a:t>
            </a:r>
            <a:r>
              <a:rPr lang="en-US" sz="2000" b="1" dirty="0" smtClean="0"/>
              <a:t>P</a:t>
            </a:r>
            <a:r>
              <a:rPr lang="en-US" sz="2000" dirty="0" smtClean="0"/>
              <a:t>rotocol</a:t>
            </a:r>
            <a:r>
              <a:rPr lang="en-GB" sz="2000" dirty="0" smtClean="0"/>
              <a:t>) </a:t>
            </a:r>
            <a:r>
              <a:rPr lang="en-GB" sz="2000" dirty="0"/>
              <a:t>protocol messages indicates </a:t>
            </a:r>
            <a:r>
              <a:rPr lang="en-GB" sz="2000" b="1" dirty="0" smtClean="0"/>
              <a:t>IKE</a:t>
            </a:r>
            <a:r>
              <a:rPr lang="en-GB" sz="2000" dirty="0" smtClean="0"/>
              <a:t> </a:t>
            </a:r>
            <a:r>
              <a:rPr lang="en-GB" sz="2000" dirty="0"/>
              <a:t>communication</a:t>
            </a:r>
            <a:r>
              <a:rPr lang="en-GB" sz="2000" dirty="0" smtClean="0"/>
              <a:t>. ESP protocol messages shows encrypted communication messages.</a:t>
            </a:r>
            <a:endParaRPr lang="en-GB" sz="2000" dirty="0"/>
          </a:p>
          <a:p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4336112"/>
            <a:ext cx="9582150" cy="1066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63" y="1979324"/>
            <a:ext cx="4026076" cy="14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/>
              <a:t>IKE_SA_INIT</a:t>
            </a:r>
            <a:r>
              <a:rPr lang="en-GB" sz="2000" dirty="0" smtClean="0"/>
              <a:t> </a:t>
            </a:r>
            <a:r>
              <a:rPr lang="en-GB" sz="2000" dirty="0"/>
              <a:t>messages are open for man in the </a:t>
            </a:r>
            <a:r>
              <a:rPr lang="en-GB" sz="2000" dirty="0" smtClean="0"/>
              <a:t>middles and the whole others </a:t>
            </a:r>
            <a:r>
              <a:rPr lang="en-GB" sz="2000" dirty="0" err="1" smtClean="0"/>
              <a:t>encpryted</a:t>
            </a:r>
            <a:r>
              <a:rPr lang="en-GB" sz="2000" dirty="0" smtClean="0"/>
              <a:t> according the exchanged </a:t>
            </a:r>
            <a:r>
              <a:rPr lang="en-GB" sz="2000" dirty="0"/>
              <a:t> </a:t>
            </a:r>
            <a:r>
              <a:rPr lang="en-GB" sz="2000" dirty="0" smtClean="0"/>
              <a:t>data in </a:t>
            </a:r>
            <a:r>
              <a:rPr lang="en-GB" sz="2000" b="1" dirty="0" smtClean="0"/>
              <a:t>IKE_SA_INIT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dirty="0" smtClean="0"/>
              <a:t>SPI(</a:t>
            </a:r>
            <a:r>
              <a:rPr lang="en-GB" sz="2000" dirty="0" err="1" smtClean="0"/>
              <a:t>num</a:t>
            </a:r>
            <a:r>
              <a:rPr lang="en-GB" sz="2000" dirty="0" smtClean="0"/>
              <a:t> 1) is used to identify communication tunnel and it is unique. Responder SPI is 0 since it is not yet filled by responder.</a:t>
            </a:r>
          </a:p>
          <a:p>
            <a:r>
              <a:rPr lang="en-GB" sz="2000" dirty="0" smtClean="0"/>
              <a:t>Security Association(SA num. 2) is used to </a:t>
            </a:r>
            <a:r>
              <a:rPr lang="en-GB" sz="2000" dirty="0" err="1" smtClean="0"/>
              <a:t>indentify</a:t>
            </a:r>
            <a:r>
              <a:rPr lang="en-GB" sz="2000" dirty="0" smtClean="0"/>
              <a:t> algorithms that will be used in ESP.</a:t>
            </a:r>
          </a:p>
          <a:p>
            <a:endParaRPr lang="en-GB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2557030"/>
            <a:ext cx="5315527" cy="21286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964872" y="4531813"/>
            <a:ext cx="283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IKE_SA_INIT(</a:t>
            </a:r>
            <a:r>
              <a:rPr lang="en-GB" sz="1400" dirty="0" err="1" smtClean="0">
                <a:solidFill>
                  <a:srgbClr val="FF0000"/>
                </a:solidFill>
              </a:rPr>
              <a:t>i</a:t>
            </a:r>
            <a:r>
              <a:rPr lang="en-GB" sz="1400" dirty="0" smtClean="0">
                <a:solidFill>
                  <a:srgbClr val="FF0000"/>
                </a:solidFill>
              </a:rPr>
              <a:t>) capture</a:t>
            </a:r>
            <a:endParaRPr lang="tr-TR" sz="14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0" y="6090415"/>
            <a:ext cx="2554937" cy="3260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34" y="6048639"/>
            <a:ext cx="2586183" cy="3678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37" y="6036172"/>
            <a:ext cx="2874651" cy="38027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0" y="6034285"/>
            <a:ext cx="2919990" cy="3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Key </a:t>
            </a:r>
            <a:r>
              <a:rPr lang="en-GB" sz="2000" dirty="0"/>
              <a:t>Exchange Payload (num. 3</a:t>
            </a:r>
            <a:r>
              <a:rPr lang="en-GB" sz="2000" dirty="0" smtClean="0"/>
              <a:t>) indicates key value that is going to use in DH calculation.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Nonce Payload(num. 4) indicates </a:t>
            </a:r>
            <a:r>
              <a:rPr lang="en-US" sz="2000" dirty="0"/>
              <a:t>The Nonce </a:t>
            </a:r>
            <a:r>
              <a:rPr lang="en-US" sz="2000" dirty="0" smtClean="0"/>
              <a:t>payload contains </a:t>
            </a:r>
            <a:r>
              <a:rPr lang="en-US" sz="2000" dirty="0"/>
              <a:t>random </a:t>
            </a:r>
            <a:r>
              <a:rPr lang="en-US" sz="2000" dirty="0" smtClean="0"/>
              <a:t>data used </a:t>
            </a:r>
            <a:r>
              <a:rPr lang="en-US" sz="2000" dirty="0"/>
              <a:t>to guarantee liveness during an exchange and protect </a:t>
            </a:r>
            <a:r>
              <a:rPr lang="en-US" sz="2000" dirty="0" smtClean="0"/>
              <a:t>against </a:t>
            </a:r>
            <a:r>
              <a:rPr lang="tr-TR" sz="2000" dirty="0" err="1" smtClean="0"/>
              <a:t>replay</a:t>
            </a:r>
            <a:r>
              <a:rPr lang="tr-TR" sz="2000" dirty="0" smtClean="0"/>
              <a:t> </a:t>
            </a:r>
            <a:r>
              <a:rPr lang="tr-TR" sz="2000" dirty="0" err="1"/>
              <a:t>attacks</a:t>
            </a:r>
            <a:r>
              <a:rPr lang="tr-TR" sz="2000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8" y="3142384"/>
            <a:ext cx="4924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6673" y="337416"/>
            <a:ext cx="10515600" cy="1325563"/>
          </a:xfrm>
        </p:spPr>
        <p:txBody>
          <a:bodyPr/>
          <a:lstStyle/>
          <a:p>
            <a:r>
              <a:rPr lang="en-GB" dirty="0" smtClean="0"/>
              <a:t>IKE_AUTH</a:t>
            </a:r>
            <a:endParaRPr lang="tr-TR" dirty="0"/>
          </a:p>
        </p:txBody>
      </p:sp>
      <p:sp>
        <p:nvSpPr>
          <p:cNvPr id="10" name="İçerik Yer Tutucus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smtClean="0"/>
              <a:t>IKE_SA_INIT </a:t>
            </a:r>
            <a:r>
              <a:rPr lang="en-GB" sz="2000" dirty="0"/>
              <a:t>messages, rest of all messages are e</a:t>
            </a:r>
            <a:r>
              <a:rPr lang="en-GB" sz="2000" dirty="0" smtClean="0"/>
              <a:t>ncrypted</a:t>
            </a:r>
            <a:r>
              <a:rPr lang="en-GB" sz="2000" dirty="0"/>
              <a:t>, payload of IKE_AUTH as well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Only visible data is </a:t>
            </a:r>
            <a:r>
              <a:rPr lang="en-GB" sz="2000" b="1" dirty="0"/>
              <a:t>I</a:t>
            </a:r>
            <a:r>
              <a:rPr lang="en-GB" sz="2000" b="1" dirty="0" smtClean="0"/>
              <a:t>nitialization</a:t>
            </a:r>
            <a:r>
              <a:rPr lang="en-GB" sz="2000" dirty="0" smtClean="0"/>
              <a:t> </a:t>
            </a:r>
            <a:r>
              <a:rPr lang="en-GB" sz="2000" b="1" dirty="0" smtClean="0"/>
              <a:t>Vector</a:t>
            </a:r>
            <a:r>
              <a:rPr lang="en-GB" sz="2000" dirty="0" smtClean="0"/>
              <a:t>. It is used to randomize encrypted data.</a:t>
            </a:r>
          </a:p>
          <a:p>
            <a:endParaRPr lang="tr-TR" sz="20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89" y="2324100"/>
            <a:ext cx="5162550" cy="25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ESP Capture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r>
              <a:rPr lang="en-GB" sz="2000" dirty="0" smtClean="0"/>
              <a:t>Capture </a:t>
            </a:r>
            <a:r>
              <a:rPr lang="en-GB" sz="2000" dirty="0"/>
              <a:t>below belong ESP of ICMP message(ping)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/>
              <a:t>Only visible data is ESP header data which include ESP SPI and ESP Sequence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92" y="2858204"/>
            <a:ext cx="3305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503</Words>
  <Application>Microsoft Office PowerPoint</Application>
  <PresentationFormat>Geniş ekran</PresentationFormat>
  <Paragraphs>125</Paragraphs>
  <Slides>13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Teması</vt:lpstr>
      <vt:lpstr>Paketleyici Kabuk Nesnesi</vt:lpstr>
      <vt:lpstr>IKEV2(Strongswan)</vt:lpstr>
      <vt:lpstr>Insalliation</vt:lpstr>
      <vt:lpstr>Insalliation</vt:lpstr>
      <vt:lpstr>Execution</vt:lpstr>
      <vt:lpstr>Wireshark Analyse</vt:lpstr>
      <vt:lpstr>IKE_SA_INIT</vt:lpstr>
      <vt:lpstr>IKE_SA_INIT</vt:lpstr>
      <vt:lpstr>IKE_AUTH</vt:lpstr>
      <vt:lpstr>ESP Capture</vt:lpstr>
      <vt:lpstr>Configuration (ipsec.conf)</vt:lpstr>
      <vt:lpstr>List of IKE Algorithms</vt:lpstr>
      <vt:lpstr>Running Process and Threads</vt:lpstr>
      <vt:lpstr>Job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IKEV2</dc:title>
  <dc:creator>Administrator</dc:creator>
  <cp:lastModifiedBy>Administrator</cp:lastModifiedBy>
  <cp:revision>62</cp:revision>
  <dcterms:created xsi:type="dcterms:W3CDTF">2022-11-04T06:18:43Z</dcterms:created>
  <dcterms:modified xsi:type="dcterms:W3CDTF">2022-11-09T13:56:19Z</dcterms:modified>
</cp:coreProperties>
</file>