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60" r:id="rId2"/>
    <p:sldId id="261" r:id="rId3"/>
    <p:sldId id="262" r:id="rId4"/>
    <p:sldId id="263" r:id="rId5"/>
    <p:sldId id="264" r:id="rId6"/>
    <p:sldId id="265" r:id="rId7"/>
    <p:sldId id="267" r:id="rId8"/>
    <p:sldId id="270" r:id="rId9"/>
    <p:sldId id="271" r:id="rId10"/>
    <p:sldId id="272" r:id="rId11"/>
    <p:sldId id="273" r:id="rId12"/>
    <p:sldId id="274" r:id="rId13"/>
    <p:sldId id="276" r:id="rId14"/>
    <p:sldId id="277" r:id="rId15"/>
    <p:sldId id="279" r:id="rId16"/>
    <p:sldId id="280" r:id="rId17"/>
    <p:sldId id="278" r:id="rId18"/>
    <p:sldId id="281" r:id="rId19"/>
    <p:sldId id="268" r:id="rId20"/>
    <p:sldId id="282" r:id="rId21"/>
    <p:sldId id="269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entury Gothic" panose="020B0502020202020204" pitchFamily="34" charset="0"/>
      <p:regular r:id="rId28"/>
      <p:bold r:id="rId29"/>
      <p:italic r:id="rId30"/>
      <p:boldItalic r:id="rId31"/>
    </p:embeddedFont>
    <p:embeddedFont>
      <p:font typeface="Proxima Nova" panose="02000506030000020004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hLG0qHwc5KaOFWU3d3cgClDfJ2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0"/>
    <p:restoredTop sz="69388"/>
  </p:normalViewPr>
  <p:slideViewPr>
    <p:cSldViewPr snapToGrid="0">
      <p:cViewPr varScale="1">
        <p:scale>
          <a:sx n="116" d="100"/>
          <a:sy n="116" d="100"/>
        </p:scale>
        <p:origin x="27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Permite o desenvolvimento de código </a:t>
            </a:r>
            <a:r>
              <a:rPr lang="pt-BR" sz="1100" dirty="0" err="1"/>
              <a:t>Android</a:t>
            </a:r>
            <a:r>
              <a:rPr lang="pt-BR" sz="1100" dirty="0"/>
              <a:t> fora da “aplicação”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Próprio </a:t>
            </a:r>
            <a:r>
              <a:rPr lang="pt-BR" sz="1100" dirty="0" err="1"/>
              <a:t>Resources</a:t>
            </a:r>
            <a:r>
              <a:rPr lang="pt-BR" sz="1100" dirty="0"/>
              <a:t> e Arquivo de Manifesto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É o tipo de módulo utilizado, como o próprio nome diz, para o desenvolvimento de bibliotecas no </a:t>
            </a:r>
            <a:r>
              <a:rPr lang="pt-BR" sz="1100" dirty="0" err="1"/>
              <a:t>Android</a:t>
            </a:r>
            <a:r>
              <a:rPr lang="pt-BR" sz="1100" dirty="0"/>
              <a:t> (</a:t>
            </a:r>
            <a:r>
              <a:rPr lang="pt-BR" sz="1100" dirty="0" err="1"/>
              <a:t>Ex</a:t>
            </a:r>
            <a:r>
              <a:rPr lang="pt-BR" sz="1100" dirty="0"/>
              <a:t>: </a:t>
            </a:r>
            <a:r>
              <a:rPr lang="pt-BR" sz="1100" dirty="0" err="1"/>
              <a:t>Retrofit</a:t>
            </a:r>
            <a:r>
              <a:rPr lang="pt-BR" sz="1100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definido pelo </a:t>
            </a:r>
            <a:r>
              <a:rPr lang="pt-BR" sz="1100" dirty="0" err="1"/>
              <a:t>plugin</a:t>
            </a:r>
            <a:r>
              <a:rPr lang="pt-BR" sz="1100" dirty="0"/>
              <a:t> do </a:t>
            </a:r>
            <a:r>
              <a:rPr lang="pt-BR" sz="1100" dirty="0" err="1"/>
              <a:t>gradle</a:t>
            </a:r>
            <a:r>
              <a:rPr lang="pt-BR" sz="1100" dirty="0"/>
              <a:t> “</a:t>
            </a:r>
            <a:r>
              <a:rPr lang="pt-BR" sz="1100" dirty="0" err="1"/>
              <a:t>com.android.library</a:t>
            </a:r>
            <a:r>
              <a:rPr lang="pt-BR" sz="1100" dirty="0"/>
              <a:t>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Gera um arquivo compilado que podemos usar em outro projetos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Eu preciso desenvolver um código </a:t>
            </a:r>
            <a:r>
              <a:rPr lang="pt-BR" sz="1100" dirty="0" err="1"/>
              <a:t>Android</a:t>
            </a:r>
            <a:r>
              <a:rPr lang="pt-BR" sz="1100" dirty="0"/>
              <a:t> isolado da aplicação.. é esse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7972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Mas o que é uma </a:t>
            </a:r>
            <a:r>
              <a:rPr lang="pt-BR" sz="1100" dirty="0" err="1"/>
              <a:t>library</a:t>
            </a:r>
            <a:r>
              <a:rPr lang="pt-BR" sz="1100" dirty="0"/>
              <a:t> e o que é um módulo?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São dois conceitos semelhantes e que se misturam no contexto de um projeto modularizado e as vezes causam confusão.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Mas há algumas diferenças conceituais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Exemplos de diferenças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Podemos ter </a:t>
            </a:r>
            <a:r>
              <a:rPr lang="pt-BR" sz="1100" dirty="0" err="1"/>
              <a:t>libraries</a:t>
            </a:r>
            <a:r>
              <a:rPr lang="pt-BR" sz="1100" dirty="0"/>
              <a:t> privadas no projeto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0620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1922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Mostrar </a:t>
            </a:r>
            <a:r>
              <a:rPr lang="pt-BR" dirty="0" err="1"/>
              <a:t>repo</a:t>
            </a:r>
            <a:r>
              <a:rPr lang="pt-BR" dirty="0"/>
              <a:t> do </a:t>
            </a:r>
            <a:r>
              <a:rPr lang="pt-BR" dirty="0" err="1"/>
              <a:t>Timber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6761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Mostrar </a:t>
            </a:r>
            <a:r>
              <a:rPr lang="pt-BR" dirty="0" err="1"/>
              <a:t>repo</a:t>
            </a:r>
            <a:r>
              <a:rPr lang="pt-BR" dirty="0"/>
              <a:t> do </a:t>
            </a:r>
            <a:r>
              <a:rPr lang="pt-BR" dirty="0" err="1"/>
              <a:t>retrofit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2406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Mostrar </a:t>
            </a:r>
            <a:r>
              <a:rPr lang="pt-BR" dirty="0" err="1"/>
              <a:t>repo</a:t>
            </a:r>
            <a:r>
              <a:rPr lang="pt-BR" dirty="0"/>
              <a:t> do </a:t>
            </a:r>
            <a:r>
              <a:rPr lang="pt-BR" dirty="0" err="1"/>
              <a:t>retrofit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1831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5621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Mostrar </a:t>
            </a:r>
            <a:r>
              <a:rPr lang="pt-BR" dirty="0" err="1"/>
              <a:t>repo</a:t>
            </a:r>
            <a:r>
              <a:rPr lang="pt-BR" dirty="0"/>
              <a:t> do </a:t>
            </a:r>
            <a:r>
              <a:rPr lang="pt-BR" dirty="0" err="1"/>
              <a:t>retrofit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65518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2021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É uma parte da aplicação que visita atender a algum requisito bem definido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Possui a mesma arquitetura e tecnologias da aplicação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Permite um trabalho mais isolado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Quando falamos do </a:t>
            </a:r>
            <a:r>
              <a:rPr lang="pt-BR" sz="1100" dirty="0" err="1"/>
              <a:t>Android</a:t>
            </a:r>
            <a:r>
              <a:rPr lang="pt-BR" sz="1100" dirty="0"/>
              <a:t> temos alguns tipos de módulos que a plataforma suporta.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Cada um atende a um tipo de finalidade específica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Módulos específicos para </a:t>
            </a:r>
            <a:r>
              <a:rPr lang="pt-BR" sz="1100" dirty="0" err="1"/>
              <a:t>Android</a:t>
            </a:r>
            <a:r>
              <a:rPr lang="pt-BR" sz="1100" dirty="0"/>
              <a:t> Auto, </a:t>
            </a:r>
            <a:r>
              <a:rPr lang="pt-BR" sz="1100" dirty="0" err="1"/>
              <a:t>Wear</a:t>
            </a:r>
            <a:r>
              <a:rPr lang="pt-BR" sz="1100" dirty="0"/>
              <a:t>  Os, </a:t>
            </a:r>
            <a:r>
              <a:rPr lang="pt-BR" sz="1100" dirty="0" err="1"/>
              <a:t>Android</a:t>
            </a:r>
            <a:r>
              <a:rPr lang="pt-BR" sz="1100" dirty="0"/>
              <a:t> TV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dirty="0">
                <a:solidFill>
                  <a:schemeClr val="dk1"/>
                </a:solidFill>
              </a:rPr>
              <a:t>Módulos específicos para downloads dinâmicos de </a:t>
            </a:r>
            <a:r>
              <a:rPr lang="pt-BR" sz="1100" dirty="0" err="1">
                <a:solidFill>
                  <a:schemeClr val="dk1"/>
                </a:solidFill>
              </a:rPr>
              <a:t>features</a:t>
            </a:r>
            <a:endParaRPr lang="pt-BR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2917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Quando falamos de projetos modularizados geralmente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é utilizado o módulo </a:t>
            </a:r>
            <a:r>
              <a:rPr lang="pt-BR" sz="1100" dirty="0" err="1"/>
              <a:t>Android</a:t>
            </a:r>
            <a:r>
              <a:rPr lang="pt-BR" sz="1100" dirty="0"/>
              <a:t> Library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306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in/kesley-vaz-74bb0830/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fiverr-engineering/major-minor-patch-a5298e2e1798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jitpack.io/docs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gradle.org/current/userguide/declaring_dependencies.html" TargetMode="External"/><Relationship Id="rId5" Type="http://schemas.openxmlformats.org/officeDocument/2006/relationships/hyperlink" Target="https://developer.android.com/studio/projects/android-library" TargetMode="External"/><Relationship Id="rId4" Type="http://schemas.openxmlformats.org/officeDocument/2006/relationships/hyperlink" Target="https://github.com/kesleyvaz/car-provider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about:blan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Kesley</a:t>
            </a: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Vaz</a:t>
            </a: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Oliveira </a:t>
            </a:r>
            <a:r>
              <a:rPr lang="en-US" sz="20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Verly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Especialista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Android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" name="Google Shape;75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Libraries no Android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Android Library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6" name="Google Shape;14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142;p9">
            <a:extLst>
              <a:ext uri="{FF2B5EF4-FFF2-40B4-BE49-F238E27FC236}">
                <a16:creationId xmlns:a16="http://schemas.microsoft.com/office/drawing/2014/main" id="{DD97D8DA-FDB3-E747-A135-5F1DC140229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1457297"/>
            <a:ext cx="2867358" cy="2490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43;p9">
            <a:extLst>
              <a:ext uri="{FF2B5EF4-FFF2-40B4-BE49-F238E27FC236}">
                <a16:creationId xmlns:a16="http://schemas.microsoft.com/office/drawing/2014/main" id="{09633906-2479-6247-94C0-F00827AA7B4D}"/>
              </a:ext>
            </a:extLst>
          </p:cNvPr>
          <p:cNvSpPr txBox="1"/>
          <p:nvPr/>
        </p:nvSpPr>
        <p:spPr>
          <a:xfrm>
            <a:off x="123488" y="4196599"/>
            <a:ext cx="5600656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Inter-Regular"/>
              <a:buNone/>
            </a:pPr>
            <a:r>
              <a:rPr lang="pt-BR" sz="3500" b="0" i="0" u="none" strike="noStrike" cap="none" dirty="0">
                <a:solidFill>
                  <a:srgbClr val="000000"/>
                </a:solidFill>
                <a:latin typeface="Inter-Regular"/>
                <a:ea typeface="Inter-Regular"/>
                <a:cs typeface="Inter-Regular"/>
                <a:sym typeface="Inter-Regular"/>
              </a:rPr>
              <a:t> </a:t>
            </a:r>
            <a:r>
              <a:rPr lang="pt-BR" sz="2000" b="0" i="0" u="none" strike="noStrike" cap="none" dirty="0">
                <a:solidFill>
                  <a:srgbClr val="000000"/>
                </a:solidFill>
                <a:latin typeface="Inter-Regular"/>
                <a:ea typeface="Inter-Regular"/>
                <a:cs typeface="Inter-Regular"/>
                <a:sym typeface="Inter-Regular"/>
              </a:rPr>
              <a:t>Gera um AAR file (</a:t>
            </a:r>
            <a:r>
              <a:rPr lang="pt-BR" sz="2000" b="0" i="0" u="none" strike="noStrike" cap="none" dirty="0" err="1">
                <a:solidFill>
                  <a:srgbClr val="000000"/>
                </a:solidFill>
                <a:latin typeface="Inter-Regular"/>
                <a:ea typeface="Inter-Regular"/>
                <a:cs typeface="Inter-Regular"/>
                <a:sym typeface="Inter-Regular"/>
              </a:rPr>
              <a:t>Android</a:t>
            </a:r>
            <a:r>
              <a:rPr lang="pt-BR" sz="2000" b="0" i="0" u="none" strike="noStrike" cap="none" dirty="0">
                <a:solidFill>
                  <a:srgbClr val="000000"/>
                </a:solidFill>
                <a:latin typeface="Inter-Regular"/>
                <a:ea typeface="Inter-Regular"/>
                <a:cs typeface="Inter-Regular"/>
                <a:sym typeface="Inter-Regular"/>
              </a:rPr>
              <a:t> </a:t>
            </a:r>
            <a:r>
              <a:rPr lang="pt-BR" sz="2000" b="0" i="0" u="none" strike="noStrike" cap="none" dirty="0" err="1">
                <a:solidFill>
                  <a:srgbClr val="000000"/>
                </a:solidFill>
                <a:latin typeface="Inter-Regular"/>
                <a:ea typeface="Inter-Regular"/>
                <a:cs typeface="Inter-Regular"/>
                <a:sym typeface="Inter-Regular"/>
              </a:rPr>
              <a:t>Archive</a:t>
            </a:r>
            <a:r>
              <a:rPr lang="pt-BR" sz="2000" b="0" i="0" u="none" strike="noStrike" cap="none" dirty="0">
                <a:solidFill>
                  <a:srgbClr val="000000"/>
                </a:solidFill>
                <a:latin typeface="Inter-Regular"/>
                <a:ea typeface="Inter-Regular"/>
                <a:cs typeface="Inter-Regular"/>
                <a:sym typeface="Inter-Regular"/>
              </a:rPr>
              <a:t> Library)</a:t>
            </a:r>
            <a:endParaRPr sz="2000" dirty="0"/>
          </a:p>
        </p:txBody>
      </p:sp>
      <p:sp>
        <p:nvSpPr>
          <p:cNvPr id="11" name="Google Shape;144;p9">
            <a:extLst>
              <a:ext uri="{FF2B5EF4-FFF2-40B4-BE49-F238E27FC236}">
                <a16:creationId xmlns:a16="http://schemas.microsoft.com/office/drawing/2014/main" id="{548264EB-6516-AB44-86F1-B68BE5941FAF}"/>
              </a:ext>
            </a:extLst>
          </p:cNvPr>
          <p:cNvSpPr/>
          <p:nvPr/>
        </p:nvSpPr>
        <p:spPr>
          <a:xfrm>
            <a:off x="3497536" y="2301667"/>
            <a:ext cx="820678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200"/>
              <a:buFont typeface="Courier New"/>
              <a:buNone/>
            </a:pPr>
            <a:r>
              <a:rPr lang="pt-BR" sz="2000" b="0" i="0" u="none" strike="noStrike" cap="none" dirty="0" err="1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lang="pt-BR" sz="2000" b="0" i="0" u="none" strike="noStrike" cap="none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b="0" i="0" u="none" strike="noStrike" cap="none" dirty="0" err="1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plugin</a:t>
            </a:r>
            <a:r>
              <a:rPr lang="pt-BR" sz="2000" b="0" i="0" u="none" strike="noStrike" cap="none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: '</a:t>
            </a:r>
            <a:r>
              <a:rPr lang="pt-BR" sz="2000" b="0" i="0" u="none" strike="noStrike" cap="none" dirty="0" err="1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com.android.library</a:t>
            </a:r>
            <a:r>
              <a:rPr lang="pt-BR" sz="2000" b="0" i="0" u="none" strike="noStrike" cap="none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20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" name="Google Shape;142;p9">
            <a:extLst>
              <a:ext uri="{FF2B5EF4-FFF2-40B4-BE49-F238E27FC236}">
                <a16:creationId xmlns:a16="http://schemas.microsoft.com/office/drawing/2014/main" id="{5DB0B06B-A3CA-2B4D-ADEB-5821DE1BE1C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1425721"/>
            <a:ext cx="2867358" cy="2490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899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Módulo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X Library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6" name="Google Shape;14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48;p6">
            <a:extLst>
              <a:ext uri="{FF2B5EF4-FFF2-40B4-BE49-F238E27FC236}">
                <a16:creationId xmlns:a16="http://schemas.microsoft.com/office/drawing/2014/main" id="{90106217-9729-AF47-B3B7-BA3624DFB67E}"/>
              </a:ext>
            </a:extLst>
          </p:cNvPr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Estruturalmente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ambos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Android Library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Um modulo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atende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área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negócio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possui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features e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mesma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arquitetura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aplicação</a:t>
            </a:r>
            <a:endParaRPr lang="en-US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Library: Conjunto de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comportamentos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padrões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podem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ser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acessivéis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reutilizáveis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por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toda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aplicação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583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0" y="574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387900" y="1484009"/>
            <a:ext cx="8756100" cy="169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2: </a:t>
            </a:r>
            <a:r>
              <a:rPr lang="en-US" sz="40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r>
              <a:rPr lang="en-US" sz="40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relacionados</a:t>
            </a:r>
            <a:r>
              <a:rPr lang="en-US" sz="40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40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publicação</a:t>
            </a:r>
            <a:r>
              <a:rPr lang="en-US" sz="40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libraries</a:t>
            </a:r>
          </a:p>
          <a:p>
            <a:pPr>
              <a:buClr>
                <a:schemeClr val="dk1"/>
              </a:buClr>
              <a:buSzPts val="1100"/>
            </a:pP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9730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7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anatomia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uma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depêndencia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gradle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6" name="Google Shape;14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buClr>
                <a:srgbClr val="073763"/>
              </a:buClr>
              <a:buSzPts val="2400"/>
            </a:pP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Repository =&gt;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mavenCentral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b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implementation(“com.jakewharton.timber:timber:5.0.1”)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en-US"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lvl="0">
              <a:buClr>
                <a:srgbClr val="073763"/>
              </a:buClr>
              <a:buSzPts val="2400"/>
            </a:pP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Group =&gt;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com.jakewharton.timber</a:t>
            </a:r>
            <a:endParaRPr lang="en-US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lvl="0">
              <a:buClr>
                <a:srgbClr val="073763"/>
              </a:buClr>
              <a:buSzPts val="2400"/>
            </a:pP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ArtifactId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/module =&gt; 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timber</a:t>
            </a:r>
            <a:endParaRPr lang="en-US"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>
              <a:buClr>
                <a:srgbClr val="073763"/>
              </a:buClr>
              <a:buSzPts val="2400"/>
            </a:pP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Version 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=&gt; 5.0.1</a:t>
            </a:r>
            <a:endParaRPr lang="en-US"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429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7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Componentes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uma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dependencia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6" name="Google Shape;14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311700" y="1316189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buClr>
                <a:srgbClr val="073763"/>
              </a:buClr>
              <a:buSzPts val="2400"/>
            </a:pPr>
            <a:b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Arquivo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pom.xml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  <a:p>
            <a:pPr marL="76200">
              <a:buClr>
                <a:srgbClr val="073763"/>
              </a:buClr>
              <a:buSzPts val="2400"/>
            </a:pP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Arquivo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“.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aar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  <a:p>
            <a:pPr marL="76200">
              <a:buClr>
                <a:srgbClr val="073763"/>
              </a:buClr>
              <a:buSzPts val="2400"/>
            </a:pP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Arquivo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sources.jar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lang="en-US"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976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>
            <a:spLocks noGrp="1"/>
          </p:cNvSpPr>
          <p:nvPr>
            <p:ph type="subTitle" idx="1"/>
          </p:nvPr>
        </p:nvSpPr>
        <p:spPr>
          <a:xfrm>
            <a:off x="1027797" y="135275"/>
            <a:ext cx="8520600" cy="7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Versionamento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Semântico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6" name="Google Shape;14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Introduction to Semantic Versioning - GeeksforGeeks">
            <a:extLst>
              <a:ext uri="{FF2B5EF4-FFF2-40B4-BE49-F238E27FC236}">
                <a16:creationId xmlns:a16="http://schemas.microsoft.com/office/drawing/2014/main" id="{E4CB8038-211C-5140-8D4E-82B2A9EF5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36" y="1066800"/>
            <a:ext cx="6654800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01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0" y="574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387900" y="1484009"/>
            <a:ext cx="8756100" cy="169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3: </a:t>
            </a:r>
            <a:r>
              <a:rPr lang="en-US" sz="40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Publicação</a:t>
            </a:r>
            <a:r>
              <a:rPr lang="en-US" sz="40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uma</a:t>
            </a:r>
            <a:r>
              <a:rPr lang="en-US" sz="40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library local</a:t>
            </a:r>
          </a:p>
          <a:p>
            <a:pPr>
              <a:buClr>
                <a:schemeClr val="dk1"/>
              </a:buClr>
              <a:buSzPts val="1100"/>
            </a:pP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5153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7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publicação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6" name="Google Shape;14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311700" y="1316189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buClr>
                <a:srgbClr val="073763"/>
              </a:buClr>
              <a:buSzPts val="2400"/>
            </a:pPr>
            <a:b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LOCAL =&gt; 1.0.0</a:t>
            </a:r>
          </a:p>
          <a:p>
            <a:pPr marL="76200">
              <a:buClr>
                <a:srgbClr val="073763"/>
              </a:buClr>
              <a:buSzPts val="2400"/>
            </a:pP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RELEASE =&gt; 1.0.0</a:t>
            </a:r>
            <a:b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SNAPSHOT = main-SNAPSHOT</a:t>
            </a:r>
          </a:p>
          <a:p>
            <a:pPr marL="76200">
              <a:buClr>
                <a:srgbClr val="073763"/>
              </a:buClr>
              <a:buSzPts val="2400"/>
            </a:pPr>
            <a:endParaRPr lang="en-US"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997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0" y="574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387900" y="1484009"/>
            <a:ext cx="8756100" cy="169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4: </a:t>
            </a:r>
            <a:r>
              <a:rPr lang="en-US" sz="40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Publicação</a:t>
            </a:r>
            <a:r>
              <a:rPr lang="en-US" sz="40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uma</a:t>
            </a:r>
            <a:r>
              <a:rPr lang="en-US" sz="40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library </a:t>
            </a:r>
            <a:r>
              <a:rPr lang="en-US" sz="40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pública</a:t>
            </a:r>
            <a:endParaRPr lang="en-US" sz="40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buClr>
                <a:schemeClr val="dk1"/>
              </a:buClr>
              <a:buSzPts val="1100"/>
            </a:pP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4138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Repositórios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públicos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4" name="Google Shape;15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 txBox="1"/>
          <p:nvPr/>
        </p:nvSpPr>
        <p:spPr>
          <a:xfrm>
            <a:off x="380226" y="2012754"/>
            <a:ext cx="2295748" cy="507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Deploying to Maven Central • Nearsoft">
            <a:extLst>
              <a:ext uri="{FF2B5EF4-FFF2-40B4-BE49-F238E27FC236}">
                <a16:creationId xmlns:a16="http://schemas.microsoft.com/office/drawing/2014/main" id="{900837A1-CDC4-644E-9046-D73888AE1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150089"/>
            <a:ext cx="2610369" cy="156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E437A2D-C152-D441-9C3C-A104199C8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444" y="1150089"/>
            <a:ext cx="5417856" cy="180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mim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311700" y="980513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endParaRPr lang="pt-BR" sz="18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endParaRPr lang="pt-BR" sz="18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Bacharel em Ciência da Computação </a:t>
            </a:r>
          </a:p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Atuo como desenvolvedor mobile desde 2016</a:t>
            </a:r>
          </a:p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Especialista na plataforma </a:t>
            </a:r>
            <a:r>
              <a:rPr lang="pt-BR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Android</a:t>
            </a:r>
            <a:r>
              <a:rPr lang="pt-BR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com experiência em arquitetura e desenvolvimento de aplicações de diversos tipos e contextos. Entusiasta de novas tecnologias no desenvolvimento mobile</a:t>
            </a:r>
          </a:p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Desde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2019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atuando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manutenção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SuperApp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Inter Android, o que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inclui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discussão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propostas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arquiteturais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evolução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https://www.linkedin.com/in/kesley-vaz-74bb0830/</a:t>
            </a:r>
            <a:endParaRPr lang="en-US" sz="18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indent="0" algn="l">
              <a:lnSpc>
                <a:spcPct val="150000"/>
              </a:lnSpc>
              <a:buClr>
                <a:srgbClr val="073763"/>
              </a:buClr>
              <a:buSzPts val="2400"/>
            </a:pPr>
            <a:endParaRPr lang="en-US" sz="18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4" name="Google Shape;15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>
              <a:buClr>
                <a:srgbClr val="073763"/>
              </a:buClr>
              <a:buSzPts val="2400"/>
            </a:pPr>
            <a:r>
              <a:rPr lang="en-US" sz="18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https://github.com/kesleyvaz/car-provider</a:t>
            </a:r>
            <a:endParaRPr lang="en-US" sz="18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lvl="0">
              <a:buClr>
                <a:srgbClr val="073763"/>
              </a:buClr>
              <a:buSzPts val="2400"/>
            </a:pP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Android Library: 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https://developer.android.com/studio/projects/android-library </a:t>
            </a:r>
            <a:endParaRPr lang="en-US" sz="18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lvl="0">
              <a:buClr>
                <a:srgbClr val="073763"/>
              </a:buClr>
              <a:buSzPts val="2400"/>
            </a:pP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Gradle: 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https://docs.gradle.org/current/userguide/declaring_dependencies.html </a:t>
            </a:r>
            <a:endParaRPr lang="en-US" sz="18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lvl="0">
              <a:buClr>
                <a:srgbClr val="073763"/>
              </a:buClr>
              <a:buSzPts val="2400"/>
            </a:pP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Jitpack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https://jitpack.io/docs/</a:t>
            </a:r>
            <a:endParaRPr lang="en-US" sz="18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lvl="0">
              <a:buClr>
                <a:srgbClr val="073763"/>
              </a:buClr>
              <a:buSzPts val="2400"/>
            </a:pP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Versionamento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Semântico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medium.com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/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fiverr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-engineering/major-minor-patch-a5298e2e1798</a:t>
            </a:r>
            <a:endParaRPr lang="en-US" sz="18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>
            <a:off x="467551" y="2787775"/>
            <a:ext cx="6968700" cy="16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DIO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217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Publicar uma </a:t>
            </a:r>
            <a:r>
              <a:rPr lang="pt-BR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r>
              <a:rPr lang="pt-BR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android</a:t>
            </a:r>
            <a:r>
              <a:rPr lang="pt-BR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 Ao final o desenvolvedor será capaz de publicar uma </a:t>
            </a:r>
            <a:r>
              <a:rPr lang="pt-BR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r>
              <a:rPr lang="pt-BR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tanto localmente como em um repositório público.</a:t>
            </a:r>
            <a:endParaRPr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683576" y="1491625"/>
            <a:ext cx="15843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 1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2267753" y="1548825"/>
            <a:ext cx="491227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library android</a:t>
            </a:r>
            <a:endParaRPr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683576" y="2283725"/>
            <a:ext cx="15843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</a:t>
            </a: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2267752" y="2340925"/>
            <a:ext cx="672517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onceitos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relacionados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publicação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libraries</a:t>
            </a:r>
            <a:endParaRPr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683576" y="3075800"/>
            <a:ext cx="15843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 </a:t>
            </a: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2267752" y="3133000"/>
            <a:ext cx="420460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Publicação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library local</a:t>
            </a:r>
            <a:endParaRPr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683576" y="3867900"/>
            <a:ext cx="15843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 </a:t>
            </a: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2267754" y="3925100"/>
            <a:ext cx="47691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Publicação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library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pública</a:t>
            </a:r>
            <a:endParaRPr lang="en-US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Android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Studio instalado</a:t>
            </a:r>
            <a:endParaRPr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Conhecimento básico de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android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kotlin</a:t>
            </a:r>
            <a:endParaRPr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Conhecimento básico em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gradle</a:t>
            </a:r>
            <a:endParaRPr lang="pt-BR" dirty="0"/>
          </a:p>
          <a:p>
            <a:pPr lvl="0"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Conta no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0" y="574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387900" y="1484009"/>
            <a:ext cx="8600250" cy="169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1: O que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é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uma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library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é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um modulo?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6" name="Google Shape;14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parte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utiliza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mesma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arquitetura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tecnológica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Sistema,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responsável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por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atividades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satisfaz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assunto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bem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definido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Módulo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 Android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6" name="Google Shape;14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127;p8">
            <a:extLst>
              <a:ext uri="{FF2B5EF4-FFF2-40B4-BE49-F238E27FC236}">
                <a16:creationId xmlns:a16="http://schemas.microsoft.com/office/drawing/2014/main" id="{86AF9AFB-C59B-264A-80E2-CE01DD8FA63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7656" y="999966"/>
            <a:ext cx="7148687" cy="3849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854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Módulo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 Android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6" name="Google Shape;14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134;g9684f78f63_0_0">
            <a:extLst>
              <a:ext uri="{FF2B5EF4-FFF2-40B4-BE49-F238E27FC236}">
                <a16:creationId xmlns:a16="http://schemas.microsoft.com/office/drawing/2014/main" id="{5ED7ED09-FE0B-F745-939A-7A74C25F496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1385" y="928345"/>
            <a:ext cx="7089320" cy="408673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35;g9684f78f63_0_0">
            <a:extLst>
              <a:ext uri="{FF2B5EF4-FFF2-40B4-BE49-F238E27FC236}">
                <a16:creationId xmlns:a16="http://schemas.microsoft.com/office/drawing/2014/main" id="{F2299835-5E08-A34B-908A-B9D31B02B202}"/>
              </a:ext>
            </a:extLst>
          </p:cNvPr>
          <p:cNvSpPr txBox="1"/>
          <p:nvPr/>
        </p:nvSpPr>
        <p:spPr>
          <a:xfrm>
            <a:off x="2905246" y="928345"/>
            <a:ext cx="1517980" cy="1987113"/>
          </a:xfrm>
          <a:prstGeom prst="rect">
            <a:avLst/>
          </a:prstGeom>
          <a:noFill/>
          <a:ln w="38100" cap="flat" cmpd="sng">
            <a:solidFill>
              <a:srgbClr val="FF7A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586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772</Words>
  <Application>Microsoft Macintosh PowerPoint</Application>
  <PresentationFormat>Apresentação na tela (16:9)</PresentationFormat>
  <Paragraphs>118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30" baseType="lpstr">
      <vt:lpstr>Proxima Nova</vt:lpstr>
      <vt:lpstr>Century Gothic</vt:lpstr>
      <vt:lpstr>Inter-Regular</vt:lpstr>
      <vt:lpstr>Calibri</vt:lpstr>
      <vt:lpstr>Noto Sans Symbols</vt:lpstr>
      <vt:lpstr>Arial</vt:lpstr>
      <vt:lpstr>Helvetica Neue</vt:lpstr>
      <vt:lpstr>Courier New</vt:lpstr>
      <vt:lpstr>Simple Light</vt:lpstr>
      <vt:lpstr>Kesley Vaz de Oliveira Verly Especialista Android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[Nome do palestrante] [Posição]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Kesley Vaz de Oliveira Verly</cp:lastModifiedBy>
  <cp:revision>36</cp:revision>
  <dcterms:modified xsi:type="dcterms:W3CDTF">2021-09-16T18:02:05Z</dcterms:modified>
</cp:coreProperties>
</file>