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B6B8AB-65AD-477A-BA08-B977FFD91C11}">
  <a:tblStyle styleId="{E7B6B8AB-65AD-477A-BA08-B977FFD91C1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271464" y="2319320"/>
            <a:ext cx="10657184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t-BR" sz="5400"/>
              <a:t>Árvores de decisão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4079776" y="4173512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Jones Granatyr</a:t>
            </a:r>
            <a:endParaRPr/>
          </a:p>
        </p:txBody>
      </p:sp>
      <p:pic>
        <p:nvPicPr>
          <p:cNvPr descr="E:\Ensino\IA Expert\Banners\logo-site.png"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60" y="4509120"/>
            <a:ext cx="1884040" cy="190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/>
        </p:nvSpPr>
        <p:spPr>
          <a:xfrm>
            <a:off x="2567608" y="2998693"/>
            <a:ext cx="775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Renda</a:t>
            </a:r>
            <a:endParaRPr/>
          </a:p>
        </p:txBody>
      </p:sp>
      <p:sp>
        <p:nvSpPr>
          <p:cNvPr id="331" name="Google Shape;331;p22"/>
          <p:cNvSpPr txBox="1"/>
          <p:nvPr/>
        </p:nvSpPr>
        <p:spPr>
          <a:xfrm>
            <a:off x="4099548" y="908720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15</a:t>
            </a:r>
            <a:endParaRPr/>
          </a:p>
        </p:txBody>
      </p:sp>
      <p:sp>
        <p:nvSpPr>
          <p:cNvPr id="332" name="Google Shape;332;p22"/>
          <p:cNvSpPr txBox="1"/>
          <p:nvPr/>
        </p:nvSpPr>
        <p:spPr>
          <a:xfrm>
            <a:off x="4099548" y="2852936"/>
            <a:ext cx="7553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15 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35</a:t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4099548" y="5507940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35</a:t>
            </a:r>
            <a:endParaRPr/>
          </a:p>
        </p:txBody>
      </p:sp>
      <p:sp>
        <p:nvSpPr>
          <p:cNvPr id="334" name="Google Shape;334;p22"/>
          <p:cNvSpPr txBox="1"/>
          <p:nvPr/>
        </p:nvSpPr>
        <p:spPr>
          <a:xfrm>
            <a:off x="6392953" y="4462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6355896" y="880584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336" name="Google Shape;336;p22"/>
          <p:cNvSpPr txBox="1"/>
          <p:nvPr/>
        </p:nvSpPr>
        <p:spPr>
          <a:xfrm>
            <a:off x="6384032" y="1691516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6388572" y="2248736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338" name="Google Shape;338;p22"/>
          <p:cNvSpPr txBox="1"/>
          <p:nvPr/>
        </p:nvSpPr>
        <p:spPr>
          <a:xfrm>
            <a:off x="6351515" y="3112832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339" name="Google Shape;339;p22"/>
          <p:cNvSpPr txBox="1"/>
          <p:nvPr/>
        </p:nvSpPr>
        <p:spPr>
          <a:xfrm>
            <a:off x="6379651" y="3923764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sp>
        <p:nvSpPr>
          <p:cNvPr id="340" name="Google Shape;340;p22"/>
          <p:cNvSpPr txBox="1"/>
          <p:nvPr/>
        </p:nvSpPr>
        <p:spPr>
          <a:xfrm>
            <a:off x="6391285" y="4653136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341" name="Google Shape;341;p22"/>
          <p:cNvSpPr txBox="1"/>
          <p:nvPr/>
        </p:nvSpPr>
        <p:spPr>
          <a:xfrm>
            <a:off x="6354228" y="5489096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342" name="Google Shape;342;p22"/>
          <p:cNvSpPr txBox="1"/>
          <p:nvPr/>
        </p:nvSpPr>
        <p:spPr>
          <a:xfrm>
            <a:off x="6382364" y="6300028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cxnSp>
        <p:nvCxnSpPr>
          <p:cNvPr id="343" name="Google Shape;343;p22"/>
          <p:cNvCxnSpPr>
            <a:stCxn id="330" idx="3"/>
            <a:endCxn id="331" idx="1"/>
          </p:cNvCxnSpPr>
          <p:nvPr/>
        </p:nvCxnSpPr>
        <p:spPr>
          <a:xfrm flipH="1" rot="10800000">
            <a:off x="3342948" y="1093259"/>
            <a:ext cx="756600" cy="209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4" name="Google Shape;344;p22"/>
          <p:cNvCxnSpPr>
            <a:stCxn id="330" idx="3"/>
            <a:endCxn id="332" idx="1"/>
          </p:cNvCxnSpPr>
          <p:nvPr/>
        </p:nvCxnSpPr>
        <p:spPr>
          <a:xfrm flipH="1" rot="10800000">
            <a:off x="3342948" y="3176159"/>
            <a:ext cx="756600" cy="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5" name="Google Shape;345;p22"/>
          <p:cNvCxnSpPr>
            <a:stCxn id="330" idx="3"/>
            <a:endCxn id="333" idx="1"/>
          </p:cNvCxnSpPr>
          <p:nvPr/>
        </p:nvCxnSpPr>
        <p:spPr>
          <a:xfrm>
            <a:off x="3342948" y="3183359"/>
            <a:ext cx="756600" cy="250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6" name="Google Shape;346;p22"/>
          <p:cNvCxnSpPr>
            <a:stCxn id="331" idx="3"/>
            <a:endCxn id="334" idx="1"/>
          </p:cNvCxnSpPr>
          <p:nvPr/>
        </p:nvCxnSpPr>
        <p:spPr>
          <a:xfrm flipH="1" rot="10800000">
            <a:off x="4686568" y="229386"/>
            <a:ext cx="170640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" name="Google Shape;347;p22"/>
          <p:cNvCxnSpPr>
            <a:stCxn id="331" idx="3"/>
            <a:endCxn id="335" idx="1"/>
          </p:cNvCxnSpPr>
          <p:nvPr/>
        </p:nvCxnSpPr>
        <p:spPr>
          <a:xfrm flipH="1" rot="10800000">
            <a:off x="4686568" y="1065186"/>
            <a:ext cx="1669200" cy="2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22"/>
          <p:cNvCxnSpPr>
            <a:stCxn id="331" idx="3"/>
            <a:endCxn id="336" idx="1"/>
          </p:cNvCxnSpPr>
          <p:nvPr/>
        </p:nvCxnSpPr>
        <p:spPr>
          <a:xfrm>
            <a:off x="4686568" y="1093386"/>
            <a:ext cx="1697400" cy="78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22"/>
          <p:cNvCxnSpPr>
            <a:stCxn id="332" idx="3"/>
            <a:endCxn id="337" idx="1"/>
          </p:cNvCxnSpPr>
          <p:nvPr/>
        </p:nvCxnSpPr>
        <p:spPr>
          <a:xfrm flipH="1" rot="10800000">
            <a:off x="4854883" y="2433301"/>
            <a:ext cx="1533600" cy="74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" name="Google Shape;350;p22"/>
          <p:cNvCxnSpPr>
            <a:stCxn id="332" idx="3"/>
            <a:endCxn id="338" idx="1"/>
          </p:cNvCxnSpPr>
          <p:nvPr/>
        </p:nvCxnSpPr>
        <p:spPr>
          <a:xfrm>
            <a:off x="4854883" y="3176101"/>
            <a:ext cx="1496700" cy="12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1" name="Google Shape;351;p22"/>
          <p:cNvCxnSpPr>
            <a:stCxn id="332" idx="3"/>
            <a:endCxn id="339" idx="1"/>
          </p:cNvCxnSpPr>
          <p:nvPr/>
        </p:nvCxnSpPr>
        <p:spPr>
          <a:xfrm>
            <a:off x="4854883" y="3176101"/>
            <a:ext cx="1524900" cy="93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" name="Google Shape;352;p22"/>
          <p:cNvCxnSpPr>
            <a:stCxn id="333" idx="3"/>
            <a:endCxn id="340" idx="1"/>
          </p:cNvCxnSpPr>
          <p:nvPr/>
        </p:nvCxnSpPr>
        <p:spPr>
          <a:xfrm flipH="1" rot="10800000">
            <a:off x="4686568" y="4837906"/>
            <a:ext cx="1704600" cy="8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22"/>
          <p:cNvCxnSpPr>
            <a:stCxn id="333" idx="3"/>
            <a:endCxn id="341" idx="1"/>
          </p:cNvCxnSpPr>
          <p:nvPr/>
        </p:nvCxnSpPr>
        <p:spPr>
          <a:xfrm flipH="1" rot="10800000">
            <a:off x="4686568" y="5673706"/>
            <a:ext cx="1667700" cy="1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22"/>
          <p:cNvCxnSpPr>
            <a:stCxn id="333" idx="3"/>
            <a:endCxn id="342" idx="1"/>
          </p:cNvCxnSpPr>
          <p:nvPr/>
        </p:nvCxnSpPr>
        <p:spPr>
          <a:xfrm>
            <a:off x="4686568" y="5692606"/>
            <a:ext cx="1695900" cy="79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22"/>
          <p:cNvSpPr txBox="1"/>
          <p:nvPr/>
        </p:nvSpPr>
        <p:spPr>
          <a:xfrm>
            <a:off x="2725692" y="328498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356" name="Google Shape;356;p22"/>
          <p:cNvSpPr txBox="1"/>
          <p:nvPr/>
        </p:nvSpPr>
        <p:spPr>
          <a:xfrm>
            <a:off x="4107912" y="1210820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3/14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4123648" y="3430229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4/14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4107912" y="5811651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6422757" y="32336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3/3</a:t>
            </a:r>
            <a:endParaRPr/>
          </a:p>
        </p:txBody>
      </p:sp>
      <p:sp>
        <p:nvSpPr>
          <p:cNvPr id="360" name="Google Shape;360;p22"/>
          <p:cNvSpPr txBox="1"/>
          <p:nvPr/>
        </p:nvSpPr>
        <p:spPr>
          <a:xfrm>
            <a:off x="6752993" y="113881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6582652" y="189347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6412168" y="248527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2/4</a:t>
            </a: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6617361" y="335699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2/4</a:t>
            </a:r>
            <a:endParaRPr/>
          </a:p>
        </p:txBody>
      </p:sp>
      <p:sp>
        <p:nvSpPr>
          <p:cNvPr id="364" name="Google Shape;364;p22"/>
          <p:cNvSpPr txBox="1"/>
          <p:nvPr/>
        </p:nvSpPr>
        <p:spPr>
          <a:xfrm>
            <a:off x="6565105" y="4153856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5" name="Google Shape;365;p22"/>
          <p:cNvSpPr txBox="1"/>
          <p:nvPr/>
        </p:nvSpPr>
        <p:spPr>
          <a:xfrm>
            <a:off x="6426236" y="4883228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1/7</a:t>
            </a:r>
            <a:endParaRPr/>
          </a:p>
        </p:txBody>
      </p:sp>
      <p:sp>
        <p:nvSpPr>
          <p:cNvPr id="366" name="Google Shape;366;p22"/>
          <p:cNvSpPr txBox="1"/>
          <p:nvPr/>
        </p:nvSpPr>
        <p:spPr>
          <a:xfrm>
            <a:off x="6578636" y="572396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1/7</a:t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6513980" y="6530120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5/7</a:t>
            </a:r>
            <a:endParaRPr/>
          </a:p>
        </p:txBody>
      </p:sp>
      <p:pic>
        <p:nvPicPr>
          <p:cNvPr id="368" name="Google Shape;3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6433" y="67079"/>
            <a:ext cx="2361945" cy="518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2"/>
          <p:cNvSpPr txBox="1"/>
          <p:nvPr/>
        </p:nvSpPr>
        <p:spPr>
          <a:xfrm>
            <a:off x="7771910" y="786930"/>
            <a:ext cx="3902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-3/3 * log(3/3; 2) – 0 * log(0; 2) – 0 * log(0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0,00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7766252" y="3060249"/>
            <a:ext cx="3902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-2/4 * log(2/4; 2) – 2/4 * log(2/4; 2) – 0 * log(0;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1,00</a:t>
            </a:r>
            <a:endParaRPr/>
          </a:p>
        </p:txBody>
      </p:sp>
      <p:sp>
        <p:nvSpPr>
          <p:cNvPr id="371" name="Google Shape;371;p22"/>
          <p:cNvSpPr txBox="1"/>
          <p:nvPr/>
        </p:nvSpPr>
        <p:spPr>
          <a:xfrm>
            <a:off x="7721077" y="5431576"/>
            <a:ext cx="3902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-1/7 * log(1/7; 2) – 1/7 * log(1/7; 2) – 5/7 * log(5/7;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1,15</a:t>
            </a:r>
            <a:endParaRPr/>
          </a:p>
        </p:txBody>
      </p:sp>
      <p:pic>
        <p:nvPicPr>
          <p:cNvPr id="372" name="Google Shape;3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927" y="108160"/>
            <a:ext cx="4181699" cy="47739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2"/>
          <p:cNvSpPr txBox="1"/>
          <p:nvPr/>
        </p:nvSpPr>
        <p:spPr>
          <a:xfrm>
            <a:off x="7766251" y="4000708"/>
            <a:ext cx="44257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Ganho(Renda) = 1,53 – (3/14 * 0,00) – (4/14 * 1,00) – (7/14 * 1,15) = 0,66</a:t>
            </a:r>
            <a:endParaRPr/>
          </a:p>
        </p:txBody>
      </p:sp>
      <p:graphicFrame>
        <p:nvGraphicFramePr>
          <p:cNvPr id="374" name="Google Shape;374;p22"/>
          <p:cNvGraphicFramePr/>
          <p:nvPr/>
        </p:nvGraphicFramePr>
        <p:xfrm>
          <a:off x="-24680" y="25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1770975"/>
                <a:gridCol w="798875"/>
              </a:tblGrid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Renda anual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Risco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Moderado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Moderado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6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Moderado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/>
        </p:nvSpPr>
        <p:spPr>
          <a:xfrm>
            <a:off x="119336" y="188640"/>
            <a:ext cx="25438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de crédito = 0,26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Dívida = 0,06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Garantias = 0,20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Renda = 0,66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6233643" y="116632"/>
            <a:ext cx="1296144" cy="129614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Renda</a:t>
            </a:r>
            <a:endParaRPr/>
          </a:p>
        </p:txBody>
      </p:sp>
      <p:cxnSp>
        <p:nvCxnSpPr>
          <p:cNvPr id="381" name="Google Shape;381;p23"/>
          <p:cNvCxnSpPr>
            <a:stCxn id="380" idx="4"/>
          </p:cNvCxnSpPr>
          <p:nvPr/>
        </p:nvCxnSpPr>
        <p:spPr>
          <a:xfrm>
            <a:off x="6881715" y="1412776"/>
            <a:ext cx="2523900" cy="11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23"/>
          <p:cNvCxnSpPr>
            <a:stCxn id="380" idx="4"/>
          </p:cNvCxnSpPr>
          <p:nvPr/>
        </p:nvCxnSpPr>
        <p:spPr>
          <a:xfrm flipH="1">
            <a:off x="5897715" y="1412776"/>
            <a:ext cx="984000" cy="305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23"/>
          <p:cNvCxnSpPr>
            <a:stCxn id="380" idx="4"/>
          </p:cNvCxnSpPr>
          <p:nvPr/>
        </p:nvCxnSpPr>
        <p:spPr>
          <a:xfrm flipH="1">
            <a:off x="2367615" y="1412776"/>
            <a:ext cx="4514100" cy="129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23"/>
          <p:cNvSpPr txBox="1"/>
          <p:nvPr/>
        </p:nvSpPr>
        <p:spPr>
          <a:xfrm>
            <a:off x="4583832" y="1556792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15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5879976" y="1989141"/>
            <a:ext cx="7024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15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35</a:t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8184232" y="1763524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35</a:t>
            </a:r>
            <a:endParaRPr/>
          </a:p>
        </p:txBody>
      </p:sp>
      <p:graphicFrame>
        <p:nvGraphicFramePr>
          <p:cNvPr id="387" name="Google Shape;387;p23"/>
          <p:cNvGraphicFramePr/>
          <p:nvPr/>
        </p:nvGraphicFramePr>
        <p:xfrm>
          <a:off x="119336" y="270892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1313975"/>
                <a:gridCol w="629475"/>
                <a:gridCol w="940375"/>
                <a:gridCol w="979900"/>
                <a:gridCol w="633050"/>
              </a:tblGrid>
              <a:tr h="2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História do crédito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Dívida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Garantias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Renda anual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Risco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Google Shape;388;p23"/>
          <p:cNvGraphicFramePr/>
          <p:nvPr/>
        </p:nvGraphicFramePr>
        <p:xfrm>
          <a:off x="3431704" y="446292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1221900"/>
                <a:gridCol w="585375"/>
                <a:gridCol w="874500"/>
                <a:gridCol w="1550875"/>
                <a:gridCol w="699600"/>
              </a:tblGrid>
              <a:tr h="3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História do crédito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Dívida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Garantias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Renda anual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Risco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5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Alto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Moderado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Moderado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5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Alto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Google Shape;389;p23"/>
          <p:cNvGraphicFramePr/>
          <p:nvPr/>
        </p:nvGraphicFramePr>
        <p:xfrm>
          <a:off x="6744072" y="258775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1575775"/>
                <a:gridCol w="754900"/>
                <a:gridCol w="1127750"/>
                <a:gridCol w="981375"/>
                <a:gridCol w="883125"/>
              </a:tblGrid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História do crédito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Dívida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Garantias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Renda anual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Risco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Alto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Moderado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chemeClr val="dk1"/>
                          </a:solidFill>
                        </a:rPr>
                        <a:t>&gt; 35.0000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Baixo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/>
          <p:nvPr/>
        </p:nvSpPr>
        <p:spPr>
          <a:xfrm>
            <a:off x="2506912" y="168520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1154310" y="2807280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1559496" y="1901231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1991544" y="237523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2325740" y="284923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146537" y="2923265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3285198" y="1974274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4191497" y="1663905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3929219" y="2923265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3975473" y="2185573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4"/>
          <p:cNvSpPr/>
          <p:nvPr/>
        </p:nvSpPr>
        <p:spPr>
          <a:xfrm>
            <a:off x="4837079" y="2333279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4"/>
          <p:cNvSpPr/>
          <p:nvPr/>
        </p:nvSpPr>
        <p:spPr>
          <a:xfrm>
            <a:off x="1279848" y="3713329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2067000" y="3598657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1152600" y="4619378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4"/>
          <p:cNvSpPr/>
          <p:nvPr/>
        </p:nvSpPr>
        <p:spPr>
          <a:xfrm>
            <a:off x="2879518" y="3788073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4"/>
          <p:cNvSpPr/>
          <p:nvPr/>
        </p:nvSpPr>
        <p:spPr>
          <a:xfrm>
            <a:off x="1812856" y="4183105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1948016" y="4915083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3402028" y="4500125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2557887" y="4500125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3600436" y="3725338"/>
            <a:ext cx="432048" cy="4320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5179198" y="3713329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4176600" y="458683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4332238" y="367296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4747150" y="4220121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5395222" y="4750607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4747150" y="493217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24"/>
          <p:cNvCxnSpPr/>
          <p:nvPr/>
        </p:nvCxnSpPr>
        <p:spPr>
          <a:xfrm rot="10800000">
            <a:off x="839416" y="937130"/>
            <a:ext cx="0" cy="511256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24"/>
          <p:cNvCxnSpPr/>
          <p:nvPr/>
        </p:nvCxnSpPr>
        <p:spPr>
          <a:xfrm>
            <a:off x="551384" y="5545642"/>
            <a:ext cx="597666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2" name="Google Shape;422;p24"/>
          <p:cNvSpPr txBox="1"/>
          <p:nvPr/>
        </p:nvSpPr>
        <p:spPr>
          <a:xfrm>
            <a:off x="119336" y="1153154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endParaRPr/>
          </a:p>
        </p:txBody>
      </p:sp>
      <p:sp>
        <p:nvSpPr>
          <p:cNvPr id="423" name="Google Shape;423;p24"/>
          <p:cNvSpPr txBox="1"/>
          <p:nvPr/>
        </p:nvSpPr>
        <p:spPr>
          <a:xfrm>
            <a:off x="5282657" y="5589240"/>
            <a:ext cx="1349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Anos estudo</a:t>
            </a:r>
            <a:endParaRPr/>
          </a:p>
        </p:txBody>
      </p:sp>
      <p:cxnSp>
        <p:nvCxnSpPr>
          <p:cNvPr id="424" name="Google Shape;424;p24"/>
          <p:cNvCxnSpPr/>
          <p:nvPr/>
        </p:nvCxnSpPr>
        <p:spPr>
          <a:xfrm>
            <a:off x="839416" y="3429000"/>
            <a:ext cx="540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p24"/>
          <p:cNvCxnSpPr/>
          <p:nvPr/>
        </p:nvCxnSpPr>
        <p:spPr>
          <a:xfrm>
            <a:off x="3071664" y="1522486"/>
            <a:ext cx="0" cy="19065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6" name="Google Shape;426;p24"/>
          <p:cNvCxnSpPr/>
          <p:nvPr/>
        </p:nvCxnSpPr>
        <p:spPr>
          <a:xfrm>
            <a:off x="4079776" y="3429000"/>
            <a:ext cx="31357" cy="21166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7" name="Google Shape;427;p24"/>
          <p:cNvSpPr txBox="1"/>
          <p:nvPr/>
        </p:nvSpPr>
        <p:spPr>
          <a:xfrm>
            <a:off x="331167" y="323932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428" name="Google Shape;428;p24"/>
          <p:cNvSpPr txBox="1"/>
          <p:nvPr/>
        </p:nvSpPr>
        <p:spPr>
          <a:xfrm>
            <a:off x="3863752" y="558924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29" name="Google Shape;429;p24"/>
          <p:cNvSpPr txBox="1"/>
          <p:nvPr/>
        </p:nvSpPr>
        <p:spPr>
          <a:xfrm>
            <a:off x="2913994" y="557994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30" name="Google Shape;430;p24"/>
          <p:cNvSpPr txBox="1"/>
          <p:nvPr/>
        </p:nvSpPr>
        <p:spPr>
          <a:xfrm>
            <a:off x="6325367" y="3229325"/>
            <a:ext cx="764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1</a:t>
            </a:r>
            <a:endParaRPr/>
          </a:p>
        </p:txBody>
      </p:sp>
      <p:sp>
        <p:nvSpPr>
          <p:cNvPr id="431" name="Google Shape;431;p24"/>
          <p:cNvSpPr txBox="1"/>
          <p:nvPr/>
        </p:nvSpPr>
        <p:spPr>
          <a:xfrm>
            <a:off x="2711624" y="1112320"/>
            <a:ext cx="764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2</a:t>
            </a:r>
            <a:endParaRPr/>
          </a:p>
        </p:txBody>
      </p:sp>
      <p:sp>
        <p:nvSpPr>
          <p:cNvPr id="432" name="Google Shape;432;p24"/>
          <p:cNvSpPr txBox="1"/>
          <p:nvPr/>
        </p:nvSpPr>
        <p:spPr>
          <a:xfrm>
            <a:off x="4034903" y="3385128"/>
            <a:ext cx="764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3</a:t>
            </a:r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6838645" y="5496907"/>
            <a:ext cx="53365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 o melhor conjunto de divisores</a:t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9835951" y="1153154"/>
            <a:ext cx="1035612" cy="95022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10624591" y="2645614"/>
            <a:ext cx="1035612" cy="95022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Anos</a:t>
            </a:r>
            <a:endParaRPr/>
          </a:p>
        </p:txBody>
      </p:sp>
      <p:cxnSp>
        <p:nvCxnSpPr>
          <p:cNvPr id="436" name="Google Shape;436;p24"/>
          <p:cNvCxnSpPr>
            <a:stCxn id="434" idx="4"/>
            <a:endCxn id="435" idx="0"/>
          </p:cNvCxnSpPr>
          <p:nvPr/>
        </p:nvCxnSpPr>
        <p:spPr>
          <a:xfrm>
            <a:off x="10353757" y="2103382"/>
            <a:ext cx="788700" cy="54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p24"/>
          <p:cNvSpPr/>
          <p:nvPr/>
        </p:nvSpPr>
        <p:spPr>
          <a:xfrm>
            <a:off x="10324158" y="4349956"/>
            <a:ext cx="677691" cy="36933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11352584" y="4345420"/>
            <a:ext cx="677689" cy="36933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24"/>
          <p:cNvCxnSpPr>
            <a:stCxn id="435" idx="4"/>
            <a:endCxn id="437" idx="0"/>
          </p:cNvCxnSpPr>
          <p:nvPr/>
        </p:nvCxnSpPr>
        <p:spPr>
          <a:xfrm flipH="1">
            <a:off x="10662997" y="3595842"/>
            <a:ext cx="479400" cy="75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0" name="Google Shape;440;p24"/>
          <p:cNvCxnSpPr>
            <a:stCxn id="435" idx="4"/>
            <a:endCxn id="438" idx="0"/>
          </p:cNvCxnSpPr>
          <p:nvPr/>
        </p:nvCxnSpPr>
        <p:spPr>
          <a:xfrm>
            <a:off x="11142397" y="3595842"/>
            <a:ext cx="549000" cy="7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1" name="Google Shape;441;p24"/>
          <p:cNvSpPr txBox="1"/>
          <p:nvPr/>
        </p:nvSpPr>
        <p:spPr>
          <a:xfrm>
            <a:off x="10871563" y="2185573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35</a:t>
            </a:r>
            <a:endParaRPr/>
          </a:p>
        </p:txBody>
      </p:sp>
      <p:sp>
        <p:nvSpPr>
          <p:cNvPr id="442" name="Google Shape;442;p24"/>
          <p:cNvSpPr txBox="1"/>
          <p:nvPr/>
        </p:nvSpPr>
        <p:spPr>
          <a:xfrm>
            <a:off x="11352584" y="3707740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8</a:t>
            </a:r>
            <a:endParaRPr/>
          </a:p>
        </p:txBody>
      </p:sp>
      <p:sp>
        <p:nvSpPr>
          <p:cNvPr id="443" name="Google Shape;443;p24"/>
          <p:cNvSpPr txBox="1"/>
          <p:nvPr/>
        </p:nvSpPr>
        <p:spPr>
          <a:xfrm>
            <a:off x="10450536" y="3707740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8</a:t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8755831" y="2636912"/>
            <a:ext cx="1035612" cy="95022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Anos</a:t>
            </a:r>
            <a:endParaRPr/>
          </a:p>
        </p:txBody>
      </p:sp>
      <p:cxnSp>
        <p:nvCxnSpPr>
          <p:cNvPr id="445" name="Google Shape;445;p24"/>
          <p:cNvCxnSpPr>
            <a:stCxn id="434" idx="4"/>
            <a:endCxn id="444" idx="0"/>
          </p:cNvCxnSpPr>
          <p:nvPr/>
        </p:nvCxnSpPr>
        <p:spPr>
          <a:xfrm flipH="1">
            <a:off x="9273757" y="2103382"/>
            <a:ext cx="1080000" cy="53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6" name="Google Shape;446;p24"/>
          <p:cNvSpPr txBox="1"/>
          <p:nvPr/>
        </p:nvSpPr>
        <p:spPr>
          <a:xfrm>
            <a:off x="9273955" y="2088984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35</a:t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9401334" y="4343594"/>
            <a:ext cx="677691" cy="36933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8449304" y="4343604"/>
            <a:ext cx="677691" cy="36933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24"/>
          <p:cNvCxnSpPr>
            <a:stCxn id="444" idx="4"/>
            <a:endCxn id="448" idx="0"/>
          </p:cNvCxnSpPr>
          <p:nvPr/>
        </p:nvCxnSpPr>
        <p:spPr>
          <a:xfrm flipH="1">
            <a:off x="8788237" y="3587140"/>
            <a:ext cx="485400" cy="7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24"/>
          <p:cNvCxnSpPr>
            <a:stCxn id="444" idx="4"/>
            <a:endCxn id="447" idx="0"/>
          </p:cNvCxnSpPr>
          <p:nvPr/>
        </p:nvCxnSpPr>
        <p:spPr>
          <a:xfrm>
            <a:off x="9273637" y="3587140"/>
            <a:ext cx="466500" cy="7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Google Shape;451;p24"/>
          <p:cNvSpPr txBox="1"/>
          <p:nvPr/>
        </p:nvSpPr>
        <p:spPr>
          <a:xfrm>
            <a:off x="9567465" y="3745168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10</a:t>
            </a:r>
            <a:endParaRPr/>
          </a:p>
        </p:txBody>
      </p:sp>
      <p:sp>
        <p:nvSpPr>
          <p:cNvPr id="452" name="Google Shape;452;p24"/>
          <p:cNvSpPr txBox="1"/>
          <p:nvPr/>
        </p:nvSpPr>
        <p:spPr>
          <a:xfrm>
            <a:off x="8400256" y="3779748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10</a:t>
            </a:r>
            <a:endParaRPr/>
          </a:p>
        </p:txBody>
      </p:sp>
      <p:sp>
        <p:nvSpPr>
          <p:cNvPr id="453" name="Google Shape;453;p24"/>
          <p:cNvSpPr txBox="1"/>
          <p:nvPr/>
        </p:nvSpPr>
        <p:spPr>
          <a:xfrm>
            <a:off x="4799856" y="158030"/>
            <a:ext cx="4427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Idade &gt;= 35 E Anos &gt;= 8 ENTÃO Vermelho</a:t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>
            <a:off x="4799856" y="467380"/>
            <a:ext cx="3718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Idade &gt;= 35 E Anos &lt; 8 ENTÃO Azul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4799856" y="755412"/>
            <a:ext cx="3835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Idade &lt; 35 E Anos &gt;= 10 ENTÃO Azul</a:t>
            </a:r>
            <a:endParaRPr/>
          </a:p>
        </p:txBody>
      </p:sp>
      <p:sp>
        <p:nvSpPr>
          <p:cNvPr id="456" name="Google Shape;456;p24"/>
          <p:cNvSpPr txBox="1"/>
          <p:nvPr/>
        </p:nvSpPr>
        <p:spPr>
          <a:xfrm>
            <a:off x="4799856" y="1071580"/>
            <a:ext cx="4233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Idade &lt; 35 E Anos &lt; 10 ENTÃO Vermelho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poda arvore" id="461" name="Google Shape;4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type="title"/>
          </p:nvPr>
        </p:nvSpPr>
        <p:spPr>
          <a:xfrm>
            <a:off x="838200" y="3369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Poda em árvores de decisão</a:t>
            </a:r>
            <a:endParaRPr/>
          </a:p>
        </p:txBody>
      </p:sp>
      <p:sp>
        <p:nvSpPr>
          <p:cNvPr id="467" name="Google Shape;46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Bias (viés)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Erros por classificação errada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Variância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Erros por sensibilidade</a:t>
            </a:r>
            <a:br>
              <a:rPr lang="pt-BR"/>
            </a:br>
            <a:r>
              <a:rPr lang="pt-BR"/>
              <a:t>pequena a mudanças</a:t>
            </a:r>
            <a:br>
              <a:rPr lang="pt-BR"/>
            </a:br>
            <a:r>
              <a:rPr lang="pt-BR"/>
              <a:t>na base de treinamento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Pode levar a overfitting</a:t>
            </a:r>
            <a:endParaRPr/>
          </a:p>
        </p:txBody>
      </p:sp>
      <p:grpSp>
        <p:nvGrpSpPr>
          <p:cNvPr id="468" name="Google Shape;468;p26"/>
          <p:cNvGrpSpPr/>
          <p:nvPr/>
        </p:nvGrpSpPr>
        <p:grpSpPr>
          <a:xfrm>
            <a:off x="8449304" y="332656"/>
            <a:ext cx="3580969" cy="3566136"/>
            <a:chOff x="8449304" y="1153154"/>
            <a:chExt cx="3580969" cy="3566136"/>
          </a:xfrm>
        </p:grpSpPr>
        <p:sp>
          <p:nvSpPr>
            <p:cNvPr id="469" name="Google Shape;469;p26"/>
            <p:cNvSpPr/>
            <p:nvPr/>
          </p:nvSpPr>
          <p:spPr>
            <a:xfrm>
              <a:off x="9835951" y="1153154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10624591" y="2645614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1" name="Google Shape;471;p26"/>
            <p:cNvCxnSpPr>
              <a:stCxn id="469" idx="4"/>
              <a:endCxn id="470" idx="0"/>
            </p:cNvCxnSpPr>
            <p:nvPr/>
          </p:nvCxnSpPr>
          <p:spPr>
            <a:xfrm>
              <a:off x="10353757" y="2103382"/>
              <a:ext cx="788700" cy="542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2" name="Google Shape;472;p26"/>
            <p:cNvSpPr/>
            <p:nvPr/>
          </p:nvSpPr>
          <p:spPr>
            <a:xfrm>
              <a:off x="10324158" y="4349956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11352584" y="4345420"/>
              <a:ext cx="677689" cy="36933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4" name="Google Shape;474;p26"/>
            <p:cNvCxnSpPr>
              <a:stCxn id="470" idx="4"/>
              <a:endCxn id="472" idx="0"/>
            </p:cNvCxnSpPr>
            <p:nvPr/>
          </p:nvCxnSpPr>
          <p:spPr>
            <a:xfrm flipH="1">
              <a:off x="10662997" y="3595842"/>
              <a:ext cx="479400" cy="754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26"/>
            <p:cNvCxnSpPr>
              <a:stCxn id="470" idx="4"/>
              <a:endCxn id="473" idx="0"/>
            </p:cNvCxnSpPr>
            <p:nvPr/>
          </p:nvCxnSpPr>
          <p:spPr>
            <a:xfrm>
              <a:off x="11142397" y="3595842"/>
              <a:ext cx="549000" cy="749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6" name="Google Shape;476;p26"/>
            <p:cNvSpPr/>
            <p:nvPr/>
          </p:nvSpPr>
          <p:spPr>
            <a:xfrm>
              <a:off x="8755831" y="2636912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7" name="Google Shape;477;p26"/>
            <p:cNvCxnSpPr>
              <a:stCxn id="469" idx="4"/>
              <a:endCxn id="476" idx="0"/>
            </p:cNvCxnSpPr>
            <p:nvPr/>
          </p:nvCxnSpPr>
          <p:spPr>
            <a:xfrm flipH="1">
              <a:off x="9273757" y="2103382"/>
              <a:ext cx="1080000" cy="533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8" name="Google Shape;478;p26"/>
            <p:cNvSpPr/>
            <p:nvPr/>
          </p:nvSpPr>
          <p:spPr>
            <a:xfrm>
              <a:off x="9401334" y="4343594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8449304" y="4343604"/>
              <a:ext cx="677691" cy="369334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0" name="Google Shape;480;p26"/>
            <p:cNvCxnSpPr>
              <a:stCxn id="476" idx="4"/>
              <a:endCxn id="479" idx="0"/>
            </p:cNvCxnSpPr>
            <p:nvPr/>
          </p:nvCxnSpPr>
          <p:spPr>
            <a:xfrm flipH="1">
              <a:off x="8788237" y="3587140"/>
              <a:ext cx="485400" cy="75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26"/>
            <p:cNvCxnSpPr>
              <a:stCxn id="476" idx="4"/>
              <a:endCxn id="478" idx="0"/>
            </p:cNvCxnSpPr>
            <p:nvPr/>
          </p:nvCxnSpPr>
          <p:spPr>
            <a:xfrm>
              <a:off x="9273637" y="3587140"/>
              <a:ext cx="466500" cy="75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82" name="Google Shape;482;p26"/>
          <p:cNvGrpSpPr/>
          <p:nvPr/>
        </p:nvGrpSpPr>
        <p:grpSpPr>
          <a:xfrm>
            <a:off x="3188936" y="2065851"/>
            <a:ext cx="6317972" cy="4455160"/>
            <a:chOff x="938098" y="1753733"/>
            <a:chExt cx="6317972" cy="4455160"/>
          </a:xfrm>
        </p:grpSpPr>
        <p:sp>
          <p:nvSpPr>
            <p:cNvPr id="483" name="Google Shape;483;p26"/>
            <p:cNvSpPr/>
            <p:nvPr/>
          </p:nvSpPr>
          <p:spPr>
            <a:xfrm>
              <a:off x="3856014" y="1753733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4644654" y="3246193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5" name="Google Shape;485;p26"/>
            <p:cNvCxnSpPr>
              <a:stCxn id="483" idx="4"/>
              <a:endCxn id="484" idx="0"/>
            </p:cNvCxnSpPr>
            <p:nvPr/>
          </p:nvCxnSpPr>
          <p:spPr>
            <a:xfrm>
              <a:off x="4373820" y="2703961"/>
              <a:ext cx="788700" cy="542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6" name="Google Shape;486;p26"/>
            <p:cNvSpPr/>
            <p:nvPr/>
          </p:nvSpPr>
          <p:spPr>
            <a:xfrm>
              <a:off x="4935930" y="5821554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5781831" y="5822658"/>
              <a:ext cx="677689" cy="36933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8" name="Google Shape;488;p26"/>
            <p:cNvCxnSpPr>
              <a:stCxn id="484" idx="4"/>
              <a:endCxn id="486" idx="0"/>
            </p:cNvCxnSpPr>
            <p:nvPr/>
          </p:nvCxnSpPr>
          <p:spPr>
            <a:xfrm>
              <a:off x="5162460" y="4196421"/>
              <a:ext cx="112200" cy="1625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26"/>
            <p:cNvCxnSpPr>
              <a:stCxn id="484" idx="4"/>
              <a:endCxn id="490" idx="0"/>
            </p:cNvCxnSpPr>
            <p:nvPr/>
          </p:nvCxnSpPr>
          <p:spPr>
            <a:xfrm>
              <a:off x="5162460" y="4196421"/>
              <a:ext cx="1335000" cy="534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1" name="Google Shape;491;p26"/>
            <p:cNvSpPr/>
            <p:nvPr/>
          </p:nvSpPr>
          <p:spPr>
            <a:xfrm>
              <a:off x="2775894" y="3237491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2" name="Google Shape;492;p26"/>
            <p:cNvCxnSpPr>
              <a:stCxn id="483" idx="4"/>
              <a:endCxn id="491" idx="0"/>
            </p:cNvCxnSpPr>
            <p:nvPr/>
          </p:nvCxnSpPr>
          <p:spPr>
            <a:xfrm flipH="1">
              <a:off x="3293820" y="2703961"/>
              <a:ext cx="1080000" cy="533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3" name="Google Shape;493;p26"/>
            <p:cNvSpPr/>
            <p:nvPr/>
          </p:nvSpPr>
          <p:spPr>
            <a:xfrm>
              <a:off x="2319295" y="5835478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938098" y="5793329"/>
              <a:ext cx="677691" cy="369334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5" name="Google Shape;495;p26"/>
            <p:cNvCxnSpPr>
              <a:stCxn id="496" idx="4"/>
              <a:endCxn id="494" idx="0"/>
            </p:cNvCxnSpPr>
            <p:nvPr/>
          </p:nvCxnSpPr>
          <p:spPr>
            <a:xfrm flipH="1">
              <a:off x="1276795" y="5280126"/>
              <a:ext cx="856800" cy="513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26"/>
            <p:cNvCxnSpPr>
              <a:stCxn id="496" idx="4"/>
              <a:endCxn id="493" idx="0"/>
            </p:cNvCxnSpPr>
            <p:nvPr/>
          </p:nvCxnSpPr>
          <p:spPr>
            <a:xfrm>
              <a:off x="2133595" y="5280126"/>
              <a:ext cx="524400" cy="555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6" name="Google Shape;496;p26"/>
            <p:cNvSpPr/>
            <p:nvPr/>
          </p:nvSpPr>
          <p:spPr>
            <a:xfrm>
              <a:off x="1615789" y="4329898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3524733" y="4524754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5979597" y="4731366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578381" y="5839560"/>
              <a:ext cx="677689" cy="36933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0" name="Google Shape;500;p26"/>
            <p:cNvCxnSpPr>
              <a:stCxn id="490" idx="4"/>
              <a:endCxn id="487" idx="0"/>
            </p:cNvCxnSpPr>
            <p:nvPr/>
          </p:nvCxnSpPr>
          <p:spPr>
            <a:xfrm flipH="1">
              <a:off x="6120603" y="5681594"/>
              <a:ext cx="376800" cy="14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26"/>
            <p:cNvCxnSpPr>
              <a:stCxn id="490" idx="4"/>
              <a:endCxn id="499" idx="0"/>
            </p:cNvCxnSpPr>
            <p:nvPr/>
          </p:nvCxnSpPr>
          <p:spPr>
            <a:xfrm>
              <a:off x="6497403" y="5681594"/>
              <a:ext cx="419700" cy="158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26"/>
            <p:cNvCxnSpPr>
              <a:stCxn id="491" idx="4"/>
              <a:endCxn id="496" idx="7"/>
            </p:cNvCxnSpPr>
            <p:nvPr/>
          </p:nvCxnSpPr>
          <p:spPr>
            <a:xfrm flipH="1">
              <a:off x="2499600" y="4187719"/>
              <a:ext cx="794100" cy="28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26"/>
            <p:cNvCxnSpPr>
              <a:stCxn id="491" idx="4"/>
              <a:endCxn id="498" idx="0"/>
            </p:cNvCxnSpPr>
            <p:nvPr/>
          </p:nvCxnSpPr>
          <p:spPr>
            <a:xfrm>
              <a:off x="3293700" y="4187719"/>
              <a:ext cx="748800" cy="336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4" name="Google Shape;504;p26"/>
            <p:cNvSpPr/>
            <p:nvPr/>
          </p:nvSpPr>
          <p:spPr>
            <a:xfrm>
              <a:off x="3237816" y="5835478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175258" y="5835478"/>
              <a:ext cx="677691" cy="369334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6" name="Google Shape;506;p26"/>
            <p:cNvCxnSpPr>
              <a:stCxn id="498" idx="4"/>
              <a:endCxn id="504" idx="0"/>
            </p:cNvCxnSpPr>
            <p:nvPr/>
          </p:nvCxnSpPr>
          <p:spPr>
            <a:xfrm flipH="1">
              <a:off x="3576639" y="5474982"/>
              <a:ext cx="465900" cy="36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26"/>
            <p:cNvCxnSpPr>
              <a:stCxn id="498" idx="4"/>
              <a:endCxn id="505" idx="0"/>
            </p:cNvCxnSpPr>
            <p:nvPr/>
          </p:nvCxnSpPr>
          <p:spPr>
            <a:xfrm>
              <a:off x="4042539" y="5474982"/>
              <a:ext cx="471600" cy="36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8" name="Google Shape;508;p26"/>
          <p:cNvSpPr/>
          <p:nvPr/>
        </p:nvSpPr>
        <p:spPr>
          <a:xfrm>
            <a:off x="7576979" y="1958175"/>
            <a:ext cx="744336" cy="5422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Árvores de decisão</a:t>
            </a:r>
            <a:endParaRPr/>
          </a:p>
        </p:txBody>
      </p:sp>
      <p:sp>
        <p:nvSpPr>
          <p:cNvPr id="514" name="Google Shape;51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/>
              <a:t>Vantagens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Fácil interpretação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Não precisa normalização ou padronização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Rápido para classificar novos registros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/>
              <a:t>Desvantagens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Geração de árvores muito complexas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Pequenas mudanças nos dados pode mudar a árvore (poda pode ajudar)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Problema NP-completo para construir a árvore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/>
              <a:t>Eram muito populares em meados dos anos 90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/>
              <a:t>Upgrades como random forest (florestas randômicas) melhoram o desempenho (usado no Kinect da Microsoft)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/>
              <a:t>CART – classification and regression trees</a:t>
            </a:r>
            <a:endParaRPr sz="259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/>
          <p:nvPr>
            <p:ph type="title"/>
          </p:nvPr>
        </p:nvSpPr>
        <p:spPr>
          <a:xfrm>
            <a:off x="838200" y="-1714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Random Forest (floresta randômica)</a:t>
            </a:r>
            <a:endParaRPr/>
          </a:p>
        </p:txBody>
      </p:sp>
      <p:pic>
        <p:nvPicPr>
          <p:cNvPr id="520" name="Google Shape;5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001" y="921783"/>
            <a:ext cx="10478799" cy="593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526" name="Google Shape;52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Ensemble learning (aprendizagem em conjunto)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“Consultar diversos profissionais para tomar uma decisão”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Vários algoritmos juntos para construir um algoritmo mais “forte”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Usa a média (regressão) ou votos da maioria (classificação) para dar a resposta final</a:t>
            </a: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776897" y="4021004"/>
            <a:ext cx="2111191" cy="2004787"/>
            <a:chOff x="8449304" y="1153154"/>
            <a:chExt cx="3580969" cy="3566136"/>
          </a:xfrm>
        </p:grpSpPr>
        <p:sp>
          <p:nvSpPr>
            <p:cNvPr id="528" name="Google Shape;528;p29"/>
            <p:cNvSpPr/>
            <p:nvPr/>
          </p:nvSpPr>
          <p:spPr>
            <a:xfrm>
              <a:off x="9835951" y="1153154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0624591" y="2645614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0" name="Google Shape;530;p29"/>
            <p:cNvCxnSpPr>
              <a:stCxn id="528" idx="4"/>
              <a:endCxn id="529" idx="0"/>
            </p:cNvCxnSpPr>
            <p:nvPr/>
          </p:nvCxnSpPr>
          <p:spPr>
            <a:xfrm>
              <a:off x="10353757" y="2103382"/>
              <a:ext cx="788700" cy="542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1" name="Google Shape;531;p29"/>
            <p:cNvSpPr/>
            <p:nvPr/>
          </p:nvSpPr>
          <p:spPr>
            <a:xfrm>
              <a:off x="10324158" y="4349956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1352584" y="4345420"/>
              <a:ext cx="677689" cy="36933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p29"/>
            <p:cNvCxnSpPr>
              <a:stCxn id="529" idx="4"/>
              <a:endCxn id="531" idx="0"/>
            </p:cNvCxnSpPr>
            <p:nvPr/>
          </p:nvCxnSpPr>
          <p:spPr>
            <a:xfrm flipH="1">
              <a:off x="10662997" y="3595842"/>
              <a:ext cx="479400" cy="753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29"/>
            <p:cNvCxnSpPr>
              <a:stCxn id="529" idx="4"/>
              <a:endCxn id="532" idx="0"/>
            </p:cNvCxnSpPr>
            <p:nvPr/>
          </p:nvCxnSpPr>
          <p:spPr>
            <a:xfrm>
              <a:off x="11142397" y="3595842"/>
              <a:ext cx="549000" cy="749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5" name="Google Shape;535;p29"/>
            <p:cNvSpPr/>
            <p:nvPr/>
          </p:nvSpPr>
          <p:spPr>
            <a:xfrm>
              <a:off x="8755831" y="2636912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6" name="Google Shape;536;p29"/>
            <p:cNvCxnSpPr>
              <a:stCxn id="528" idx="4"/>
              <a:endCxn id="535" idx="0"/>
            </p:cNvCxnSpPr>
            <p:nvPr/>
          </p:nvCxnSpPr>
          <p:spPr>
            <a:xfrm flipH="1">
              <a:off x="9273457" y="2103382"/>
              <a:ext cx="1080300" cy="53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7" name="Google Shape;537;p29"/>
            <p:cNvSpPr/>
            <p:nvPr/>
          </p:nvSpPr>
          <p:spPr>
            <a:xfrm>
              <a:off x="9401334" y="4343594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8449304" y="4343604"/>
              <a:ext cx="677691" cy="369334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9" name="Google Shape;539;p29"/>
            <p:cNvCxnSpPr>
              <a:stCxn id="535" idx="4"/>
              <a:endCxn id="538" idx="0"/>
            </p:cNvCxnSpPr>
            <p:nvPr/>
          </p:nvCxnSpPr>
          <p:spPr>
            <a:xfrm flipH="1">
              <a:off x="8788237" y="3587140"/>
              <a:ext cx="485400" cy="75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29"/>
            <p:cNvCxnSpPr>
              <a:stCxn id="535" idx="4"/>
              <a:endCxn id="537" idx="0"/>
            </p:cNvCxnSpPr>
            <p:nvPr/>
          </p:nvCxnSpPr>
          <p:spPr>
            <a:xfrm>
              <a:off x="9273637" y="3587140"/>
              <a:ext cx="466500" cy="75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41" name="Google Shape;541;p29"/>
          <p:cNvGrpSpPr/>
          <p:nvPr/>
        </p:nvGrpSpPr>
        <p:grpSpPr>
          <a:xfrm>
            <a:off x="1124548" y="3937389"/>
            <a:ext cx="2955228" cy="2083899"/>
            <a:chOff x="938098" y="1753733"/>
            <a:chExt cx="6317972" cy="4455160"/>
          </a:xfrm>
        </p:grpSpPr>
        <p:sp>
          <p:nvSpPr>
            <p:cNvPr id="542" name="Google Shape;542;p29"/>
            <p:cNvSpPr/>
            <p:nvPr/>
          </p:nvSpPr>
          <p:spPr>
            <a:xfrm>
              <a:off x="3856014" y="1753733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644654" y="3246193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4" name="Google Shape;544;p29"/>
            <p:cNvCxnSpPr>
              <a:stCxn id="542" idx="4"/>
              <a:endCxn id="543" idx="0"/>
            </p:cNvCxnSpPr>
            <p:nvPr/>
          </p:nvCxnSpPr>
          <p:spPr>
            <a:xfrm>
              <a:off x="4373820" y="2703961"/>
              <a:ext cx="789000" cy="542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5" name="Google Shape;545;p29"/>
            <p:cNvSpPr/>
            <p:nvPr/>
          </p:nvSpPr>
          <p:spPr>
            <a:xfrm>
              <a:off x="4935930" y="5821554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781831" y="5822658"/>
              <a:ext cx="677689" cy="36933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7" name="Google Shape;547;p29"/>
            <p:cNvCxnSpPr>
              <a:stCxn id="543" idx="4"/>
              <a:endCxn id="545" idx="0"/>
            </p:cNvCxnSpPr>
            <p:nvPr/>
          </p:nvCxnSpPr>
          <p:spPr>
            <a:xfrm>
              <a:off x="5162460" y="4196421"/>
              <a:ext cx="112200" cy="1625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29"/>
            <p:cNvCxnSpPr>
              <a:stCxn id="543" idx="4"/>
              <a:endCxn id="549" idx="0"/>
            </p:cNvCxnSpPr>
            <p:nvPr/>
          </p:nvCxnSpPr>
          <p:spPr>
            <a:xfrm>
              <a:off x="5162460" y="4196421"/>
              <a:ext cx="1334700" cy="534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50" name="Google Shape;550;p29"/>
            <p:cNvSpPr/>
            <p:nvPr/>
          </p:nvSpPr>
          <p:spPr>
            <a:xfrm>
              <a:off x="2775894" y="3237491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1" name="Google Shape;551;p29"/>
            <p:cNvCxnSpPr>
              <a:stCxn id="542" idx="4"/>
              <a:endCxn id="550" idx="0"/>
            </p:cNvCxnSpPr>
            <p:nvPr/>
          </p:nvCxnSpPr>
          <p:spPr>
            <a:xfrm flipH="1">
              <a:off x="3293820" y="2703961"/>
              <a:ext cx="1080000" cy="53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52" name="Google Shape;552;p29"/>
            <p:cNvSpPr/>
            <p:nvPr/>
          </p:nvSpPr>
          <p:spPr>
            <a:xfrm>
              <a:off x="2319295" y="5835478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938098" y="5793329"/>
              <a:ext cx="677691" cy="369334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4" name="Google Shape;554;p29"/>
            <p:cNvCxnSpPr>
              <a:stCxn id="555" idx="4"/>
              <a:endCxn id="553" idx="0"/>
            </p:cNvCxnSpPr>
            <p:nvPr/>
          </p:nvCxnSpPr>
          <p:spPr>
            <a:xfrm flipH="1">
              <a:off x="1276795" y="5280126"/>
              <a:ext cx="856800" cy="513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29"/>
            <p:cNvCxnSpPr>
              <a:stCxn id="555" idx="4"/>
              <a:endCxn id="552" idx="0"/>
            </p:cNvCxnSpPr>
            <p:nvPr/>
          </p:nvCxnSpPr>
          <p:spPr>
            <a:xfrm>
              <a:off x="2133595" y="5280126"/>
              <a:ext cx="524700" cy="555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55" name="Google Shape;555;p29"/>
            <p:cNvSpPr/>
            <p:nvPr/>
          </p:nvSpPr>
          <p:spPr>
            <a:xfrm>
              <a:off x="1615789" y="4329898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524733" y="4524754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5979597" y="4731366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578381" y="5839560"/>
              <a:ext cx="677689" cy="36933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9" name="Google Shape;559;p29"/>
            <p:cNvCxnSpPr>
              <a:stCxn id="549" idx="4"/>
              <a:endCxn id="546" idx="0"/>
            </p:cNvCxnSpPr>
            <p:nvPr/>
          </p:nvCxnSpPr>
          <p:spPr>
            <a:xfrm flipH="1">
              <a:off x="6120903" y="5681594"/>
              <a:ext cx="376500" cy="14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29"/>
            <p:cNvCxnSpPr>
              <a:stCxn id="549" idx="4"/>
              <a:endCxn id="558" idx="0"/>
            </p:cNvCxnSpPr>
            <p:nvPr/>
          </p:nvCxnSpPr>
          <p:spPr>
            <a:xfrm>
              <a:off x="6497403" y="5681594"/>
              <a:ext cx="420000" cy="15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29"/>
            <p:cNvCxnSpPr>
              <a:stCxn id="550" idx="4"/>
              <a:endCxn id="555" idx="7"/>
            </p:cNvCxnSpPr>
            <p:nvPr/>
          </p:nvCxnSpPr>
          <p:spPr>
            <a:xfrm flipH="1">
              <a:off x="2499600" y="4187719"/>
              <a:ext cx="794100" cy="28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29"/>
            <p:cNvCxnSpPr>
              <a:stCxn id="550" idx="4"/>
              <a:endCxn id="557" idx="0"/>
            </p:cNvCxnSpPr>
            <p:nvPr/>
          </p:nvCxnSpPr>
          <p:spPr>
            <a:xfrm>
              <a:off x="3293700" y="4187719"/>
              <a:ext cx="749100" cy="33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3" name="Google Shape;563;p29"/>
            <p:cNvSpPr/>
            <p:nvPr/>
          </p:nvSpPr>
          <p:spPr>
            <a:xfrm>
              <a:off x="3237816" y="5835478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175258" y="5835478"/>
              <a:ext cx="677691" cy="369334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65;p29"/>
            <p:cNvCxnSpPr>
              <a:stCxn id="557" idx="4"/>
              <a:endCxn id="563" idx="0"/>
            </p:cNvCxnSpPr>
            <p:nvPr/>
          </p:nvCxnSpPr>
          <p:spPr>
            <a:xfrm flipH="1">
              <a:off x="3576939" y="5474982"/>
              <a:ext cx="465600" cy="36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29"/>
            <p:cNvCxnSpPr>
              <a:stCxn id="557" idx="4"/>
              <a:endCxn id="564" idx="0"/>
            </p:cNvCxnSpPr>
            <p:nvPr/>
          </p:nvCxnSpPr>
          <p:spPr>
            <a:xfrm>
              <a:off x="4042539" y="5474982"/>
              <a:ext cx="471300" cy="36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67" name="Google Shape;567;p29"/>
          <p:cNvGrpSpPr/>
          <p:nvPr/>
        </p:nvGrpSpPr>
        <p:grpSpPr>
          <a:xfrm>
            <a:off x="7461252" y="3935379"/>
            <a:ext cx="2955227" cy="2083899"/>
            <a:chOff x="7461252" y="3935379"/>
            <a:chExt cx="2955227" cy="2083899"/>
          </a:xfrm>
        </p:grpSpPr>
        <p:sp>
          <p:nvSpPr>
            <p:cNvPr id="568" name="Google Shape;568;p29"/>
            <p:cNvSpPr/>
            <p:nvPr/>
          </p:nvSpPr>
          <p:spPr>
            <a:xfrm>
              <a:off x="8826106" y="3935379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9194992" y="4633476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0" name="Google Shape;570;p29"/>
            <p:cNvCxnSpPr>
              <a:stCxn id="568" idx="4"/>
              <a:endCxn id="569" idx="0"/>
            </p:cNvCxnSpPr>
            <p:nvPr/>
          </p:nvCxnSpPr>
          <p:spPr>
            <a:xfrm>
              <a:off x="9068310" y="4379848"/>
              <a:ext cx="369000" cy="253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1" name="Google Shape;571;p29"/>
            <p:cNvSpPr/>
            <p:nvPr/>
          </p:nvSpPr>
          <p:spPr>
            <a:xfrm>
              <a:off x="9331236" y="5838100"/>
              <a:ext cx="316990" cy="17275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9726906" y="5838617"/>
              <a:ext cx="316989" cy="172755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3" name="Google Shape;573;p29"/>
            <p:cNvCxnSpPr>
              <a:stCxn id="569" idx="4"/>
              <a:endCxn id="571" idx="0"/>
            </p:cNvCxnSpPr>
            <p:nvPr/>
          </p:nvCxnSpPr>
          <p:spPr>
            <a:xfrm>
              <a:off x="9437196" y="5077945"/>
              <a:ext cx="52500" cy="76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29"/>
            <p:cNvCxnSpPr>
              <a:stCxn id="569" idx="4"/>
              <a:endCxn id="575" idx="0"/>
            </p:cNvCxnSpPr>
            <p:nvPr/>
          </p:nvCxnSpPr>
          <p:spPr>
            <a:xfrm>
              <a:off x="9437196" y="5077945"/>
              <a:ext cx="624300" cy="25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6" name="Google Shape;576;p29"/>
            <p:cNvSpPr/>
            <p:nvPr/>
          </p:nvSpPr>
          <p:spPr>
            <a:xfrm>
              <a:off x="8320880" y="4629406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7" name="Google Shape;577;p29"/>
            <p:cNvCxnSpPr>
              <a:stCxn id="568" idx="4"/>
              <a:endCxn id="576" idx="0"/>
            </p:cNvCxnSpPr>
            <p:nvPr/>
          </p:nvCxnSpPr>
          <p:spPr>
            <a:xfrm flipH="1">
              <a:off x="8563110" y="4379848"/>
              <a:ext cx="505200" cy="24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8" name="Google Shape;578;p29"/>
            <p:cNvSpPr/>
            <p:nvPr/>
          </p:nvSpPr>
          <p:spPr>
            <a:xfrm>
              <a:off x="8107306" y="5844613"/>
              <a:ext cx="316990" cy="17275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7461252" y="5824898"/>
              <a:ext cx="316990" cy="17275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0" name="Google Shape;580;p29"/>
            <p:cNvCxnSpPr>
              <a:stCxn id="581" idx="4"/>
              <a:endCxn id="579" idx="0"/>
            </p:cNvCxnSpPr>
            <p:nvPr/>
          </p:nvCxnSpPr>
          <p:spPr>
            <a:xfrm flipH="1">
              <a:off x="7619646" y="5584848"/>
              <a:ext cx="400800" cy="24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29"/>
            <p:cNvCxnSpPr>
              <a:stCxn id="581" idx="4"/>
              <a:endCxn id="578" idx="0"/>
            </p:cNvCxnSpPr>
            <p:nvPr/>
          </p:nvCxnSpPr>
          <p:spPr>
            <a:xfrm>
              <a:off x="8020446" y="5584848"/>
              <a:ext cx="245400" cy="259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1" name="Google Shape;581;p29"/>
            <p:cNvSpPr/>
            <p:nvPr/>
          </p:nvSpPr>
          <p:spPr>
            <a:xfrm>
              <a:off x="7778242" y="5140379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9819410" y="5328165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0099491" y="5846523"/>
              <a:ext cx="316989" cy="172755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4" name="Google Shape;584;p29"/>
            <p:cNvCxnSpPr>
              <a:stCxn id="575" idx="4"/>
              <a:endCxn id="572" idx="0"/>
            </p:cNvCxnSpPr>
            <p:nvPr/>
          </p:nvCxnSpPr>
          <p:spPr>
            <a:xfrm flipH="1">
              <a:off x="9885514" y="5772634"/>
              <a:ext cx="176100" cy="66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29"/>
            <p:cNvCxnSpPr>
              <a:stCxn id="575" idx="4"/>
              <a:endCxn id="583" idx="0"/>
            </p:cNvCxnSpPr>
            <p:nvPr/>
          </p:nvCxnSpPr>
          <p:spPr>
            <a:xfrm>
              <a:off x="10061614" y="5772634"/>
              <a:ext cx="196500" cy="73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29"/>
            <p:cNvCxnSpPr>
              <a:stCxn id="576" idx="4"/>
              <a:endCxn id="581" idx="7"/>
            </p:cNvCxnSpPr>
            <p:nvPr/>
          </p:nvCxnSpPr>
          <p:spPr>
            <a:xfrm flipH="1">
              <a:off x="8191683" y="5073875"/>
              <a:ext cx="371400" cy="13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29"/>
            <p:cNvCxnSpPr>
              <a:stCxn id="576" idx="4"/>
              <a:endCxn id="588" idx="0"/>
            </p:cNvCxnSpPr>
            <p:nvPr/>
          </p:nvCxnSpPr>
          <p:spPr>
            <a:xfrm>
              <a:off x="8563083" y="5073875"/>
              <a:ext cx="363000" cy="229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8" name="Google Shape;588;p29"/>
            <p:cNvSpPr/>
            <p:nvPr/>
          </p:nvSpPr>
          <p:spPr>
            <a:xfrm>
              <a:off x="8767560" y="5302948"/>
              <a:ext cx="316990" cy="17275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89" name="Google Shape;589;p29"/>
          <p:cNvGraphicFramePr/>
          <p:nvPr/>
        </p:nvGraphicFramePr>
        <p:xfrm>
          <a:off x="8926055" y="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809100"/>
                <a:gridCol w="387600"/>
                <a:gridCol w="579050"/>
                <a:gridCol w="1026925"/>
                <a:gridCol w="463250"/>
              </a:tblGrid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História do crédito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Dívida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Garantias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Renda anual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Risco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Moderado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Moderado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Moderado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90" name="Google Shape;590;p29"/>
          <p:cNvSpPr txBox="1"/>
          <p:nvPr/>
        </p:nvSpPr>
        <p:spPr>
          <a:xfrm>
            <a:off x="2006382" y="6237446"/>
            <a:ext cx="1273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 = Alto</a:t>
            </a:r>
            <a:endParaRPr/>
          </a:p>
        </p:txBody>
      </p:sp>
      <p:sp>
        <p:nvSpPr>
          <p:cNvPr id="591" name="Google Shape;591;p29"/>
          <p:cNvSpPr txBox="1"/>
          <p:nvPr/>
        </p:nvSpPr>
        <p:spPr>
          <a:xfrm>
            <a:off x="5231904" y="6237312"/>
            <a:ext cx="1394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 = Baixo</a:t>
            </a:r>
            <a:endParaRPr/>
          </a:p>
        </p:txBody>
      </p:sp>
      <p:sp>
        <p:nvSpPr>
          <p:cNvPr id="592" name="Google Shape;592;p29"/>
          <p:cNvSpPr txBox="1"/>
          <p:nvPr/>
        </p:nvSpPr>
        <p:spPr>
          <a:xfrm>
            <a:off x="8494661" y="6237312"/>
            <a:ext cx="1394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 = Baixo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0"/>
          <p:cNvSpPr txBox="1"/>
          <p:nvPr>
            <p:ph type="title"/>
          </p:nvPr>
        </p:nvSpPr>
        <p:spPr>
          <a:xfrm>
            <a:off x="335360" y="-1714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Random Forest</a:t>
            </a:r>
            <a:endParaRPr/>
          </a:p>
        </p:txBody>
      </p:sp>
      <p:graphicFrame>
        <p:nvGraphicFramePr>
          <p:cNvPr id="598" name="Google Shape;598;p30"/>
          <p:cNvGraphicFramePr/>
          <p:nvPr/>
        </p:nvGraphicFramePr>
        <p:xfrm>
          <a:off x="335360" y="98072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809100"/>
                <a:gridCol w="387600"/>
                <a:gridCol w="579050"/>
                <a:gridCol w="1026925"/>
                <a:gridCol w="463250"/>
              </a:tblGrid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História do crédito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Dívida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Garantias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Renda anual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Risco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Moderado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Moderado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Moderado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 35.0000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Baixo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1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6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cap="none" strike="noStrike"/>
                        <a:t>Alto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99" name="Google Shape;599;p30"/>
          <p:cNvSpPr txBox="1"/>
          <p:nvPr/>
        </p:nvSpPr>
        <p:spPr>
          <a:xfrm>
            <a:off x="237767" y="3068960"/>
            <a:ext cx="32659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 de forma aleatória K atributos para comparação da métrica de pureza/impureza (impureza de gini/entropia)</a:t>
            </a:r>
            <a:endParaRPr/>
          </a:p>
        </p:txBody>
      </p:sp>
      <p:grpSp>
        <p:nvGrpSpPr>
          <p:cNvPr id="600" name="Google Shape;600;p30"/>
          <p:cNvGrpSpPr/>
          <p:nvPr/>
        </p:nvGrpSpPr>
        <p:grpSpPr>
          <a:xfrm>
            <a:off x="5766005" y="2372620"/>
            <a:ext cx="2111191" cy="2004787"/>
            <a:chOff x="8449304" y="1153154"/>
            <a:chExt cx="3580969" cy="3566136"/>
          </a:xfrm>
        </p:grpSpPr>
        <p:sp>
          <p:nvSpPr>
            <p:cNvPr id="601" name="Google Shape;601;p30"/>
            <p:cNvSpPr/>
            <p:nvPr/>
          </p:nvSpPr>
          <p:spPr>
            <a:xfrm>
              <a:off x="9835951" y="1153154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0624591" y="2645614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" name="Google Shape;603;p30"/>
            <p:cNvCxnSpPr>
              <a:stCxn id="601" idx="4"/>
              <a:endCxn id="602" idx="0"/>
            </p:cNvCxnSpPr>
            <p:nvPr/>
          </p:nvCxnSpPr>
          <p:spPr>
            <a:xfrm>
              <a:off x="10353757" y="2103382"/>
              <a:ext cx="788700" cy="542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04" name="Google Shape;604;p30"/>
            <p:cNvSpPr/>
            <p:nvPr/>
          </p:nvSpPr>
          <p:spPr>
            <a:xfrm>
              <a:off x="10324158" y="4349956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1352584" y="4345420"/>
              <a:ext cx="677689" cy="36933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6" name="Google Shape;606;p30"/>
            <p:cNvCxnSpPr>
              <a:stCxn id="602" idx="4"/>
              <a:endCxn id="604" idx="0"/>
            </p:cNvCxnSpPr>
            <p:nvPr/>
          </p:nvCxnSpPr>
          <p:spPr>
            <a:xfrm flipH="1">
              <a:off x="10662997" y="3595842"/>
              <a:ext cx="479400" cy="753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30"/>
            <p:cNvCxnSpPr>
              <a:stCxn id="602" idx="4"/>
              <a:endCxn id="605" idx="0"/>
            </p:cNvCxnSpPr>
            <p:nvPr/>
          </p:nvCxnSpPr>
          <p:spPr>
            <a:xfrm>
              <a:off x="11142397" y="3595842"/>
              <a:ext cx="549000" cy="749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08" name="Google Shape;608;p30"/>
            <p:cNvSpPr/>
            <p:nvPr/>
          </p:nvSpPr>
          <p:spPr>
            <a:xfrm>
              <a:off x="8755831" y="2636912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9" name="Google Shape;609;p30"/>
            <p:cNvCxnSpPr>
              <a:stCxn id="601" idx="4"/>
              <a:endCxn id="608" idx="0"/>
            </p:cNvCxnSpPr>
            <p:nvPr/>
          </p:nvCxnSpPr>
          <p:spPr>
            <a:xfrm flipH="1">
              <a:off x="9273457" y="2103382"/>
              <a:ext cx="1080300" cy="53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0" name="Google Shape;610;p30"/>
            <p:cNvSpPr/>
            <p:nvPr/>
          </p:nvSpPr>
          <p:spPr>
            <a:xfrm>
              <a:off x="9401334" y="4343594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8449304" y="4343604"/>
              <a:ext cx="677691" cy="369334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2" name="Google Shape;612;p30"/>
            <p:cNvCxnSpPr>
              <a:stCxn id="608" idx="4"/>
              <a:endCxn id="611" idx="0"/>
            </p:cNvCxnSpPr>
            <p:nvPr/>
          </p:nvCxnSpPr>
          <p:spPr>
            <a:xfrm flipH="1">
              <a:off x="8788237" y="3587140"/>
              <a:ext cx="485400" cy="75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30"/>
            <p:cNvCxnSpPr>
              <a:stCxn id="608" idx="4"/>
              <a:endCxn id="610" idx="0"/>
            </p:cNvCxnSpPr>
            <p:nvPr/>
          </p:nvCxnSpPr>
          <p:spPr>
            <a:xfrm>
              <a:off x="9273637" y="3587140"/>
              <a:ext cx="466500" cy="75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14" name="Google Shape;614;p30"/>
          <p:cNvGrpSpPr/>
          <p:nvPr/>
        </p:nvGrpSpPr>
        <p:grpSpPr>
          <a:xfrm>
            <a:off x="5307421" y="122072"/>
            <a:ext cx="2955228" cy="2083899"/>
            <a:chOff x="938098" y="1753733"/>
            <a:chExt cx="6317972" cy="4455160"/>
          </a:xfrm>
        </p:grpSpPr>
        <p:sp>
          <p:nvSpPr>
            <p:cNvPr id="615" name="Google Shape;615;p30"/>
            <p:cNvSpPr/>
            <p:nvPr/>
          </p:nvSpPr>
          <p:spPr>
            <a:xfrm>
              <a:off x="3856014" y="1753733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644654" y="3246193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" name="Google Shape;617;p30"/>
            <p:cNvCxnSpPr>
              <a:stCxn id="615" idx="4"/>
              <a:endCxn id="616" idx="0"/>
            </p:cNvCxnSpPr>
            <p:nvPr/>
          </p:nvCxnSpPr>
          <p:spPr>
            <a:xfrm>
              <a:off x="4373820" y="2703961"/>
              <a:ext cx="789000" cy="542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8" name="Google Shape;618;p30"/>
            <p:cNvSpPr/>
            <p:nvPr/>
          </p:nvSpPr>
          <p:spPr>
            <a:xfrm>
              <a:off x="4935930" y="5821554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781831" y="5822658"/>
              <a:ext cx="677689" cy="36933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30"/>
            <p:cNvCxnSpPr>
              <a:stCxn id="616" idx="4"/>
              <a:endCxn id="618" idx="0"/>
            </p:cNvCxnSpPr>
            <p:nvPr/>
          </p:nvCxnSpPr>
          <p:spPr>
            <a:xfrm>
              <a:off x="5162460" y="4196421"/>
              <a:ext cx="112200" cy="1625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30"/>
            <p:cNvCxnSpPr>
              <a:stCxn id="616" idx="4"/>
              <a:endCxn id="622" idx="0"/>
            </p:cNvCxnSpPr>
            <p:nvPr/>
          </p:nvCxnSpPr>
          <p:spPr>
            <a:xfrm>
              <a:off x="5162460" y="4196421"/>
              <a:ext cx="1334700" cy="534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3" name="Google Shape;623;p30"/>
            <p:cNvSpPr/>
            <p:nvPr/>
          </p:nvSpPr>
          <p:spPr>
            <a:xfrm>
              <a:off x="2775894" y="3237491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" name="Google Shape;624;p30"/>
            <p:cNvCxnSpPr>
              <a:stCxn id="615" idx="4"/>
              <a:endCxn id="623" idx="0"/>
            </p:cNvCxnSpPr>
            <p:nvPr/>
          </p:nvCxnSpPr>
          <p:spPr>
            <a:xfrm flipH="1">
              <a:off x="3293820" y="2703961"/>
              <a:ext cx="1080000" cy="53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5" name="Google Shape;625;p30"/>
            <p:cNvSpPr/>
            <p:nvPr/>
          </p:nvSpPr>
          <p:spPr>
            <a:xfrm>
              <a:off x="2319295" y="5835478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938098" y="5793329"/>
              <a:ext cx="677691" cy="369334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7" name="Google Shape;627;p30"/>
            <p:cNvCxnSpPr>
              <a:stCxn id="628" idx="4"/>
              <a:endCxn id="626" idx="0"/>
            </p:cNvCxnSpPr>
            <p:nvPr/>
          </p:nvCxnSpPr>
          <p:spPr>
            <a:xfrm flipH="1">
              <a:off x="1276795" y="5280126"/>
              <a:ext cx="856800" cy="513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30"/>
            <p:cNvCxnSpPr>
              <a:stCxn id="628" idx="4"/>
              <a:endCxn id="625" idx="0"/>
            </p:cNvCxnSpPr>
            <p:nvPr/>
          </p:nvCxnSpPr>
          <p:spPr>
            <a:xfrm>
              <a:off x="2133595" y="5280126"/>
              <a:ext cx="524700" cy="555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8" name="Google Shape;628;p30"/>
            <p:cNvSpPr/>
            <p:nvPr/>
          </p:nvSpPr>
          <p:spPr>
            <a:xfrm>
              <a:off x="1615789" y="4329898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524733" y="4524754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979597" y="4731366"/>
              <a:ext cx="1035612" cy="95022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6578381" y="5839560"/>
              <a:ext cx="677689" cy="36933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32;p30"/>
            <p:cNvCxnSpPr>
              <a:stCxn id="622" idx="4"/>
              <a:endCxn id="619" idx="0"/>
            </p:cNvCxnSpPr>
            <p:nvPr/>
          </p:nvCxnSpPr>
          <p:spPr>
            <a:xfrm flipH="1">
              <a:off x="6120903" y="5681594"/>
              <a:ext cx="376500" cy="14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30"/>
            <p:cNvCxnSpPr>
              <a:stCxn id="622" idx="4"/>
              <a:endCxn id="631" idx="0"/>
            </p:cNvCxnSpPr>
            <p:nvPr/>
          </p:nvCxnSpPr>
          <p:spPr>
            <a:xfrm>
              <a:off x="6497403" y="5681594"/>
              <a:ext cx="420000" cy="15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30"/>
            <p:cNvCxnSpPr>
              <a:stCxn id="623" idx="4"/>
              <a:endCxn id="628" idx="7"/>
            </p:cNvCxnSpPr>
            <p:nvPr/>
          </p:nvCxnSpPr>
          <p:spPr>
            <a:xfrm flipH="1">
              <a:off x="2499600" y="4187719"/>
              <a:ext cx="794100" cy="28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30"/>
            <p:cNvCxnSpPr>
              <a:stCxn id="623" idx="4"/>
              <a:endCxn id="630" idx="0"/>
            </p:cNvCxnSpPr>
            <p:nvPr/>
          </p:nvCxnSpPr>
          <p:spPr>
            <a:xfrm>
              <a:off x="3293700" y="4187719"/>
              <a:ext cx="749100" cy="33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36" name="Google Shape;636;p30"/>
            <p:cNvSpPr/>
            <p:nvPr/>
          </p:nvSpPr>
          <p:spPr>
            <a:xfrm>
              <a:off x="3237816" y="5835478"/>
              <a:ext cx="677691" cy="36933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4175258" y="5835478"/>
              <a:ext cx="677691" cy="369334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8" name="Google Shape;638;p30"/>
            <p:cNvCxnSpPr>
              <a:stCxn id="630" idx="4"/>
              <a:endCxn id="636" idx="0"/>
            </p:cNvCxnSpPr>
            <p:nvPr/>
          </p:nvCxnSpPr>
          <p:spPr>
            <a:xfrm flipH="1">
              <a:off x="3576939" y="5474982"/>
              <a:ext cx="465600" cy="36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30"/>
            <p:cNvCxnSpPr>
              <a:stCxn id="630" idx="4"/>
              <a:endCxn id="637" idx="0"/>
            </p:cNvCxnSpPr>
            <p:nvPr/>
          </p:nvCxnSpPr>
          <p:spPr>
            <a:xfrm>
              <a:off x="4042539" y="5474982"/>
              <a:ext cx="471300" cy="36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40" name="Google Shape;640;p30"/>
          <p:cNvGrpSpPr/>
          <p:nvPr/>
        </p:nvGrpSpPr>
        <p:grpSpPr>
          <a:xfrm>
            <a:off x="5392195" y="4585271"/>
            <a:ext cx="2955227" cy="2083899"/>
            <a:chOff x="7461252" y="3935379"/>
            <a:chExt cx="2955227" cy="2083899"/>
          </a:xfrm>
        </p:grpSpPr>
        <p:sp>
          <p:nvSpPr>
            <p:cNvPr id="641" name="Google Shape;641;p30"/>
            <p:cNvSpPr/>
            <p:nvPr/>
          </p:nvSpPr>
          <p:spPr>
            <a:xfrm>
              <a:off x="8826106" y="3935379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9194992" y="4633476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3" name="Google Shape;643;p30"/>
            <p:cNvCxnSpPr>
              <a:stCxn id="641" idx="4"/>
              <a:endCxn id="642" idx="0"/>
            </p:cNvCxnSpPr>
            <p:nvPr/>
          </p:nvCxnSpPr>
          <p:spPr>
            <a:xfrm>
              <a:off x="9068310" y="4379848"/>
              <a:ext cx="369000" cy="253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44" name="Google Shape;644;p30"/>
            <p:cNvSpPr/>
            <p:nvPr/>
          </p:nvSpPr>
          <p:spPr>
            <a:xfrm>
              <a:off x="9331236" y="5838100"/>
              <a:ext cx="316990" cy="17275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9726906" y="5838617"/>
              <a:ext cx="316989" cy="172755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" name="Google Shape;646;p30"/>
            <p:cNvCxnSpPr>
              <a:stCxn id="642" idx="4"/>
              <a:endCxn id="644" idx="0"/>
            </p:cNvCxnSpPr>
            <p:nvPr/>
          </p:nvCxnSpPr>
          <p:spPr>
            <a:xfrm>
              <a:off x="9437196" y="5077945"/>
              <a:ext cx="52500" cy="76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7" name="Google Shape;647;p30"/>
            <p:cNvCxnSpPr>
              <a:stCxn id="642" idx="4"/>
              <a:endCxn id="648" idx="0"/>
            </p:cNvCxnSpPr>
            <p:nvPr/>
          </p:nvCxnSpPr>
          <p:spPr>
            <a:xfrm>
              <a:off x="9437196" y="5077945"/>
              <a:ext cx="624300" cy="25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49" name="Google Shape;649;p30"/>
            <p:cNvSpPr/>
            <p:nvPr/>
          </p:nvSpPr>
          <p:spPr>
            <a:xfrm>
              <a:off x="8320880" y="4629406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" name="Google Shape;650;p30"/>
            <p:cNvCxnSpPr>
              <a:stCxn id="641" idx="4"/>
              <a:endCxn id="649" idx="0"/>
            </p:cNvCxnSpPr>
            <p:nvPr/>
          </p:nvCxnSpPr>
          <p:spPr>
            <a:xfrm flipH="1">
              <a:off x="8563110" y="4379848"/>
              <a:ext cx="505200" cy="24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1" name="Google Shape;651;p30"/>
            <p:cNvSpPr/>
            <p:nvPr/>
          </p:nvSpPr>
          <p:spPr>
            <a:xfrm>
              <a:off x="8107306" y="5844613"/>
              <a:ext cx="316990" cy="17275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7461252" y="5824898"/>
              <a:ext cx="316990" cy="17275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" name="Google Shape;653;p30"/>
            <p:cNvCxnSpPr>
              <a:stCxn id="654" idx="4"/>
              <a:endCxn id="652" idx="0"/>
            </p:cNvCxnSpPr>
            <p:nvPr/>
          </p:nvCxnSpPr>
          <p:spPr>
            <a:xfrm flipH="1">
              <a:off x="7619646" y="5584848"/>
              <a:ext cx="400800" cy="24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30"/>
            <p:cNvCxnSpPr>
              <a:stCxn id="654" idx="4"/>
              <a:endCxn id="651" idx="0"/>
            </p:cNvCxnSpPr>
            <p:nvPr/>
          </p:nvCxnSpPr>
          <p:spPr>
            <a:xfrm>
              <a:off x="8020446" y="5584848"/>
              <a:ext cx="245400" cy="259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4" name="Google Shape;654;p30"/>
            <p:cNvSpPr/>
            <p:nvPr/>
          </p:nvSpPr>
          <p:spPr>
            <a:xfrm>
              <a:off x="7778242" y="5140379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9819410" y="5328165"/>
              <a:ext cx="484407" cy="4444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10099491" y="5846523"/>
              <a:ext cx="316989" cy="172755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7" name="Google Shape;657;p30"/>
            <p:cNvCxnSpPr>
              <a:stCxn id="648" idx="4"/>
              <a:endCxn id="645" idx="0"/>
            </p:cNvCxnSpPr>
            <p:nvPr/>
          </p:nvCxnSpPr>
          <p:spPr>
            <a:xfrm flipH="1">
              <a:off x="9885514" y="5772634"/>
              <a:ext cx="176100" cy="66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30"/>
            <p:cNvCxnSpPr>
              <a:stCxn id="648" idx="4"/>
              <a:endCxn id="656" idx="0"/>
            </p:cNvCxnSpPr>
            <p:nvPr/>
          </p:nvCxnSpPr>
          <p:spPr>
            <a:xfrm>
              <a:off x="10061614" y="5772634"/>
              <a:ext cx="196500" cy="73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30"/>
            <p:cNvCxnSpPr>
              <a:stCxn id="649" idx="4"/>
              <a:endCxn id="654" idx="7"/>
            </p:cNvCxnSpPr>
            <p:nvPr/>
          </p:nvCxnSpPr>
          <p:spPr>
            <a:xfrm flipH="1">
              <a:off x="8191683" y="5073875"/>
              <a:ext cx="371400" cy="13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30"/>
            <p:cNvCxnSpPr>
              <a:stCxn id="649" idx="4"/>
              <a:endCxn id="661" idx="0"/>
            </p:cNvCxnSpPr>
            <p:nvPr/>
          </p:nvCxnSpPr>
          <p:spPr>
            <a:xfrm>
              <a:off x="8563083" y="5073875"/>
              <a:ext cx="363000" cy="229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1" name="Google Shape;661;p30"/>
            <p:cNvSpPr/>
            <p:nvPr/>
          </p:nvSpPr>
          <p:spPr>
            <a:xfrm>
              <a:off x="8767560" y="5302948"/>
              <a:ext cx="316990" cy="17275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2" name="Google Shape;662;p30"/>
          <p:cNvSpPr txBox="1"/>
          <p:nvPr/>
        </p:nvSpPr>
        <p:spPr>
          <a:xfrm>
            <a:off x="263352" y="4585271"/>
            <a:ext cx="18342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Árvores = 3</a:t>
            </a:r>
            <a:endParaRPr/>
          </a:p>
        </p:txBody>
      </p:sp>
      <p:sp>
        <p:nvSpPr>
          <p:cNvPr id="663" name="Google Shape;663;p30"/>
          <p:cNvSpPr txBox="1"/>
          <p:nvPr/>
        </p:nvSpPr>
        <p:spPr>
          <a:xfrm>
            <a:off x="9048328" y="344306"/>
            <a:ext cx="19138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de crédito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Dívida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Garantias</a:t>
            </a:r>
            <a:endParaRPr/>
          </a:p>
        </p:txBody>
      </p:sp>
      <p:sp>
        <p:nvSpPr>
          <p:cNvPr id="664" name="Google Shape;664;p30"/>
          <p:cNvSpPr txBox="1"/>
          <p:nvPr/>
        </p:nvSpPr>
        <p:spPr>
          <a:xfrm>
            <a:off x="9048328" y="2492896"/>
            <a:ext cx="10770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Dívida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Garantias</a:t>
            </a:r>
            <a:endParaRPr/>
          </a:p>
        </p:txBody>
      </p:sp>
      <p:sp>
        <p:nvSpPr>
          <p:cNvPr id="665" name="Google Shape;665;p30"/>
          <p:cNvSpPr txBox="1"/>
          <p:nvPr/>
        </p:nvSpPr>
        <p:spPr>
          <a:xfrm>
            <a:off x="9048328" y="4725144"/>
            <a:ext cx="19138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de crédito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Dívida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448" y="0"/>
            <a:ext cx="9699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1"/>
          <p:cNvSpPr txBox="1"/>
          <p:nvPr/>
        </p:nvSpPr>
        <p:spPr>
          <a:xfrm>
            <a:off x="0" y="6237312"/>
            <a:ext cx="66023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Artigo: Real-Time Human Pose Recognition in Parts from Single Depth Images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0" y="90872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3020425"/>
                <a:gridCol w="1446975"/>
                <a:gridCol w="2161650"/>
                <a:gridCol w="3833625"/>
                <a:gridCol w="1729325"/>
              </a:tblGrid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História do crédito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Dívida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Garantias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Renda anual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Risco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Alto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Alto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Moderado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Alto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Baixo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Baixo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Alto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Moderado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Baixo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Baixo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&lt; 15.000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Alto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0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Moderado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 35.0000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Baixo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&gt;= 15.000 a &lt;= 35.000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Alto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14"/>
          <p:cNvSpPr txBox="1"/>
          <p:nvPr>
            <p:ph type="title"/>
          </p:nvPr>
        </p:nvSpPr>
        <p:spPr>
          <a:xfrm>
            <a:off x="-24680" y="-273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Base original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Conclusão</a:t>
            </a:r>
            <a:endParaRPr/>
          </a:p>
        </p:txBody>
      </p:sp>
      <p:pic>
        <p:nvPicPr>
          <p:cNvPr descr="E:\Ensino\IA Expert\Banners\logo-site.png" id="677" name="Google Shape;6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60" y="4509120"/>
            <a:ext cx="1884040" cy="190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479376" y="116632"/>
            <a:ext cx="11149014" cy="6622743"/>
            <a:chOff x="479376" y="116632"/>
            <a:chExt cx="11149014" cy="6622743"/>
          </a:xfrm>
        </p:grpSpPr>
        <p:sp>
          <p:nvSpPr>
            <p:cNvPr id="103" name="Google Shape;103;p15"/>
            <p:cNvSpPr/>
            <p:nvPr/>
          </p:nvSpPr>
          <p:spPr>
            <a:xfrm>
              <a:off x="6096000" y="116632"/>
              <a:ext cx="1296144" cy="129614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Renda</a:t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395700" y="2348880"/>
              <a:ext cx="1296144" cy="129614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História crédito</a:t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95700" y="4219936"/>
              <a:ext cx="1296144" cy="129614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Dívida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550645" y="2334867"/>
              <a:ext cx="1296144" cy="129614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História crédito</a:t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8579456" y="4486903"/>
              <a:ext cx="1296144" cy="64807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Baixo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347868" y="4500916"/>
              <a:ext cx="1296144" cy="64807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Alto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0336198" y="4486903"/>
              <a:ext cx="1292192" cy="64807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Moderado</a:t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753294" y="6091303"/>
              <a:ext cx="1189148" cy="64807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Moderado</a:t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143084" y="6091303"/>
              <a:ext cx="1189148" cy="64807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Alto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957847" y="4500916"/>
              <a:ext cx="1189148" cy="64807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Baixo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548510" y="4486155"/>
              <a:ext cx="1189148" cy="64807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Moderado</a:t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79376" y="2672916"/>
              <a:ext cx="1189148" cy="64807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Alto</a:t>
              </a:r>
              <a:endParaRPr/>
            </a:p>
          </p:txBody>
        </p:sp>
        <p:cxnSp>
          <p:nvCxnSpPr>
            <p:cNvPr id="115" name="Google Shape;115;p15"/>
            <p:cNvCxnSpPr>
              <a:stCxn id="103" idx="4"/>
              <a:endCxn id="106" idx="0"/>
            </p:cNvCxnSpPr>
            <p:nvPr/>
          </p:nvCxnSpPr>
          <p:spPr>
            <a:xfrm>
              <a:off x="6744072" y="1412776"/>
              <a:ext cx="2454600" cy="922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5"/>
            <p:cNvCxnSpPr>
              <a:stCxn id="103" idx="4"/>
              <a:endCxn id="104" idx="0"/>
            </p:cNvCxnSpPr>
            <p:nvPr/>
          </p:nvCxnSpPr>
          <p:spPr>
            <a:xfrm flipH="1">
              <a:off x="4043772" y="1412776"/>
              <a:ext cx="2700300" cy="936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5"/>
            <p:cNvCxnSpPr>
              <a:stCxn id="103" idx="4"/>
              <a:endCxn id="114" idx="0"/>
            </p:cNvCxnSpPr>
            <p:nvPr/>
          </p:nvCxnSpPr>
          <p:spPr>
            <a:xfrm flipH="1">
              <a:off x="1074072" y="1412776"/>
              <a:ext cx="5670000" cy="126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5"/>
            <p:cNvCxnSpPr>
              <a:stCxn id="106" idx="4"/>
              <a:endCxn id="112" idx="0"/>
            </p:cNvCxnSpPr>
            <p:nvPr/>
          </p:nvCxnSpPr>
          <p:spPr>
            <a:xfrm flipH="1">
              <a:off x="7552317" y="3631011"/>
              <a:ext cx="1646400" cy="87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5"/>
            <p:cNvCxnSpPr>
              <a:stCxn id="106" idx="4"/>
              <a:endCxn id="109" idx="0"/>
            </p:cNvCxnSpPr>
            <p:nvPr/>
          </p:nvCxnSpPr>
          <p:spPr>
            <a:xfrm>
              <a:off x="9198717" y="3631011"/>
              <a:ext cx="1783500" cy="855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5"/>
            <p:cNvCxnSpPr>
              <a:stCxn id="106" idx="4"/>
              <a:endCxn id="107" idx="0"/>
            </p:cNvCxnSpPr>
            <p:nvPr/>
          </p:nvCxnSpPr>
          <p:spPr>
            <a:xfrm>
              <a:off x="9198717" y="3631011"/>
              <a:ext cx="28800" cy="855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5"/>
            <p:cNvCxnSpPr>
              <a:stCxn id="104" idx="4"/>
              <a:endCxn id="105" idx="0"/>
            </p:cNvCxnSpPr>
            <p:nvPr/>
          </p:nvCxnSpPr>
          <p:spPr>
            <a:xfrm>
              <a:off x="4043772" y="3645024"/>
              <a:ext cx="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5"/>
            <p:cNvCxnSpPr>
              <a:stCxn id="104" idx="4"/>
              <a:endCxn id="113" idx="0"/>
            </p:cNvCxnSpPr>
            <p:nvPr/>
          </p:nvCxnSpPr>
          <p:spPr>
            <a:xfrm flipH="1">
              <a:off x="2142972" y="3645024"/>
              <a:ext cx="1900800" cy="841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5"/>
            <p:cNvCxnSpPr>
              <a:stCxn id="104" idx="4"/>
              <a:endCxn id="108" idx="0"/>
            </p:cNvCxnSpPr>
            <p:nvPr/>
          </p:nvCxnSpPr>
          <p:spPr>
            <a:xfrm>
              <a:off x="4043772" y="3645024"/>
              <a:ext cx="1952100" cy="855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5"/>
            <p:cNvCxnSpPr>
              <a:stCxn id="105" idx="4"/>
              <a:endCxn id="111" idx="0"/>
            </p:cNvCxnSpPr>
            <p:nvPr/>
          </p:nvCxnSpPr>
          <p:spPr>
            <a:xfrm flipH="1">
              <a:off x="2737572" y="5516080"/>
              <a:ext cx="1306200" cy="575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5"/>
            <p:cNvCxnSpPr>
              <a:stCxn id="105" idx="4"/>
              <a:endCxn id="110" idx="0"/>
            </p:cNvCxnSpPr>
            <p:nvPr/>
          </p:nvCxnSpPr>
          <p:spPr>
            <a:xfrm>
              <a:off x="4043772" y="5516080"/>
              <a:ext cx="1304100" cy="575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6" name="Google Shape;126;p15"/>
            <p:cNvSpPr txBox="1"/>
            <p:nvPr/>
          </p:nvSpPr>
          <p:spPr>
            <a:xfrm>
              <a:off x="3647728" y="1691516"/>
              <a:ext cx="5870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 15</a:t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5418124" y="1772816"/>
              <a:ext cx="7024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&gt;= 15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 35</a:t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8090661" y="1619508"/>
              <a:ext cx="5870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 35</a:t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2748758" y="3734208"/>
              <a:ext cx="538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boa</a:t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3272027" y="3895683"/>
              <a:ext cx="1471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desconhecida</a:t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4901628" y="3786556"/>
              <a:ext cx="623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ruim</a:t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956741" y="5406128"/>
              <a:ext cx="5329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alta</a:t>
              </a:r>
              <a:endParaRPr/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4644655" y="5473360"/>
              <a:ext cx="6758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baixa</a:t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7861326" y="3815508"/>
              <a:ext cx="538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boa</a:t>
              </a:r>
              <a:endParaRPr/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8470671" y="4031532"/>
              <a:ext cx="1471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desconhecida</a:t>
              </a:r>
              <a:endParaRPr/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10296647" y="3938956"/>
              <a:ext cx="623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ruim</a:t>
              </a:r>
              <a:endParaRPr/>
            </a:p>
          </p:txBody>
        </p:sp>
      </p:grpSp>
      <p:sp>
        <p:nvSpPr>
          <p:cNvPr id="137" name="Google Shape;137;p15"/>
          <p:cNvSpPr txBox="1"/>
          <p:nvPr/>
        </p:nvSpPr>
        <p:spPr>
          <a:xfrm>
            <a:off x="2529892" y="0"/>
            <a:ext cx="2255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= Ruim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Dívida = Alta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Garantias = Adequada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Renda = &lt; 15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59345" y="-8240"/>
            <a:ext cx="22232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= Boa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Dívida = Alta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Garantias = Nenhuma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Renda = &gt; 35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119336" y="2492896"/>
            <a:ext cx="1296144" cy="1872208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treinamento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0776520" y="2492896"/>
            <a:ext cx="1296144" cy="1872208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teste</a:t>
            </a:r>
            <a:endParaRPr/>
          </a:p>
        </p:txBody>
      </p:sp>
      <p:graphicFrame>
        <p:nvGraphicFramePr>
          <p:cNvPr id="145" name="Google Shape;145;p16"/>
          <p:cNvGraphicFramePr/>
          <p:nvPr/>
        </p:nvGraphicFramePr>
        <p:xfrm>
          <a:off x="3503712" y="18864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205675"/>
                <a:gridCol w="166175"/>
                <a:gridCol w="253550"/>
                <a:gridCol w="213925"/>
                <a:gridCol w="205825"/>
                <a:gridCol w="205825"/>
                <a:gridCol w="217925"/>
                <a:gridCol w="217925"/>
                <a:gridCol w="205825"/>
                <a:gridCol w="205825"/>
                <a:gridCol w="205825"/>
              </a:tblGrid>
              <a:tr h="1354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Risco de crédito</a:t>
                      </a:r>
                      <a:endParaRPr/>
                    </a:p>
                  </a:txBody>
                  <a:tcPr marT="0" marB="0" marR="56100" marL="56100" anchor="ctr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História do crédito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Dívida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Garantias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Renda anual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 hMerge="1"/>
                <a:tc hMerge="1"/>
              </a:tr>
              <a:tr h="321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Boa</a:t>
                      </a:r>
                      <a:endParaRPr sz="2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5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Desconhecida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5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Ruim</a:t>
                      </a:r>
                      <a:endParaRPr sz="2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4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Alta</a:t>
                      </a:r>
                      <a:endParaRPr sz="2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7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Baixa</a:t>
                      </a:r>
                      <a:endParaRPr sz="2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7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Nenhuma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11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Adequada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3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&lt; 15000</a:t>
                      </a:r>
                      <a:endParaRPr sz="2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3</a:t>
                      </a:r>
                      <a:endParaRPr sz="2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 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&gt;= 15000 &lt;= 35000</a:t>
                      </a:r>
                      <a:endParaRPr sz="2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4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&gt; 35000</a:t>
                      </a:r>
                      <a:endParaRPr sz="2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" u="none" cap="none" strike="noStrike"/>
                        <a:t>7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</a:tr>
              <a:tr h="25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Alto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6/14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 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1/5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2/5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3/4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4/7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2/7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6/11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0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3/3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2/4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1/7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</a:tr>
              <a:tr h="25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Moderado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3/14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 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1/5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1/5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1/4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1/7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2/7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2/11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1/3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0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2/4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1/7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</a:tr>
              <a:tr h="25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Baixo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5/14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" u="none" cap="none" strike="noStrike"/>
                        <a:t> </a:t>
                      </a:r>
                      <a:endParaRPr sz="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3/5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2/5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0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2/7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3/7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3/11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2/3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0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0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500" u="none" cap="none" strike="noStrike"/>
                        <a:t>5/7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6100" marL="56100" anchor="ctr"/>
                </a:tc>
              </a:tr>
            </a:tbl>
          </a:graphicData>
        </a:graphic>
      </p:graphicFrame>
      <p:sp>
        <p:nvSpPr>
          <p:cNvPr id="146" name="Google Shape;146;p16"/>
          <p:cNvSpPr txBox="1"/>
          <p:nvPr/>
        </p:nvSpPr>
        <p:spPr>
          <a:xfrm>
            <a:off x="5807968" y="548680"/>
            <a:ext cx="1302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6"/>
          <p:cNvGrpSpPr/>
          <p:nvPr/>
        </p:nvGrpSpPr>
        <p:grpSpPr>
          <a:xfrm>
            <a:off x="3106001" y="1540756"/>
            <a:ext cx="4293500" cy="1817904"/>
            <a:chOff x="3106001" y="1540756"/>
            <a:chExt cx="4293500" cy="1817904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3106001" y="1540756"/>
              <a:ext cx="3060339" cy="1817904"/>
              <a:chOff x="479376" y="116632"/>
              <a:chExt cx="11149014" cy="6622743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6096000" y="116632"/>
                <a:ext cx="1296144" cy="1296144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Renda</a:t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3395700" y="2348880"/>
                <a:ext cx="1296144" cy="1296144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História crédito</a:t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3395700" y="4219936"/>
                <a:ext cx="1296144" cy="1296144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Dívida</a:t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8550645" y="2334867"/>
                <a:ext cx="1296144" cy="1296144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História crédito</a:t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8579456" y="4486903"/>
                <a:ext cx="1296144" cy="64807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Baixo</a:t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5347868" y="4500916"/>
                <a:ext cx="1296144" cy="64807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Alto</a:t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10336198" y="4486903"/>
                <a:ext cx="1292192" cy="64807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Moderado</a:t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4753294" y="6091303"/>
                <a:ext cx="1189148" cy="64807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Moderado</a:t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2143084" y="6091303"/>
                <a:ext cx="1189148" cy="64807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Alto</a:t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6957847" y="4500916"/>
                <a:ext cx="1189148" cy="64807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Baixo</a:t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1548510" y="4486155"/>
                <a:ext cx="1189148" cy="64807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Moderado</a:t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479376" y="2672916"/>
                <a:ext cx="1189148" cy="64807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Alto</a:t>
                </a:r>
                <a:endParaRPr/>
              </a:p>
            </p:txBody>
          </p:sp>
          <p:cxnSp>
            <p:nvCxnSpPr>
              <p:cNvPr id="161" name="Google Shape;161;p16"/>
              <p:cNvCxnSpPr>
                <a:stCxn id="149" idx="4"/>
                <a:endCxn id="152" idx="0"/>
              </p:cNvCxnSpPr>
              <p:nvPr/>
            </p:nvCxnSpPr>
            <p:spPr>
              <a:xfrm>
                <a:off x="6744072" y="1412776"/>
                <a:ext cx="2454600" cy="92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6"/>
              <p:cNvCxnSpPr>
                <a:stCxn id="149" idx="4"/>
                <a:endCxn id="150" idx="0"/>
              </p:cNvCxnSpPr>
              <p:nvPr/>
            </p:nvCxnSpPr>
            <p:spPr>
              <a:xfrm flipH="1">
                <a:off x="4043472" y="1412776"/>
                <a:ext cx="2700600" cy="93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6"/>
              <p:cNvCxnSpPr>
                <a:stCxn id="149" idx="4"/>
                <a:endCxn id="160" idx="0"/>
              </p:cNvCxnSpPr>
              <p:nvPr/>
            </p:nvCxnSpPr>
            <p:spPr>
              <a:xfrm flipH="1">
                <a:off x="1074072" y="1412776"/>
                <a:ext cx="5670000" cy="126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6"/>
              <p:cNvCxnSpPr>
                <a:stCxn id="152" idx="4"/>
                <a:endCxn id="158" idx="0"/>
              </p:cNvCxnSpPr>
              <p:nvPr/>
            </p:nvCxnSpPr>
            <p:spPr>
              <a:xfrm flipH="1">
                <a:off x="7552917" y="3631011"/>
                <a:ext cx="1645800" cy="87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6"/>
              <p:cNvCxnSpPr>
                <a:stCxn id="152" idx="4"/>
                <a:endCxn id="155" idx="0"/>
              </p:cNvCxnSpPr>
              <p:nvPr/>
            </p:nvCxnSpPr>
            <p:spPr>
              <a:xfrm>
                <a:off x="9198717" y="3631011"/>
                <a:ext cx="1783500" cy="8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6"/>
              <p:cNvCxnSpPr>
                <a:stCxn id="152" idx="4"/>
                <a:endCxn id="153" idx="0"/>
              </p:cNvCxnSpPr>
              <p:nvPr/>
            </p:nvCxnSpPr>
            <p:spPr>
              <a:xfrm>
                <a:off x="9198717" y="3631011"/>
                <a:ext cx="28500" cy="8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6"/>
              <p:cNvCxnSpPr>
                <a:stCxn id="150" idx="4"/>
                <a:endCxn id="151" idx="0"/>
              </p:cNvCxnSpPr>
              <p:nvPr/>
            </p:nvCxnSpPr>
            <p:spPr>
              <a:xfrm>
                <a:off x="4043772" y="3645024"/>
                <a:ext cx="0" cy="57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6"/>
              <p:cNvCxnSpPr>
                <a:stCxn id="150" idx="4"/>
                <a:endCxn id="159" idx="0"/>
              </p:cNvCxnSpPr>
              <p:nvPr/>
            </p:nvCxnSpPr>
            <p:spPr>
              <a:xfrm flipH="1">
                <a:off x="2143272" y="3645024"/>
                <a:ext cx="1900500" cy="84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6"/>
              <p:cNvCxnSpPr>
                <a:stCxn id="150" idx="4"/>
                <a:endCxn id="154" idx="0"/>
              </p:cNvCxnSpPr>
              <p:nvPr/>
            </p:nvCxnSpPr>
            <p:spPr>
              <a:xfrm>
                <a:off x="4043772" y="3645024"/>
                <a:ext cx="1952100" cy="8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6"/>
              <p:cNvCxnSpPr>
                <a:stCxn id="151" idx="4"/>
                <a:endCxn id="157" idx="0"/>
              </p:cNvCxnSpPr>
              <p:nvPr/>
            </p:nvCxnSpPr>
            <p:spPr>
              <a:xfrm flipH="1">
                <a:off x="2737872" y="5516080"/>
                <a:ext cx="1305900" cy="57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6"/>
              <p:cNvCxnSpPr>
                <a:stCxn id="151" idx="4"/>
                <a:endCxn id="156" idx="0"/>
              </p:cNvCxnSpPr>
              <p:nvPr/>
            </p:nvCxnSpPr>
            <p:spPr>
              <a:xfrm>
                <a:off x="4043772" y="5516080"/>
                <a:ext cx="1303800" cy="57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72" name="Google Shape;172;p16"/>
              <p:cNvSpPr txBox="1"/>
              <p:nvPr/>
            </p:nvSpPr>
            <p:spPr>
              <a:xfrm>
                <a:off x="3647729" y="1691517"/>
                <a:ext cx="789806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 15</a:t>
                </a:r>
                <a:endParaRPr/>
              </a:p>
            </p:txBody>
          </p:sp>
          <p:sp>
            <p:nvSpPr>
              <p:cNvPr id="173" name="Google Shape;173;p16"/>
              <p:cNvSpPr txBox="1"/>
              <p:nvPr/>
            </p:nvSpPr>
            <p:spPr>
              <a:xfrm>
                <a:off x="5352365" y="1772817"/>
                <a:ext cx="833929" cy="529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&gt;= 15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 35</a:t>
                </a:r>
                <a:endParaRPr/>
              </a:p>
            </p:txBody>
          </p:sp>
          <p:sp>
            <p:nvSpPr>
              <p:cNvPr id="174" name="Google Shape;174;p16"/>
              <p:cNvSpPr txBox="1"/>
              <p:nvPr/>
            </p:nvSpPr>
            <p:spPr>
              <a:xfrm>
                <a:off x="8090661" y="1619507"/>
                <a:ext cx="789806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 35</a:t>
                </a:r>
                <a:endParaRPr/>
              </a:p>
            </p:txBody>
          </p:sp>
          <p:sp>
            <p:nvSpPr>
              <p:cNvPr id="175" name="Google Shape;175;p16"/>
              <p:cNvSpPr txBox="1"/>
              <p:nvPr/>
            </p:nvSpPr>
            <p:spPr>
              <a:xfrm>
                <a:off x="2748757" y="3734210"/>
                <a:ext cx="767745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boa</a:t>
                </a:r>
                <a:endParaRPr/>
              </a:p>
            </p:txBody>
          </p:sp>
          <p:sp>
            <p:nvSpPr>
              <p:cNvPr id="176" name="Google Shape;176;p16"/>
              <p:cNvSpPr txBox="1"/>
              <p:nvPr/>
            </p:nvSpPr>
            <p:spPr>
              <a:xfrm>
                <a:off x="3272028" y="3895684"/>
                <a:ext cx="1120730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desconhecida</a:t>
                </a:r>
                <a:endParaRPr/>
              </a:p>
            </p:txBody>
          </p:sp>
          <p:sp>
            <p:nvSpPr>
              <p:cNvPr id="177" name="Google Shape;177;p16"/>
              <p:cNvSpPr txBox="1"/>
              <p:nvPr/>
            </p:nvSpPr>
            <p:spPr>
              <a:xfrm>
                <a:off x="4901630" y="3786556"/>
                <a:ext cx="806356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ruim</a:t>
                </a:r>
                <a:endParaRPr/>
              </a:p>
            </p:txBody>
          </p:sp>
          <p:sp>
            <p:nvSpPr>
              <p:cNvPr id="178" name="Google Shape;178;p16"/>
              <p:cNvSpPr txBox="1"/>
              <p:nvPr/>
            </p:nvSpPr>
            <p:spPr>
              <a:xfrm>
                <a:off x="2956742" y="5406128"/>
                <a:ext cx="773263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alta</a:t>
                </a:r>
                <a:endParaRPr/>
              </a:p>
            </p:txBody>
          </p:sp>
          <p:sp>
            <p:nvSpPr>
              <p:cNvPr id="179" name="Google Shape;179;p16"/>
              <p:cNvSpPr txBox="1"/>
              <p:nvPr/>
            </p:nvSpPr>
            <p:spPr>
              <a:xfrm>
                <a:off x="4644656" y="5473363"/>
                <a:ext cx="828417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baixa</a:t>
                </a:r>
                <a:endParaRPr/>
              </a:p>
            </p:txBody>
          </p:sp>
          <p:sp>
            <p:nvSpPr>
              <p:cNvPr id="180" name="Google Shape;180;p16"/>
              <p:cNvSpPr txBox="1"/>
              <p:nvPr/>
            </p:nvSpPr>
            <p:spPr>
              <a:xfrm>
                <a:off x="7861326" y="3815509"/>
                <a:ext cx="767745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boa</a:t>
                </a:r>
                <a:endParaRPr/>
              </a:p>
            </p:txBody>
          </p:sp>
          <p:sp>
            <p:nvSpPr>
              <p:cNvPr id="181" name="Google Shape;181;p16"/>
              <p:cNvSpPr txBox="1"/>
              <p:nvPr/>
            </p:nvSpPr>
            <p:spPr>
              <a:xfrm>
                <a:off x="8470669" y="4031532"/>
                <a:ext cx="1120730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desconhecida</a:t>
                </a:r>
                <a:endParaRPr/>
              </a:p>
            </p:txBody>
          </p:sp>
          <p:sp>
            <p:nvSpPr>
              <p:cNvPr id="182" name="Google Shape;182;p16"/>
              <p:cNvSpPr txBox="1"/>
              <p:nvPr/>
            </p:nvSpPr>
            <p:spPr>
              <a:xfrm>
                <a:off x="10296647" y="3938954"/>
                <a:ext cx="806356" cy="423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ruim</a:t>
                </a:r>
                <a:endParaRPr/>
              </a:p>
            </p:txBody>
          </p:sp>
        </p:grpSp>
        <p:sp>
          <p:nvSpPr>
            <p:cNvPr id="183" name="Google Shape;183;p16"/>
            <p:cNvSpPr txBox="1"/>
            <p:nvPr/>
          </p:nvSpPr>
          <p:spPr>
            <a:xfrm>
              <a:off x="6240016" y="2140708"/>
              <a:ext cx="11594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Árvore de </a:t>
              </a:r>
              <a:b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decisão</a:t>
              </a:r>
              <a:endParaRPr/>
            </a:p>
          </p:txBody>
        </p:sp>
      </p:grpSp>
      <p:cxnSp>
        <p:nvCxnSpPr>
          <p:cNvPr id="184" name="Google Shape;184;p16"/>
          <p:cNvCxnSpPr>
            <a:stCxn id="143" idx="4"/>
          </p:cNvCxnSpPr>
          <p:nvPr/>
        </p:nvCxnSpPr>
        <p:spPr>
          <a:xfrm flipH="1" rot="10800000">
            <a:off x="1415480" y="811500"/>
            <a:ext cx="2088300" cy="261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16"/>
          <p:cNvCxnSpPr>
            <a:stCxn id="143" idx="4"/>
            <a:endCxn id="159" idx="1"/>
          </p:cNvCxnSpPr>
          <p:nvPr/>
        </p:nvCxnSpPr>
        <p:spPr>
          <a:xfrm flipH="1" rot="10800000">
            <a:off x="1415480" y="2829000"/>
            <a:ext cx="1983900" cy="600000"/>
          </a:xfrm>
          <a:prstGeom prst="bentConnector3">
            <a:avLst>
              <a:gd fmla="val 5283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16"/>
          <p:cNvCxnSpPr>
            <a:stCxn id="144" idx="2"/>
            <a:endCxn id="146" idx="3"/>
          </p:cNvCxnSpPr>
          <p:nvPr/>
        </p:nvCxnSpPr>
        <p:spPr>
          <a:xfrm rot="10800000">
            <a:off x="7110220" y="733200"/>
            <a:ext cx="3666300" cy="269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16"/>
          <p:cNvCxnSpPr>
            <a:stCxn id="144" idx="2"/>
            <a:endCxn id="183" idx="3"/>
          </p:cNvCxnSpPr>
          <p:nvPr/>
        </p:nvCxnSpPr>
        <p:spPr>
          <a:xfrm rot="10800000">
            <a:off x="7399420" y="2463900"/>
            <a:ext cx="3377100" cy="965100"/>
          </a:xfrm>
          <a:prstGeom prst="bentConnector3">
            <a:avLst>
              <a:gd fmla="val 5416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16"/>
          <p:cNvSpPr txBox="1"/>
          <p:nvPr/>
        </p:nvSpPr>
        <p:spPr>
          <a:xfrm>
            <a:off x="8904312" y="1691516"/>
            <a:ext cx="1035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8904312" y="1988840"/>
            <a:ext cx="1003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acerto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entropy decision tree"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83" y="1556792"/>
            <a:ext cx="11913594" cy="228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18"/>
          <p:cNvGraphicFramePr/>
          <p:nvPr/>
        </p:nvGraphicFramePr>
        <p:xfrm>
          <a:off x="0" y="43204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1729325"/>
              </a:tblGrid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Risco</a:t>
                      </a:r>
                      <a:endParaRPr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Moderado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Moderado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0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Moderado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Baixo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chemeClr val="dk1"/>
                          </a:solidFill>
                        </a:rPr>
                        <a:t>Alto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18"/>
          <p:cNvSpPr txBox="1"/>
          <p:nvPr/>
        </p:nvSpPr>
        <p:spPr>
          <a:xfrm>
            <a:off x="1991545" y="2348880"/>
            <a:ext cx="18113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= 6/14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1991545" y="2905780"/>
            <a:ext cx="27469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 = 3/14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1991544" y="3462680"/>
            <a:ext cx="199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 = 5/14</a:t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381" y="116633"/>
            <a:ext cx="459251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5350694" y="2639814"/>
            <a:ext cx="679397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-6/14 * log(6/14; 2) – 3/14 * log(3/14; 2) – 5/14 * log(5/14; 2) = 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1,53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19"/>
          <p:cNvGraphicFramePr/>
          <p:nvPr/>
        </p:nvGraphicFramePr>
        <p:xfrm>
          <a:off x="0" y="2504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1639950"/>
                <a:gridCol w="938925"/>
              </a:tblGrid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História do crédito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Risco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Alto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Alto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Moderado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Alto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Baixo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Desconhecida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Baixo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Alto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Moderado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Baixo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Baixo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Alto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3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Moderado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Boa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Baixo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Ruim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Alto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19"/>
          <p:cNvSpPr txBox="1"/>
          <p:nvPr/>
        </p:nvSpPr>
        <p:spPr>
          <a:xfrm>
            <a:off x="2567608" y="2998693"/>
            <a:ext cx="1136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crédito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4099548" y="908720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4099548" y="3133417"/>
            <a:ext cx="1492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Desconhecida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4099548" y="5507940"/>
            <a:ext cx="668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Ruim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6392953" y="4462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6355896" y="880584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6384032" y="1691516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6388572" y="2248736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6351515" y="3112832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6379651" y="3923764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6391285" y="4653136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6354228" y="5489096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6382364" y="6300028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cxnSp>
        <p:nvCxnSpPr>
          <p:cNvPr id="223" name="Google Shape;223;p19"/>
          <p:cNvCxnSpPr>
            <a:stCxn id="210" idx="3"/>
            <a:endCxn id="211" idx="1"/>
          </p:cNvCxnSpPr>
          <p:nvPr/>
        </p:nvCxnSpPr>
        <p:spPr>
          <a:xfrm flipH="1" rot="10800000">
            <a:off x="3704009" y="1093458"/>
            <a:ext cx="395400" cy="222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19"/>
          <p:cNvCxnSpPr>
            <a:stCxn id="210" idx="3"/>
            <a:endCxn id="212" idx="1"/>
          </p:cNvCxnSpPr>
          <p:nvPr/>
        </p:nvCxnSpPr>
        <p:spPr>
          <a:xfrm flipH="1" rot="10800000">
            <a:off x="3704009" y="3317958"/>
            <a:ext cx="3954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19"/>
          <p:cNvCxnSpPr>
            <a:stCxn id="210" idx="3"/>
            <a:endCxn id="213" idx="1"/>
          </p:cNvCxnSpPr>
          <p:nvPr/>
        </p:nvCxnSpPr>
        <p:spPr>
          <a:xfrm>
            <a:off x="3704009" y="3321858"/>
            <a:ext cx="395400" cy="237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19"/>
          <p:cNvCxnSpPr>
            <a:stCxn id="211" idx="3"/>
            <a:endCxn id="214" idx="1"/>
          </p:cNvCxnSpPr>
          <p:nvPr/>
        </p:nvCxnSpPr>
        <p:spPr>
          <a:xfrm flipH="1" rot="10800000">
            <a:off x="4641684" y="229386"/>
            <a:ext cx="175140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19"/>
          <p:cNvCxnSpPr>
            <a:stCxn id="211" idx="3"/>
            <a:endCxn id="215" idx="1"/>
          </p:cNvCxnSpPr>
          <p:nvPr/>
        </p:nvCxnSpPr>
        <p:spPr>
          <a:xfrm flipH="1" rot="10800000">
            <a:off x="4641684" y="1065186"/>
            <a:ext cx="1714200" cy="2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19"/>
          <p:cNvCxnSpPr>
            <a:stCxn id="211" idx="3"/>
            <a:endCxn id="216" idx="1"/>
          </p:cNvCxnSpPr>
          <p:nvPr/>
        </p:nvCxnSpPr>
        <p:spPr>
          <a:xfrm>
            <a:off x="4641684" y="1093386"/>
            <a:ext cx="1742400" cy="78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19"/>
          <p:cNvCxnSpPr>
            <a:stCxn id="212" idx="3"/>
            <a:endCxn id="217" idx="1"/>
          </p:cNvCxnSpPr>
          <p:nvPr/>
        </p:nvCxnSpPr>
        <p:spPr>
          <a:xfrm flipH="1" rot="10800000">
            <a:off x="5591944" y="2433383"/>
            <a:ext cx="796500" cy="88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19"/>
          <p:cNvCxnSpPr>
            <a:stCxn id="212" idx="3"/>
            <a:endCxn id="218" idx="1"/>
          </p:cNvCxnSpPr>
          <p:nvPr/>
        </p:nvCxnSpPr>
        <p:spPr>
          <a:xfrm flipH="1" rot="10800000">
            <a:off x="5591944" y="3297383"/>
            <a:ext cx="759600" cy="2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19"/>
          <p:cNvCxnSpPr>
            <a:stCxn id="212" idx="3"/>
            <a:endCxn id="219" idx="1"/>
          </p:cNvCxnSpPr>
          <p:nvPr/>
        </p:nvCxnSpPr>
        <p:spPr>
          <a:xfrm>
            <a:off x="5591944" y="3318083"/>
            <a:ext cx="787800" cy="79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19"/>
          <p:cNvCxnSpPr>
            <a:stCxn id="213" idx="3"/>
            <a:endCxn id="220" idx="1"/>
          </p:cNvCxnSpPr>
          <p:nvPr/>
        </p:nvCxnSpPr>
        <p:spPr>
          <a:xfrm flipH="1" rot="10800000">
            <a:off x="4768321" y="4837906"/>
            <a:ext cx="1623000" cy="8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19"/>
          <p:cNvCxnSpPr>
            <a:stCxn id="213" idx="3"/>
            <a:endCxn id="221" idx="1"/>
          </p:cNvCxnSpPr>
          <p:nvPr/>
        </p:nvCxnSpPr>
        <p:spPr>
          <a:xfrm flipH="1" rot="10800000">
            <a:off x="4768321" y="5673706"/>
            <a:ext cx="1585800" cy="1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19"/>
          <p:cNvCxnSpPr>
            <a:stCxn id="213" idx="3"/>
            <a:endCxn id="222" idx="1"/>
          </p:cNvCxnSpPr>
          <p:nvPr/>
        </p:nvCxnSpPr>
        <p:spPr>
          <a:xfrm>
            <a:off x="4768321" y="5692606"/>
            <a:ext cx="1614000" cy="79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19"/>
          <p:cNvSpPr txBox="1"/>
          <p:nvPr/>
        </p:nvSpPr>
        <p:spPr>
          <a:xfrm>
            <a:off x="2783632" y="364502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4107912" y="1210820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5/14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4511824" y="3402093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5/14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4107912" y="5811651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4/14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6464961" y="32336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1/5</a:t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6645497" y="113881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1/5</a:t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6484176" y="189347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3/5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6412168" y="248527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2/5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6617361" y="335699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1/5</a:t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6480697" y="4153856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2/5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6426236" y="4883228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3/4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6578636" y="572396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1/4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6580841" y="6530120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6433" y="67079"/>
            <a:ext cx="2361945" cy="51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 txBox="1"/>
          <p:nvPr/>
        </p:nvSpPr>
        <p:spPr>
          <a:xfrm>
            <a:off x="7771910" y="786930"/>
            <a:ext cx="3902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-1/5 * log(1/5; 2) – 1/5 * log(1/5; 2) – 3/5 * log(3/5;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1,37</a:t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7766252" y="3060249"/>
            <a:ext cx="3902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-2/5 * log(2/5; 2) – 1/5 * log(1/5; 2) – 2/5 * log(2/5;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1,52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7721077" y="5431576"/>
            <a:ext cx="3902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-3/4 * log(3/4; 2) – 1/4 * log(1/4; 2) – 0 * log(0;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0,81</a:t>
            </a:r>
            <a:endParaRPr/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927" y="108160"/>
            <a:ext cx="4181699" cy="47739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/>
          <p:nvPr/>
        </p:nvSpPr>
        <p:spPr>
          <a:xfrm>
            <a:off x="7766251" y="4000708"/>
            <a:ext cx="44257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Ganho(História) = 1,53 – (5/14 * 1,37) – (5/14 * 1,52) – (4/14 * 0,81) = 0,26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/>
        </p:nvSpPr>
        <p:spPr>
          <a:xfrm>
            <a:off x="2567608" y="2998693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Dívida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4099548" y="908720"/>
            <a:ext cx="555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4099548" y="5507940"/>
            <a:ext cx="679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Baixa</a:t>
            </a: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6392953" y="4462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6355896" y="880584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6384032" y="1691516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6391285" y="4653136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6354228" y="5489096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6382364" y="6300028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cxnSp>
        <p:nvCxnSpPr>
          <p:cNvPr id="267" name="Google Shape;267;p20"/>
          <p:cNvCxnSpPr>
            <a:stCxn id="258" idx="3"/>
            <a:endCxn id="259" idx="1"/>
          </p:cNvCxnSpPr>
          <p:nvPr/>
        </p:nvCxnSpPr>
        <p:spPr>
          <a:xfrm flipH="1" rot="10800000">
            <a:off x="3337371" y="1093259"/>
            <a:ext cx="762300" cy="209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20"/>
          <p:cNvCxnSpPr>
            <a:stCxn id="258" idx="3"/>
            <a:endCxn id="260" idx="1"/>
          </p:cNvCxnSpPr>
          <p:nvPr/>
        </p:nvCxnSpPr>
        <p:spPr>
          <a:xfrm>
            <a:off x="3337371" y="3183359"/>
            <a:ext cx="762300" cy="250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20"/>
          <p:cNvCxnSpPr>
            <a:stCxn id="259" idx="3"/>
            <a:endCxn id="261" idx="1"/>
          </p:cNvCxnSpPr>
          <p:nvPr/>
        </p:nvCxnSpPr>
        <p:spPr>
          <a:xfrm flipH="1" rot="10800000">
            <a:off x="4654893" y="229386"/>
            <a:ext cx="173820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20"/>
          <p:cNvCxnSpPr>
            <a:stCxn id="259" idx="3"/>
            <a:endCxn id="262" idx="1"/>
          </p:cNvCxnSpPr>
          <p:nvPr/>
        </p:nvCxnSpPr>
        <p:spPr>
          <a:xfrm flipH="1" rot="10800000">
            <a:off x="4654893" y="1065186"/>
            <a:ext cx="1701000" cy="2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20"/>
          <p:cNvCxnSpPr>
            <a:stCxn id="259" idx="3"/>
            <a:endCxn id="263" idx="1"/>
          </p:cNvCxnSpPr>
          <p:nvPr/>
        </p:nvCxnSpPr>
        <p:spPr>
          <a:xfrm>
            <a:off x="4654893" y="1093386"/>
            <a:ext cx="1729200" cy="78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20"/>
          <p:cNvCxnSpPr>
            <a:stCxn id="260" idx="3"/>
            <a:endCxn id="264" idx="1"/>
          </p:cNvCxnSpPr>
          <p:nvPr/>
        </p:nvCxnSpPr>
        <p:spPr>
          <a:xfrm flipH="1" rot="10800000">
            <a:off x="4778580" y="4837906"/>
            <a:ext cx="1612800" cy="8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20"/>
          <p:cNvCxnSpPr>
            <a:stCxn id="260" idx="3"/>
            <a:endCxn id="265" idx="1"/>
          </p:cNvCxnSpPr>
          <p:nvPr/>
        </p:nvCxnSpPr>
        <p:spPr>
          <a:xfrm flipH="1" rot="10800000">
            <a:off x="4778580" y="5673706"/>
            <a:ext cx="1575600" cy="1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20"/>
          <p:cNvCxnSpPr>
            <a:stCxn id="260" idx="3"/>
            <a:endCxn id="266" idx="1"/>
          </p:cNvCxnSpPr>
          <p:nvPr/>
        </p:nvCxnSpPr>
        <p:spPr>
          <a:xfrm>
            <a:off x="4778580" y="5692606"/>
            <a:ext cx="1603800" cy="79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20"/>
          <p:cNvSpPr txBox="1"/>
          <p:nvPr/>
        </p:nvSpPr>
        <p:spPr>
          <a:xfrm>
            <a:off x="2711624" y="328498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4107912" y="1210820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4107912" y="5811651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6464961" y="32336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4/7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6645497" y="113881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1/7</a:t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6484176" y="1893472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2/7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6426236" y="4883228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2/7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6578636" y="572396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2/7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6496433" y="6530120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3/7</a:t>
            </a:r>
            <a:endParaRPr/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6433" y="67079"/>
            <a:ext cx="2361945" cy="51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0"/>
          <p:cNvSpPr txBox="1"/>
          <p:nvPr/>
        </p:nvSpPr>
        <p:spPr>
          <a:xfrm>
            <a:off x="7771910" y="786930"/>
            <a:ext cx="3902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-4/7 * log(4/7; 2) – 1/7 * log(1/7; 2) – 2/7 * log(2/7;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1,38</a:t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7721077" y="5431576"/>
            <a:ext cx="3902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-2/7 * log(2/7; 2) – 2/7 * log(2/7; 2) – 3/7 * log(3/7;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1,56</a:t>
            </a:r>
            <a:endParaRPr/>
          </a:p>
        </p:txBody>
      </p:sp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927" y="108160"/>
            <a:ext cx="4181699" cy="47739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 txBox="1"/>
          <p:nvPr/>
        </p:nvSpPr>
        <p:spPr>
          <a:xfrm>
            <a:off x="4317195" y="3111351"/>
            <a:ext cx="76714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Ganho(Dívida) = 1,53 – (7/14 * 1,38) – (7/14 * 1,56) = 0,06</a:t>
            </a:r>
            <a:endParaRPr/>
          </a:p>
        </p:txBody>
      </p:sp>
      <p:graphicFrame>
        <p:nvGraphicFramePr>
          <p:cNvPr id="289" name="Google Shape;289;p20"/>
          <p:cNvGraphicFramePr/>
          <p:nvPr/>
        </p:nvGraphicFramePr>
        <p:xfrm>
          <a:off x="-24680" y="-1154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1085225"/>
                <a:gridCol w="1297000"/>
              </a:tblGrid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Dívida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Risco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Moderado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Moderado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Baixa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6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Moderado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/>
        </p:nvSpPr>
        <p:spPr>
          <a:xfrm>
            <a:off x="2567608" y="2998693"/>
            <a:ext cx="10770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Garantias</a:t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4099548" y="908720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</a:t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4099548" y="5507940"/>
            <a:ext cx="1141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Adequada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6392953" y="4462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6355896" y="880584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6384032" y="1691516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6391285" y="4653136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6354228" y="5489096"/>
            <a:ext cx="117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6382364" y="6300028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endParaRPr/>
          </a:p>
        </p:txBody>
      </p:sp>
      <p:cxnSp>
        <p:nvCxnSpPr>
          <p:cNvPr id="303" name="Google Shape;303;p21"/>
          <p:cNvCxnSpPr>
            <a:stCxn id="294" idx="3"/>
            <a:endCxn id="295" idx="1"/>
          </p:cNvCxnSpPr>
          <p:nvPr/>
        </p:nvCxnSpPr>
        <p:spPr>
          <a:xfrm flipH="1" rot="10800000">
            <a:off x="3644698" y="1093259"/>
            <a:ext cx="454800" cy="209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4" name="Google Shape;304;p21"/>
          <p:cNvCxnSpPr>
            <a:stCxn id="294" idx="3"/>
            <a:endCxn id="296" idx="1"/>
          </p:cNvCxnSpPr>
          <p:nvPr/>
        </p:nvCxnSpPr>
        <p:spPr>
          <a:xfrm>
            <a:off x="3644698" y="3183359"/>
            <a:ext cx="454800" cy="250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21"/>
          <p:cNvCxnSpPr>
            <a:stCxn id="295" idx="3"/>
            <a:endCxn id="297" idx="1"/>
          </p:cNvCxnSpPr>
          <p:nvPr/>
        </p:nvCxnSpPr>
        <p:spPr>
          <a:xfrm flipH="1" rot="10800000">
            <a:off x="5209147" y="229386"/>
            <a:ext cx="118380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21"/>
          <p:cNvCxnSpPr>
            <a:stCxn id="295" idx="3"/>
            <a:endCxn id="298" idx="1"/>
          </p:cNvCxnSpPr>
          <p:nvPr/>
        </p:nvCxnSpPr>
        <p:spPr>
          <a:xfrm flipH="1" rot="10800000">
            <a:off x="5209147" y="1065186"/>
            <a:ext cx="1146600" cy="2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21"/>
          <p:cNvCxnSpPr>
            <a:stCxn id="295" idx="3"/>
            <a:endCxn id="299" idx="1"/>
          </p:cNvCxnSpPr>
          <p:nvPr/>
        </p:nvCxnSpPr>
        <p:spPr>
          <a:xfrm>
            <a:off x="5209147" y="1093386"/>
            <a:ext cx="1174800" cy="78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21"/>
          <p:cNvCxnSpPr>
            <a:stCxn id="296" idx="3"/>
            <a:endCxn id="300" idx="1"/>
          </p:cNvCxnSpPr>
          <p:nvPr/>
        </p:nvCxnSpPr>
        <p:spPr>
          <a:xfrm flipH="1" rot="10800000">
            <a:off x="5241207" y="4837906"/>
            <a:ext cx="1150200" cy="8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21"/>
          <p:cNvCxnSpPr>
            <a:stCxn id="296" idx="3"/>
            <a:endCxn id="301" idx="1"/>
          </p:cNvCxnSpPr>
          <p:nvPr/>
        </p:nvCxnSpPr>
        <p:spPr>
          <a:xfrm flipH="1" rot="10800000">
            <a:off x="5241207" y="5673706"/>
            <a:ext cx="1113000" cy="1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21"/>
          <p:cNvCxnSpPr>
            <a:stCxn id="296" idx="3"/>
            <a:endCxn id="302" idx="1"/>
          </p:cNvCxnSpPr>
          <p:nvPr/>
        </p:nvCxnSpPr>
        <p:spPr>
          <a:xfrm>
            <a:off x="5241207" y="5692606"/>
            <a:ext cx="1141200" cy="79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21"/>
          <p:cNvSpPr txBox="1"/>
          <p:nvPr/>
        </p:nvSpPr>
        <p:spPr>
          <a:xfrm>
            <a:off x="2868984" y="328498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4295800" y="1210820"/>
            <a:ext cx="742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11/14</a:t>
            </a:r>
            <a:endParaRPr/>
          </a:p>
        </p:txBody>
      </p:sp>
      <p:sp>
        <p:nvSpPr>
          <p:cNvPr id="313" name="Google Shape;313;p21"/>
          <p:cNvSpPr txBox="1"/>
          <p:nvPr/>
        </p:nvSpPr>
        <p:spPr>
          <a:xfrm>
            <a:off x="4318380" y="5811651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3/14</a:t>
            </a:r>
            <a:endParaRPr/>
          </a:p>
        </p:txBody>
      </p:sp>
      <p:sp>
        <p:nvSpPr>
          <p:cNvPr id="314" name="Google Shape;314;p21"/>
          <p:cNvSpPr txBox="1"/>
          <p:nvPr/>
        </p:nvSpPr>
        <p:spPr>
          <a:xfrm>
            <a:off x="6380553" y="309296"/>
            <a:ext cx="774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6/11</a:t>
            </a:r>
            <a:endParaRPr/>
          </a:p>
        </p:txBody>
      </p:sp>
      <p:sp>
        <p:nvSpPr>
          <p:cNvPr id="315" name="Google Shape;315;p21"/>
          <p:cNvSpPr txBox="1"/>
          <p:nvPr/>
        </p:nvSpPr>
        <p:spPr>
          <a:xfrm>
            <a:off x="6631429" y="1138812"/>
            <a:ext cx="688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2/11</a:t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6427904" y="1907540"/>
            <a:ext cx="8354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3/11</a:t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6522901" y="4883228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18" name="Google Shape;318;p21"/>
          <p:cNvSpPr txBox="1"/>
          <p:nvPr/>
        </p:nvSpPr>
        <p:spPr>
          <a:xfrm>
            <a:off x="6578636" y="5723964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1/3</a:t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>
            <a:off x="6484176" y="6530120"/>
            <a:ext cx="567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2/3</a:t>
            </a:r>
            <a:endParaRPr/>
          </a:p>
        </p:txBody>
      </p:sp>
      <p:pic>
        <p:nvPicPr>
          <p:cNvPr id="320" name="Google Shape;3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6433" y="67079"/>
            <a:ext cx="2361945" cy="518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 txBox="1"/>
          <p:nvPr/>
        </p:nvSpPr>
        <p:spPr>
          <a:xfrm>
            <a:off x="7771909" y="786930"/>
            <a:ext cx="41816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-6/11 * log(6/11; 2) – 2/11 * log(2/11; 2) – 3/11 * log(3/11;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1,44</a:t>
            </a:r>
            <a:endParaRPr/>
          </a:p>
        </p:txBody>
      </p:sp>
      <p:sp>
        <p:nvSpPr>
          <p:cNvPr id="322" name="Google Shape;322;p21"/>
          <p:cNvSpPr txBox="1"/>
          <p:nvPr/>
        </p:nvSpPr>
        <p:spPr>
          <a:xfrm>
            <a:off x="7721077" y="5431576"/>
            <a:ext cx="3902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-0 * log(0; 2) – 1/3 * log(1/3; 2) – 2/3 * log(2/3; 2) =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0,92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927" y="108160"/>
            <a:ext cx="4181699" cy="47739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 txBox="1"/>
          <p:nvPr/>
        </p:nvSpPr>
        <p:spPr>
          <a:xfrm>
            <a:off x="4102119" y="3111351"/>
            <a:ext cx="80425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Ganho(Garantias) = 1,53 – (11/14 * 1,44) – (3/14 * 0,92) = 0,20</a:t>
            </a:r>
            <a:endParaRPr/>
          </a:p>
        </p:txBody>
      </p:sp>
      <p:graphicFrame>
        <p:nvGraphicFramePr>
          <p:cNvPr id="325" name="Google Shape;325;p21"/>
          <p:cNvGraphicFramePr/>
          <p:nvPr/>
        </p:nvGraphicFramePr>
        <p:xfrm>
          <a:off x="-24679" y="25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{E7B6B8AB-65AD-477A-BA08-B977FFD91C11}</a:tableStyleId>
              </a:tblPr>
              <a:tblGrid>
                <a:gridCol w="1415050"/>
                <a:gridCol w="1132050"/>
              </a:tblGrid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Garantias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Risco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Moderado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Moderado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Adequada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6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Moderado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Baixo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45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Nenhuma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Alto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