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9144000" cy="5143500"/>
  <p:embeddedFontLst>
    <p:embeddedFont>
      <p:font typeface="Tahom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98D3E4-59F5-432F-879A-5C92BF3B1729}">
  <a:tblStyle styleId="{5498D3E4-59F5-432F-879A-5C92BF3B172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EEE8"/>
          </a:solidFill>
        </a:fill>
      </a:tcStyle>
    </a:wholeTbl>
    <a:band1H>
      <a:tcTxStyle/>
      <a:tcStyle>
        <a:fill>
          <a:solidFill>
            <a:srgbClr val="FCDCCE"/>
          </a:solidFill>
        </a:fill>
      </a:tcStyle>
    </a:band1H>
    <a:band2H>
      <a:tcTxStyle/>
    </a:band2H>
    <a:band1V>
      <a:tcTxStyle/>
      <a:tcStyle>
        <a:fill>
          <a:solidFill>
            <a:srgbClr val="FCDC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Tahoma-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Tahom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6325"/>
            <a:ext cx="3962400" cy="257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1: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1:notes"/>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35e11428b_0_20: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35e11428b_0_20: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e35e11428b_0_20: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1830e023a_1_16: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1830e023a_1_16: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e1830e023a_1_16: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17ef7d2a1_1_1: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17ef7d2a1_1_1: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e17ef7d2a1_1_1: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1830e023a_1_42: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1830e023a_1_42: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e1830e023a_1_42: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1830e023a_0_6: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1830e023a_0_6: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e1830e023a_0_6: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1830e023a_1_25: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1830e023a_1_25: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e1830e023a_1_25: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17ef7d2a1_1_16: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17ef7d2a1_1_16: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e17ef7d2a1_1_16: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35e11428b_0_14: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35e11428b_0_14: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e35e11428b_0_14: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1830e023a_3_0: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1830e023a_3_0: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e1830e023a_3_0: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1830e023a_1_9: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e1830e023a_1_9: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1830e023a_1_31:notes"/>
          <p:cNvSpPr/>
          <p:nvPr>
            <p:ph idx="2" type="sldImg"/>
          </p:nvPr>
        </p:nvSpPr>
        <p:spPr>
          <a:xfrm>
            <a:off x="3028950" y="642938"/>
            <a:ext cx="3086100" cy="17367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1830e023a_1_31:notes"/>
          <p:cNvSpPr txBox="1"/>
          <p:nvPr>
            <p:ph idx="1" type="body"/>
          </p:nvPr>
        </p:nvSpPr>
        <p:spPr>
          <a:xfrm>
            <a:off x="914400" y="2474913"/>
            <a:ext cx="7315200" cy="2025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e1830e023a_1_31:notes"/>
          <p:cNvSpPr txBox="1"/>
          <p:nvPr>
            <p:ph idx="12" type="sldNum"/>
          </p:nvPr>
        </p:nvSpPr>
        <p:spPr>
          <a:xfrm>
            <a:off x="5180013" y="4886325"/>
            <a:ext cx="3962400" cy="257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9" name="Shape 19"/>
        <p:cNvGrpSpPr/>
        <p:nvPr/>
      </p:nvGrpSpPr>
      <p:grpSpPr>
        <a:xfrm>
          <a:off x="0" y="0"/>
          <a:ext cx="0" cy="0"/>
          <a:chOff x="0" y="0"/>
          <a:chExt cx="0" cy="0"/>
        </a:xfrm>
      </p:grpSpPr>
      <p:sp>
        <p:nvSpPr>
          <p:cNvPr id="20" name="Google Shape;20;p2"/>
          <p:cNvSpPr txBox="1"/>
          <p:nvPr>
            <p:ph type="ctr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3"/>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600">
                <a:solidFill>
                  <a:srgbClr val="595959"/>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4"/>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sp>
        <p:nvSpPr>
          <p:cNvPr id="37" name="Google Shape;37;p5"/>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3" name="Shape 43"/>
        <p:cNvGrpSpPr/>
        <p:nvPr/>
      </p:nvGrpSpPr>
      <p:grpSpPr>
        <a:xfrm>
          <a:off x="0" y="0"/>
          <a:ext cx="0" cy="0"/>
          <a:chOff x="0" y="0"/>
          <a:chExt cx="0" cy="0"/>
        </a:xfrm>
      </p:grpSpPr>
      <p:sp>
        <p:nvSpPr>
          <p:cNvPr id="44" name="Google Shape;44;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CA"/>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854480" y="4828426"/>
            <a:ext cx="497334" cy="240017"/>
          </a:xfrm>
          <a:prstGeom prst="rect">
            <a:avLst/>
          </a:prstGeom>
          <a:noFill/>
          <a:ln>
            <a:noFill/>
          </a:ln>
        </p:spPr>
      </p:pic>
      <p:sp>
        <p:nvSpPr>
          <p:cNvPr id="11" name="Google Shape;11;p1"/>
          <p:cNvSpPr/>
          <p:nvPr/>
        </p:nvSpPr>
        <p:spPr>
          <a:xfrm>
            <a:off x="0" y="49"/>
            <a:ext cx="500380" cy="5143500"/>
          </a:xfrm>
          <a:custGeom>
            <a:rect b="b" l="l" r="r" t="t"/>
            <a:pathLst>
              <a:path extrusionOk="0" h="5143500" w="500380">
                <a:moveTo>
                  <a:pt x="499799" y="5143499"/>
                </a:moveTo>
                <a:lnTo>
                  <a:pt x="0" y="5143499"/>
                </a:lnTo>
                <a:lnTo>
                  <a:pt x="0" y="0"/>
                </a:lnTo>
                <a:lnTo>
                  <a:pt x="499799" y="0"/>
                </a:lnTo>
                <a:lnTo>
                  <a:pt x="499799" y="51434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8636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1158899" y="817225"/>
            <a:ext cx="295275" cy="44450"/>
          </a:xfrm>
          <a:custGeom>
            <a:rect b="b" l="l" r="r" t="t"/>
            <a:pathLst>
              <a:path extrusionOk="0" h="44450" w="295275">
                <a:moveTo>
                  <a:pt x="295199" y="44099"/>
                </a:moveTo>
                <a:lnTo>
                  <a:pt x="0" y="44099"/>
                </a:lnTo>
                <a:lnTo>
                  <a:pt x="0" y="0"/>
                </a:lnTo>
                <a:lnTo>
                  <a:pt x="295199" y="0"/>
                </a:lnTo>
                <a:lnTo>
                  <a:pt x="295199" y="44099"/>
                </a:lnTo>
                <a:close/>
              </a:path>
            </a:pathLst>
          </a:custGeom>
          <a:solidFill>
            <a:srgbClr val="EB55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txBox="1"/>
          <p:nvPr>
            <p:ph type="title"/>
          </p:nvPr>
        </p:nvSpPr>
        <p:spPr>
          <a:xfrm>
            <a:off x="821750" y="303367"/>
            <a:ext cx="7500499" cy="42164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600" u="none" cap="none" strike="noStrik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799629" y="1275037"/>
            <a:ext cx="7544740" cy="18923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rgbClr val="595959"/>
                </a:solidFill>
                <a:latin typeface="Tahoma"/>
                <a:ea typeface="Tahoma"/>
                <a:cs typeface="Tahoma"/>
                <a:sym typeface="Tahom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6" name="Google Shape;16;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b="0" u="non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jpg"/><Relationship Id="rId5"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voxeu.org/article/how-banks-affect-investment-and-growth" TargetMode="External"/><Relationship Id="rId4" Type="http://schemas.openxmlformats.org/officeDocument/2006/relationships/hyperlink" Target="https://www.iiba.org/professional-development/career-centre/what-is-business-analysis/" TargetMode="External"/><Relationship Id="rId5" Type="http://schemas.openxmlformats.org/officeDocument/2006/relationships/hyperlink" Target="https://www.investopedia.com/terms/s/swot.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 name="Shape 51"/>
        <p:cNvGrpSpPr/>
        <p:nvPr/>
      </p:nvGrpSpPr>
      <p:grpSpPr>
        <a:xfrm>
          <a:off x="0" y="0"/>
          <a:ext cx="0" cy="0"/>
          <a:chOff x="0" y="0"/>
          <a:chExt cx="0" cy="0"/>
        </a:xfrm>
      </p:grpSpPr>
      <p:grpSp>
        <p:nvGrpSpPr>
          <p:cNvPr id="52" name="Google Shape;52;p7"/>
          <p:cNvGrpSpPr/>
          <p:nvPr/>
        </p:nvGrpSpPr>
        <p:grpSpPr>
          <a:xfrm>
            <a:off x="-65493" y="1732"/>
            <a:ext cx="5105084" cy="5143500"/>
            <a:chOff x="1649" y="0"/>
            <a:chExt cx="5017135" cy="5143500"/>
          </a:xfrm>
        </p:grpSpPr>
        <p:sp>
          <p:nvSpPr>
            <p:cNvPr id="53" name="Google Shape;53;p7"/>
            <p:cNvSpPr/>
            <p:nvPr/>
          </p:nvSpPr>
          <p:spPr>
            <a:xfrm>
              <a:off x="1649" y="0"/>
              <a:ext cx="4996180" cy="5143500"/>
            </a:xfrm>
            <a:custGeom>
              <a:rect b="b" l="l" r="r" t="t"/>
              <a:pathLst>
                <a:path extrusionOk="0" h="5143500" w="4996180">
                  <a:moveTo>
                    <a:pt x="0" y="5143499"/>
                  </a:moveTo>
                  <a:lnTo>
                    <a:pt x="4996174" y="5143499"/>
                  </a:lnTo>
                  <a:lnTo>
                    <a:pt x="4996174" y="0"/>
                  </a:lnTo>
                  <a:lnTo>
                    <a:pt x="0" y="0"/>
                  </a:lnTo>
                  <a:lnTo>
                    <a:pt x="0" y="5143499"/>
                  </a:lnTo>
                  <a:close/>
                </a:path>
              </a:pathLst>
            </a:custGeom>
            <a:solidFill>
              <a:srgbClr val="1A99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7"/>
            <p:cNvSpPr/>
            <p:nvPr/>
          </p:nvSpPr>
          <p:spPr>
            <a:xfrm>
              <a:off x="1649" y="0"/>
              <a:ext cx="5017135" cy="5143500"/>
            </a:xfrm>
            <a:custGeom>
              <a:rect b="b" l="l" r="r" t="t"/>
              <a:pathLst>
                <a:path extrusionOk="0" h="5143500" w="5017135">
                  <a:moveTo>
                    <a:pt x="0" y="0"/>
                  </a:moveTo>
                  <a:lnTo>
                    <a:pt x="5016599" y="0"/>
                  </a:lnTo>
                  <a:lnTo>
                    <a:pt x="50165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5" name="Google Shape;55;p7"/>
          <p:cNvGrpSpPr/>
          <p:nvPr/>
        </p:nvGrpSpPr>
        <p:grpSpPr>
          <a:xfrm>
            <a:off x="4997825" y="0"/>
            <a:ext cx="4146550" cy="5143500"/>
            <a:chOff x="4997825" y="0"/>
            <a:chExt cx="4146550" cy="5143500"/>
          </a:xfrm>
        </p:grpSpPr>
        <p:pic>
          <p:nvPicPr>
            <p:cNvPr id="56" name="Google Shape;56;p7"/>
            <p:cNvPicPr preferRelativeResize="0"/>
            <p:nvPr/>
          </p:nvPicPr>
          <p:blipFill rotWithShape="1">
            <a:blip r:embed="rId3">
              <a:alphaModFix/>
            </a:blip>
            <a:srcRect b="0" l="0" r="0" t="0"/>
            <a:stretch/>
          </p:blipFill>
          <p:spPr>
            <a:xfrm>
              <a:off x="5436674" y="2866624"/>
              <a:ext cx="3619354" cy="954041"/>
            </a:xfrm>
            <a:prstGeom prst="rect">
              <a:avLst/>
            </a:prstGeom>
            <a:noFill/>
            <a:ln>
              <a:noFill/>
            </a:ln>
          </p:spPr>
        </p:pic>
        <p:sp>
          <p:nvSpPr>
            <p:cNvPr id="57" name="Google Shape;57;p7"/>
            <p:cNvSpPr/>
            <p:nvPr/>
          </p:nvSpPr>
          <p:spPr>
            <a:xfrm>
              <a:off x="4997825" y="0"/>
              <a:ext cx="4146550" cy="5143500"/>
            </a:xfrm>
            <a:custGeom>
              <a:rect b="b" l="l" r="r" t="t"/>
              <a:pathLst>
                <a:path extrusionOk="0" h="5143500" w="4146550">
                  <a:moveTo>
                    <a:pt x="4146299" y="5143499"/>
                  </a:moveTo>
                  <a:lnTo>
                    <a:pt x="0" y="5143499"/>
                  </a:lnTo>
                  <a:lnTo>
                    <a:pt x="0" y="0"/>
                  </a:lnTo>
                  <a:lnTo>
                    <a:pt x="4146299" y="0"/>
                  </a:lnTo>
                  <a:lnTo>
                    <a:pt x="4146299" y="51434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7"/>
            <p:cNvSpPr/>
            <p:nvPr/>
          </p:nvSpPr>
          <p:spPr>
            <a:xfrm>
              <a:off x="4997825" y="0"/>
              <a:ext cx="4146550" cy="5143500"/>
            </a:xfrm>
            <a:custGeom>
              <a:rect b="b" l="l" r="r" t="t"/>
              <a:pathLst>
                <a:path extrusionOk="0" h="5143500" w="4146550">
                  <a:moveTo>
                    <a:pt x="0" y="0"/>
                  </a:moveTo>
                  <a:lnTo>
                    <a:pt x="4146299" y="0"/>
                  </a:lnTo>
                  <a:lnTo>
                    <a:pt x="4146299" y="5143499"/>
                  </a:lnTo>
                  <a:lnTo>
                    <a:pt x="0" y="5143499"/>
                  </a:lnTo>
                  <a:lnTo>
                    <a:pt x="0" y="0"/>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9" name="Google Shape;59;p7"/>
            <p:cNvPicPr preferRelativeResize="0"/>
            <p:nvPr/>
          </p:nvPicPr>
          <p:blipFill rotWithShape="1">
            <a:blip r:embed="rId4">
              <a:alphaModFix/>
            </a:blip>
            <a:srcRect b="0" l="0" r="0" t="0"/>
            <a:stretch/>
          </p:blipFill>
          <p:spPr>
            <a:xfrm>
              <a:off x="5053338" y="1277741"/>
              <a:ext cx="4035272" cy="1866119"/>
            </a:xfrm>
            <a:prstGeom prst="rect">
              <a:avLst/>
            </a:prstGeom>
            <a:noFill/>
            <a:ln>
              <a:noFill/>
            </a:ln>
          </p:spPr>
        </p:pic>
      </p:grpSp>
      <p:sp>
        <p:nvSpPr>
          <p:cNvPr id="60" name="Google Shape;60;p7"/>
          <p:cNvSpPr txBox="1"/>
          <p:nvPr/>
        </p:nvSpPr>
        <p:spPr>
          <a:xfrm>
            <a:off x="802475" y="1377186"/>
            <a:ext cx="3053080" cy="954364"/>
          </a:xfrm>
          <a:prstGeom prst="rect">
            <a:avLst/>
          </a:prstGeom>
          <a:noFill/>
          <a:ln>
            <a:noFill/>
          </a:ln>
        </p:spPr>
        <p:txBody>
          <a:bodyPr anchorCtr="0" anchor="t" bIns="0" lIns="0" spcFirstLastPara="1" rIns="0" wrap="square" tIns="8875">
            <a:spAutoFit/>
          </a:bodyPr>
          <a:lstStyle/>
          <a:p>
            <a:pPr indent="0" lvl="0" marL="12700" marR="5080" rtl="0" algn="l">
              <a:lnSpc>
                <a:spcPct val="100699"/>
              </a:lnSpc>
              <a:spcBef>
                <a:spcPts val="0"/>
              </a:spcBef>
              <a:spcAft>
                <a:spcPts val="0"/>
              </a:spcAft>
              <a:buNone/>
            </a:pPr>
            <a:r>
              <a:rPr b="1" lang="en-CA" sz="3600">
                <a:solidFill>
                  <a:srgbClr val="1A1A1A"/>
                </a:solidFill>
                <a:latin typeface="Trebuchet MS"/>
                <a:ea typeface="Trebuchet MS"/>
                <a:cs typeface="Trebuchet MS"/>
                <a:sym typeface="Trebuchet MS"/>
              </a:rPr>
              <a:t>Group 1</a:t>
            </a:r>
            <a:endParaRPr/>
          </a:p>
          <a:p>
            <a:pPr indent="0" lvl="0" marL="12700" marR="5080" rtl="0" algn="l">
              <a:lnSpc>
                <a:spcPct val="100699"/>
              </a:lnSpc>
              <a:spcBef>
                <a:spcPts val="70"/>
              </a:spcBef>
              <a:spcAft>
                <a:spcPts val="0"/>
              </a:spcAft>
              <a:buNone/>
            </a:pPr>
            <a:r>
              <a:rPr b="1" lang="en-CA" sz="2400">
                <a:solidFill>
                  <a:srgbClr val="1A1A1A"/>
                </a:solidFill>
                <a:latin typeface="Trebuchet MS"/>
                <a:ea typeface="Trebuchet MS"/>
                <a:cs typeface="Trebuchet MS"/>
                <a:sym typeface="Trebuchet MS"/>
              </a:rPr>
              <a:t>Project Submission</a:t>
            </a:r>
            <a:endParaRPr sz="2400">
              <a:solidFill>
                <a:schemeClr val="dk1"/>
              </a:solidFill>
              <a:latin typeface="Trebuchet MS"/>
              <a:ea typeface="Trebuchet MS"/>
              <a:cs typeface="Trebuchet MS"/>
              <a:sym typeface="Trebuchet MS"/>
            </a:endParaRPr>
          </a:p>
        </p:txBody>
      </p:sp>
      <p:sp>
        <p:nvSpPr>
          <p:cNvPr id="61" name="Google Shape;61;p7"/>
          <p:cNvSpPr txBox="1"/>
          <p:nvPr/>
        </p:nvSpPr>
        <p:spPr>
          <a:xfrm>
            <a:off x="802650" y="3542596"/>
            <a:ext cx="3222625"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CA" sz="1600">
                <a:solidFill>
                  <a:srgbClr val="595959"/>
                </a:solidFill>
                <a:latin typeface="Tahoma"/>
                <a:ea typeface="Tahoma"/>
                <a:cs typeface="Tahoma"/>
                <a:sym typeface="Tahoma"/>
              </a:rPr>
              <a:t>Due Friday, june 1</a:t>
            </a:r>
            <a:r>
              <a:rPr b="1" baseline="30000" lang="en-CA" sz="1600">
                <a:solidFill>
                  <a:srgbClr val="595959"/>
                </a:solidFill>
                <a:latin typeface="Tahoma"/>
                <a:ea typeface="Tahoma"/>
                <a:cs typeface="Tahoma"/>
                <a:sym typeface="Tahoma"/>
              </a:rPr>
              <a:t>st</a:t>
            </a:r>
            <a:r>
              <a:rPr b="1" lang="en-CA" sz="1600">
                <a:solidFill>
                  <a:srgbClr val="595959"/>
                </a:solidFill>
                <a:latin typeface="Tahoma"/>
                <a:ea typeface="Tahoma"/>
                <a:cs typeface="Tahoma"/>
                <a:sym typeface="Tahoma"/>
              </a:rPr>
              <a:t>  at 1:00pm</a:t>
            </a:r>
            <a:endParaRPr sz="1600">
              <a:solidFill>
                <a:schemeClr val="dk1"/>
              </a:solidFill>
              <a:latin typeface="Tahoma"/>
              <a:ea typeface="Tahoma"/>
              <a:cs typeface="Tahoma"/>
              <a:sym typeface="Tahoma"/>
            </a:endParaRPr>
          </a:p>
        </p:txBody>
      </p:sp>
      <p:pic>
        <p:nvPicPr>
          <p:cNvPr descr="https://lh4.googleusercontent.com/PF4VNLlRhiBxN3EPj7AV5MYCfEGLNPVnENkunCVq6647SGAoLLB9F5ZjNP_PWOAxv5v1mzwpdMF09CbXWhvYsAGwaOAs7VNIfcaH__Va1En7GjqNFsQ0kVSEJE16iPz2vxsR1EJrFlo" id="62" name="Google Shape;62;p7"/>
          <p:cNvPicPr preferRelativeResize="0"/>
          <p:nvPr/>
        </p:nvPicPr>
        <p:blipFill rotWithShape="1">
          <a:blip r:embed="rId5">
            <a:alphaModFix/>
          </a:blip>
          <a:srcRect b="0" l="0" r="0" t="0"/>
          <a:stretch/>
        </p:blipFill>
        <p:spPr>
          <a:xfrm>
            <a:off x="4995067" y="2866624"/>
            <a:ext cx="4158207" cy="22777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CA"/>
              <a:t>Daily transaction of the amount</a:t>
            </a:r>
            <a:endParaRPr/>
          </a:p>
        </p:txBody>
      </p:sp>
      <p:pic>
        <p:nvPicPr>
          <p:cNvPr id="130" name="Google Shape;130;p16"/>
          <p:cNvPicPr preferRelativeResize="0"/>
          <p:nvPr/>
        </p:nvPicPr>
        <p:blipFill>
          <a:blip r:embed="rId3">
            <a:alphaModFix/>
          </a:blip>
          <a:stretch>
            <a:fillRect/>
          </a:stretch>
        </p:blipFill>
        <p:spPr>
          <a:xfrm>
            <a:off x="593424" y="703574"/>
            <a:ext cx="7500600" cy="3487743"/>
          </a:xfrm>
          <a:prstGeom prst="rect">
            <a:avLst/>
          </a:prstGeom>
          <a:noFill/>
          <a:ln>
            <a:noFill/>
          </a:ln>
        </p:spPr>
      </p:pic>
      <p:sp>
        <p:nvSpPr>
          <p:cNvPr id="131" name="Google Shape;131;p16"/>
          <p:cNvSpPr txBox="1"/>
          <p:nvPr/>
        </p:nvSpPr>
        <p:spPr>
          <a:xfrm>
            <a:off x="1456900" y="4345375"/>
            <a:ext cx="662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Tahoma"/>
                <a:ea typeface="Tahoma"/>
                <a:cs typeface="Tahoma"/>
                <a:sym typeface="Tahoma"/>
              </a:rPr>
              <a:t>While overall transactions are increasing, fraud trends remain the same.</a:t>
            </a:r>
            <a:endParaRPr>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7"/>
          <p:cNvPicPr preferRelativeResize="0"/>
          <p:nvPr/>
        </p:nvPicPr>
        <p:blipFill>
          <a:blip r:embed="rId3">
            <a:alphaModFix/>
          </a:blip>
          <a:stretch>
            <a:fillRect/>
          </a:stretch>
        </p:blipFill>
        <p:spPr>
          <a:xfrm>
            <a:off x="139750" y="798525"/>
            <a:ext cx="6409975" cy="3698900"/>
          </a:xfrm>
          <a:prstGeom prst="rect">
            <a:avLst/>
          </a:prstGeom>
          <a:noFill/>
          <a:ln>
            <a:noFill/>
          </a:ln>
        </p:spPr>
      </p:pic>
      <p:sp>
        <p:nvSpPr>
          <p:cNvPr id="138" name="Google Shape;138;p17"/>
          <p:cNvSpPr txBox="1"/>
          <p:nvPr/>
        </p:nvSpPr>
        <p:spPr>
          <a:xfrm>
            <a:off x="6549725" y="1304875"/>
            <a:ext cx="2475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CA">
                <a:latin typeface="Tahoma"/>
                <a:ea typeface="Tahoma"/>
                <a:cs typeface="Tahoma"/>
                <a:sym typeface="Tahoma"/>
              </a:rPr>
              <a:t>Transportation:		84.94</a:t>
            </a:r>
            <a:endParaRPr>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a:latin typeface="Tahoma"/>
                <a:ea typeface="Tahoma"/>
                <a:cs typeface="Tahoma"/>
                <a:sym typeface="Tahoma"/>
              </a:rPr>
              <a:t>Food:			4.41</a:t>
            </a:r>
            <a:endParaRPr>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a:latin typeface="Tahoma"/>
                <a:ea typeface="Tahoma"/>
                <a:cs typeface="Tahoma"/>
                <a:sym typeface="Tahoma"/>
              </a:rPr>
              <a:t>Health:              	2.71    </a:t>
            </a:r>
            <a:endParaRPr>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a:latin typeface="Tahoma"/>
                <a:ea typeface="Tahoma"/>
                <a:cs typeface="Tahoma"/>
                <a:sym typeface="Tahoma"/>
              </a:rPr>
              <a:t>Wellness and Beauty:  2.53     </a:t>
            </a:r>
            <a:endParaRPr>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a:latin typeface="Tahoma"/>
                <a:ea typeface="Tahoma"/>
                <a:cs typeface="Tahoma"/>
                <a:sym typeface="Tahoma"/>
              </a:rPr>
              <a:t>Fashion:              	1.08</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8"/>
          <p:cNvPicPr preferRelativeResize="0"/>
          <p:nvPr/>
        </p:nvPicPr>
        <p:blipFill>
          <a:blip r:embed="rId3">
            <a:alphaModFix/>
          </a:blip>
          <a:stretch>
            <a:fillRect/>
          </a:stretch>
        </p:blipFill>
        <p:spPr>
          <a:xfrm>
            <a:off x="6102275" y="209623"/>
            <a:ext cx="2484075" cy="3629025"/>
          </a:xfrm>
          <a:prstGeom prst="rect">
            <a:avLst/>
          </a:prstGeom>
          <a:noFill/>
          <a:ln>
            <a:noFill/>
          </a:ln>
        </p:spPr>
      </p:pic>
      <p:pic>
        <p:nvPicPr>
          <p:cNvPr id="145" name="Google Shape;145;p18"/>
          <p:cNvPicPr preferRelativeResize="0"/>
          <p:nvPr/>
        </p:nvPicPr>
        <p:blipFill>
          <a:blip r:embed="rId4">
            <a:alphaModFix/>
          </a:blip>
          <a:stretch>
            <a:fillRect/>
          </a:stretch>
        </p:blipFill>
        <p:spPr>
          <a:xfrm>
            <a:off x="5957425" y="3726350"/>
            <a:ext cx="2559625" cy="1136125"/>
          </a:xfrm>
          <a:prstGeom prst="rect">
            <a:avLst/>
          </a:prstGeom>
          <a:noFill/>
          <a:ln>
            <a:noFill/>
          </a:ln>
        </p:spPr>
      </p:pic>
      <p:sp>
        <p:nvSpPr>
          <p:cNvPr id="146" name="Google Shape;146;p18"/>
          <p:cNvSpPr txBox="1"/>
          <p:nvPr/>
        </p:nvSpPr>
        <p:spPr>
          <a:xfrm>
            <a:off x="953500" y="2000650"/>
            <a:ext cx="42441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sz="1600">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sz="1600">
                <a:latin typeface="Tahoma"/>
                <a:ea typeface="Tahoma"/>
                <a:cs typeface="Tahoma"/>
                <a:sym typeface="Tahoma"/>
              </a:rPr>
              <a:t>Contents, Food and Transportation don't have fraudulent transactions</a:t>
            </a:r>
            <a:endParaRPr sz="1600">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CA" sz="1600">
                <a:latin typeface="Tahoma"/>
                <a:ea typeface="Tahoma"/>
                <a:cs typeface="Tahoma"/>
                <a:sym typeface="Tahoma"/>
              </a:rPr>
              <a:t>At same time, Leisure, Travel are category where most of the transactions are fraudulent.</a:t>
            </a:r>
            <a:endParaRPr sz="1600">
              <a:latin typeface="Tahoma"/>
              <a:ea typeface="Tahoma"/>
              <a:cs typeface="Tahoma"/>
              <a:sym typeface="Tahoma"/>
            </a:endParaRPr>
          </a:p>
          <a:p>
            <a:pPr indent="0" lvl="0" marL="0" rtl="0" algn="l">
              <a:spcBef>
                <a:spcPts val="0"/>
              </a:spcBef>
              <a:spcAft>
                <a:spcPts val="0"/>
              </a:spcAft>
              <a:buNone/>
            </a:pPr>
            <a:r>
              <a:t/>
            </a:r>
            <a:endParaRPr sz="1600">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9"/>
          <p:cNvPicPr preferRelativeResize="0"/>
          <p:nvPr/>
        </p:nvPicPr>
        <p:blipFill>
          <a:blip r:embed="rId3">
            <a:alphaModFix/>
          </a:blip>
          <a:stretch>
            <a:fillRect/>
          </a:stretch>
        </p:blipFill>
        <p:spPr>
          <a:xfrm>
            <a:off x="937475" y="1790700"/>
            <a:ext cx="4798450" cy="1562100"/>
          </a:xfrm>
          <a:prstGeom prst="rect">
            <a:avLst/>
          </a:prstGeom>
          <a:noFill/>
          <a:ln>
            <a:noFill/>
          </a:ln>
        </p:spPr>
      </p:pic>
      <p:sp>
        <p:nvSpPr>
          <p:cNvPr id="153" name="Google Shape;153;p19"/>
          <p:cNvSpPr txBox="1"/>
          <p:nvPr/>
        </p:nvSpPr>
        <p:spPr>
          <a:xfrm>
            <a:off x="6245675" y="1760950"/>
            <a:ext cx="252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Tahoma"/>
                <a:ea typeface="Tahoma"/>
                <a:cs typeface="Tahoma"/>
                <a:sym typeface="Tahoma"/>
              </a:rPr>
              <a:t>Probability for the transaction to be in this category knowing that it is a fraud.</a:t>
            </a:r>
            <a:endParaRPr>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0"/>
          <p:cNvPicPr preferRelativeResize="0"/>
          <p:nvPr/>
        </p:nvPicPr>
        <p:blipFill>
          <a:blip r:embed="rId3">
            <a:alphaModFix/>
          </a:blip>
          <a:stretch>
            <a:fillRect/>
          </a:stretch>
        </p:blipFill>
        <p:spPr>
          <a:xfrm>
            <a:off x="240700" y="152400"/>
            <a:ext cx="7423874" cy="3863575"/>
          </a:xfrm>
          <a:prstGeom prst="rect">
            <a:avLst/>
          </a:prstGeom>
          <a:noFill/>
          <a:ln>
            <a:noFill/>
          </a:ln>
        </p:spPr>
      </p:pic>
      <p:sp>
        <p:nvSpPr>
          <p:cNvPr id="160" name="Google Shape;160;p20"/>
          <p:cNvSpPr txBox="1"/>
          <p:nvPr/>
        </p:nvSpPr>
        <p:spPr>
          <a:xfrm>
            <a:off x="1925650" y="4206025"/>
            <a:ext cx="592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Tahoma"/>
                <a:ea typeface="Tahoma"/>
                <a:cs typeface="Tahoma"/>
                <a:sym typeface="Tahoma"/>
              </a:rPr>
              <a:t>As we can see from the graph,we have more fraudulent transactions that can from women</a:t>
            </a:r>
            <a:endParaRPr>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1"/>
          <p:cNvPicPr preferRelativeResize="0"/>
          <p:nvPr/>
        </p:nvPicPr>
        <p:blipFill>
          <a:blip r:embed="rId3">
            <a:alphaModFix/>
          </a:blip>
          <a:stretch>
            <a:fillRect/>
          </a:stretch>
        </p:blipFill>
        <p:spPr>
          <a:xfrm>
            <a:off x="608100" y="152400"/>
            <a:ext cx="5737225" cy="3939600"/>
          </a:xfrm>
          <a:prstGeom prst="rect">
            <a:avLst/>
          </a:prstGeom>
          <a:noFill/>
          <a:ln>
            <a:noFill/>
          </a:ln>
        </p:spPr>
      </p:pic>
      <p:sp>
        <p:nvSpPr>
          <p:cNvPr id="167" name="Google Shape;167;p21"/>
          <p:cNvSpPr txBox="1"/>
          <p:nvPr/>
        </p:nvSpPr>
        <p:spPr>
          <a:xfrm>
            <a:off x="6575075" y="1266850"/>
            <a:ext cx="2141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latin typeface="Tahoma"/>
                <a:ea typeface="Tahoma"/>
                <a:cs typeface="Tahoma"/>
                <a:sym typeface="Tahoma"/>
              </a:rPr>
              <a:t>There is a positive correlation between the amount of the transaction and the fact of the fraud </a:t>
            </a:r>
            <a:endParaRPr>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2"/>
          <p:cNvPicPr preferRelativeResize="0"/>
          <p:nvPr/>
        </p:nvPicPr>
        <p:blipFill>
          <a:blip r:embed="rId3">
            <a:alphaModFix/>
          </a:blip>
          <a:stretch>
            <a:fillRect/>
          </a:stretch>
        </p:blipFill>
        <p:spPr>
          <a:xfrm>
            <a:off x="213050" y="1401875"/>
            <a:ext cx="8839200" cy="20643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SWOT</a:t>
            </a:r>
            <a:endParaRPr/>
          </a:p>
        </p:txBody>
      </p:sp>
      <p:graphicFrame>
        <p:nvGraphicFramePr>
          <p:cNvPr id="179" name="Google Shape;179;p23"/>
          <p:cNvGraphicFramePr/>
          <p:nvPr/>
        </p:nvGraphicFramePr>
        <p:xfrm>
          <a:off x="533400" y="1182688"/>
          <a:ext cx="3000000" cy="3000000"/>
        </p:xfrm>
        <a:graphic>
          <a:graphicData uri="http://schemas.openxmlformats.org/drawingml/2006/table">
            <a:tbl>
              <a:tblPr bandRow="1" firstRow="1">
                <a:noFill/>
                <a:tableStyleId>{5498D3E4-59F5-432F-879A-5C92BF3B1729}</a:tableStyleId>
              </a:tblPr>
              <a:tblGrid>
                <a:gridCol w="1912950"/>
                <a:gridCol w="1989150"/>
              </a:tblGrid>
              <a:tr h="370850">
                <a:tc>
                  <a:txBody>
                    <a:bodyPr/>
                    <a:lstStyle/>
                    <a:p>
                      <a:pPr indent="0" lvl="0" marL="0" marR="0" rtl="0" algn="l">
                        <a:spcBef>
                          <a:spcPts val="0"/>
                        </a:spcBef>
                        <a:spcAft>
                          <a:spcPts val="0"/>
                        </a:spcAft>
                        <a:buNone/>
                      </a:pPr>
                      <a:r>
                        <a:rPr lang="en-CA" sz="1800" u="none" cap="none" strike="noStrike"/>
                        <a:t>Strengths</a:t>
                      </a:r>
                      <a:endParaRPr sz="1800"/>
                    </a:p>
                  </a:txBody>
                  <a:tcPr marT="45725" marB="45725" marR="91450" marL="91450"/>
                </a:tc>
                <a:tc>
                  <a:txBody>
                    <a:bodyPr/>
                    <a:lstStyle/>
                    <a:p>
                      <a:pPr indent="0" lvl="0" marL="0" marR="0" rtl="0" algn="l">
                        <a:spcBef>
                          <a:spcPts val="0"/>
                        </a:spcBef>
                        <a:spcAft>
                          <a:spcPts val="0"/>
                        </a:spcAft>
                        <a:buNone/>
                      </a:pPr>
                      <a:r>
                        <a:rPr lang="en-CA" sz="1800"/>
                        <a:t>Weaknesses</a:t>
                      </a:r>
                      <a:endParaRPr sz="1800"/>
                    </a:p>
                  </a:txBody>
                  <a:tcPr marT="45725" marB="45725" marR="91450" marL="91450"/>
                </a:tc>
              </a:tr>
              <a:tr h="370850">
                <a:tc>
                  <a:txBody>
                    <a:bodyPr/>
                    <a:lstStyle/>
                    <a:p>
                      <a:pPr indent="-342900" lvl="0" marL="342900" marR="0" rtl="0" algn="l">
                        <a:spcBef>
                          <a:spcPts val="0"/>
                        </a:spcBef>
                        <a:spcAft>
                          <a:spcPts val="0"/>
                        </a:spcAft>
                        <a:buSzPts val="1400"/>
                        <a:buFont typeface="Calibri"/>
                        <a:buAutoNum type="arabicPeriod"/>
                      </a:pPr>
                      <a:r>
                        <a:rPr lang="en-CA" sz="1400" u="none" strike="noStrike"/>
                        <a:t>excellent service client</a:t>
                      </a:r>
                      <a:endParaRPr/>
                    </a:p>
                    <a:p>
                      <a:pPr indent="-342900" lvl="0" marL="342900" marR="0" rtl="0" algn="l">
                        <a:spcBef>
                          <a:spcPts val="0"/>
                        </a:spcBef>
                        <a:spcAft>
                          <a:spcPts val="0"/>
                        </a:spcAft>
                        <a:buSzPts val="1400"/>
                        <a:buFont typeface="Calibri"/>
                        <a:buAutoNum type="arabicPeriod"/>
                      </a:pPr>
                      <a:r>
                        <a:rPr lang="en-CA" sz="1400" u="none" strike="noStrike"/>
                        <a:t>Online service client</a:t>
                      </a:r>
                      <a:endParaRPr/>
                    </a:p>
                    <a:p>
                      <a:pPr indent="0" lvl="0" marL="0" marR="0" rtl="0" algn="l">
                        <a:spcBef>
                          <a:spcPts val="0"/>
                        </a:spcBef>
                        <a:spcAft>
                          <a:spcPts val="0"/>
                        </a:spcAft>
                        <a:buNone/>
                      </a:pPr>
                      <a:r>
                        <a:t/>
                      </a:r>
                      <a:endParaRPr sz="1400"/>
                    </a:p>
                  </a:txBody>
                  <a:tcPr marT="45725" marB="45725" marR="91450" marL="91450"/>
                </a:tc>
                <a:tc>
                  <a:txBody>
                    <a:bodyPr/>
                    <a:lstStyle/>
                    <a:p>
                      <a:pPr indent="-342900" lvl="0" marL="342900" marR="0" rtl="0" algn="l">
                        <a:spcBef>
                          <a:spcPts val="0"/>
                        </a:spcBef>
                        <a:spcAft>
                          <a:spcPts val="0"/>
                        </a:spcAft>
                        <a:buSzPts val="1400"/>
                        <a:buFont typeface="Calibri"/>
                        <a:buAutoNum type="arabicPeriod"/>
                      </a:pPr>
                      <a:r>
                        <a:rPr lang="en-CA" sz="1400" u="none" strike="noStrike"/>
                        <a:t>Low level of fraudulent transactions</a:t>
                      </a:r>
                      <a:endParaRPr/>
                    </a:p>
                    <a:p>
                      <a:pPr indent="-342900" lvl="0" marL="342900" marR="0" rtl="0" algn="l">
                        <a:spcBef>
                          <a:spcPts val="0"/>
                        </a:spcBef>
                        <a:spcAft>
                          <a:spcPts val="0"/>
                        </a:spcAft>
                        <a:buSzPts val="1400"/>
                        <a:buFont typeface="Calibri"/>
                        <a:buAutoNum type="arabicPeriod"/>
                      </a:pPr>
                      <a:r>
                        <a:rPr lang="en-CA" sz="1400" u="none" strike="noStrike"/>
                        <a:t>Lack of credibility on the part of clients</a:t>
                      </a:r>
                      <a:endParaRPr/>
                    </a:p>
                    <a:p>
                      <a:pPr indent="-342900" lvl="0" marL="342900" marR="0" rtl="0" algn="l">
                        <a:spcBef>
                          <a:spcPts val="0"/>
                        </a:spcBef>
                        <a:spcAft>
                          <a:spcPts val="0"/>
                        </a:spcAft>
                        <a:buSzPts val="1400"/>
                        <a:buFont typeface="Calibri"/>
                        <a:buAutoNum type="arabicPeriod"/>
                      </a:pPr>
                      <a:r>
                        <a:rPr lang="en-CA" sz="1400" u="none" strike="noStrike"/>
                        <a:t>Low customer retention</a:t>
                      </a:r>
                      <a:endParaRPr/>
                    </a:p>
                    <a:p>
                      <a:pPr indent="-342900" lvl="0" marL="342900" marR="0" rtl="0" algn="l">
                        <a:spcBef>
                          <a:spcPts val="0"/>
                        </a:spcBef>
                        <a:spcAft>
                          <a:spcPts val="0"/>
                        </a:spcAft>
                        <a:buSzPts val="1400"/>
                        <a:buFont typeface="Calibri"/>
                        <a:buAutoNum type="arabicPeriod"/>
                      </a:pPr>
                      <a:r>
                        <a:rPr lang="en-CA" sz="1400" u="none" strike="noStrike"/>
                        <a:t>Negative publicity from the media</a:t>
                      </a:r>
                      <a:endParaRPr/>
                    </a:p>
                    <a:p>
                      <a:pPr indent="-342900" lvl="0" marL="342900" marR="0" rtl="0" algn="l">
                        <a:spcBef>
                          <a:spcPts val="0"/>
                        </a:spcBef>
                        <a:spcAft>
                          <a:spcPts val="0"/>
                        </a:spcAft>
                        <a:buSzPts val="1400"/>
                        <a:buFont typeface="Calibri"/>
                        <a:buAutoNum type="arabicPeriod"/>
                      </a:pPr>
                      <a:r>
                        <a:rPr lang="en-CA" sz="1400" u="none" strike="noStrike"/>
                        <a:t>transaction level not</a:t>
                      </a:r>
                      <a:r>
                        <a:rPr lang="en-CA" sz="1400" u="none" strike="noStrike"/>
                        <a:t> </a:t>
                      </a:r>
                      <a:r>
                        <a:rPr lang="en-CA" sz="1400" u="none" strike="noStrike"/>
                        <a:t>secured</a:t>
                      </a:r>
                      <a:endParaRPr sz="1400"/>
                    </a:p>
                  </a:txBody>
                  <a:tcPr marT="45725" marB="45725" marR="91450" marL="91450"/>
                </a:tc>
              </a:tr>
            </a:tbl>
          </a:graphicData>
        </a:graphic>
      </p:graphicFrame>
      <p:graphicFrame>
        <p:nvGraphicFramePr>
          <p:cNvPr id="180" name="Google Shape;180;p23"/>
          <p:cNvGraphicFramePr/>
          <p:nvPr/>
        </p:nvGraphicFramePr>
        <p:xfrm>
          <a:off x="5181598" y="514351"/>
          <a:ext cx="3000000" cy="3000000"/>
        </p:xfrm>
        <a:graphic>
          <a:graphicData uri="http://schemas.openxmlformats.org/drawingml/2006/table">
            <a:tbl>
              <a:tblPr bandRow="1" firstRow="1">
                <a:noFill/>
                <a:tableStyleId>{5498D3E4-59F5-432F-879A-5C92BF3B1729}</a:tableStyleId>
              </a:tblPr>
              <a:tblGrid>
                <a:gridCol w="1600200"/>
                <a:gridCol w="1600200"/>
              </a:tblGrid>
              <a:tr h="313100">
                <a:tc>
                  <a:txBody>
                    <a:bodyPr/>
                    <a:lstStyle/>
                    <a:p>
                      <a:pPr indent="0" lvl="0" marL="0" marR="0" rtl="0" algn="l">
                        <a:spcBef>
                          <a:spcPts val="0"/>
                        </a:spcBef>
                        <a:spcAft>
                          <a:spcPts val="0"/>
                        </a:spcAft>
                        <a:buNone/>
                      </a:pPr>
                      <a:r>
                        <a:rPr lang="en-CA" sz="1800"/>
                        <a:t>Opportunities</a:t>
                      </a:r>
                      <a:endParaRPr sz="1800"/>
                    </a:p>
                  </a:txBody>
                  <a:tcPr marT="45725" marB="45725" marR="91450" marL="91450"/>
                </a:tc>
                <a:tc>
                  <a:txBody>
                    <a:bodyPr/>
                    <a:lstStyle/>
                    <a:p>
                      <a:pPr indent="0" lvl="0" marL="0" marR="0" rtl="0" algn="l">
                        <a:spcBef>
                          <a:spcPts val="0"/>
                        </a:spcBef>
                        <a:spcAft>
                          <a:spcPts val="0"/>
                        </a:spcAft>
                        <a:buNone/>
                      </a:pPr>
                      <a:r>
                        <a:rPr lang="en-CA" sz="1800"/>
                        <a:t>Threats</a:t>
                      </a:r>
                      <a:endParaRPr sz="1800"/>
                    </a:p>
                  </a:txBody>
                  <a:tcPr marT="45725" marB="45725" marR="91450" marL="91450"/>
                </a:tc>
              </a:tr>
              <a:tr h="3649300">
                <a:tc>
                  <a:txBody>
                    <a:bodyPr/>
                    <a:lstStyle/>
                    <a:p>
                      <a:pPr indent="-342900" lvl="0" marL="342900" marR="0" rtl="0" algn="l">
                        <a:spcBef>
                          <a:spcPts val="0"/>
                        </a:spcBef>
                        <a:spcAft>
                          <a:spcPts val="0"/>
                        </a:spcAft>
                        <a:buSzPts val="1400"/>
                        <a:buFont typeface="Calibri"/>
                        <a:buAutoNum type="arabicPeriod"/>
                      </a:pPr>
                      <a:r>
                        <a:rPr lang="en-CA" sz="1400" u="none" strike="noStrike"/>
                        <a:t>Availability</a:t>
                      </a:r>
                      <a:r>
                        <a:rPr lang="en-CA" sz="1400" u="none" strike="noStrike"/>
                        <a:t> of data’s transaction</a:t>
                      </a:r>
                      <a:endParaRPr sz="1400" u="none" strike="noStrike"/>
                    </a:p>
                    <a:p>
                      <a:pPr indent="-342900" lvl="0" marL="342900" marR="0" rtl="0" algn="l">
                        <a:spcBef>
                          <a:spcPts val="0"/>
                        </a:spcBef>
                        <a:spcAft>
                          <a:spcPts val="0"/>
                        </a:spcAft>
                        <a:buSzPts val="1400"/>
                        <a:buFont typeface="Calibri"/>
                        <a:buAutoNum type="arabicPeriod"/>
                      </a:pPr>
                      <a:r>
                        <a:rPr lang="en-CA" sz="1400" u="none" strike="noStrike"/>
                        <a:t>they can use the result of the business analysis to manage the problem of fraud</a:t>
                      </a:r>
                      <a:endParaRPr/>
                    </a:p>
                    <a:p>
                      <a:pPr indent="0" lvl="0" marL="0" marR="0" rtl="0" algn="l">
                        <a:spcBef>
                          <a:spcPts val="0"/>
                        </a:spcBef>
                        <a:spcAft>
                          <a:spcPts val="0"/>
                        </a:spcAft>
                        <a:buNone/>
                      </a:pPr>
                      <a:r>
                        <a:t/>
                      </a:r>
                      <a:endParaRPr sz="1400"/>
                    </a:p>
                  </a:txBody>
                  <a:tcPr marT="45725" marB="45725" marR="91450" marL="91450"/>
                </a:tc>
                <a:tc>
                  <a:txBody>
                    <a:bodyPr/>
                    <a:lstStyle/>
                    <a:p>
                      <a:pPr indent="-342900" lvl="0" marL="342900" marR="0" rtl="0" algn="l">
                        <a:spcBef>
                          <a:spcPts val="0"/>
                        </a:spcBef>
                        <a:spcAft>
                          <a:spcPts val="0"/>
                        </a:spcAft>
                        <a:buSzPts val="1400"/>
                        <a:buFont typeface="Calibri"/>
                        <a:buAutoNum type="arabicPeriod"/>
                      </a:pPr>
                      <a:r>
                        <a:rPr lang="en-CA" sz="1400" u="none" strike="noStrike"/>
                        <a:t>profit at risk</a:t>
                      </a:r>
                      <a:endParaRPr/>
                    </a:p>
                    <a:p>
                      <a:pPr indent="-342900" lvl="0" marL="342900" marR="0" rtl="0" algn="l">
                        <a:spcBef>
                          <a:spcPts val="0"/>
                        </a:spcBef>
                        <a:spcAft>
                          <a:spcPts val="0"/>
                        </a:spcAft>
                        <a:buSzPts val="1400"/>
                        <a:buFont typeface="Calibri"/>
                        <a:buAutoNum type="arabicPeriod"/>
                      </a:pPr>
                      <a:r>
                        <a:rPr lang="en-CA" sz="1400" u="none" strike="noStrike"/>
                        <a:t>risk of losing shareholder confidence</a:t>
                      </a:r>
                      <a:endParaRPr/>
                    </a:p>
                    <a:p>
                      <a:pPr indent="-342900" lvl="0" marL="342900" marR="0" rtl="0" algn="l">
                        <a:spcBef>
                          <a:spcPts val="0"/>
                        </a:spcBef>
                        <a:spcAft>
                          <a:spcPts val="0"/>
                        </a:spcAft>
                        <a:buSzPts val="1400"/>
                        <a:buFont typeface="Calibri"/>
                        <a:buAutoNum type="arabicPeriod"/>
                      </a:pPr>
                      <a:r>
                        <a:rPr lang="en-CA" sz="1400" u="none" strike="noStrike"/>
                        <a:t>Negative ads of the media</a:t>
                      </a:r>
                      <a:endParaRPr/>
                    </a:p>
                    <a:p>
                      <a:pPr indent="-342900" lvl="0" marL="342900" marR="0" rtl="0" algn="l">
                        <a:spcBef>
                          <a:spcPts val="0"/>
                        </a:spcBef>
                        <a:spcAft>
                          <a:spcPts val="0"/>
                        </a:spcAft>
                        <a:buSzPts val="1400"/>
                        <a:buFont typeface="Calibri"/>
                        <a:buAutoNum type="arabicPeriod"/>
                      </a:pPr>
                      <a:r>
                        <a:rPr lang="en-CA" sz="1400" u="none" strike="noStrike"/>
                        <a:t>Declining economy (loss of large sums)</a:t>
                      </a:r>
                      <a:endParaRPr/>
                    </a:p>
                    <a:p>
                      <a:pPr indent="-342900" lvl="0" marL="342900" marR="0" rtl="0" algn="l">
                        <a:spcBef>
                          <a:spcPts val="0"/>
                        </a:spcBef>
                        <a:spcAft>
                          <a:spcPts val="0"/>
                        </a:spcAft>
                        <a:buSzPts val="1400"/>
                        <a:buFont typeface="Calibri"/>
                        <a:buAutoNum type="arabicPeriod"/>
                      </a:pPr>
                      <a:r>
                        <a:rPr lang="en-CA" sz="1400" u="none" strike="noStrike"/>
                        <a:t>High risk of competition with other banks</a:t>
                      </a:r>
                      <a:endParaRPr/>
                    </a:p>
                    <a:p>
                      <a:pPr indent="-342900" lvl="0" marL="342900" marR="0" rtl="0" algn="l">
                        <a:spcBef>
                          <a:spcPts val="0"/>
                        </a:spcBef>
                        <a:spcAft>
                          <a:spcPts val="0"/>
                        </a:spcAft>
                        <a:buSzPts val="1400"/>
                        <a:buFont typeface="Calibri"/>
                        <a:buAutoNum type="arabicPeriod"/>
                      </a:pPr>
                      <a:r>
                        <a:rPr lang="en-CA" sz="1400" u="none" strike="noStrike"/>
                        <a:t>Loss of customer confidence</a:t>
                      </a:r>
                      <a:endParaRPr sz="1400"/>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821750" y="303367"/>
            <a:ext cx="501777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CA"/>
              <a:t>Discussion</a:t>
            </a:r>
            <a:endParaRPr/>
          </a:p>
        </p:txBody>
      </p:sp>
      <p:sp>
        <p:nvSpPr>
          <p:cNvPr id="186" name="Google Shape;186;p24"/>
          <p:cNvSpPr txBox="1"/>
          <p:nvPr/>
        </p:nvSpPr>
        <p:spPr>
          <a:xfrm rot="10800000">
            <a:off x="2951550" y="3970500"/>
            <a:ext cx="277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
        <p:nvSpPr>
          <p:cNvPr id="187" name="Google Shape;187;p24"/>
          <p:cNvSpPr txBox="1"/>
          <p:nvPr/>
        </p:nvSpPr>
        <p:spPr>
          <a:xfrm>
            <a:off x="1166450" y="1633025"/>
            <a:ext cx="49437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ahoma"/>
              <a:buChar char="●"/>
            </a:pPr>
            <a:r>
              <a:rPr lang="en-CA">
                <a:latin typeface="Tahoma"/>
                <a:ea typeface="Tahoma"/>
                <a:cs typeface="Tahoma"/>
                <a:sym typeface="Tahoma"/>
              </a:rPr>
              <a:t>Despite 84% of transactions are in transportation, transportation remains one of the categories that has no fraud.</a:t>
            </a:r>
            <a:endParaRPr>
              <a:latin typeface="Tahoma"/>
              <a:ea typeface="Tahoma"/>
              <a:cs typeface="Tahoma"/>
              <a:sym typeface="Tahoma"/>
            </a:endParaRPr>
          </a:p>
          <a:p>
            <a:pPr indent="-317500" lvl="0" marL="457200" rtl="0" algn="l">
              <a:spcBef>
                <a:spcPts val="0"/>
              </a:spcBef>
              <a:spcAft>
                <a:spcPts val="0"/>
              </a:spcAft>
              <a:buSzPts val="1400"/>
              <a:buFont typeface="Tahoma"/>
              <a:buChar char="●"/>
            </a:pPr>
            <a:r>
              <a:rPr lang="en-CA">
                <a:latin typeface="Tahoma"/>
                <a:ea typeface="Tahoma"/>
                <a:cs typeface="Tahoma"/>
                <a:sym typeface="Tahoma"/>
              </a:rPr>
              <a:t>One of the most important variable for detecting fraude is the amount of the transaction because we have seen the average amount for fraudulent transactions is bigger than non-fraudulent transactions.</a:t>
            </a:r>
            <a:endParaRPr>
              <a:latin typeface="Tahoma"/>
              <a:ea typeface="Tahoma"/>
              <a:cs typeface="Tahoma"/>
              <a:sym typeface="Tahoma"/>
            </a:endParaRPr>
          </a:p>
          <a:p>
            <a:pPr indent="-317500" lvl="0" marL="457200" rtl="0" algn="l">
              <a:spcBef>
                <a:spcPts val="0"/>
              </a:spcBef>
              <a:spcAft>
                <a:spcPts val="0"/>
              </a:spcAft>
              <a:buSzPts val="1400"/>
              <a:buFont typeface="Tahoma"/>
              <a:buChar char="●"/>
            </a:pPr>
            <a:r>
              <a:t/>
            </a:r>
            <a:endParaRPr>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lang="en-CA"/>
              <a:t>Proposed solution</a:t>
            </a:r>
            <a:endParaRPr/>
          </a:p>
        </p:txBody>
      </p:sp>
      <p:sp>
        <p:nvSpPr>
          <p:cNvPr id="194" name="Google Shape;194;p25"/>
          <p:cNvSpPr txBox="1"/>
          <p:nvPr/>
        </p:nvSpPr>
        <p:spPr>
          <a:xfrm>
            <a:off x="1233100" y="1488625"/>
            <a:ext cx="63654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ahoma"/>
              <a:buChar char="●"/>
            </a:pPr>
            <a:r>
              <a:rPr lang="en-CA">
                <a:latin typeface="Tahoma"/>
                <a:ea typeface="Tahoma"/>
                <a:cs typeface="Tahoma"/>
                <a:sym typeface="Tahoma"/>
              </a:rPr>
              <a:t>Double check on transactions about </a:t>
            </a:r>
            <a:r>
              <a:rPr b="1" lang="en-CA">
                <a:latin typeface="Tahoma"/>
                <a:ea typeface="Tahoma"/>
                <a:cs typeface="Tahoma"/>
                <a:sym typeface="Tahoma"/>
              </a:rPr>
              <a:t>travel </a:t>
            </a:r>
            <a:r>
              <a:rPr lang="en-CA">
                <a:latin typeface="Tahoma"/>
                <a:ea typeface="Tahoma"/>
                <a:cs typeface="Tahoma"/>
                <a:sym typeface="Tahoma"/>
              </a:rPr>
              <a:t>and </a:t>
            </a:r>
            <a:r>
              <a:rPr b="1" lang="en-CA">
                <a:latin typeface="Tahoma"/>
                <a:ea typeface="Tahoma"/>
                <a:cs typeface="Tahoma"/>
                <a:sym typeface="Tahoma"/>
              </a:rPr>
              <a:t>leisure</a:t>
            </a:r>
            <a:r>
              <a:rPr lang="en-CA">
                <a:latin typeface="Tahoma"/>
                <a:ea typeface="Tahoma"/>
                <a:cs typeface="Tahoma"/>
                <a:sym typeface="Tahoma"/>
              </a:rPr>
              <a:t> if possible.</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a:p>
            <a:pPr indent="-317500" lvl="0" marL="457200" rtl="0" algn="l">
              <a:spcBef>
                <a:spcPts val="0"/>
              </a:spcBef>
              <a:spcAft>
                <a:spcPts val="0"/>
              </a:spcAft>
              <a:buSzPts val="1400"/>
              <a:buFont typeface="Tahoma"/>
              <a:buChar char="●"/>
            </a:pPr>
            <a:r>
              <a:rPr lang="en-CA">
                <a:latin typeface="Tahoma"/>
                <a:ea typeface="Tahoma"/>
                <a:cs typeface="Tahoma"/>
                <a:sym typeface="Tahoma"/>
              </a:rPr>
              <a:t>Block transactions with a high level of amount (over 530)  in the 2 categories mentioned above.</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a:p>
            <a:pPr indent="-317500" lvl="0" marL="457200" rtl="0" algn="l">
              <a:spcBef>
                <a:spcPts val="0"/>
              </a:spcBef>
              <a:spcAft>
                <a:spcPts val="0"/>
              </a:spcAft>
              <a:buSzPts val="1400"/>
              <a:buFont typeface="Tahoma"/>
              <a:buChar char="●"/>
            </a:pPr>
            <a:r>
              <a:rPr lang="en-CA">
                <a:latin typeface="Tahoma"/>
                <a:ea typeface="Tahoma"/>
                <a:cs typeface="Tahoma"/>
                <a:sym typeface="Tahoma"/>
              </a:rPr>
              <a:t>Doing a model that can predict fraudulent transaction in realtime in order to block possibly fraudulent transaction...</a:t>
            </a:r>
            <a:endParaRPr>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8"/>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PLAN</a:t>
            </a:r>
            <a:endParaRPr/>
          </a:p>
        </p:txBody>
      </p:sp>
      <p:sp>
        <p:nvSpPr>
          <p:cNvPr id="68" name="Google Shape;68;p8"/>
          <p:cNvSpPr txBox="1"/>
          <p:nvPr>
            <p:ph idx="1" type="body"/>
          </p:nvPr>
        </p:nvSpPr>
        <p:spPr>
          <a:xfrm>
            <a:off x="799629" y="1275037"/>
            <a:ext cx="7544700" cy="1723800"/>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Clr>
                <a:srgbClr val="595959"/>
              </a:buClr>
              <a:buSzPts val="1600"/>
              <a:buFont typeface="Arial"/>
              <a:buChar char="•"/>
            </a:pPr>
            <a:r>
              <a:rPr lang="en-CA"/>
              <a:t>Team members</a:t>
            </a:r>
            <a:endParaRPr/>
          </a:p>
          <a:p>
            <a:pPr indent="-285750" lvl="0" marL="285750" rtl="0" algn="l">
              <a:spcBef>
                <a:spcPts val="0"/>
              </a:spcBef>
              <a:spcAft>
                <a:spcPts val="0"/>
              </a:spcAft>
              <a:buClr>
                <a:srgbClr val="595959"/>
              </a:buClr>
              <a:buSzPts val="1600"/>
              <a:buFont typeface="Arial"/>
              <a:buChar char="•"/>
            </a:pPr>
            <a:r>
              <a:rPr lang="en-CA"/>
              <a:t>Problem</a:t>
            </a:r>
            <a:endParaRPr/>
          </a:p>
          <a:p>
            <a:pPr indent="-285750" lvl="0" marL="285750" rtl="0" algn="l">
              <a:spcBef>
                <a:spcPts val="0"/>
              </a:spcBef>
              <a:spcAft>
                <a:spcPts val="0"/>
              </a:spcAft>
              <a:buClr>
                <a:srgbClr val="595959"/>
              </a:buClr>
              <a:buSzPts val="1600"/>
              <a:buFont typeface="Arial"/>
              <a:buChar char="•"/>
            </a:pPr>
            <a:r>
              <a:rPr lang="en-CA"/>
              <a:t>Methodology</a:t>
            </a:r>
            <a:endParaRPr/>
          </a:p>
          <a:p>
            <a:pPr indent="-285750" lvl="0" marL="285750" rtl="0" algn="l">
              <a:spcBef>
                <a:spcPts val="0"/>
              </a:spcBef>
              <a:spcAft>
                <a:spcPts val="0"/>
              </a:spcAft>
              <a:buClr>
                <a:srgbClr val="595959"/>
              </a:buClr>
              <a:buSzPts val="1600"/>
              <a:buFont typeface="Arial"/>
              <a:buChar char="•"/>
            </a:pPr>
            <a:r>
              <a:rPr lang="en-CA"/>
              <a:t>Results</a:t>
            </a:r>
            <a:endParaRPr/>
          </a:p>
          <a:p>
            <a:pPr indent="-285750" lvl="0" marL="285750" rtl="0" algn="l">
              <a:spcBef>
                <a:spcPts val="0"/>
              </a:spcBef>
              <a:spcAft>
                <a:spcPts val="0"/>
              </a:spcAft>
              <a:buClr>
                <a:srgbClr val="595959"/>
              </a:buClr>
              <a:buSzPts val="1600"/>
              <a:buFont typeface="Arial"/>
              <a:buChar char="•"/>
            </a:pPr>
            <a:r>
              <a:rPr lang="en-CA"/>
              <a:t>Proposed solution</a:t>
            </a:r>
            <a:endParaRPr/>
          </a:p>
          <a:p>
            <a:pPr indent="-285750" lvl="0" marL="285750" rtl="0" algn="l">
              <a:spcBef>
                <a:spcPts val="0"/>
              </a:spcBef>
              <a:spcAft>
                <a:spcPts val="0"/>
              </a:spcAft>
              <a:buClr>
                <a:srgbClr val="595959"/>
              </a:buClr>
              <a:buSzPts val="1600"/>
              <a:buFont typeface="Arial"/>
              <a:buChar char="•"/>
            </a:pPr>
            <a:r>
              <a:rPr lang="en-CA"/>
              <a:t>References and appendices</a:t>
            </a:r>
            <a:endParaRPr/>
          </a:p>
          <a:p>
            <a:pPr indent="0" lvl="0" marL="0" rtl="0" algn="l">
              <a:spcBef>
                <a:spcPts val="0"/>
              </a:spcBef>
              <a:spcAft>
                <a:spcPts val="0"/>
              </a:spcAft>
              <a:buNone/>
            </a:pPr>
            <a:r>
              <a:t/>
            </a:r>
            <a:endParaRPr/>
          </a:p>
        </p:txBody>
      </p:sp>
      <p:pic>
        <p:nvPicPr>
          <p:cNvPr id="69" name="Google Shape;69;p8"/>
          <p:cNvPicPr preferRelativeResize="0"/>
          <p:nvPr/>
        </p:nvPicPr>
        <p:blipFill rotWithShape="1">
          <a:blip r:embed="rId3">
            <a:alphaModFix/>
          </a:blip>
          <a:srcRect b="0" l="0" r="0" t="0"/>
          <a:stretch/>
        </p:blipFill>
        <p:spPr>
          <a:xfrm>
            <a:off x="6248400" y="2647950"/>
            <a:ext cx="2398776" cy="20177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Alternative solution</a:t>
            </a:r>
            <a:endParaRPr/>
          </a:p>
        </p:txBody>
      </p:sp>
      <p:sp>
        <p:nvSpPr>
          <p:cNvPr id="200" name="Google Shape;200;p26"/>
          <p:cNvSpPr txBox="1"/>
          <p:nvPr>
            <p:ph idx="1" type="body"/>
          </p:nvPr>
        </p:nvSpPr>
        <p:spPr>
          <a:xfrm>
            <a:off x="799629" y="1275037"/>
            <a:ext cx="7544700" cy="2924700"/>
          </a:xfrm>
          <a:prstGeom prst="rect">
            <a:avLst/>
          </a:prstGeom>
          <a:noFill/>
          <a:ln>
            <a:noFill/>
          </a:ln>
        </p:spPr>
        <p:txBody>
          <a:bodyPr anchorCtr="0" anchor="t" bIns="0" lIns="0" spcFirstLastPara="1" rIns="0" wrap="square" tIns="0">
            <a:spAutoFit/>
          </a:bodyPr>
          <a:lstStyle/>
          <a:p>
            <a:pPr indent="0" lvl="1" marL="457200" rtl="0" algn="just">
              <a:spcBef>
                <a:spcPts val="0"/>
              </a:spcBef>
              <a:spcAft>
                <a:spcPts val="0"/>
              </a:spcAft>
              <a:buNone/>
            </a:pPr>
            <a:r>
              <a:rPr lang="en-CA" sz="1800"/>
              <a:t>The bank should put in place a security system that can prevent those way of hacking:</a:t>
            </a:r>
            <a:endParaRPr/>
          </a:p>
          <a:p>
            <a:pPr indent="0" lvl="1" marL="457200" rtl="0" algn="just">
              <a:spcBef>
                <a:spcPts val="0"/>
              </a:spcBef>
              <a:spcAft>
                <a:spcPts val="0"/>
              </a:spcAft>
              <a:buNone/>
            </a:pPr>
            <a:r>
              <a:rPr lang="en-CA" sz="1400"/>
              <a:t>1.1 </a:t>
            </a:r>
            <a:r>
              <a:rPr b="1" lang="en-CA" sz="1400"/>
              <a:t>Phishing</a:t>
            </a:r>
            <a:r>
              <a:rPr lang="en-CA" sz="1400"/>
              <a:t> (process of attempting to acquire information such as usernames or passwords by masquerading as trustworthy online source.)  </a:t>
            </a:r>
            <a:r>
              <a:rPr b="1" lang="en-CA" sz="1400"/>
              <a:t>Solution</a:t>
            </a:r>
            <a:r>
              <a:rPr lang="en-CA" sz="1400"/>
              <a:t> : advise the customer to avoid links to bogus websites.</a:t>
            </a:r>
            <a:endParaRPr/>
          </a:p>
          <a:p>
            <a:pPr indent="0" lvl="1" marL="457200" rtl="0" algn="just">
              <a:spcBef>
                <a:spcPts val="0"/>
              </a:spcBef>
              <a:spcAft>
                <a:spcPts val="0"/>
              </a:spcAft>
              <a:buNone/>
            </a:pPr>
            <a:r>
              <a:t/>
            </a:r>
            <a:endParaRPr sz="1400"/>
          </a:p>
          <a:p>
            <a:pPr indent="0" lvl="1" marL="457200" rtl="0" algn="just">
              <a:spcBef>
                <a:spcPts val="0"/>
              </a:spcBef>
              <a:spcAft>
                <a:spcPts val="0"/>
              </a:spcAft>
              <a:buNone/>
            </a:pPr>
            <a:r>
              <a:rPr lang="en-CA" sz="1400"/>
              <a:t>1.2 </a:t>
            </a:r>
            <a:r>
              <a:rPr b="1" lang="en-CA" sz="1400"/>
              <a:t>Spoofing </a:t>
            </a:r>
            <a:r>
              <a:rPr lang="en-CA" sz="1400"/>
              <a:t>( the act of creating and using an invented story to persuade an individual to provide sensitive informations or perform an action)</a:t>
            </a:r>
            <a:endParaRPr/>
          </a:p>
          <a:p>
            <a:pPr indent="0" lvl="1" marL="457200" rtl="0" algn="just">
              <a:spcBef>
                <a:spcPts val="0"/>
              </a:spcBef>
              <a:spcAft>
                <a:spcPts val="0"/>
              </a:spcAft>
              <a:buNone/>
            </a:pPr>
            <a:r>
              <a:rPr b="1" lang="en-CA" sz="1400"/>
              <a:t>Solution</a:t>
            </a:r>
            <a:r>
              <a:rPr lang="en-CA" sz="1400"/>
              <a:t>: advise the customer If they ever receive an email claiming to be from their card issuer, do not click any links, and call the bank for further information.</a:t>
            </a:r>
            <a:endParaRPr/>
          </a:p>
          <a:p>
            <a:pPr indent="0" lvl="1" marL="457200" rtl="0" algn="just">
              <a:spcBef>
                <a:spcPts val="0"/>
              </a:spcBef>
              <a:spcAft>
                <a:spcPts val="0"/>
              </a:spcAft>
              <a:buNone/>
            </a:pPr>
            <a:r>
              <a:t/>
            </a:r>
            <a:endParaRPr sz="1400"/>
          </a:p>
          <a:p>
            <a:pPr indent="0" lvl="1" marL="457200" rtl="0" algn="just">
              <a:spcBef>
                <a:spcPts val="0"/>
              </a:spcBef>
              <a:spcAft>
                <a:spcPts val="0"/>
              </a:spcAft>
              <a:buNone/>
            </a:pPr>
            <a:r>
              <a:rPr lang="en-CA" sz="1400"/>
              <a:t>1.3 </a:t>
            </a:r>
            <a:r>
              <a:rPr b="1" lang="en-CA" sz="1400"/>
              <a:t>Skimming </a:t>
            </a:r>
            <a:r>
              <a:rPr lang="en-CA" sz="1400"/>
              <a:t>(an illegal practice used by identity thieves to capture credit card information from a cardholder surreptitiously)</a:t>
            </a:r>
            <a:endParaRPr b="1"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821750" y="303367"/>
            <a:ext cx="7500600" cy="40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CA"/>
              <a:t>Advantages and Inconvenients</a:t>
            </a:r>
            <a:endParaRPr/>
          </a:p>
        </p:txBody>
      </p:sp>
      <p:sp>
        <p:nvSpPr>
          <p:cNvPr id="207" name="Google Shape;207;p27"/>
          <p:cNvSpPr txBox="1"/>
          <p:nvPr>
            <p:ph idx="1" type="body"/>
          </p:nvPr>
        </p:nvSpPr>
        <p:spPr>
          <a:xfrm>
            <a:off x="799629" y="1275037"/>
            <a:ext cx="7544700" cy="27090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CA" u="sng"/>
              <a:t>Advantages</a:t>
            </a:r>
            <a:endParaRPr b="1" u="sng"/>
          </a:p>
          <a:p>
            <a:pPr indent="-317500" lvl="0" marL="457200" rtl="0" algn="l">
              <a:spcBef>
                <a:spcPts val="0"/>
              </a:spcBef>
              <a:spcAft>
                <a:spcPts val="0"/>
              </a:spcAft>
              <a:buSzPts val="1400"/>
              <a:buChar char="●"/>
            </a:pPr>
            <a:r>
              <a:rPr lang="en-CA"/>
              <a:t>Block high level of amount in some category will protect the client from high losses.</a:t>
            </a:r>
            <a:endParaRPr/>
          </a:p>
          <a:p>
            <a:pPr indent="-317500" lvl="0" marL="457200" rtl="0" algn="l">
              <a:spcBef>
                <a:spcPts val="0"/>
              </a:spcBef>
              <a:spcAft>
                <a:spcPts val="0"/>
              </a:spcAft>
              <a:buSzPts val="1400"/>
              <a:buChar char="●"/>
            </a:pPr>
            <a:r>
              <a:rPr lang="en-CA"/>
              <a:t>An algorithm can make the bank to </a:t>
            </a:r>
            <a:r>
              <a:rPr lang="en-CA"/>
              <a:t>react faster in case there are frauds</a:t>
            </a:r>
            <a:endParaRPr/>
          </a:p>
          <a:p>
            <a:pPr indent="0" lvl="0" marL="457200" rtl="0" algn="l">
              <a:spcBef>
                <a:spcPts val="0"/>
              </a:spcBef>
              <a:spcAft>
                <a:spcPts val="0"/>
              </a:spcAft>
              <a:buNone/>
            </a:pPr>
            <a:r>
              <a:rPr lang="en-CA"/>
              <a:t> </a:t>
            </a:r>
            <a:endParaRPr/>
          </a:p>
          <a:p>
            <a:pPr indent="0" lvl="0" marL="0" rtl="0" algn="l">
              <a:spcBef>
                <a:spcPts val="0"/>
              </a:spcBef>
              <a:spcAft>
                <a:spcPts val="0"/>
              </a:spcAft>
              <a:buNone/>
            </a:pPr>
            <a:r>
              <a:t/>
            </a:r>
            <a:endParaRPr b="1" u="sng"/>
          </a:p>
          <a:p>
            <a:pPr indent="0" lvl="0" marL="0" rtl="0" algn="l">
              <a:spcBef>
                <a:spcPts val="0"/>
              </a:spcBef>
              <a:spcAft>
                <a:spcPts val="0"/>
              </a:spcAft>
              <a:buNone/>
            </a:pPr>
            <a:r>
              <a:rPr b="1" lang="en-CA" u="sng"/>
              <a:t>Inconvenients</a:t>
            </a:r>
            <a:endParaRPr b="1" u="sng"/>
          </a:p>
          <a:p>
            <a:pPr indent="-317500" lvl="0" marL="457200" rtl="0" algn="l">
              <a:spcBef>
                <a:spcPts val="0"/>
              </a:spcBef>
              <a:spcAft>
                <a:spcPts val="0"/>
              </a:spcAft>
              <a:buSzPts val="1400"/>
              <a:buChar char="●"/>
            </a:pPr>
            <a:r>
              <a:rPr lang="en-CA"/>
              <a:t>Make a great algorithm can </a:t>
            </a:r>
            <a:r>
              <a:rPr lang="en-CA"/>
              <a:t>relatively</a:t>
            </a:r>
            <a:r>
              <a:rPr lang="en-CA"/>
              <a:t> take time for the unclassified transactions in some categories, we could have to collect the “unknown data”.</a:t>
            </a:r>
            <a:endParaRPr/>
          </a:p>
          <a:p>
            <a:pPr indent="-317500" lvl="0" marL="457200" rtl="0" algn="l">
              <a:spcBef>
                <a:spcPts val="0"/>
              </a:spcBef>
              <a:spcAft>
                <a:spcPts val="0"/>
              </a:spcAft>
              <a:buSzPts val="1400"/>
              <a:buChar char="●"/>
            </a:pPr>
            <a:r>
              <a:rPr lang="en-CA"/>
              <a:t>Blocks some transactions (who are not fraudulent transactions) will make the client feeling frustrated.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ctrTitle"/>
          </p:nvPr>
        </p:nvSpPr>
        <p:spPr>
          <a:xfrm>
            <a:off x="821750" y="303367"/>
            <a:ext cx="7500499" cy="80021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CA">
                <a:solidFill>
                  <a:srgbClr val="1A1A1A"/>
                </a:solidFill>
              </a:rPr>
              <a:t>References &amp; Appendices</a:t>
            </a:r>
            <a:br>
              <a:rPr lang="en-CA"/>
            </a:br>
            <a:endParaRPr/>
          </a:p>
        </p:txBody>
      </p:sp>
      <p:sp>
        <p:nvSpPr>
          <p:cNvPr id="213" name="Google Shape;213;p28"/>
          <p:cNvSpPr txBox="1"/>
          <p:nvPr>
            <p:ph idx="1" type="subTitle"/>
          </p:nvPr>
        </p:nvSpPr>
        <p:spPr>
          <a:xfrm>
            <a:off x="1371599" y="1885950"/>
            <a:ext cx="6400800" cy="1477328"/>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Clr>
                <a:srgbClr val="595959"/>
              </a:buClr>
              <a:buSzPts val="1600"/>
              <a:buFont typeface="Calibri"/>
              <a:buAutoNum type="arabicPeriod"/>
            </a:pPr>
            <a:r>
              <a:rPr lang="en-CA" u="sng">
                <a:solidFill>
                  <a:schemeClr val="hlink"/>
                </a:solidFill>
                <a:hlinkClick r:id="rId3"/>
              </a:rPr>
              <a:t>https://voxeu.org/article/how-banks-affect-investment-and-growth</a:t>
            </a:r>
            <a:endParaRPr u="sng"/>
          </a:p>
          <a:p>
            <a:pPr indent="-342900" lvl="0" marL="342900" rtl="0" algn="l">
              <a:spcBef>
                <a:spcPts val="0"/>
              </a:spcBef>
              <a:spcAft>
                <a:spcPts val="0"/>
              </a:spcAft>
              <a:buClr>
                <a:srgbClr val="595959"/>
              </a:buClr>
              <a:buSzPts val="1600"/>
              <a:buFont typeface="Calibri"/>
              <a:buAutoNum type="arabicPeriod"/>
            </a:pPr>
            <a:r>
              <a:rPr lang="en-CA" u="sng">
                <a:solidFill>
                  <a:schemeClr val="hlink"/>
                </a:solidFill>
                <a:hlinkClick r:id="rId4"/>
              </a:rPr>
              <a:t>What is Business Analysis? | Global Standard for Business Analysis Certification | IIBA®</a:t>
            </a:r>
            <a:endParaRPr/>
          </a:p>
          <a:p>
            <a:pPr indent="-342900" lvl="0" marL="342900" rtl="0" algn="l">
              <a:spcBef>
                <a:spcPts val="0"/>
              </a:spcBef>
              <a:spcAft>
                <a:spcPts val="0"/>
              </a:spcAft>
              <a:buClr>
                <a:srgbClr val="595959"/>
              </a:buClr>
              <a:buSzPts val="1600"/>
              <a:buFont typeface="Calibri"/>
              <a:buAutoNum type="arabicPeriod"/>
            </a:pPr>
            <a:r>
              <a:rPr lang="en-CA" u="sng">
                <a:solidFill>
                  <a:schemeClr val="hlink"/>
                </a:solidFill>
                <a:hlinkClick r:id="rId5"/>
              </a:rPr>
              <a:t>Strength, Weakness, Opportunity, and Threat (SWOT) Analysis Definition (investopedia.com)</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9"/>
          <p:cNvSpPr txBox="1"/>
          <p:nvPr>
            <p:ph type="title"/>
          </p:nvPr>
        </p:nvSpPr>
        <p:spPr>
          <a:xfrm>
            <a:off x="821750" y="303367"/>
            <a:ext cx="374269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CA"/>
              <a:t>Present Team Members</a:t>
            </a:r>
            <a:endParaRPr/>
          </a:p>
        </p:txBody>
      </p:sp>
      <p:sp>
        <p:nvSpPr>
          <p:cNvPr id="75" name="Google Shape;75;p9"/>
          <p:cNvSpPr txBox="1"/>
          <p:nvPr/>
        </p:nvSpPr>
        <p:spPr>
          <a:xfrm>
            <a:off x="908376" y="1275025"/>
            <a:ext cx="2215800" cy="1374600"/>
          </a:xfrm>
          <a:prstGeom prst="rect">
            <a:avLst/>
          </a:prstGeom>
          <a:noFill/>
          <a:ln>
            <a:noFill/>
          </a:ln>
        </p:spPr>
        <p:txBody>
          <a:bodyPr anchorCtr="0" anchor="t" bIns="0" lIns="0" spcFirstLastPara="1" rIns="0" wrap="square" tIns="45075">
            <a:spAutoFit/>
          </a:bodyPr>
          <a:lstStyle/>
          <a:p>
            <a:pPr indent="-351790" lvl="0" marL="363855" marR="0" rtl="0" algn="l">
              <a:lnSpc>
                <a:spcPct val="100000"/>
              </a:lnSpc>
              <a:spcBef>
                <a:spcPts val="0"/>
              </a:spcBef>
              <a:spcAft>
                <a:spcPts val="0"/>
              </a:spcAft>
              <a:buClr>
                <a:srgbClr val="595959"/>
              </a:buClr>
              <a:buSzPts val="1600"/>
              <a:buFont typeface="Arial"/>
              <a:buChar char="●"/>
            </a:pPr>
            <a:r>
              <a:rPr lang="en-CA" sz="1600">
                <a:solidFill>
                  <a:srgbClr val="595959"/>
                </a:solidFill>
                <a:latin typeface="Tahoma"/>
                <a:ea typeface="Tahoma"/>
                <a:cs typeface="Tahoma"/>
                <a:sym typeface="Tahoma"/>
              </a:rPr>
              <a:t>Jeffking STERILE</a:t>
            </a:r>
            <a:endParaRPr sz="1600">
              <a:solidFill>
                <a:schemeClr val="dk1"/>
              </a:solidFill>
              <a:latin typeface="Tahoma"/>
              <a:ea typeface="Tahoma"/>
              <a:cs typeface="Tahoma"/>
              <a:sym typeface="Tahoma"/>
            </a:endParaRPr>
          </a:p>
          <a:p>
            <a:pPr indent="-351790" lvl="0" marL="363855" marR="0" rtl="0" algn="l">
              <a:lnSpc>
                <a:spcPct val="100000"/>
              </a:lnSpc>
              <a:spcBef>
                <a:spcPts val="254"/>
              </a:spcBef>
              <a:spcAft>
                <a:spcPts val="0"/>
              </a:spcAft>
              <a:buClr>
                <a:srgbClr val="595959"/>
              </a:buClr>
              <a:buSzPts val="1600"/>
              <a:buFont typeface="Arial"/>
              <a:buChar char="●"/>
            </a:pPr>
            <a:r>
              <a:rPr lang="en-CA" sz="1600">
                <a:solidFill>
                  <a:srgbClr val="595959"/>
                </a:solidFill>
                <a:latin typeface="Tahoma"/>
                <a:ea typeface="Tahoma"/>
                <a:cs typeface="Tahoma"/>
                <a:sym typeface="Tahoma"/>
              </a:rPr>
              <a:t>Serginau Louis</a:t>
            </a:r>
            <a:endParaRPr/>
          </a:p>
          <a:p>
            <a:pPr indent="-351790" lvl="0" marL="363855" marR="0" rtl="0" algn="l">
              <a:lnSpc>
                <a:spcPct val="100000"/>
              </a:lnSpc>
              <a:spcBef>
                <a:spcPts val="254"/>
              </a:spcBef>
              <a:spcAft>
                <a:spcPts val="0"/>
              </a:spcAft>
              <a:buClr>
                <a:srgbClr val="595959"/>
              </a:buClr>
              <a:buSzPts val="1600"/>
              <a:buFont typeface="Arial"/>
              <a:buChar char="●"/>
            </a:pPr>
            <a:r>
              <a:rPr lang="en-CA" sz="1600">
                <a:solidFill>
                  <a:srgbClr val="595959"/>
                </a:solidFill>
                <a:latin typeface="Tahoma"/>
                <a:ea typeface="Tahoma"/>
                <a:cs typeface="Tahoma"/>
                <a:sym typeface="Tahoma"/>
              </a:rPr>
              <a:t>Flore Ketenie</a:t>
            </a:r>
            <a:endParaRPr/>
          </a:p>
          <a:p>
            <a:pPr indent="-351790" lvl="0" marL="363855" marR="0" rtl="0" algn="l">
              <a:lnSpc>
                <a:spcPct val="100000"/>
              </a:lnSpc>
              <a:spcBef>
                <a:spcPts val="254"/>
              </a:spcBef>
              <a:spcAft>
                <a:spcPts val="0"/>
              </a:spcAft>
              <a:buClr>
                <a:srgbClr val="595959"/>
              </a:buClr>
              <a:buSzPts val="1600"/>
              <a:buFont typeface="Arial"/>
              <a:buChar char="●"/>
            </a:pPr>
            <a:r>
              <a:rPr lang="en-CA" sz="1600">
                <a:solidFill>
                  <a:srgbClr val="595959"/>
                </a:solidFill>
                <a:latin typeface="Tahoma"/>
                <a:ea typeface="Tahoma"/>
                <a:cs typeface="Tahoma"/>
                <a:sym typeface="Tahoma"/>
              </a:rPr>
              <a:t>Kesnel Samuel Jean Philipe</a:t>
            </a:r>
            <a:endParaRPr sz="1600">
              <a:solidFill>
                <a:schemeClr val="dk1"/>
              </a:solidFill>
              <a:latin typeface="Tahoma"/>
              <a:ea typeface="Tahoma"/>
              <a:cs typeface="Tahoma"/>
              <a:sym typeface="Tahoma"/>
            </a:endParaRPr>
          </a:p>
        </p:txBody>
      </p:sp>
      <p:pic>
        <p:nvPicPr>
          <p:cNvPr id="76" name="Google Shape;76;p9"/>
          <p:cNvPicPr preferRelativeResize="0"/>
          <p:nvPr/>
        </p:nvPicPr>
        <p:blipFill rotWithShape="1">
          <a:blip r:embed="rId3">
            <a:alphaModFix/>
          </a:blip>
          <a:srcRect b="0" l="0" r="0" t="0"/>
          <a:stretch/>
        </p:blipFill>
        <p:spPr>
          <a:xfrm>
            <a:off x="3124200" y="3257550"/>
            <a:ext cx="2971800" cy="1754113"/>
          </a:xfrm>
          <a:prstGeom prst="rect">
            <a:avLst/>
          </a:prstGeom>
          <a:noFill/>
          <a:ln>
            <a:noFill/>
          </a:ln>
        </p:spPr>
      </p:pic>
      <p:pic>
        <p:nvPicPr>
          <p:cNvPr id="77" name="Google Shape;77;p9"/>
          <p:cNvPicPr preferRelativeResize="0"/>
          <p:nvPr/>
        </p:nvPicPr>
        <p:blipFill rotWithShape="1">
          <a:blip r:embed="rId4">
            <a:alphaModFix/>
          </a:blip>
          <a:srcRect b="0" l="0" r="0" t="0"/>
          <a:stretch/>
        </p:blipFill>
        <p:spPr>
          <a:xfrm>
            <a:off x="6705600" y="1219201"/>
            <a:ext cx="1600200" cy="12016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0"/>
          <p:cNvSpPr txBox="1"/>
          <p:nvPr>
            <p:ph type="title"/>
          </p:nvPr>
        </p:nvSpPr>
        <p:spPr>
          <a:xfrm>
            <a:off x="821750" y="303367"/>
            <a:ext cx="1376680" cy="4216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CA"/>
              <a:t>Problem</a:t>
            </a:r>
            <a:endParaRPr/>
          </a:p>
        </p:txBody>
      </p:sp>
      <p:sp>
        <p:nvSpPr>
          <p:cNvPr id="83" name="Google Shape;83;p10"/>
          <p:cNvSpPr txBox="1"/>
          <p:nvPr/>
        </p:nvSpPr>
        <p:spPr>
          <a:xfrm>
            <a:off x="802475" y="1639322"/>
            <a:ext cx="6679565" cy="461280"/>
          </a:xfrm>
          <a:prstGeom prst="rect">
            <a:avLst/>
          </a:prstGeom>
          <a:noFill/>
          <a:ln>
            <a:noFill/>
          </a:ln>
        </p:spPr>
        <p:txBody>
          <a:bodyPr anchorCtr="0" anchor="t" bIns="0" lIns="0" spcFirstLastPara="1" rIns="0" wrap="square" tIns="8875">
            <a:spAutoFit/>
          </a:bodyPr>
          <a:lstStyle/>
          <a:p>
            <a:pPr indent="0" lvl="0" marL="12700" marR="5080" rtl="0" algn="l">
              <a:lnSpc>
                <a:spcPct val="101600"/>
              </a:lnSpc>
              <a:spcBef>
                <a:spcPts val="0"/>
              </a:spcBef>
              <a:spcAft>
                <a:spcPts val="0"/>
              </a:spcAft>
              <a:buNone/>
            </a:pPr>
            <a:r>
              <a:t/>
            </a:r>
            <a:endParaRPr sz="1400">
              <a:solidFill>
                <a:schemeClr val="dk1"/>
              </a:solidFill>
              <a:latin typeface="Tahoma"/>
              <a:ea typeface="Tahoma"/>
              <a:cs typeface="Tahoma"/>
              <a:sym typeface="Tahoma"/>
            </a:endParaRPr>
          </a:p>
          <a:p>
            <a:pPr indent="0" lvl="0" marL="12700" marR="5080" rtl="0" algn="l">
              <a:lnSpc>
                <a:spcPct val="101600"/>
              </a:lnSpc>
              <a:spcBef>
                <a:spcPts val="70"/>
              </a:spcBef>
              <a:spcAft>
                <a:spcPts val="0"/>
              </a:spcAft>
              <a:buNone/>
            </a:pPr>
            <a:r>
              <a:t/>
            </a:r>
            <a:endParaRPr sz="1400">
              <a:solidFill>
                <a:schemeClr val="dk1"/>
              </a:solidFill>
              <a:latin typeface="Tahoma"/>
              <a:ea typeface="Tahoma"/>
              <a:cs typeface="Tahoma"/>
              <a:sym typeface="Tahoma"/>
            </a:endParaRPr>
          </a:p>
        </p:txBody>
      </p:sp>
      <p:pic>
        <p:nvPicPr>
          <p:cNvPr id="84" name="Google Shape;84;p10"/>
          <p:cNvPicPr preferRelativeResize="0"/>
          <p:nvPr/>
        </p:nvPicPr>
        <p:blipFill rotWithShape="1">
          <a:blip r:embed="rId3">
            <a:alphaModFix/>
          </a:blip>
          <a:srcRect b="0" l="0" r="0" t="0"/>
          <a:stretch/>
        </p:blipFill>
        <p:spPr>
          <a:xfrm>
            <a:off x="5861375" y="3492925"/>
            <a:ext cx="1313350" cy="1313350"/>
          </a:xfrm>
          <a:prstGeom prst="rect">
            <a:avLst/>
          </a:prstGeom>
          <a:noFill/>
          <a:ln>
            <a:noFill/>
          </a:ln>
        </p:spPr>
      </p:pic>
      <p:sp>
        <p:nvSpPr>
          <p:cNvPr id="85" name="Google Shape;85;p10"/>
          <p:cNvSpPr/>
          <p:nvPr/>
        </p:nvSpPr>
        <p:spPr>
          <a:xfrm>
            <a:off x="914400" y="1694587"/>
            <a:ext cx="69342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600">
                <a:solidFill>
                  <a:schemeClr val="dk1"/>
                </a:solidFill>
                <a:latin typeface="Calibri"/>
                <a:ea typeface="Calibri"/>
                <a:cs typeface="Calibri"/>
                <a:sym typeface="Calibri"/>
              </a:rPr>
              <a:t>The bank's problem is one of fraudulent credit card transactions. As a result, it is unable to provide high quality customer service to protect the financial assets of its customers, despite its desire to do so. And media is risquing their reputations</a:t>
            </a:r>
            <a:endParaRPr/>
          </a:p>
        </p:txBody>
      </p:sp>
      <p:pic>
        <p:nvPicPr>
          <p:cNvPr id="86" name="Google Shape;86;p10"/>
          <p:cNvPicPr preferRelativeResize="0"/>
          <p:nvPr/>
        </p:nvPicPr>
        <p:blipFill rotWithShape="1">
          <a:blip r:embed="rId4">
            <a:alphaModFix/>
          </a:blip>
          <a:srcRect b="10214" l="0" r="1064" t="0"/>
          <a:stretch/>
        </p:blipFill>
        <p:spPr>
          <a:xfrm>
            <a:off x="2411300" y="3014925"/>
            <a:ext cx="2459525" cy="179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1"/>
          <p:cNvSpPr txBox="1"/>
          <p:nvPr>
            <p:ph type="title"/>
          </p:nvPr>
        </p:nvSpPr>
        <p:spPr>
          <a:xfrm>
            <a:off x="821750" y="303367"/>
            <a:ext cx="7500499" cy="4001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Stakeholders</a:t>
            </a:r>
            <a:endParaRPr/>
          </a:p>
        </p:txBody>
      </p:sp>
      <p:sp>
        <p:nvSpPr>
          <p:cNvPr id="92" name="Google Shape;92;p11"/>
          <p:cNvSpPr txBox="1"/>
          <p:nvPr>
            <p:ph idx="1" type="body"/>
          </p:nvPr>
        </p:nvSpPr>
        <p:spPr>
          <a:xfrm>
            <a:off x="799625" y="1123950"/>
            <a:ext cx="8344500" cy="3677100"/>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Clr>
                <a:srgbClr val="595959"/>
              </a:buClr>
              <a:buSzPts val="1400"/>
              <a:buFont typeface="Arial"/>
              <a:buChar char="•"/>
            </a:pPr>
            <a:r>
              <a:rPr lang="en-CA" sz="1400"/>
              <a:t>The bank (profitability, reputation)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CA" sz="1400"/>
              <a:t>It is their duties as their interest to provide high quality service in order to protect the financial assets of their clients and those who invest their money thru the bank, i.e. the shareholders who risk losing their investment. </a:t>
            </a:r>
            <a:r>
              <a:rPr lang="en-CA" sz="1400"/>
              <a:t>Banks incur substantial operating costs by refunding customers’ monetary losses </a:t>
            </a:r>
            <a:endParaRPr sz="1400"/>
          </a:p>
          <a:p>
            <a:pPr indent="-196850" lvl="0" marL="285750" rtl="0" algn="l">
              <a:spcBef>
                <a:spcPts val="0"/>
              </a:spcBef>
              <a:spcAft>
                <a:spcPts val="0"/>
              </a:spcAft>
              <a:buClr>
                <a:srgbClr val="595959"/>
              </a:buClr>
              <a:buSzPts val="1400"/>
              <a:buFont typeface="Arial"/>
              <a:buNone/>
            </a:pPr>
            <a:r>
              <a:t/>
            </a:r>
            <a:endParaRPr sz="1400"/>
          </a:p>
          <a:p>
            <a:pPr indent="-285750" lvl="0" marL="285750" rtl="0" algn="l">
              <a:spcBef>
                <a:spcPts val="0"/>
              </a:spcBef>
              <a:spcAft>
                <a:spcPts val="0"/>
              </a:spcAft>
              <a:buClr>
                <a:srgbClr val="595959"/>
              </a:buClr>
              <a:buSzPts val="1400"/>
              <a:buFont typeface="Arial"/>
              <a:buChar char="•"/>
            </a:pPr>
            <a:r>
              <a:rPr lang="en-CA" sz="1400"/>
              <a:t>The client</a:t>
            </a:r>
            <a:endParaRPr sz="1400"/>
          </a:p>
          <a:p>
            <a:pPr indent="0" lvl="0" marL="0" rtl="0" algn="l">
              <a:spcBef>
                <a:spcPts val="0"/>
              </a:spcBef>
              <a:spcAft>
                <a:spcPts val="0"/>
              </a:spcAft>
              <a:buNone/>
            </a:pPr>
            <a:r>
              <a:t/>
            </a:r>
            <a:endParaRPr sz="1400">
              <a:solidFill>
                <a:srgbClr val="434343"/>
              </a:solidFill>
              <a:latin typeface="Tahoma"/>
              <a:ea typeface="Tahoma"/>
              <a:cs typeface="Tahoma"/>
              <a:sym typeface="Tahoma"/>
            </a:endParaRPr>
          </a:p>
          <a:p>
            <a:pPr indent="0" lvl="0" marL="0" rtl="0" algn="l">
              <a:spcBef>
                <a:spcPts val="0"/>
              </a:spcBef>
              <a:spcAft>
                <a:spcPts val="0"/>
              </a:spcAft>
              <a:buNone/>
            </a:pPr>
            <a:r>
              <a:rPr lang="en-CA" sz="1400">
                <a:solidFill>
                  <a:srgbClr val="434343"/>
                </a:solidFill>
                <a:latin typeface="Tahoma"/>
                <a:ea typeface="Tahoma"/>
                <a:cs typeface="Tahoma"/>
                <a:sym typeface="Tahoma"/>
              </a:rPr>
              <a:t>This </a:t>
            </a:r>
            <a:r>
              <a:rPr lang="en-CA" sz="1400">
                <a:solidFill>
                  <a:srgbClr val="434343"/>
                </a:solidFill>
              </a:rPr>
              <a:t>impacts customers’ perception of feeling secure and protected at their bank</a:t>
            </a:r>
            <a:r>
              <a:rPr lang="en-CA" sz="1400">
                <a:solidFill>
                  <a:srgbClr val="434343"/>
                </a:solidFill>
                <a:latin typeface="Tahoma"/>
                <a:ea typeface="Tahoma"/>
                <a:cs typeface="Tahoma"/>
                <a:sym typeface="Tahoma"/>
              </a:rPr>
              <a:t>. </a:t>
            </a:r>
            <a:r>
              <a:rPr lang="en-CA" sz="1400">
                <a:solidFill>
                  <a:srgbClr val="434343"/>
                </a:solidFill>
              </a:rPr>
              <a:t>I</a:t>
            </a:r>
            <a:r>
              <a:rPr lang="en-CA" sz="1400">
                <a:solidFill>
                  <a:srgbClr val="434343"/>
                </a:solidFill>
                <a:latin typeface="Tahoma"/>
                <a:ea typeface="Tahoma"/>
                <a:cs typeface="Tahoma"/>
                <a:sym typeface="Tahoma"/>
              </a:rPr>
              <a:t>t </a:t>
            </a:r>
            <a:r>
              <a:rPr lang="en-CA" sz="1400">
                <a:solidFill>
                  <a:srgbClr val="434343"/>
                </a:solidFill>
              </a:rPr>
              <a:t>affects customers negatively not only in terms of monetary losses, which are typically refunded by banks, but also in terms of the efforts they have to make to restore the original situation.</a:t>
            </a:r>
            <a:endParaRPr/>
          </a:p>
          <a:p>
            <a:pPr indent="0" lvl="0" marL="0" rtl="0" algn="just">
              <a:lnSpc>
                <a:spcPct val="115000"/>
              </a:lnSpc>
              <a:spcBef>
                <a:spcPts val="0"/>
              </a:spcBef>
              <a:spcAft>
                <a:spcPts val="0"/>
              </a:spcAft>
              <a:buNone/>
            </a:pPr>
            <a:r>
              <a:t/>
            </a:r>
            <a:endParaRPr sz="1400"/>
          </a:p>
          <a:p>
            <a:pPr indent="-317500" lvl="0" marL="457200" rtl="0" algn="l">
              <a:spcBef>
                <a:spcPts val="0"/>
              </a:spcBef>
              <a:spcAft>
                <a:spcPts val="0"/>
              </a:spcAft>
              <a:buClr>
                <a:schemeClr val="dk1"/>
              </a:buClr>
              <a:buSzPts val="1400"/>
              <a:buChar char="●"/>
            </a:pPr>
            <a:r>
              <a:rPr lang="en-CA"/>
              <a:t>The employee</a:t>
            </a:r>
            <a:endParaRPr/>
          </a:p>
          <a:p>
            <a:pPr indent="0" lvl="0" marL="0" rtl="0" algn="just">
              <a:lnSpc>
                <a:spcPct val="115000"/>
              </a:lnSpc>
              <a:spcBef>
                <a:spcPts val="0"/>
              </a:spcBef>
              <a:spcAft>
                <a:spcPts val="0"/>
              </a:spcAft>
              <a:buNone/>
            </a:pPr>
            <a:r>
              <a:rPr lang="en-CA"/>
              <a:t>The employee will feel concerned and will struggle of  the bank doubts that their jobs or working conditions might were unfair.</a:t>
            </a:r>
            <a:br>
              <a:rPr lang="en-CA"/>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2"/>
          <p:cNvSpPr txBox="1"/>
          <p:nvPr/>
        </p:nvSpPr>
        <p:spPr>
          <a:xfrm>
            <a:off x="821750" y="303367"/>
            <a:ext cx="2139950" cy="421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CA" sz="2600">
                <a:solidFill>
                  <a:srgbClr val="1A1A1A"/>
                </a:solidFill>
                <a:latin typeface="Trebuchet MS"/>
                <a:ea typeface="Trebuchet MS"/>
                <a:cs typeface="Trebuchet MS"/>
                <a:sym typeface="Trebuchet MS"/>
              </a:rPr>
              <a:t>Methodology</a:t>
            </a:r>
            <a:endParaRPr sz="2600">
              <a:solidFill>
                <a:schemeClr val="dk1"/>
              </a:solidFill>
              <a:latin typeface="Trebuchet MS"/>
              <a:ea typeface="Trebuchet MS"/>
              <a:cs typeface="Trebuchet MS"/>
              <a:sym typeface="Trebuchet MS"/>
            </a:endParaRPr>
          </a:p>
        </p:txBody>
      </p:sp>
      <p:sp>
        <p:nvSpPr>
          <p:cNvPr id="98" name="Google Shape;98;p12"/>
          <p:cNvSpPr txBox="1"/>
          <p:nvPr/>
        </p:nvSpPr>
        <p:spPr>
          <a:xfrm>
            <a:off x="821750" y="1276350"/>
            <a:ext cx="7401559" cy="1305486"/>
          </a:xfrm>
          <a:prstGeom prst="rect">
            <a:avLst/>
          </a:prstGeom>
          <a:noFill/>
          <a:ln>
            <a:noFill/>
          </a:ln>
        </p:spPr>
        <p:txBody>
          <a:bodyPr anchorCtr="0" anchor="t" bIns="0" lIns="0" spcFirstLastPara="1" rIns="0" wrap="square" tIns="12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Firstly, we will collect data for the analysis. We will use the data related to the transactions of the client, which are during  6 months (180 days).</a:t>
            </a:r>
            <a:endParaRPr b="0" sz="1600">
              <a:solidFill>
                <a:schemeClr val="dk1"/>
              </a:solidFill>
              <a:latin typeface="Calibri"/>
              <a:ea typeface="Calibri"/>
              <a:cs typeface="Calibri"/>
              <a:sym typeface="Calibri"/>
            </a:endParaRPr>
          </a:p>
          <a:p>
            <a:pPr indent="0" lvl="0" marL="0" marR="0" rtl="0" algn="l">
              <a:spcBef>
                <a:spcPts val="0"/>
              </a:spcBef>
              <a:spcAft>
                <a:spcPts val="0"/>
              </a:spcAft>
              <a:buNone/>
            </a:pPr>
            <a:br>
              <a:rPr b="0" lang="en-CA" sz="1600">
                <a:solidFill>
                  <a:schemeClr val="dk1"/>
                </a:solidFill>
                <a:latin typeface="Calibri"/>
                <a:ea typeface="Calibri"/>
                <a:cs typeface="Calibri"/>
                <a:sym typeface="Calibri"/>
              </a:rPr>
            </a:br>
            <a:br>
              <a:rPr lang="en-CA" sz="1600">
                <a:solidFill>
                  <a:schemeClr val="dk1"/>
                </a:solidFill>
                <a:latin typeface="Calibri"/>
                <a:ea typeface="Calibri"/>
                <a:cs typeface="Calibri"/>
                <a:sym typeface="Calibri"/>
              </a:rPr>
            </a:br>
            <a:endParaRPr sz="1600">
              <a:solidFill>
                <a:schemeClr val="dk1"/>
              </a:solidFill>
              <a:latin typeface="Tahoma"/>
              <a:ea typeface="Tahoma"/>
              <a:cs typeface="Tahoma"/>
              <a:sym typeface="Tahoma"/>
            </a:endParaRPr>
          </a:p>
        </p:txBody>
      </p:sp>
      <p:pic>
        <p:nvPicPr>
          <p:cNvPr id="99" name="Google Shape;99;p12"/>
          <p:cNvPicPr preferRelativeResize="0"/>
          <p:nvPr/>
        </p:nvPicPr>
        <p:blipFill rotWithShape="1">
          <a:blip r:embed="rId3">
            <a:alphaModFix/>
          </a:blip>
          <a:srcRect b="0" l="0" r="0" t="0"/>
          <a:stretch/>
        </p:blipFill>
        <p:spPr>
          <a:xfrm>
            <a:off x="1219200" y="2581836"/>
            <a:ext cx="1549197" cy="1549197"/>
          </a:xfrm>
          <a:prstGeom prst="rect">
            <a:avLst/>
          </a:prstGeom>
          <a:noFill/>
          <a:ln>
            <a:noFill/>
          </a:ln>
        </p:spPr>
      </p:pic>
      <p:pic>
        <p:nvPicPr>
          <p:cNvPr id="100" name="Google Shape;100;p12"/>
          <p:cNvPicPr preferRelativeResize="0"/>
          <p:nvPr/>
        </p:nvPicPr>
        <p:blipFill rotWithShape="1">
          <a:blip r:embed="rId4">
            <a:alphaModFix/>
          </a:blip>
          <a:srcRect b="0" l="0" r="0" t="0"/>
          <a:stretch/>
        </p:blipFill>
        <p:spPr>
          <a:xfrm>
            <a:off x="6248400" y="2647950"/>
            <a:ext cx="2322576" cy="1103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title"/>
          </p:nvPr>
        </p:nvSpPr>
        <p:spPr>
          <a:xfrm>
            <a:off x="821751" y="303367"/>
            <a:ext cx="3674050" cy="80021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Methodology</a:t>
            </a:r>
            <a:br>
              <a:rPr lang="en-CA"/>
            </a:br>
            <a:endParaRPr/>
          </a:p>
        </p:txBody>
      </p:sp>
      <p:sp>
        <p:nvSpPr>
          <p:cNvPr id="106" name="Google Shape;106;p13"/>
          <p:cNvSpPr/>
          <p:nvPr/>
        </p:nvSpPr>
        <p:spPr>
          <a:xfrm>
            <a:off x="821750" y="1200150"/>
            <a:ext cx="4572000" cy="234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Secondly, we will use Python to manipulate the data. We will start by treating the data and use a</a:t>
            </a:r>
            <a:r>
              <a:rPr lang="en-CA" sz="1800">
                <a:solidFill>
                  <a:schemeClr val="dk1"/>
                </a:solidFill>
                <a:latin typeface="Calibri"/>
                <a:ea typeface="Calibri"/>
                <a:cs typeface="Calibri"/>
                <a:sym typeface="Calibri"/>
              </a:rPr>
              <a:t>ppropriate descriptive statistics such as central tendencies: mean, mode and median as well as frequencies were used for analysis. Figures, tables, graphs and charts were used to present the analysed data for ease of understanding</a:t>
            </a:r>
            <a:endParaRPr sz="1600">
              <a:solidFill>
                <a:schemeClr val="dk1"/>
              </a:solidFill>
              <a:latin typeface="Calibri"/>
              <a:ea typeface="Calibri"/>
              <a:cs typeface="Calibri"/>
              <a:sym typeface="Calibri"/>
            </a:endParaRPr>
          </a:p>
        </p:txBody>
      </p:sp>
      <p:pic>
        <p:nvPicPr>
          <p:cNvPr id="107" name="Google Shape;107;p13"/>
          <p:cNvPicPr preferRelativeResize="0"/>
          <p:nvPr/>
        </p:nvPicPr>
        <p:blipFill rotWithShape="1">
          <a:blip r:embed="rId3">
            <a:alphaModFix/>
          </a:blip>
          <a:srcRect b="0" l="0" r="0" t="0"/>
          <a:stretch/>
        </p:blipFill>
        <p:spPr>
          <a:xfrm>
            <a:off x="5791200" y="2800350"/>
            <a:ext cx="3068113" cy="2343150"/>
          </a:xfrm>
          <a:prstGeom prst="rect">
            <a:avLst/>
          </a:prstGeom>
          <a:noFill/>
          <a:ln>
            <a:noFill/>
          </a:ln>
        </p:spPr>
      </p:pic>
      <p:sp>
        <p:nvSpPr>
          <p:cNvPr id="108" name="Google Shape;108;p13"/>
          <p:cNvSpPr txBox="1"/>
          <p:nvPr/>
        </p:nvSpPr>
        <p:spPr>
          <a:xfrm>
            <a:off x="812775" y="3736325"/>
            <a:ext cx="458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821751" y="303367"/>
            <a:ext cx="5579100" cy="800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CA"/>
              <a:t>Methodology</a:t>
            </a:r>
            <a:br>
              <a:rPr lang="en-CA"/>
            </a:br>
            <a:endParaRPr/>
          </a:p>
        </p:txBody>
      </p:sp>
      <p:sp>
        <p:nvSpPr>
          <p:cNvPr id="114" name="Google Shape;114;p14"/>
          <p:cNvSpPr/>
          <p:nvPr/>
        </p:nvSpPr>
        <p:spPr>
          <a:xfrm>
            <a:off x="821751" y="1047750"/>
            <a:ext cx="4648200" cy="147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There’s a part of the analyses that is performed only on fraudulent transactions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CA" sz="1800">
                <a:solidFill>
                  <a:schemeClr val="dk1"/>
                </a:solidFill>
                <a:latin typeface="Calibri"/>
                <a:ea typeface="Calibri"/>
                <a:cs typeface="Calibri"/>
                <a:sym typeface="Calibri"/>
              </a:rPr>
              <a:t>And then, after visualizing the data with graff, table, we will determine where the most frauds come from and take different measurements to resolve the problem</a:t>
            </a:r>
            <a:endParaRPr sz="16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6629400" y="1123950"/>
            <a:ext cx="1371600" cy="838200"/>
          </a:xfrm>
          <a:prstGeom prst="rect">
            <a:avLst/>
          </a:prstGeom>
          <a:noFill/>
          <a:ln>
            <a:noFill/>
          </a:ln>
        </p:spPr>
      </p:pic>
      <p:pic>
        <p:nvPicPr>
          <p:cNvPr id="116" name="Google Shape;116;p14"/>
          <p:cNvPicPr preferRelativeResize="0"/>
          <p:nvPr/>
        </p:nvPicPr>
        <p:blipFill rotWithShape="1">
          <a:blip r:embed="rId4">
            <a:alphaModFix/>
          </a:blip>
          <a:srcRect b="0" l="0" r="0" t="0"/>
          <a:stretch/>
        </p:blipFill>
        <p:spPr>
          <a:xfrm>
            <a:off x="6057900" y="2952750"/>
            <a:ext cx="25146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nvSpPr>
        <p:spPr>
          <a:xfrm>
            <a:off x="1748275" y="1317550"/>
            <a:ext cx="16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a:latin typeface="Tahoma"/>
                <a:ea typeface="Tahoma"/>
                <a:cs typeface="Tahoma"/>
                <a:sym typeface="Tahoma"/>
              </a:rPr>
              <a:t>Resultat</a:t>
            </a:r>
            <a:endParaRPr b="1">
              <a:latin typeface="Tahoma"/>
              <a:ea typeface="Tahoma"/>
              <a:cs typeface="Tahoma"/>
              <a:sym typeface="Tahoma"/>
            </a:endParaRPr>
          </a:p>
        </p:txBody>
      </p:sp>
      <p:sp>
        <p:nvSpPr>
          <p:cNvPr id="123" name="Google Shape;123;p15"/>
          <p:cNvSpPr txBox="1"/>
          <p:nvPr/>
        </p:nvSpPr>
        <p:spPr>
          <a:xfrm>
            <a:off x="1414825" y="1943525"/>
            <a:ext cx="5669700" cy="261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1600" u="sng">
                <a:solidFill>
                  <a:srgbClr val="1A1A1A"/>
                </a:solidFill>
                <a:latin typeface="Tahoma"/>
                <a:ea typeface="Tahoma"/>
                <a:cs typeface="Tahoma"/>
                <a:sym typeface="Tahoma"/>
              </a:rPr>
              <a:t>Highlights</a:t>
            </a:r>
            <a:endParaRPr b="1" sz="1600" u="sng">
              <a:solidFill>
                <a:srgbClr val="1A1A1A"/>
              </a:solidFill>
              <a:latin typeface="Tahoma"/>
              <a:ea typeface="Tahoma"/>
              <a:cs typeface="Tahoma"/>
              <a:sym typeface="Tahoma"/>
            </a:endParaRPr>
          </a:p>
          <a:p>
            <a:pPr indent="0" lvl="0" marL="0" rtl="0" algn="l">
              <a:spcBef>
                <a:spcPts val="0"/>
              </a:spcBef>
              <a:spcAft>
                <a:spcPts val="0"/>
              </a:spcAft>
              <a:buNone/>
            </a:pPr>
            <a:r>
              <a:t/>
            </a:r>
            <a:endParaRPr b="1" sz="1600" u="sng">
              <a:solidFill>
                <a:srgbClr val="1A1A1A"/>
              </a:solidFill>
              <a:latin typeface="Tahoma"/>
              <a:ea typeface="Tahoma"/>
              <a:cs typeface="Tahoma"/>
              <a:sym typeface="Tahoma"/>
            </a:endParaRPr>
          </a:p>
          <a:p>
            <a:pPr indent="-317500" lvl="0" marL="457200" rtl="0" algn="l">
              <a:spcBef>
                <a:spcPts val="0"/>
              </a:spcBef>
              <a:spcAft>
                <a:spcPts val="0"/>
              </a:spcAft>
              <a:buClr>
                <a:schemeClr val="dk1"/>
              </a:buClr>
              <a:buSzPts val="1400"/>
              <a:buFont typeface="Tahoma"/>
              <a:buChar char="●"/>
            </a:pPr>
            <a:r>
              <a:rPr lang="en-CA">
                <a:solidFill>
                  <a:schemeClr val="dk1"/>
                </a:solidFill>
                <a:latin typeface="Tahoma"/>
                <a:ea typeface="Tahoma"/>
                <a:cs typeface="Tahoma"/>
                <a:sym typeface="Tahoma"/>
              </a:rPr>
              <a:t>The data  are collected on 180 days, there are 112 customers concerned in 4112 , 50 merchant, 15 categories of transaction based on purchased.</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a:p>
            <a:pPr indent="-317500" lvl="0" marL="457200" rtl="0" algn="l">
              <a:spcBef>
                <a:spcPts val="0"/>
              </a:spcBef>
              <a:spcAft>
                <a:spcPts val="0"/>
              </a:spcAft>
              <a:buSzPts val="1400"/>
              <a:buFont typeface="Tahoma"/>
              <a:buChar char="●"/>
            </a:pPr>
            <a:r>
              <a:rPr lang="en-CA">
                <a:latin typeface="Tahoma"/>
                <a:ea typeface="Tahoma"/>
                <a:cs typeface="Tahoma"/>
                <a:sym typeface="Tahoma"/>
              </a:rPr>
              <a:t>We have </a:t>
            </a:r>
            <a:r>
              <a:rPr b="1" lang="en-CA">
                <a:latin typeface="Tahoma"/>
                <a:ea typeface="Tahoma"/>
                <a:cs typeface="Tahoma"/>
                <a:sym typeface="Tahoma"/>
              </a:rPr>
              <a:t>1.21 % of transaction that are fraudulent, </a:t>
            </a:r>
            <a:r>
              <a:rPr lang="en-CA">
                <a:latin typeface="Tahoma"/>
                <a:ea typeface="Tahoma"/>
                <a:cs typeface="Tahoma"/>
                <a:sym typeface="Tahoma"/>
              </a:rPr>
              <a:t>and we have 37.89 </a:t>
            </a:r>
            <a:r>
              <a:rPr lang="en-CA">
                <a:solidFill>
                  <a:schemeClr val="dk1"/>
                </a:solidFill>
                <a:latin typeface="Tahoma"/>
                <a:ea typeface="Tahoma"/>
                <a:cs typeface="Tahoma"/>
                <a:sym typeface="Tahoma"/>
              </a:rPr>
              <a:t>average </a:t>
            </a:r>
            <a:r>
              <a:rPr lang="en-CA">
                <a:latin typeface="Tahoma"/>
                <a:ea typeface="Tahoma"/>
                <a:cs typeface="Tahoma"/>
                <a:sym typeface="Tahoma"/>
              </a:rPr>
              <a:t>amount of transaction by day . </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a:p>
            <a:pPr indent="-317500" lvl="0" marL="457200" rtl="0" algn="l">
              <a:spcBef>
                <a:spcPts val="0"/>
              </a:spcBef>
              <a:spcAft>
                <a:spcPts val="0"/>
              </a:spcAft>
              <a:buClr>
                <a:schemeClr val="dk1"/>
              </a:buClr>
              <a:buSzPts val="1400"/>
              <a:buFont typeface="Tahoma"/>
              <a:buChar char="●"/>
            </a:pPr>
            <a:r>
              <a:rPr lang="en-CA">
                <a:solidFill>
                  <a:schemeClr val="dk1"/>
                </a:solidFill>
                <a:latin typeface="Tahoma"/>
                <a:ea typeface="Tahoma"/>
                <a:cs typeface="Tahoma"/>
                <a:sym typeface="Tahoma"/>
              </a:rPr>
              <a:t>The average amount of non-fraudulent transactions is 31.8 but the average amount of Fraudulent transactions is 530.92</a:t>
            </a:r>
            <a:endParaRPr>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