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37"/>
  </p:handoutMasterIdLst>
  <p:sldIdLst>
    <p:sldId id="257" r:id="rId3"/>
    <p:sldId id="265" r:id="rId4"/>
    <p:sldId id="269" r:id="rId6"/>
    <p:sldId id="258" r:id="rId7"/>
    <p:sldId id="275" r:id="rId8"/>
    <p:sldId id="270" r:id="rId9"/>
    <p:sldId id="276" r:id="rId10"/>
    <p:sldId id="277" r:id="rId11"/>
    <p:sldId id="278" r:id="rId12"/>
    <p:sldId id="271" r:id="rId13"/>
    <p:sldId id="279" r:id="rId14"/>
    <p:sldId id="280" r:id="rId15"/>
    <p:sldId id="281" r:id="rId16"/>
    <p:sldId id="282" r:id="rId17"/>
    <p:sldId id="283" r:id="rId18"/>
    <p:sldId id="284" r:id="rId19"/>
    <p:sldId id="286" r:id="rId20"/>
    <p:sldId id="299" r:id="rId21"/>
    <p:sldId id="300" r:id="rId22"/>
    <p:sldId id="301" r:id="rId23"/>
    <p:sldId id="285" r:id="rId24"/>
    <p:sldId id="298" r:id="rId25"/>
    <p:sldId id="287" r:id="rId26"/>
    <p:sldId id="288" r:id="rId27"/>
    <p:sldId id="289" r:id="rId28"/>
    <p:sldId id="290" r:id="rId29"/>
    <p:sldId id="291" r:id="rId30"/>
    <p:sldId id="292" r:id="rId31"/>
    <p:sldId id="293" r:id="rId32"/>
    <p:sldId id="294" r:id="rId33"/>
    <p:sldId id="295" r:id="rId34"/>
    <p:sldId id="296" r:id="rId35"/>
    <p:sldId id="29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4" autoAdjust="0"/>
    <p:restoredTop sz="94660"/>
  </p:normalViewPr>
  <p:slideViewPr>
    <p:cSldViewPr>
      <p:cViewPr varScale="1">
        <p:scale>
          <a:sx n="66" d="100"/>
          <a:sy n="66" d="100"/>
        </p:scale>
        <p:origin x="1332" y="44"/>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customXml" Target="../customXml/item3.xml"/><Relationship Id="rId42" Type="http://schemas.openxmlformats.org/officeDocument/2006/relationships/customXml" Target="../customXml/item2.xml"/><Relationship Id="rId41" Type="http://schemas.openxmlformats.org/officeDocument/2006/relationships/customXml" Target="../customXml/item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ADBA-1AC7-4CD6-8AFF-4E8087BA548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C2EF-8A97-4DAF-B099-E567883644D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r>
              <a:rPr lang="en-US" baseline="0" dirty="0"/>
              <a:t> </a:t>
            </a:r>
            <a:r>
              <a:rPr lang="en-US" dirty="0"/>
              <a:t>in the placeholder to insert your own image.</a:t>
            </a:r>
            <a:endParaRPr lang="en-US" dirty="0"/>
          </a:p>
        </p:txBody>
      </p:sp>
      <p:sp>
        <p:nvSpPr>
          <p:cNvPr id="4" name="Slide Number Placeholder 3"/>
          <p:cNvSpPr>
            <a:spLocks noGrp="1"/>
          </p:cNvSpPr>
          <p:nvPr>
            <p:ph type="sldNum" sz="quarter" idx="10"/>
          </p:nvPr>
        </p:nvSpPr>
        <p:spPr/>
        <p:txBody>
          <a:bodyPr/>
          <a:lstStyle/>
          <a:p>
            <a:fld id="{5534C2EF-8A97-4DAF-B099-E567883644D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a:fillRect/>
          </a:stretch>
        </p:blipFill>
        <p:spPr>
          <a:xfrm>
            <a:off x="1143" y="1"/>
            <a:ext cx="9141714" cy="6858000"/>
          </a:xfrm>
          <a:prstGeom prst="rect">
            <a:avLst/>
          </a:prstGeom>
        </p:spPr>
      </p:pic>
      <p:sp>
        <p:nvSpPr>
          <p:cNvPr id="2" name="Title 1"/>
          <p:cNvSpPr>
            <a:spLocks noGrp="1"/>
          </p:cNvSpPr>
          <p:nvPr>
            <p:ph type="ctrTitle"/>
          </p:nvPr>
        </p:nvSpPr>
        <p:spPr>
          <a:xfrm>
            <a:off x="628650" y="533400"/>
            <a:ext cx="6343650" cy="1828800"/>
          </a:xfrm>
        </p:spPr>
        <p:txBody>
          <a:bodyPr anchor="b">
            <a:norm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628650" y="2438400"/>
            <a:ext cx="5314950" cy="914400"/>
          </a:xfrm>
        </p:spPr>
        <p:txBody>
          <a:bodyPr>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 y="1716"/>
            <a:ext cx="9141714" cy="6856284"/>
          </a:xfrm>
          <a:prstGeom prst="rect">
            <a:avLst/>
          </a:prstGeom>
        </p:spPr>
      </p:pic>
      <p:sp>
        <p:nvSpPr>
          <p:cNvPr id="2" name="Title 1"/>
          <p:cNvSpPr>
            <a:spLocks noGrp="1"/>
          </p:cNvSpPr>
          <p:nvPr>
            <p:ph type="title"/>
          </p:nvPr>
        </p:nvSpPr>
        <p:spPr>
          <a:xfrm>
            <a:off x="771436" y="5791200"/>
            <a:ext cx="6086564" cy="701674"/>
          </a:xfrm>
        </p:spPr>
        <p:txBody>
          <a:bodyPr vert="horz" lIns="91440" tIns="45720" rIns="91440" bIns="45720" rtlCol="0" anchor="b">
            <a:normAutofit/>
          </a:bodyPr>
          <a:lstStyle>
            <a:lvl1pPr>
              <a:defRPr lang="en-US" sz="2400">
                <a:solidFill>
                  <a:schemeClr val="accent1"/>
                </a:solidFill>
              </a:defRPr>
            </a:lvl1pPr>
          </a:lstStyle>
          <a:p>
            <a:pPr lvl="0"/>
            <a:r>
              <a:rPr lang="en-US"/>
              <a:t>Click to edit Master title style</a:t>
            </a:r>
            <a:endParaRPr lang="en-US" dirty="0"/>
          </a:p>
        </p:txBody>
      </p:sp>
      <p:sp>
        <p:nvSpPr>
          <p:cNvPr id="7" name="Freeform 5"/>
          <p:cNvSpPr/>
          <p:nvPr/>
        </p:nvSpPr>
        <p:spPr bwMode="gray">
          <a:xfrm>
            <a:off x="571500" y="933450"/>
            <a:ext cx="30861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15" name="Picture Placeholder 14" descr="An empty placeholder to add an image. Click on the placeholder and select the image that you wish to add"/>
          <p:cNvSpPr>
            <a:spLocks noGrp="1"/>
          </p:cNvSpPr>
          <p:nvPr>
            <p:ph type="pic" sz="quarter" idx="13"/>
          </p:nvPr>
        </p:nvSpPr>
        <p:spPr>
          <a:xfrm>
            <a:off x="744327" y="1113023"/>
            <a:ext cx="2728840"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a:p>
        </p:txBody>
      </p:sp>
      <p:sp>
        <p:nvSpPr>
          <p:cNvPr id="17" name="Text Placeholder 16"/>
          <p:cNvSpPr>
            <a:spLocks noGrp="1"/>
          </p:cNvSpPr>
          <p:nvPr>
            <p:ph type="body" sz="quarter" idx="14"/>
          </p:nvPr>
        </p:nvSpPr>
        <p:spPr>
          <a:xfrm>
            <a:off x="771436" y="5181600"/>
            <a:ext cx="267462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endParaRPr lang="en-US"/>
          </a:p>
        </p:txBody>
      </p:sp>
      <p:sp>
        <p:nvSpPr>
          <p:cNvPr id="18" name="Freeform 5"/>
          <p:cNvSpPr/>
          <p:nvPr/>
        </p:nvSpPr>
        <p:spPr bwMode="gray">
          <a:xfrm>
            <a:off x="3975100" y="933450"/>
            <a:ext cx="30861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19" name="Picture Placeholder 18" descr="An empty placeholder to add an image. Click on the placeholder and select the image that you wish to add"/>
          <p:cNvSpPr>
            <a:spLocks noGrp="1"/>
          </p:cNvSpPr>
          <p:nvPr>
            <p:ph type="pic" sz="quarter" idx="15"/>
          </p:nvPr>
        </p:nvSpPr>
        <p:spPr>
          <a:xfrm>
            <a:off x="4147926" y="1113023"/>
            <a:ext cx="2728840"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
        <p:nvSpPr>
          <p:cNvPr id="20" name="Text Placeholder 16"/>
          <p:cNvSpPr>
            <a:spLocks noGrp="1"/>
          </p:cNvSpPr>
          <p:nvPr>
            <p:ph type="body" sz="quarter" idx="16"/>
          </p:nvPr>
        </p:nvSpPr>
        <p:spPr>
          <a:xfrm>
            <a:off x="4175036" y="5181600"/>
            <a:ext cx="267462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 y="1716"/>
            <a:ext cx="9141714" cy="6856284"/>
          </a:xfrm>
          <a:prstGeom prst="rect">
            <a:avLst/>
          </a:prstGeom>
        </p:spPr>
      </p:pic>
      <p:sp>
        <p:nvSpPr>
          <p:cNvPr id="2" name="Title 1"/>
          <p:cNvSpPr>
            <a:spLocks noGrp="1"/>
          </p:cNvSpPr>
          <p:nvPr>
            <p:ph type="title"/>
          </p:nvPr>
        </p:nvSpPr>
        <p:spPr>
          <a:xfrm>
            <a:off x="771436" y="5305425"/>
            <a:ext cx="6078062" cy="579921"/>
          </a:xfrm>
        </p:spPr>
        <p:txBody>
          <a:bodyPr>
            <a:normAutofit/>
          </a:bodyPr>
          <a:lstStyle>
            <a:lvl1pPr>
              <a:defRPr sz="2400">
                <a:solidFill>
                  <a:schemeClr val="accent1"/>
                </a:solidFill>
              </a:defRPr>
            </a:lvl1pPr>
          </a:lstStyle>
          <a:p>
            <a:r>
              <a:rPr lang="en-US"/>
              <a:t>Click to edit Master title style</a:t>
            </a:r>
            <a:endParaRPr lang="en-US" dirty="0"/>
          </a:p>
        </p:txBody>
      </p:sp>
      <p:sp>
        <p:nvSpPr>
          <p:cNvPr id="7" name="Freeform 5"/>
          <p:cNvSpPr/>
          <p:nvPr/>
        </p:nvSpPr>
        <p:spPr bwMode="gray">
          <a:xfrm>
            <a:off x="571500" y="933450"/>
            <a:ext cx="40005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15" name="Picture Placeholder 14" descr="An empty placeholder to add an image. Click on the placeholder and select the image that you wish to add"/>
          <p:cNvSpPr>
            <a:spLocks noGrp="1"/>
          </p:cNvSpPr>
          <p:nvPr>
            <p:ph type="pic" sz="quarter" idx="13"/>
          </p:nvPr>
        </p:nvSpPr>
        <p:spPr>
          <a:xfrm>
            <a:off x="743916" y="1113023"/>
            <a:ext cx="3655668"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a:p>
        </p:txBody>
      </p:sp>
      <p:sp>
        <p:nvSpPr>
          <p:cNvPr id="18" name="Freeform 5"/>
          <p:cNvSpPr/>
          <p:nvPr/>
        </p:nvSpPr>
        <p:spPr bwMode="gray">
          <a:xfrm>
            <a:off x="4742905" y="967316"/>
            <a:ext cx="2243207"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19" name="Picture Placeholder 18" descr="An empty placeholder to add an image. Click on the placeholder and select the image that you wish to add"/>
          <p:cNvSpPr>
            <a:spLocks noGrp="1"/>
          </p:cNvSpPr>
          <p:nvPr>
            <p:ph type="pic" sz="quarter" idx="15"/>
          </p:nvPr>
        </p:nvSpPr>
        <p:spPr>
          <a:xfrm>
            <a:off x="4879519" y="1109743"/>
            <a:ext cx="1969979"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a:p>
        </p:txBody>
      </p:sp>
      <p:sp>
        <p:nvSpPr>
          <p:cNvPr id="12" name="Freeform 5"/>
          <p:cNvSpPr/>
          <p:nvPr/>
        </p:nvSpPr>
        <p:spPr bwMode="gray">
          <a:xfrm>
            <a:off x="4742905" y="3060954"/>
            <a:ext cx="2243207"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13" name="Picture Placeholder 12" descr="An empty placeholder to add an image. Click on the placeholder and select the image that you wish to add"/>
          <p:cNvSpPr>
            <a:spLocks noGrp="1"/>
          </p:cNvSpPr>
          <p:nvPr>
            <p:ph type="pic" sz="quarter" idx="16"/>
          </p:nvPr>
        </p:nvSpPr>
        <p:spPr>
          <a:xfrm>
            <a:off x="4879519" y="3203381"/>
            <a:ext cx="1969979"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dirty="0"/>
          </a:p>
        </p:txBody>
      </p:sp>
      <p:sp>
        <p:nvSpPr>
          <p:cNvPr id="17" name="Text Placeholder 16"/>
          <p:cNvSpPr>
            <a:spLocks noGrp="1"/>
          </p:cNvSpPr>
          <p:nvPr>
            <p:ph type="body" sz="quarter" idx="14"/>
          </p:nvPr>
        </p:nvSpPr>
        <p:spPr>
          <a:xfrm>
            <a:off x="771436" y="5919255"/>
            <a:ext cx="6078062" cy="497420"/>
          </a:xfrm>
        </p:spPr>
        <p:txBody>
          <a:bodyPr>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2" y="284"/>
            <a:ext cx="9141714" cy="6859715"/>
          </a:xfrm>
          <a:prstGeom prst="rect">
            <a:avLst/>
          </a:prstGeom>
        </p:spPr>
      </p:pic>
      <p:sp>
        <p:nvSpPr>
          <p:cNvPr id="2" name="Title 1"/>
          <p:cNvSpPr>
            <a:spLocks noGrp="1"/>
          </p:cNvSpPr>
          <p:nvPr>
            <p:ph type="title"/>
          </p:nvPr>
        </p:nvSpPr>
        <p:spPr>
          <a:xfrm>
            <a:off x="7258050" y="365126"/>
            <a:ext cx="1600200" cy="1539874"/>
          </a:xfrm>
        </p:spPr>
        <p:txBody>
          <a:bodyPr vert="horz" lIns="91440" tIns="45720" rIns="91440" bIns="45720" rtlCol="0" anchor="b">
            <a:normAutofit/>
          </a:bodyPr>
          <a:lstStyle>
            <a:lvl1pPr>
              <a:defRPr lang="en-US" sz="2400">
                <a:solidFill>
                  <a:schemeClr val="accent1"/>
                </a:solidFill>
              </a:defRPr>
            </a:lvl1pPr>
          </a:lstStyle>
          <a:p>
            <a:pPr lvl="0"/>
            <a:r>
              <a:rPr lang="en-US"/>
              <a:t>Click to edit Master title style</a:t>
            </a:r>
            <a:endParaRPr lang="en-US"/>
          </a:p>
        </p:txBody>
      </p:sp>
      <p:sp>
        <p:nvSpPr>
          <p:cNvPr id="8" name="Freeform 5"/>
          <p:cNvSpPr/>
          <p:nvPr/>
        </p:nvSpPr>
        <p:spPr bwMode="gray">
          <a:xfrm>
            <a:off x="3136900" y="265045"/>
            <a:ext cx="39242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9" name="Picture Placeholder 8" descr="An empty placeholder to add an image. Click on the placeholder and select the image that you wish to add"/>
          <p:cNvSpPr>
            <a:spLocks noGrp="1"/>
          </p:cNvSpPr>
          <p:nvPr>
            <p:ph type="pic" sz="quarter" idx="13"/>
          </p:nvPr>
        </p:nvSpPr>
        <p:spPr>
          <a:xfrm>
            <a:off x="3318326" y="436316"/>
            <a:ext cx="3561446"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
        <p:nvSpPr>
          <p:cNvPr id="10" name="Freeform 5"/>
          <p:cNvSpPr/>
          <p:nvPr/>
        </p:nvSpPr>
        <p:spPr bwMode="gray">
          <a:xfrm>
            <a:off x="612141" y="384724"/>
            <a:ext cx="2359659"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11" name="Picture Placeholder 10" descr="An empty placeholder to add an image. Click on the placeholder and select the image that you wish to add"/>
          <p:cNvSpPr>
            <a:spLocks noGrp="1"/>
          </p:cNvSpPr>
          <p:nvPr>
            <p:ph type="pic" sz="quarter" idx="15"/>
          </p:nvPr>
        </p:nvSpPr>
        <p:spPr>
          <a:xfrm>
            <a:off x="759767" y="538232"/>
            <a:ext cx="2064409"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a:p>
        </p:txBody>
      </p:sp>
      <p:sp>
        <p:nvSpPr>
          <p:cNvPr id="12" name="Freeform 5"/>
          <p:cNvSpPr/>
          <p:nvPr/>
        </p:nvSpPr>
        <p:spPr bwMode="gray">
          <a:xfrm>
            <a:off x="612141" y="2478362"/>
            <a:ext cx="2359659"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13" name="Picture Placeholder 12" descr="An empty placeholder to add an image. Click on the placeholder and select the image that you wish to add"/>
          <p:cNvSpPr>
            <a:spLocks noGrp="1"/>
          </p:cNvSpPr>
          <p:nvPr>
            <p:ph type="pic" sz="quarter" idx="16"/>
          </p:nvPr>
        </p:nvSpPr>
        <p:spPr>
          <a:xfrm>
            <a:off x="759767" y="2631870"/>
            <a:ext cx="2064409"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a:p>
        </p:txBody>
      </p:sp>
      <p:sp>
        <p:nvSpPr>
          <p:cNvPr id="14" name="Freeform 5"/>
          <p:cNvSpPr/>
          <p:nvPr/>
        </p:nvSpPr>
        <p:spPr bwMode="gray">
          <a:xfrm>
            <a:off x="612141" y="4572000"/>
            <a:ext cx="2359659"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15" name="Picture Placeholder 14" descr="An empty placeholder to add an image. Click on the placeholder and select the image that you wish to add"/>
          <p:cNvSpPr>
            <a:spLocks noGrp="1"/>
          </p:cNvSpPr>
          <p:nvPr>
            <p:ph type="pic" sz="quarter" idx="17"/>
          </p:nvPr>
        </p:nvSpPr>
        <p:spPr>
          <a:xfrm>
            <a:off x="759767" y="4725508"/>
            <a:ext cx="2064409"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dirty="0"/>
          </a:p>
        </p:txBody>
      </p:sp>
      <p:sp>
        <p:nvSpPr>
          <p:cNvPr id="20" name="Freeform 5"/>
          <p:cNvSpPr/>
          <p:nvPr/>
        </p:nvSpPr>
        <p:spPr bwMode="gray">
          <a:xfrm>
            <a:off x="3136900" y="3448512"/>
            <a:ext cx="39242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21" name="Picture Placeholder 20" descr="An empty placeholder to add an image. Click on the placeholder and select the image that you wish to add"/>
          <p:cNvSpPr>
            <a:spLocks noGrp="1"/>
          </p:cNvSpPr>
          <p:nvPr>
            <p:ph type="pic" sz="quarter" idx="18"/>
          </p:nvPr>
        </p:nvSpPr>
        <p:spPr>
          <a:xfrm>
            <a:off x="3318326" y="3619783"/>
            <a:ext cx="3561446"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7FC8593D-7C47-471E-A8DF-97AC4FFD13F5}" type="datetimeFigureOut">
              <a:rPr lang="en-US" smtClean="0"/>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365125"/>
            <a:ext cx="1371599" cy="4940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365125"/>
            <a:ext cx="5143500" cy="49403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7FC8593D-7C47-471E-A8DF-97AC4FFD13F5}" type="datetimeFigureOut">
              <a:rPr lang="en-US" smtClean="0"/>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7FC8593D-7C47-471E-A8DF-97AC4FFD13F5}" type="datetimeFigureOut">
              <a:rPr lang="en-US" smtClean="0"/>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a:fillRect/>
          </a:stretch>
        </p:blipFill>
        <p:spPr>
          <a:xfrm>
            <a:off x="0" y="0"/>
            <a:ext cx="9141714" cy="6857176"/>
          </a:xfrm>
          <a:prstGeom prst="rect">
            <a:avLst/>
          </a:prstGeom>
        </p:spPr>
      </p:pic>
      <p:sp>
        <p:nvSpPr>
          <p:cNvPr id="2" name="Title 1"/>
          <p:cNvSpPr>
            <a:spLocks noGrp="1"/>
          </p:cNvSpPr>
          <p:nvPr>
            <p:ph type="title"/>
          </p:nvPr>
        </p:nvSpPr>
        <p:spPr>
          <a:xfrm>
            <a:off x="2514600" y="533400"/>
            <a:ext cx="5486400" cy="1828800"/>
          </a:xfrm>
        </p:spPr>
        <p:txBody>
          <a:bodyPr anchor="b">
            <a:normAutofit/>
          </a:bodyPr>
          <a:lstStyle>
            <a:lvl1pPr>
              <a:defRPr sz="4400"/>
            </a:lvl1pPr>
          </a:lstStyle>
          <a:p>
            <a:r>
              <a:rPr lang="en-US"/>
              <a:t>Click to edit Master title style</a:t>
            </a:r>
            <a:endParaRPr lang="en-US"/>
          </a:p>
        </p:txBody>
      </p:sp>
      <p:sp>
        <p:nvSpPr>
          <p:cNvPr id="3" name="Text Placeholder 2"/>
          <p:cNvSpPr>
            <a:spLocks noGrp="1"/>
          </p:cNvSpPr>
          <p:nvPr>
            <p:ph type="body" idx="1"/>
          </p:nvPr>
        </p:nvSpPr>
        <p:spPr>
          <a:xfrm>
            <a:off x="2514600" y="2438400"/>
            <a:ext cx="4114800" cy="914400"/>
          </a:xfrm>
        </p:spPr>
        <p:txBody>
          <a:bodyPr>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43000" y="1825625"/>
            <a:ext cx="3291840" cy="347472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709160" y="1825625"/>
            <a:ext cx="3291840" cy="347472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7FC8593D-7C47-471E-A8DF-97AC4FFD13F5}" type="datetimeFigureOut">
              <a:rPr lang="en-US" smtClean="0"/>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143000" y="1828800"/>
            <a:ext cx="329184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43000" y="2624666"/>
            <a:ext cx="3291840" cy="267546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09160" y="1828800"/>
            <a:ext cx="329184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709160" y="2624666"/>
            <a:ext cx="3291840" cy="267546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7FC8593D-7C47-471E-A8DF-97AC4FFD13F5}" type="datetimeFigureOut">
              <a:rPr lang="en-US" smtClean="0"/>
            </a:fld>
            <a:endParaRPr lang="en-US"/>
          </a:p>
        </p:txBody>
      </p:sp>
      <p:sp>
        <p:nvSpPr>
          <p:cNvPr id="9" name="Slide Number Placeholder 8"/>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7FC8593D-7C47-471E-A8DF-97AC4FFD13F5}" type="datetimeFigureOut">
              <a:rPr lang="en-US" smtClean="0"/>
            </a:fld>
            <a:endParaRPr lang="en-US"/>
          </a:p>
        </p:txBody>
      </p:sp>
      <p:sp>
        <p:nvSpPr>
          <p:cNvPr id="5" name="Slide Number Placeholder 4"/>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7FC8593D-7C47-471E-A8DF-97AC4FFD13F5}" type="datetimeFigureOut">
              <a:rPr lang="en-US" smtClean="0"/>
            </a:fld>
            <a:endParaRPr lang="en-US"/>
          </a:p>
        </p:txBody>
      </p:sp>
      <p:sp>
        <p:nvSpPr>
          <p:cNvPr id="4" name="Slide Number Placeholder 3"/>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543300" y="1828801"/>
            <a:ext cx="4457700" cy="3476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2999" y="1828801"/>
            <a:ext cx="2194560" cy="3476625"/>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7FC8593D-7C47-471E-A8DF-97AC4FFD13F5}" type="datetimeFigureOut">
              <a:rPr lang="en-US" smtClean="0"/>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p:nvPr/>
        </p:nvSpPr>
        <p:spPr bwMode="gray">
          <a:xfrm>
            <a:off x="603250" y="1695450"/>
            <a:ext cx="4197350"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anchor="t" anchorCtr="0" compatLnSpc="1"/>
          <a:lstStyle/>
          <a:p>
            <a:endParaRPr lang="en-US" sz="1800"/>
          </a:p>
        </p:txBody>
      </p:sp>
      <p:sp>
        <p:nvSpPr>
          <p:cNvPr id="2" name="Title 1"/>
          <p:cNvSpPr>
            <a:spLocks noGrp="1"/>
          </p:cNvSpPr>
          <p:nvPr>
            <p:ph type="title"/>
          </p:nvPr>
        </p:nvSpPr>
        <p:spPr/>
        <p:txBody>
          <a:bodyPr anchor="b"/>
          <a:lstStyle>
            <a:lvl1pPr>
              <a:defRPr sz="3200"/>
            </a:lvl1pPr>
          </a:lstStyle>
          <a:p>
            <a:r>
              <a:rPr lang="en-US"/>
              <a:t>Click to edit Master title style</a:t>
            </a:r>
            <a:endParaRPr lang="en-US"/>
          </a:p>
        </p:txBody>
      </p:sp>
      <p:sp>
        <p:nvSpPr>
          <p:cNvPr id="12" name="Picture Placeholder 11" descr="An empty placeholder to add an image. Click on the placeholder and select the image that you wish to add"/>
          <p:cNvSpPr>
            <a:spLocks noGrp="1"/>
          </p:cNvSpPr>
          <p:nvPr>
            <p:ph type="pic" idx="1"/>
          </p:nvPr>
        </p:nvSpPr>
        <p:spPr>
          <a:xfrm>
            <a:off x="754517" y="1874520"/>
            <a:ext cx="3894817"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5257800" y="2245995"/>
            <a:ext cx="2743200" cy="219456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7FC8593D-7C47-471E-A8DF-97AC4FFD13F5}" type="datetimeFigureOut">
              <a:rPr lang="en-US" smtClean="0"/>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5.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5" cstate="print">
            <a:extLst>
              <a:ext uri="{28A0092B-C50C-407E-A947-70E740481C1C}">
                <a14:useLocalDpi xmlns:a14="http://schemas.microsoft.com/office/drawing/2010/main" val="0"/>
              </a:ext>
            </a:extLst>
          </a:blip>
          <a:srcRect l="525" t="511" r="525" b="2999"/>
          <a:stretch>
            <a:fillRect/>
          </a:stretch>
        </p:blipFill>
        <p:spPr>
          <a:xfrm>
            <a:off x="0" y="0"/>
            <a:ext cx="9141620" cy="6858000"/>
          </a:xfrm>
          <a:prstGeom prst="rect">
            <a:avLst/>
          </a:prstGeom>
        </p:spPr>
      </p:pic>
      <p:sp>
        <p:nvSpPr>
          <p:cNvPr id="2" name="Title Placeholder 1"/>
          <p:cNvSpPr>
            <a:spLocks noGrp="1"/>
          </p:cNvSpPr>
          <p:nvPr>
            <p:ph type="title"/>
          </p:nvPr>
        </p:nvSpPr>
        <p:spPr>
          <a:xfrm>
            <a:off x="628650" y="365126"/>
            <a:ext cx="7372350" cy="108267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143000" y="1828800"/>
            <a:ext cx="6858000" cy="347472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1657350" y="6416676"/>
            <a:ext cx="3429000" cy="365125"/>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endParaRPr lang="en-US" dirty="0"/>
          </a:p>
        </p:txBody>
      </p:sp>
      <p:sp>
        <p:nvSpPr>
          <p:cNvPr id="4" name="Date Placeholder 3"/>
          <p:cNvSpPr>
            <a:spLocks noGrp="1"/>
          </p:cNvSpPr>
          <p:nvPr>
            <p:ph type="dt" sz="half" idx="2"/>
          </p:nvPr>
        </p:nvSpPr>
        <p:spPr>
          <a:xfrm>
            <a:off x="5257800" y="6416676"/>
            <a:ext cx="1028700" cy="365125"/>
          </a:xfrm>
          <a:prstGeom prst="rect">
            <a:avLst/>
          </a:prstGeom>
        </p:spPr>
        <p:txBody>
          <a:bodyPr vert="horz" lIns="91440" tIns="45720" rIns="91440" bIns="45720" rtlCol="0" anchor="ctr"/>
          <a:lstStyle>
            <a:lvl1pPr algn="r">
              <a:defRPr sz="1100">
                <a:solidFill>
                  <a:schemeClr val="tx1"/>
                </a:solidFill>
              </a:defRPr>
            </a:lvl1pPr>
          </a:lstStyle>
          <a:p>
            <a:fld id="{7FC8593D-7C47-471E-A8DF-97AC4FFD13F5}" type="datetimeFigureOut">
              <a:rPr lang="en-US" smtClean="0"/>
            </a:fld>
            <a:endParaRPr lang="en-US" dirty="0"/>
          </a:p>
        </p:txBody>
      </p:sp>
      <p:sp>
        <p:nvSpPr>
          <p:cNvPr id="6" name="Slide Number Placeholder 5"/>
          <p:cNvSpPr>
            <a:spLocks noGrp="1"/>
          </p:cNvSpPr>
          <p:nvPr>
            <p:ph type="sldNum" sz="quarter" idx="4"/>
          </p:nvPr>
        </p:nvSpPr>
        <p:spPr>
          <a:xfrm>
            <a:off x="6457950" y="6416676"/>
            <a:ext cx="628650" cy="365125"/>
          </a:xfrm>
          <a:prstGeom prst="rect">
            <a:avLst/>
          </a:prstGeom>
        </p:spPr>
        <p:txBody>
          <a:bodyPr vert="horz" lIns="91440" tIns="45720" rIns="91440" bIns="45720" rtlCol="0" anchor="ctr"/>
          <a:lstStyle>
            <a:lvl1pPr algn="r">
              <a:defRPr sz="1100">
                <a:solidFill>
                  <a:schemeClr val="tx1"/>
                </a:solidFill>
              </a:defRPr>
            </a:lvl1pPr>
          </a:lstStyle>
          <a:p>
            <a:fld id="{289D71E3-7D81-4C24-B9D8-6B108755C64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533400"/>
            <a:ext cx="7296150" cy="1828800"/>
          </a:xfrm>
        </p:spPr>
        <p:txBody>
          <a:bodyPr>
            <a:normAutofit/>
          </a:bodyPr>
          <a:lstStyle/>
          <a:p>
            <a:r>
              <a:rPr lang="en-US" sz="4800" dirty="0"/>
              <a:t>ETHICAL ISSUES IN BUSINESS ANALYTICS</a:t>
            </a:r>
            <a:endParaRPr lang="en-US" sz="4800" dirty="0"/>
          </a:p>
        </p:txBody>
      </p:sp>
      <p:sp>
        <p:nvSpPr>
          <p:cNvPr id="3" name="Subtitle 2"/>
          <p:cNvSpPr>
            <a:spLocks noGrp="1"/>
          </p:cNvSpPr>
          <p:nvPr>
            <p:ph type="subTitle" idx="1"/>
          </p:nvPr>
        </p:nvSpPr>
        <p:spPr/>
        <p:txBody>
          <a:bodyPr/>
          <a:lstStyle/>
          <a:p>
            <a:r>
              <a:rPr lang="en-US" dirty="0"/>
              <a:t>Chapter 5</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implications of Business Analytics</a:t>
            </a:r>
            <a:endParaRPr lang="en-US" dirty="0"/>
          </a:p>
        </p:txBody>
      </p:sp>
      <p:sp>
        <p:nvSpPr>
          <p:cNvPr id="3" name="Text Placeholder 2"/>
          <p:cNvSpPr>
            <a:spLocks noGrp="1"/>
          </p:cNvSpPr>
          <p:nvPr>
            <p:ph type="body" idx="1"/>
          </p:nvPr>
        </p:nvSpPr>
        <p:spPr>
          <a:xfrm>
            <a:off x="1828800" y="1557866"/>
            <a:ext cx="4724400" cy="695283"/>
          </a:xfrm>
        </p:spPr>
        <p:txBody>
          <a:bodyPr>
            <a:normAutofit fontScale="92500"/>
          </a:bodyPr>
          <a:lstStyle/>
          <a:p>
            <a:r>
              <a:rPr lang="en-US" sz="3200" b="1" dirty="0"/>
              <a:t>Disclosure of customer data</a:t>
            </a:r>
            <a:endParaRPr lang="en-US" sz="3200" b="1" dirty="0"/>
          </a:p>
        </p:txBody>
      </p:sp>
      <p:sp>
        <p:nvSpPr>
          <p:cNvPr id="4" name="Content Placeholder 3"/>
          <p:cNvSpPr>
            <a:spLocks noGrp="1"/>
          </p:cNvSpPr>
          <p:nvPr>
            <p:ph sz="half" idx="2"/>
          </p:nvPr>
        </p:nvSpPr>
        <p:spPr>
          <a:xfrm>
            <a:off x="762000" y="2362200"/>
            <a:ext cx="7543800" cy="2937934"/>
          </a:xfrm>
        </p:spPr>
        <p:txBody>
          <a:bodyPr>
            <a:normAutofit lnSpcReduction="10000"/>
          </a:bodyPr>
          <a:lstStyle/>
          <a:p>
            <a:r>
              <a:rPr lang="en-US" sz="2400" dirty="0"/>
              <a:t>Most individuals are unaware that whenever you perform a search or post you already leave a digital trace in the world wide web and these traces can be used to profile you without your consent (</a:t>
            </a:r>
            <a:r>
              <a:rPr lang="en-US" sz="2400" dirty="0" err="1"/>
              <a:t>Ligot</a:t>
            </a:r>
            <a:r>
              <a:rPr lang="en-US" sz="2400" dirty="0"/>
              <a:t>, 2018).</a:t>
            </a:r>
            <a:endParaRPr lang="en-US" sz="2400" dirty="0"/>
          </a:p>
          <a:p>
            <a:r>
              <a:rPr lang="en-US" sz="2400" dirty="0"/>
              <a:t>Our information are being collected and analyzed, each time we visit a website, click an ad, shop online, </a:t>
            </a:r>
            <a:r>
              <a:rPr lang="en-US" sz="2400" dirty="0" err="1"/>
              <a:t>etc</a:t>
            </a:r>
            <a:r>
              <a:rPr lang="en-US" sz="2400" dirty="0"/>
              <a:t>, and most people are not aware of it.</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61558"/>
            <a:ext cx="7372350" cy="533400"/>
          </a:xfrm>
        </p:spPr>
        <p:txBody>
          <a:bodyPr/>
          <a:lstStyle/>
          <a:p>
            <a:r>
              <a:rPr lang="en-US" dirty="0"/>
              <a:t>Ethical implications of Business Analytics</a:t>
            </a:r>
            <a:endParaRPr lang="en-US" dirty="0"/>
          </a:p>
        </p:txBody>
      </p:sp>
      <p:sp>
        <p:nvSpPr>
          <p:cNvPr id="3" name="Text Placeholder 2"/>
          <p:cNvSpPr>
            <a:spLocks noGrp="1"/>
          </p:cNvSpPr>
          <p:nvPr>
            <p:ph type="body" idx="1"/>
          </p:nvPr>
        </p:nvSpPr>
        <p:spPr>
          <a:xfrm>
            <a:off x="2209800" y="1272248"/>
            <a:ext cx="4724400" cy="660257"/>
          </a:xfrm>
        </p:spPr>
        <p:txBody>
          <a:bodyPr>
            <a:normAutofit/>
          </a:bodyPr>
          <a:lstStyle/>
          <a:p>
            <a:r>
              <a:rPr lang="en-US" sz="3200" b="1" dirty="0"/>
              <a:t>Data Privacy Law</a:t>
            </a:r>
            <a:endParaRPr lang="en-US" sz="3200" b="1" dirty="0"/>
          </a:p>
        </p:txBody>
      </p:sp>
      <p:sp>
        <p:nvSpPr>
          <p:cNvPr id="4" name="Content Placeholder 3"/>
          <p:cNvSpPr>
            <a:spLocks noGrp="1"/>
          </p:cNvSpPr>
          <p:nvPr>
            <p:ph sz="half" idx="2"/>
          </p:nvPr>
        </p:nvSpPr>
        <p:spPr>
          <a:xfrm>
            <a:off x="1085850" y="1932505"/>
            <a:ext cx="7372350" cy="3138086"/>
          </a:xfrm>
        </p:spPr>
        <p:txBody>
          <a:bodyPr>
            <a:noAutofit/>
          </a:bodyPr>
          <a:lstStyle/>
          <a:p>
            <a:r>
              <a:rPr lang="en-US" sz="2400" dirty="0"/>
              <a:t>We leave digital traces whenever we go online, even if we are not disclosing our identify.</a:t>
            </a:r>
            <a:endParaRPr lang="en-US" sz="2400" dirty="0"/>
          </a:p>
          <a:p>
            <a:r>
              <a:rPr lang="en-US" sz="2400" dirty="0"/>
              <a:t>These traces are used by marketing companies to collect and process data.</a:t>
            </a:r>
            <a:endParaRPr lang="en-US" sz="2400" dirty="0"/>
          </a:p>
          <a:p>
            <a:r>
              <a:rPr lang="en-US" sz="2400" dirty="0"/>
              <a:t>People losing their information from companies who collects data without their knowledge prompted to pass the data privacy law.</a:t>
            </a:r>
            <a:endParaRPr lang="en-US" sz="2400" dirty="0"/>
          </a:p>
          <a:p>
            <a:r>
              <a:rPr lang="en-US" sz="2400" dirty="0"/>
              <a:t>Data Privacy Act was made to protect people and bring back control of their own information.</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Information about the Data Privacy Act</a:t>
            </a:r>
            <a:endParaRPr lang="en-US" dirty="0"/>
          </a:p>
        </p:txBody>
      </p:sp>
      <p:sp>
        <p:nvSpPr>
          <p:cNvPr id="3" name="Text Placeholder 2"/>
          <p:cNvSpPr>
            <a:spLocks noGrp="1"/>
          </p:cNvSpPr>
          <p:nvPr>
            <p:ph type="body" idx="1"/>
          </p:nvPr>
        </p:nvSpPr>
        <p:spPr>
          <a:xfrm>
            <a:off x="632661" y="1371601"/>
            <a:ext cx="8077200" cy="838199"/>
          </a:xfrm>
        </p:spPr>
        <p:txBody>
          <a:bodyPr>
            <a:normAutofit/>
          </a:bodyPr>
          <a:lstStyle/>
          <a:p>
            <a:r>
              <a:rPr lang="en-US" sz="2800" b="1" dirty="0"/>
              <a:t>1. Consent required and the Right to be informed</a:t>
            </a:r>
            <a:endParaRPr lang="en-US" sz="2800" b="1" dirty="0"/>
          </a:p>
        </p:txBody>
      </p:sp>
      <p:sp>
        <p:nvSpPr>
          <p:cNvPr id="4" name="Content Placeholder 3"/>
          <p:cNvSpPr>
            <a:spLocks noGrp="1"/>
          </p:cNvSpPr>
          <p:nvPr>
            <p:ph sz="half" idx="2"/>
          </p:nvPr>
        </p:nvSpPr>
        <p:spPr>
          <a:xfrm>
            <a:off x="628650" y="2209800"/>
            <a:ext cx="7981950" cy="3657600"/>
          </a:xfrm>
        </p:spPr>
        <p:txBody>
          <a:bodyPr>
            <a:noAutofit/>
          </a:bodyPr>
          <a:lstStyle/>
          <a:p>
            <a:r>
              <a:rPr lang="en-US" dirty="0"/>
              <a:t>Before collecting and processing one’s information, it needs to get the persons consent.</a:t>
            </a:r>
            <a:endParaRPr lang="en-US" dirty="0"/>
          </a:p>
          <a:p>
            <a:r>
              <a:rPr lang="en-US" dirty="0"/>
              <a:t>The consent has to be recorded and informed.</a:t>
            </a:r>
            <a:endParaRPr lang="en-US" dirty="0"/>
          </a:p>
          <a:p>
            <a:r>
              <a:rPr lang="en-US" dirty="0"/>
              <a:t>The person has to understand the purpose of the data collection and processed.</a:t>
            </a:r>
            <a:endParaRPr lang="en-US" dirty="0"/>
          </a:p>
          <a:p>
            <a:r>
              <a:rPr lang="en-US" dirty="0"/>
              <a:t>The person has the right to know how his/her data will be processed and whom data will be shared.</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Information about the Data Privacy Act</a:t>
            </a:r>
            <a:endParaRPr lang="en-US" dirty="0"/>
          </a:p>
        </p:txBody>
      </p:sp>
      <p:sp>
        <p:nvSpPr>
          <p:cNvPr id="3" name="Text Placeholder 2"/>
          <p:cNvSpPr>
            <a:spLocks noGrp="1"/>
          </p:cNvSpPr>
          <p:nvPr>
            <p:ph type="body" idx="1"/>
          </p:nvPr>
        </p:nvSpPr>
        <p:spPr>
          <a:xfrm>
            <a:off x="1143000" y="1457283"/>
            <a:ext cx="6858000" cy="523918"/>
          </a:xfrm>
        </p:spPr>
        <p:txBody>
          <a:bodyPr>
            <a:normAutofit/>
          </a:bodyPr>
          <a:lstStyle/>
          <a:p>
            <a:r>
              <a:rPr lang="en-US" sz="2800" b="1" dirty="0"/>
              <a:t>2. The Right to Access</a:t>
            </a:r>
            <a:endParaRPr lang="en-US" sz="2800" b="1" dirty="0"/>
          </a:p>
        </p:txBody>
      </p:sp>
      <p:sp>
        <p:nvSpPr>
          <p:cNvPr id="4" name="Content Placeholder 3"/>
          <p:cNvSpPr>
            <a:spLocks noGrp="1"/>
          </p:cNvSpPr>
          <p:nvPr>
            <p:ph sz="half" idx="2"/>
          </p:nvPr>
        </p:nvSpPr>
        <p:spPr>
          <a:xfrm>
            <a:off x="628650" y="1967565"/>
            <a:ext cx="7981950" cy="3810000"/>
          </a:xfrm>
        </p:spPr>
        <p:txBody>
          <a:bodyPr>
            <a:noAutofit/>
          </a:bodyPr>
          <a:lstStyle/>
          <a:p>
            <a:r>
              <a:rPr lang="en-US" dirty="0"/>
              <a:t>The person also has the right to access the data that a company may have about him/her –not only the content but the sources of information as well.</a:t>
            </a:r>
            <a:endParaRPr lang="en-US" dirty="0"/>
          </a:p>
          <a:p>
            <a:r>
              <a:rPr lang="en-US" dirty="0"/>
              <a:t>The person can go to the companies that maintain their information and ask them exactly what info they keep.</a:t>
            </a:r>
            <a:endParaRPr lang="en-US" dirty="0"/>
          </a:p>
          <a:p>
            <a:r>
              <a:rPr lang="en-US" dirty="0"/>
              <a:t>The right to information and right to access can help address the concern on bias and transparency.</a:t>
            </a:r>
            <a:endParaRPr lang="en-US" dirty="0"/>
          </a:p>
          <a:p>
            <a:r>
              <a:rPr lang="en-US" dirty="0"/>
              <a:t>If the person knew the info, they can determine whether the info is correct or updated.</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Information about the Data Privacy Act</a:t>
            </a:r>
            <a:endParaRPr lang="en-US" dirty="0"/>
          </a:p>
        </p:txBody>
      </p:sp>
      <p:sp>
        <p:nvSpPr>
          <p:cNvPr id="3" name="Text Placeholder 2"/>
          <p:cNvSpPr>
            <a:spLocks noGrp="1"/>
          </p:cNvSpPr>
          <p:nvPr>
            <p:ph type="body" idx="1"/>
          </p:nvPr>
        </p:nvSpPr>
        <p:spPr>
          <a:xfrm>
            <a:off x="1143000" y="1457283"/>
            <a:ext cx="6858000" cy="523918"/>
          </a:xfrm>
        </p:spPr>
        <p:txBody>
          <a:bodyPr>
            <a:normAutofit/>
          </a:bodyPr>
          <a:lstStyle/>
          <a:p>
            <a:r>
              <a:rPr lang="en-US" sz="2800" b="1" dirty="0"/>
              <a:t>3. The Right to Rectify</a:t>
            </a:r>
            <a:endParaRPr lang="en-US" sz="2800" b="1" dirty="0"/>
          </a:p>
        </p:txBody>
      </p:sp>
      <p:sp>
        <p:nvSpPr>
          <p:cNvPr id="4" name="Content Placeholder 3"/>
          <p:cNvSpPr>
            <a:spLocks noGrp="1"/>
          </p:cNvSpPr>
          <p:nvPr>
            <p:ph sz="half" idx="2"/>
          </p:nvPr>
        </p:nvSpPr>
        <p:spPr>
          <a:xfrm>
            <a:off x="628650" y="2209800"/>
            <a:ext cx="7981950" cy="3810000"/>
          </a:xfrm>
        </p:spPr>
        <p:txBody>
          <a:bodyPr>
            <a:noAutofit/>
          </a:bodyPr>
          <a:lstStyle/>
          <a:p>
            <a:r>
              <a:rPr lang="en-US" dirty="0"/>
              <a:t>The person also has the right to rectify.</a:t>
            </a:r>
            <a:endParaRPr lang="en-US" dirty="0"/>
          </a:p>
          <a:p>
            <a:r>
              <a:rPr lang="en-US" dirty="0"/>
              <a:t>If the info is inaccurate or outdated, under the data privacy act, the person has the right to correct it.</a:t>
            </a:r>
            <a:endParaRPr lang="en-US" dirty="0"/>
          </a:p>
          <a:p>
            <a:r>
              <a:rPr lang="en-US" dirty="0"/>
              <a:t>You have the right to complain if the company fails to rectify the data or if the company ails to respect your other rights</a:t>
            </a:r>
            <a:endParaRPr lang="en-US" dirty="0"/>
          </a:p>
          <a:p>
            <a:r>
              <a:rPr lang="en-US" dirty="0"/>
              <a:t>Person can complain before the National Privacy Commission or they can go to courts.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Information about the Data Privacy Act</a:t>
            </a:r>
            <a:endParaRPr lang="en-US" dirty="0"/>
          </a:p>
        </p:txBody>
      </p:sp>
      <p:sp>
        <p:nvSpPr>
          <p:cNvPr id="3" name="Text Placeholder 2"/>
          <p:cNvSpPr>
            <a:spLocks noGrp="1"/>
          </p:cNvSpPr>
          <p:nvPr>
            <p:ph type="body" idx="1"/>
          </p:nvPr>
        </p:nvSpPr>
        <p:spPr>
          <a:xfrm>
            <a:off x="1143000" y="1457283"/>
            <a:ext cx="6858000" cy="523918"/>
          </a:xfrm>
        </p:spPr>
        <p:txBody>
          <a:bodyPr>
            <a:normAutofit/>
          </a:bodyPr>
          <a:lstStyle/>
          <a:p>
            <a:r>
              <a:rPr lang="en-US" sz="2800" b="1" dirty="0"/>
              <a:t>4. The Right to Complain</a:t>
            </a:r>
            <a:endParaRPr lang="en-US" sz="2800" b="1" dirty="0"/>
          </a:p>
        </p:txBody>
      </p:sp>
      <p:sp>
        <p:nvSpPr>
          <p:cNvPr id="4" name="Content Placeholder 3"/>
          <p:cNvSpPr>
            <a:spLocks noGrp="1"/>
          </p:cNvSpPr>
          <p:nvPr>
            <p:ph sz="half" idx="2"/>
          </p:nvPr>
        </p:nvSpPr>
        <p:spPr>
          <a:xfrm>
            <a:off x="457200" y="2057400"/>
            <a:ext cx="7981950" cy="4029116"/>
          </a:xfrm>
        </p:spPr>
        <p:txBody>
          <a:bodyPr>
            <a:noAutofit/>
          </a:bodyPr>
          <a:lstStyle/>
          <a:p>
            <a:r>
              <a:rPr lang="en-US" dirty="0"/>
              <a:t>Once established, our rights are violated, the company who violated your rights can be made to pay a fine and pay directly the damages.</a:t>
            </a:r>
            <a:endParaRPr lang="en-US" dirty="0"/>
          </a:p>
          <a:p>
            <a:r>
              <a:rPr lang="en-US" dirty="0"/>
              <a:t>Some cases, the company’s officers may become criminally liable – they can go to jail</a:t>
            </a:r>
            <a:endParaRPr lang="en-US" dirty="0"/>
          </a:p>
          <a:p>
            <a:r>
              <a:rPr lang="en-US" dirty="0"/>
              <a:t>The company who process the data will be responsible in protecting the data from unauthorized access.</a:t>
            </a:r>
            <a:endParaRPr lang="en-US" dirty="0"/>
          </a:p>
          <a:p>
            <a:pPr marL="749300"/>
            <a:r>
              <a:rPr lang="en-US" dirty="0"/>
              <a:t>This responsibility together with the right to access and rectify information can help address the concern about integrity.</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025" y="762000"/>
            <a:ext cx="3409950" cy="676316"/>
          </a:xfrm>
        </p:spPr>
        <p:txBody>
          <a:bodyPr>
            <a:normAutofit/>
          </a:bodyPr>
          <a:lstStyle/>
          <a:p>
            <a:r>
              <a:rPr lang="en-US" sz="4000" b="1" dirty="0"/>
              <a:t>Case Studies</a:t>
            </a:r>
            <a:endParaRPr lang="en-US" sz="4000" b="1" dirty="0"/>
          </a:p>
        </p:txBody>
      </p:sp>
      <p:sp>
        <p:nvSpPr>
          <p:cNvPr id="4" name="Content Placeholder 3"/>
          <p:cNvSpPr>
            <a:spLocks noGrp="1"/>
          </p:cNvSpPr>
          <p:nvPr>
            <p:ph sz="half" idx="2"/>
          </p:nvPr>
        </p:nvSpPr>
        <p:spPr>
          <a:xfrm>
            <a:off x="381000" y="1676400"/>
            <a:ext cx="8153400" cy="4029116"/>
          </a:xfrm>
        </p:spPr>
        <p:txBody>
          <a:bodyPr>
            <a:noAutofit/>
          </a:bodyPr>
          <a:lstStyle/>
          <a:p>
            <a:pPr marL="0" indent="0" algn="l">
              <a:buNone/>
            </a:pPr>
            <a:r>
              <a:rPr lang="en-US" sz="2400" b="0" i="0" dirty="0">
                <a:effectLst/>
                <a:latin typeface="Söhne"/>
              </a:rPr>
              <a:t>	</a:t>
            </a:r>
            <a:r>
              <a:rPr lang="en-US" sz="2400" b="0" i="0" dirty="0">
                <a:effectLst/>
                <a:latin typeface="Times New Roman" panose="02020603050405020304" charset="0"/>
                <a:cs typeface="Times New Roman" panose="02020603050405020304" charset="0"/>
              </a:rPr>
              <a:t>Case studies in business analytics with a focus on ethical issues involve detailed examinations of real-world scenarios where ethical conside</a:t>
            </a:r>
            <a:r>
              <a:rPr lang="en-US" sz="2400" b="0" i="0" dirty="0">
                <a:effectLst/>
                <a:latin typeface="Times New Roman" panose="02020603050405020304" charset="0"/>
                <a:cs typeface="Times New Roman" panose="02020603050405020304" charset="0"/>
              </a:rPr>
              <a:t>rations play a significant role in the application of analytics methodologies. These case studies delve into situations where organizations encounter ethical challenges or dilemmas related to the collection, processing, and use of data for analytical purposes. The purpose is to explore the ethical dimensions of business analytics practices, highlighting the complexities and implications of decision-making in this domain.</a:t>
            </a:r>
            <a:endParaRPr lang="en-US" sz="2400" b="0" i="0" dirty="0">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212" y="457200"/>
            <a:ext cx="3257550" cy="676316"/>
          </a:xfrm>
        </p:spPr>
        <p:txBody>
          <a:bodyPr>
            <a:normAutofit/>
          </a:bodyPr>
          <a:lstStyle/>
          <a:p>
            <a:r>
              <a:rPr lang="en-US" sz="4000" b="1" dirty="0"/>
              <a:t>Case Studies</a:t>
            </a:r>
            <a:endParaRPr lang="en-US" sz="4000" b="1" dirty="0"/>
          </a:p>
        </p:txBody>
      </p:sp>
      <p:sp>
        <p:nvSpPr>
          <p:cNvPr id="4" name="Content Placeholder 3"/>
          <p:cNvSpPr>
            <a:spLocks noGrp="1"/>
          </p:cNvSpPr>
          <p:nvPr>
            <p:ph sz="half" idx="2"/>
          </p:nvPr>
        </p:nvSpPr>
        <p:spPr>
          <a:xfrm>
            <a:off x="304799" y="1133516"/>
            <a:ext cx="8334375" cy="3267116"/>
          </a:xfrm>
        </p:spPr>
        <p:txBody>
          <a:bodyPr>
            <a:noAutofit/>
          </a:bodyPr>
          <a:lstStyle/>
          <a:p>
            <a:pPr marL="0" indent="0" algn="l">
              <a:buNone/>
            </a:pPr>
            <a:r>
              <a:rPr lang="en-US" b="0" i="0" dirty="0">
                <a:effectLst/>
                <a:latin typeface="Times New Roman" panose="02020603050405020304" charset="0"/>
                <a:cs typeface="Times New Roman" panose="02020603050405020304" charset="0"/>
              </a:rPr>
              <a:t>Key aspects of case studies in business analytics with an ethical focus include:</a:t>
            </a:r>
            <a:endParaRPr lang="en-US" b="0" i="0" dirty="0">
              <a:effectLst/>
              <a:latin typeface="Times New Roman" panose="02020603050405020304" charset="0"/>
              <a:cs typeface="Times New Roman" panose="02020603050405020304" charset="0"/>
            </a:endParaRPr>
          </a:p>
          <a:p>
            <a:pPr algn="l">
              <a:buFont typeface="Wingdings" panose="05000000000000000000" pitchFamily="2" charset="2"/>
              <a:buChar char="q"/>
            </a:pPr>
            <a:r>
              <a:rPr lang="en-US" b="1" i="0" dirty="0">
                <a:effectLst/>
                <a:latin typeface="Times New Roman" panose="02020603050405020304" charset="0"/>
                <a:cs typeface="Times New Roman" panose="02020603050405020304" charset="0"/>
              </a:rPr>
              <a:t>Ethical Dilemmas:</a:t>
            </a:r>
            <a:r>
              <a:rPr lang="en-US" b="0" i="0" dirty="0">
                <a:effectLst/>
                <a:latin typeface="Times New Roman" panose="02020603050405020304" charset="0"/>
                <a:cs typeface="Times New Roman" panose="02020603050405020304" charset="0"/>
              </a:rPr>
              <a:t> These case studies often present scenarios where organizations face dilemmas related to privacy, transparency, fairness, and the responsible use of data.</a:t>
            </a:r>
            <a:endParaRPr lang="en-US" b="0" i="0" dirty="0">
              <a:effectLst/>
              <a:latin typeface="Times New Roman" panose="02020603050405020304" charset="0"/>
              <a:cs typeface="Times New Roman" panose="02020603050405020304" charset="0"/>
            </a:endParaRPr>
          </a:p>
          <a:p>
            <a:pPr algn="l">
              <a:buFont typeface="Wingdings" panose="05000000000000000000" pitchFamily="2" charset="2"/>
              <a:buChar char="q"/>
            </a:pPr>
            <a:r>
              <a:rPr lang="en-US" b="1" i="0" dirty="0">
                <a:effectLst/>
                <a:latin typeface="Times New Roman" panose="02020603050405020304" charset="0"/>
                <a:cs typeface="Times New Roman" panose="02020603050405020304" charset="0"/>
              </a:rPr>
              <a:t>Impact on Stakeholders:</a:t>
            </a:r>
            <a:r>
              <a:rPr lang="en-US" b="0" i="0" dirty="0">
                <a:effectLst/>
                <a:latin typeface="Times New Roman" panose="02020603050405020304" charset="0"/>
                <a:cs typeface="Times New Roman" panose="02020603050405020304" charset="0"/>
              </a:rPr>
              <a:t> The ethical issues explored in the case studies have implications for various stakeholders, including customers, employees, and the broader community. </a:t>
            </a:r>
            <a:endParaRPr lang="en-US" b="0" i="0" dirty="0">
              <a:effectLst/>
              <a:latin typeface="Times New Roman" panose="02020603050405020304" charset="0"/>
              <a:cs typeface="Times New Roman" panose="02020603050405020304" charset="0"/>
            </a:endParaRPr>
          </a:p>
          <a:p>
            <a:pPr algn="l">
              <a:buFont typeface="Wingdings" panose="05000000000000000000" pitchFamily="2" charset="2"/>
              <a:buChar char="q"/>
            </a:pPr>
            <a:r>
              <a:rPr lang="en-US" b="1" i="0" dirty="0">
                <a:effectLst/>
                <a:latin typeface="Times New Roman" panose="02020603050405020304" charset="0"/>
                <a:cs typeface="Times New Roman" panose="02020603050405020304" charset="0"/>
              </a:rPr>
              <a:t>Decision-Making Processes:</a:t>
            </a:r>
            <a:r>
              <a:rPr lang="en-US" b="0" i="0" dirty="0">
                <a:effectLst/>
                <a:latin typeface="Times New Roman" panose="02020603050405020304" charset="0"/>
                <a:cs typeface="Times New Roman" panose="02020603050405020304" charset="0"/>
              </a:rPr>
              <a:t> The case studies shed light on how organizations navigate ethical considerations in their decision-making processes, especially when dealing with sensitive data or potentially biased algorithms.</a:t>
            </a:r>
            <a:endParaRPr lang="en-US" b="0" i="0" dirty="0">
              <a:effectLst/>
              <a:latin typeface="Times New Roman" panose="02020603050405020304" charset="0"/>
              <a:cs typeface="Times New Roman" panose="02020603050405020304" charset="0"/>
            </a:endParaRPr>
          </a:p>
          <a:p>
            <a:pPr>
              <a:buFont typeface="Wingdings" panose="05000000000000000000" pitchFamily="2" charset="2"/>
              <a:buChar char="q"/>
            </a:pPr>
            <a:endParaRPr lang="en-US"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211" y="685800"/>
            <a:ext cx="3257550" cy="676316"/>
          </a:xfrm>
        </p:spPr>
        <p:txBody>
          <a:bodyPr>
            <a:normAutofit/>
          </a:bodyPr>
          <a:lstStyle/>
          <a:p>
            <a:r>
              <a:rPr lang="en-US" sz="4000" b="1" dirty="0"/>
              <a:t>Case Studies</a:t>
            </a:r>
            <a:endParaRPr lang="en-US" sz="4000" b="1" dirty="0"/>
          </a:p>
        </p:txBody>
      </p:sp>
      <p:sp>
        <p:nvSpPr>
          <p:cNvPr id="4" name="Content Placeholder 3"/>
          <p:cNvSpPr>
            <a:spLocks noGrp="1"/>
          </p:cNvSpPr>
          <p:nvPr>
            <p:ph sz="half" idx="2"/>
          </p:nvPr>
        </p:nvSpPr>
        <p:spPr>
          <a:xfrm>
            <a:off x="304799" y="1447800"/>
            <a:ext cx="8334375" cy="3267116"/>
          </a:xfrm>
        </p:spPr>
        <p:txBody>
          <a:bodyPr>
            <a:noAutofit/>
          </a:bodyPr>
          <a:lstStyle/>
          <a:p>
            <a:pPr algn="l">
              <a:buFont typeface="Wingdings" panose="05000000000000000000" pitchFamily="2" charset="2"/>
              <a:buChar char="q"/>
            </a:pPr>
            <a:r>
              <a:rPr lang="en-US" sz="2200" b="1" i="0" dirty="0">
                <a:effectLst/>
                <a:latin typeface="Times New Roman" panose="02020603050405020304" charset="0"/>
                <a:cs typeface="Times New Roman" panose="02020603050405020304" charset="0"/>
              </a:rPr>
              <a:t>Legal and Regulatory Compliance:</a:t>
            </a:r>
            <a:r>
              <a:rPr lang="en-US" sz="2200" b="0" i="0" dirty="0">
                <a:effectLst/>
                <a:latin typeface="Times New Roman" panose="02020603050405020304" charset="0"/>
                <a:cs typeface="Times New Roman" panose="02020603050405020304" charset="0"/>
              </a:rPr>
              <a:t> Ethical issues in business analytics are often intertwined with legal and regulatory frameworks. Case studies may explore how organizations align their practices with relevant laws and regulations.</a:t>
            </a:r>
            <a:endParaRPr lang="en-US" sz="2200" b="0" i="0" dirty="0">
              <a:effectLst/>
              <a:latin typeface="Times New Roman" panose="02020603050405020304" charset="0"/>
              <a:cs typeface="Times New Roman" panose="02020603050405020304" charset="0"/>
            </a:endParaRPr>
          </a:p>
          <a:p>
            <a:pPr algn="l">
              <a:buFont typeface="Wingdings" panose="05000000000000000000" pitchFamily="2" charset="2"/>
              <a:buChar char="q"/>
            </a:pPr>
            <a:r>
              <a:rPr lang="en-US" sz="2200" b="1" i="0" dirty="0">
                <a:effectLst/>
                <a:latin typeface="Times New Roman" panose="02020603050405020304" charset="0"/>
                <a:cs typeface="Times New Roman" panose="02020603050405020304" charset="0"/>
              </a:rPr>
              <a:t>Reputation and Trust:</a:t>
            </a:r>
            <a:r>
              <a:rPr lang="en-US" sz="2200" b="0" i="0" dirty="0">
                <a:effectLst/>
                <a:latin typeface="Times New Roman" panose="02020603050405020304" charset="0"/>
                <a:cs typeface="Times New Roman" panose="02020603050405020304" charset="0"/>
              </a:rPr>
              <a:t> The ethical dimensions of business analytics have a direct impact on the reputation and trustworthiness of organizations. Case studies may examine how ethical lapses can lead to reputational damage and loss of trust.</a:t>
            </a:r>
            <a:endParaRPr lang="en-US" sz="2200" b="0" i="0" dirty="0">
              <a:effectLst/>
              <a:latin typeface="Times New Roman" panose="02020603050405020304" charset="0"/>
              <a:cs typeface="Times New Roman" panose="02020603050405020304" charset="0"/>
            </a:endParaRPr>
          </a:p>
          <a:p>
            <a:pPr marL="0" indent="0" algn="l">
              <a:buNone/>
            </a:pPr>
            <a:endParaRPr lang="en-US" sz="2200" b="0" i="0" dirty="0">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211" y="685800"/>
            <a:ext cx="3257550" cy="676316"/>
          </a:xfrm>
        </p:spPr>
        <p:txBody>
          <a:bodyPr>
            <a:normAutofit/>
          </a:bodyPr>
          <a:lstStyle/>
          <a:p>
            <a:r>
              <a:rPr lang="en-US" sz="4000" b="1" dirty="0"/>
              <a:t>Case Studies</a:t>
            </a:r>
            <a:endParaRPr lang="en-US" sz="4000" b="1" dirty="0"/>
          </a:p>
        </p:txBody>
      </p:sp>
      <p:sp>
        <p:nvSpPr>
          <p:cNvPr id="4" name="Content Placeholder 3"/>
          <p:cNvSpPr>
            <a:spLocks noGrp="1"/>
          </p:cNvSpPr>
          <p:nvPr>
            <p:ph sz="half" idx="2"/>
          </p:nvPr>
        </p:nvSpPr>
        <p:spPr>
          <a:xfrm>
            <a:off x="304799" y="1447800"/>
            <a:ext cx="8334375" cy="3267116"/>
          </a:xfrm>
        </p:spPr>
        <p:txBody>
          <a:bodyPr>
            <a:noAutofit/>
          </a:bodyPr>
          <a:lstStyle/>
          <a:p>
            <a:pPr marL="0" indent="0" algn="l">
              <a:buNone/>
            </a:pPr>
            <a:r>
              <a:rPr lang="en-US" sz="2400" b="0" i="0" dirty="0">
                <a:effectLst/>
                <a:latin typeface="Söhne"/>
              </a:rPr>
              <a:t>E</a:t>
            </a:r>
            <a:r>
              <a:rPr lang="en-US" sz="2400" b="0" i="0" dirty="0">
                <a:effectLst/>
                <a:latin typeface="Times New Roman" panose="02020603050405020304" charset="0"/>
                <a:cs typeface="Times New Roman" panose="02020603050405020304" charset="0"/>
              </a:rPr>
              <a:t>xamples of ethical issues in business analytics case studies may include:</a:t>
            </a:r>
            <a:endParaRPr lang="en-US" sz="2400" b="0" i="0" dirty="0">
              <a:effectLst/>
              <a:latin typeface="Times New Roman" panose="02020603050405020304" charset="0"/>
              <a:cs typeface="Times New Roman" panose="02020603050405020304" charset="0"/>
            </a:endParaRPr>
          </a:p>
          <a:p>
            <a:pPr>
              <a:buFont typeface="Wingdings" panose="05000000000000000000" pitchFamily="2" charset="2"/>
              <a:buChar char="q"/>
            </a:pPr>
            <a:r>
              <a:rPr lang="en-US" sz="2400" b="1" i="0" dirty="0">
                <a:effectLst/>
                <a:latin typeface="Times New Roman" panose="02020603050405020304" charset="0"/>
                <a:cs typeface="Times New Roman" panose="02020603050405020304" charset="0"/>
              </a:rPr>
              <a:t>Algorithmic Bias:</a:t>
            </a:r>
            <a:r>
              <a:rPr lang="en-US" sz="2400" b="0" i="0" dirty="0">
                <a:effectLst/>
                <a:latin typeface="Times New Roman" panose="02020603050405020304" charset="0"/>
                <a:cs typeface="Times New Roman" panose="02020603050405020304" charset="0"/>
              </a:rPr>
              <a:t> A case study examining how a machine learning algorithm used in hiring processes unintentionally perpetuates biases, leading to discriminatory outcomes.</a:t>
            </a:r>
            <a:endParaRPr lang="en-US" sz="2400" b="0" i="0" dirty="0">
              <a:effectLst/>
              <a:latin typeface="Times New Roman" panose="02020603050405020304" charset="0"/>
              <a:cs typeface="Times New Roman" panose="02020603050405020304" charset="0"/>
            </a:endParaRPr>
          </a:p>
          <a:p>
            <a:pPr>
              <a:buFont typeface="Wingdings" panose="05000000000000000000" pitchFamily="2" charset="2"/>
              <a:buChar char="q"/>
            </a:pPr>
            <a:r>
              <a:rPr lang="en-US" sz="2400" b="1" i="0" dirty="0">
                <a:effectLst/>
                <a:latin typeface="Times New Roman" panose="02020603050405020304" charset="0"/>
                <a:cs typeface="Times New Roman" panose="02020603050405020304" charset="0"/>
              </a:rPr>
              <a:t>Privacy Concerns:</a:t>
            </a:r>
            <a:r>
              <a:rPr lang="en-US" sz="2400" b="0" i="0" dirty="0">
                <a:effectLst/>
                <a:latin typeface="Times New Roman" panose="02020603050405020304" charset="0"/>
                <a:cs typeface="Times New Roman" panose="02020603050405020304" charset="0"/>
              </a:rPr>
              <a:t> A scenario where a company faces backlash for collecting and using customer data without transparent consent or sharing it with third parties without proper disclosure.</a:t>
            </a:r>
            <a:endParaRPr lang="en-US" sz="2400" b="0" i="0" dirty="0">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334" y="365126"/>
            <a:ext cx="3351666" cy="1082674"/>
          </a:xfrm>
        </p:spPr>
        <p:txBody>
          <a:bodyPr/>
          <a:lstStyle/>
          <a:p>
            <a:r>
              <a:rPr lang="en-US" dirty="0"/>
              <a:t>Objectives</a:t>
            </a:r>
            <a:endParaRPr lang="en-US" dirty="0"/>
          </a:p>
        </p:txBody>
      </p:sp>
      <p:pic>
        <p:nvPicPr>
          <p:cNvPr id="8" name="Picture Placeholder 7" descr="A woman and girl gardening"/>
          <p:cNvPicPr>
            <a:picLocks noGrp="1" noChangeAspect="1"/>
          </p:cNvPicPr>
          <p:nvPr>
            <p:ph type="pic" idx="1"/>
          </p:nvPr>
        </p:nvPicPr>
        <p:blipFill rotWithShape="1">
          <a:blip r:embed="rId1" cstate="print">
            <a:extLst>
              <a:ext uri="{28A0092B-C50C-407E-A947-70E740481C1C}">
                <a14:useLocalDpi xmlns:a14="http://schemas.microsoft.com/office/drawing/2010/main" val="0"/>
              </a:ext>
            </a:extLst>
          </a:blip>
          <a:srcRect/>
          <a:stretch>
            <a:fillRect/>
          </a:stretch>
        </p:blipFill>
        <p:spPr/>
      </p:pic>
      <p:sp>
        <p:nvSpPr>
          <p:cNvPr id="3" name="Text Placeholder 2"/>
          <p:cNvSpPr>
            <a:spLocks noGrp="1"/>
          </p:cNvSpPr>
          <p:nvPr>
            <p:ph type="body" sz="half" idx="2"/>
          </p:nvPr>
        </p:nvSpPr>
        <p:spPr>
          <a:xfrm>
            <a:off x="4800600" y="1600200"/>
            <a:ext cx="3962400" cy="3581400"/>
          </a:xfrm>
        </p:spPr>
        <p:txBody>
          <a:bodyPr>
            <a:normAutofit/>
          </a:bodyPr>
          <a:lstStyle/>
          <a:p>
            <a:pPr marL="342900" indent="-342900">
              <a:buAutoNum type="arabicPeriod"/>
            </a:pPr>
            <a:r>
              <a:rPr lang="en-US" sz="2400" dirty="0"/>
              <a:t>Discuss ethical concerns and ethical implications of business analytics.</a:t>
            </a:r>
            <a:endParaRPr lang="en-US" sz="2400" dirty="0"/>
          </a:p>
          <a:p>
            <a:pPr marL="342900" indent="-342900">
              <a:buAutoNum type="arabicPeriod"/>
            </a:pPr>
            <a:r>
              <a:rPr lang="en-US" sz="2400" dirty="0"/>
              <a:t>Explore the data privacy law and give examples on addressing data privacy concerns</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211" y="685800"/>
            <a:ext cx="3257550" cy="676316"/>
          </a:xfrm>
        </p:spPr>
        <p:txBody>
          <a:bodyPr>
            <a:normAutofit/>
          </a:bodyPr>
          <a:lstStyle/>
          <a:p>
            <a:r>
              <a:rPr lang="en-US" sz="4000" b="1" dirty="0"/>
              <a:t>Case Studies</a:t>
            </a:r>
            <a:endParaRPr lang="en-US" sz="4000" b="1" dirty="0"/>
          </a:p>
        </p:txBody>
      </p:sp>
      <p:sp>
        <p:nvSpPr>
          <p:cNvPr id="4" name="Content Placeholder 3"/>
          <p:cNvSpPr>
            <a:spLocks noGrp="1"/>
          </p:cNvSpPr>
          <p:nvPr>
            <p:ph sz="half" idx="2"/>
          </p:nvPr>
        </p:nvSpPr>
        <p:spPr>
          <a:xfrm>
            <a:off x="304799" y="1447800"/>
            <a:ext cx="8334375" cy="3267116"/>
          </a:xfrm>
        </p:spPr>
        <p:txBody>
          <a:bodyPr>
            <a:noAutofit/>
          </a:bodyPr>
          <a:lstStyle/>
          <a:p>
            <a:pPr lvl="1" algn="l">
              <a:buFont typeface="Wingdings" panose="05000000000000000000" pitchFamily="2" charset="2"/>
              <a:buChar char="q"/>
            </a:pPr>
            <a:r>
              <a:rPr lang="en-US" sz="2520" b="1" i="0" dirty="0">
                <a:effectLst/>
                <a:latin typeface="Times New Roman" panose="02020603050405020304" charset="0"/>
                <a:cs typeface="Times New Roman" panose="02020603050405020304" charset="0"/>
              </a:rPr>
              <a:t>Fairness in Credit Scoring:</a:t>
            </a:r>
            <a:r>
              <a:rPr lang="en-US" sz="2520" b="0" i="0" dirty="0">
                <a:effectLst/>
                <a:latin typeface="Times New Roman" panose="02020603050405020304" charset="0"/>
                <a:cs typeface="Times New Roman" panose="02020603050405020304" charset="0"/>
              </a:rPr>
              <a:t> A case study exploring how a financial institution grapples with the fairness of its credit scoring algorithm, especially in relation to certain demographic groups.</a:t>
            </a:r>
            <a:endParaRPr lang="en-US" sz="2520" b="0" i="0" dirty="0">
              <a:effectLst/>
              <a:latin typeface="Times New Roman" panose="02020603050405020304" charset="0"/>
              <a:cs typeface="Times New Roman" panose="02020603050405020304" charset="0"/>
            </a:endParaRPr>
          </a:p>
          <a:p>
            <a:pPr algn="l">
              <a:buFont typeface="Wingdings" panose="05000000000000000000" pitchFamily="2" charset="2"/>
              <a:buChar char="q"/>
            </a:pPr>
            <a:r>
              <a:rPr lang="en-US" sz="2800" b="1" i="0" dirty="0">
                <a:effectLst/>
                <a:latin typeface="+mj-lt"/>
                <a:cs typeface="+mj-lt"/>
              </a:rPr>
              <a:t>Transparency and Accountability:</a:t>
            </a:r>
            <a:r>
              <a:rPr lang="en-US" sz="2800" b="0" i="0" dirty="0">
                <a:effectLst/>
                <a:latin typeface="+mj-lt"/>
                <a:cs typeface="+mj-lt"/>
              </a:rPr>
              <a:t> An examination of how an organization addresses issues related to the lack of transparency in its analytics processes and establishes mechanisms for accountability.</a:t>
            </a:r>
            <a:endParaRPr lang="en-US" sz="2800" b="0" i="0" dirty="0">
              <a:effectLst/>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1484"/>
            <a:ext cx="7372350" cy="676316"/>
          </a:xfrm>
        </p:spPr>
        <p:txBody>
          <a:bodyPr>
            <a:normAutofit/>
          </a:bodyPr>
          <a:lstStyle/>
          <a:p>
            <a:r>
              <a:rPr lang="en-US" sz="4000" b="1" dirty="0"/>
              <a:t>Mitigation Strategies</a:t>
            </a:r>
            <a:endParaRPr lang="en-US" sz="4000" b="1" dirty="0"/>
          </a:p>
        </p:txBody>
      </p:sp>
      <p:sp>
        <p:nvSpPr>
          <p:cNvPr id="4" name="Content Placeholder 3"/>
          <p:cNvSpPr>
            <a:spLocks noGrp="1"/>
          </p:cNvSpPr>
          <p:nvPr>
            <p:ph sz="half" idx="2"/>
          </p:nvPr>
        </p:nvSpPr>
        <p:spPr>
          <a:xfrm>
            <a:off x="457200" y="1676400"/>
            <a:ext cx="7981950" cy="4029116"/>
          </a:xfrm>
        </p:spPr>
        <p:txBody>
          <a:bodyPr>
            <a:noAutofit/>
          </a:bodyPr>
          <a:lstStyle/>
          <a:p>
            <a:pPr>
              <a:buFont typeface="Wingdings" panose="05000000000000000000" pitchFamily="2" charset="2"/>
              <a:buChar char="q"/>
            </a:pPr>
            <a:r>
              <a:rPr lang="en-US" b="0" i="0" dirty="0">
                <a:effectLst/>
                <a:latin typeface="Segoe UI Historic" panose="020B0502040204020203" pitchFamily="34" charset="0"/>
              </a:rPr>
              <a:t> </a:t>
            </a:r>
            <a:r>
              <a:rPr lang="en-US" b="1" i="0" dirty="0">
                <a:effectLst/>
                <a:latin typeface="Segoe UI Historic" panose="020B0502040204020203" pitchFamily="34" charset="0"/>
              </a:rPr>
              <a:t>Diverse and Inclusive Data Collection: </a:t>
            </a:r>
            <a:r>
              <a:rPr lang="en-US" b="0" i="0" dirty="0">
                <a:effectLst/>
                <a:latin typeface="Segoe UI Historic" panose="020B0502040204020203" pitchFamily="34" charset="0"/>
              </a:rPr>
              <a:t>Ensure diverse representation in the data used to train algorithms, minimizing biases that may arise from historical imbalances. </a:t>
            </a:r>
            <a:endParaRPr lang="en-US" b="0" i="0" dirty="0">
              <a:effectLst/>
              <a:latin typeface="Segoe UI Historic" panose="020B0502040204020203" pitchFamily="34" charset="0"/>
            </a:endParaRPr>
          </a:p>
          <a:p>
            <a:pPr>
              <a:buFont typeface="Wingdings" panose="05000000000000000000" pitchFamily="2" charset="2"/>
              <a:buChar char="q"/>
            </a:pPr>
            <a:r>
              <a:rPr lang="en-US" b="0" i="0" dirty="0">
                <a:effectLst/>
                <a:latin typeface="Segoe UI Historic" panose="020B0502040204020203" pitchFamily="34" charset="0"/>
              </a:rPr>
              <a:t> </a:t>
            </a:r>
            <a:r>
              <a:rPr lang="en-US" b="1" i="0" dirty="0">
                <a:effectLst/>
                <a:latin typeface="Segoe UI Historic" panose="020B0502040204020203" pitchFamily="34" charset="0"/>
              </a:rPr>
              <a:t>Regular Algorithm Audits: </a:t>
            </a:r>
            <a:r>
              <a:rPr lang="en-US" b="0" i="0" dirty="0">
                <a:effectLst/>
                <a:latin typeface="Segoe UI Historic" panose="020B0502040204020203" pitchFamily="34" charset="0"/>
              </a:rPr>
              <a:t>Conduct routine audits of algorithms to identify and rectify any biases. Regular reviews help ensure fairness and accuracy in predictions. </a:t>
            </a:r>
            <a:endParaRPr lang="en-US" b="0"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Transparency in Algorithms: </a:t>
            </a:r>
            <a:r>
              <a:rPr lang="en-US" b="0" i="0" dirty="0">
                <a:effectLst/>
                <a:latin typeface="Segoe UI Historic" panose="020B0502040204020203" pitchFamily="34" charset="0"/>
              </a:rPr>
              <a:t>Provide clear explanations of how algorithms operate and make decisions. Transparency builds trust and allows stakeholders to understand potential implications.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1484"/>
            <a:ext cx="7372350" cy="676316"/>
          </a:xfrm>
        </p:spPr>
        <p:txBody>
          <a:bodyPr>
            <a:normAutofit/>
          </a:bodyPr>
          <a:lstStyle/>
          <a:p>
            <a:r>
              <a:rPr lang="en-US" sz="4000" b="1" dirty="0"/>
              <a:t>Mitigation Strategies</a:t>
            </a:r>
            <a:endParaRPr lang="en-US" sz="4000" b="1" dirty="0"/>
          </a:p>
        </p:txBody>
      </p:sp>
      <p:sp>
        <p:nvSpPr>
          <p:cNvPr id="4" name="Content Placeholder 3"/>
          <p:cNvSpPr>
            <a:spLocks noGrp="1"/>
          </p:cNvSpPr>
          <p:nvPr>
            <p:ph sz="half" idx="2"/>
          </p:nvPr>
        </p:nvSpPr>
        <p:spPr>
          <a:xfrm>
            <a:off x="404812" y="1524000"/>
            <a:ext cx="8334375" cy="3267116"/>
          </a:xfrm>
        </p:spPr>
        <p:txBody>
          <a:bodyPr>
            <a:noAutofit/>
          </a:bodyPr>
          <a:lstStyle/>
          <a:p>
            <a:pPr>
              <a:buFont typeface="Wingdings" panose="05000000000000000000" pitchFamily="2" charset="2"/>
              <a:buChar char="q"/>
            </a:pPr>
            <a:r>
              <a:rPr lang="en-US" b="0" i="0" dirty="0">
                <a:effectLst/>
                <a:latin typeface="Segoe UI Historic" panose="020B0502040204020203" pitchFamily="34" charset="0"/>
              </a:rPr>
              <a:t> </a:t>
            </a:r>
            <a:r>
              <a:rPr lang="en-US" b="1" i="0" dirty="0">
                <a:effectLst/>
                <a:latin typeface="Segoe UI Historic" panose="020B0502040204020203" pitchFamily="34" charset="0"/>
              </a:rPr>
              <a:t>Ethics Training for Data Scientists: </a:t>
            </a:r>
            <a:r>
              <a:rPr lang="en-US" b="0" i="0" dirty="0">
                <a:effectLst/>
                <a:latin typeface="Segoe UI Historic" panose="020B0502040204020203" pitchFamily="34" charset="0"/>
              </a:rPr>
              <a:t>Train data scientists and analysts in ethical considerations related to data collection, model development, and decision-making to foster a culture of responsibility. </a:t>
            </a:r>
            <a:endParaRPr lang="en-US" dirty="0">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Human Oversight: </a:t>
            </a:r>
            <a:r>
              <a:rPr lang="en-US" b="0" i="0" dirty="0">
                <a:effectLst/>
                <a:latin typeface="Segoe UI Historic" panose="020B0502040204020203" pitchFamily="34" charset="0"/>
              </a:rPr>
              <a:t>Maintain human oversight in critical decision-making processes. Algorithms should complement human judgment, not replace it entirely. </a:t>
            </a:r>
            <a:endParaRPr lang="en-US" dirty="0">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Fairness Metrics: </a:t>
            </a:r>
            <a:r>
              <a:rPr lang="en-US" b="0" i="0" dirty="0">
                <a:effectLst/>
                <a:latin typeface="Segoe UI Historic" panose="020B0502040204020203" pitchFamily="34" charset="0"/>
              </a:rPr>
              <a:t>Implement fairness metrics to assess the impact of algorithms on different demographic groups. This helps identify and address disparities in outcomes. </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1484"/>
            <a:ext cx="7372350" cy="676316"/>
          </a:xfrm>
        </p:spPr>
        <p:txBody>
          <a:bodyPr>
            <a:normAutofit/>
          </a:bodyPr>
          <a:lstStyle/>
          <a:p>
            <a:r>
              <a:rPr lang="en-US" sz="4000" b="1" dirty="0"/>
              <a:t>Mitigation Strategies</a:t>
            </a:r>
            <a:endParaRPr lang="en-US" sz="4000" b="1" dirty="0"/>
          </a:p>
        </p:txBody>
      </p:sp>
      <p:sp>
        <p:nvSpPr>
          <p:cNvPr id="4" name="Content Placeholder 3"/>
          <p:cNvSpPr>
            <a:spLocks noGrp="1"/>
          </p:cNvSpPr>
          <p:nvPr>
            <p:ph sz="half" idx="2"/>
          </p:nvPr>
        </p:nvSpPr>
        <p:spPr>
          <a:xfrm>
            <a:off x="304800" y="1795442"/>
            <a:ext cx="8334375" cy="3267116"/>
          </a:xfrm>
        </p:spPr>
        <p:txBody>
          <a:bodyPr>
            <a:noAutofit/>
          </a:bodyPr>
          <a:lstStyle/>
          <a:p>
            <a:pPr>
              <a:buFont typeface="Wingdings" panose="05000000000000000000" pitchFamily="2" charset="2"/>
              <a:buChar char="q"/>
            </a:pPr>
            <a:r>
              <a:rPr lang="en-US" b="0" i="0" dirty="0">
                <a:effectLst/>
                <a:latin typeface="Segoe UI Historic" panose="020B0502040204020203" pitchFamily="34" charset="0"/>
              </a:rPr>
              <a:t> </a:t>
            </a:r>
            <a:r>
              <a:rPr lang="en-US" b="1" i="0" dirty="0">
                <a:effectLst/>
                <a:latin typeface="Segoe UI Historic" panose="020B0502040204020203" pitchFamily="34" charset="0"/>
              </a:rPr>
              <a:t>Stakeholder Involvement: </a:t>
            </a:r>
            <a:r>
              <a:rPr lang="en-US" b="0" i="0" dirty="0">
                <a:effectLst/>
                <a:latin typeface="Segoe UI Historic" panose="020B0502040204020203" pitchFamily="34" charset="0"/>
              </a:rPr>
              <a:t>Involve relevant stakeholders, including affected communities, in the development and evaluation of algorithms to incorporate diverse perspectives.</a:t>
            </a:r>
            <a:endParaRPr lang="en-US" b="0"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Continuous Monitoring: </a:t>
            </a:r>
            <a:r>
              <a:rPr lang="en-US" b="0" i="0" dirty="0">
                <a:effectLst/>
                <a:latin typeface="Segoe UI Historic" panose="020B0502040204020203" pitchFamily="34" charset="0"/>
              </a:rPr>
              <a:t>Implement continuous monitoring of algorithms in real-world applications to identify and rectify any emerging ethical concerns promptly. </a:t>
            </a:r>
            <a:endParaRPr lang="en-US" dirty="0">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Legal Compliance: </a:t>
            </a:r>
            <a:r>
              <a:rPr lang="en-US" b="0" i="0" dirty="0">
                <a:effectLst/>
                <a:latin typeface="Segoe UI Historic" panose="020B0502040204020203" pitchFamily="34" charset="0"/>
              </a:rPr>
              <a:t>Ensure that algorithms comply with relevant laws and regulations, especially those related to data protection, privacy, and anti- discrimination. </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1484"/>
            <a:ext cx="7372350" cy="676316"/>
          </a:xfrm>
        </p:spPr>
        <p:txBody>
          <a:bodyPr>
            <a:normAutofit/>
          </a:bodyPr>
          <a:lstStyle/>
          <a:p>
            <a:r>
              <a:rPr lang="en-US" sz="4000" b="1" dirty="0"/>
              <a:t>Mitigation Strategies</a:t>
            </a:r>
            <a:endParaRPr lang="en-US" sz="4000" b="1" dirty="0"/>
          </a:p>
        </p:txBody>
      </p:sp>
      <p:sp>
        <p:nvSpPr>
          <p:cNvPr id="4" name="Content Placeholder 3"/>
          <p:cNvSpPr>
            <a:spLocks noGrp="1"/>
          </p:cNvSpPr>
          <p:nvPr>
            <p:ph sz="half" idx="2"/>
          </p:nvPr>
        </p:nvSpPr>
        <p:spPr>
          <a:xfrm>
            <a:off x="304800" y="1795442"/>
            <a:ext cx="8334375" cy="3267116"/>
          </a:xfrm>
        </p:spPr>
        <p:txBody>
          <a:bodyPr>
            <a:noAutofit/>
          </a:bodyPr>
          <a:lstStyle/>
          <a:p>
            <a:pPr>
              <a:buFont typeface="Wingdings" panose="05000000000000000000" pitchFamily="2" charset="2"/>
              <a:buChar char="q"/>
            </a:pPr>
            <a:r>
              <a:rPr lang="en-US" b="0" i="0" dirty="0">
                <a:effectLst/>
                <a:latin typeface="Segoe UI Historic" panose="020B0502040204020203" pitchFamily="34" charset="0"/>
              </a:rPr>
              <a:t> </a:t>
            </a:r>
            <a:r>
              <a:rPr lang="en-US" b="1" i="0" dirty="0">
                <a:effectLst/>
                <a:latin typeface="Segoe UI Historic" panose="020B0502040204020203" pitchFamily="34" charset="0"/>
              </a:rPr>
              <a:t>Ethics Committees: </a:t>
            </a:r>
            <a:r>
              <a:rPr lang="en-US" b="0" i="0" dirty="0">
                <a:effectLst/>
                <a:latin typeface="Segoe UI Historic" panose="020B0502040204020203" pitchFamily="34" charset="0"/>
              </a:rPr>
              <a:t>Establish internal ethics committees to review and provide guidance on the ethical implications of business analytics projects. </a:t>
            </a:r>
            <a:endParaRPr lang="en-US" b="0"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Impact Assessments: </a:t>
            </a:r>
            <a:r>
              <a:rPr lang="en-US" b="0" i="0" dirty="0">
                <a:effectLst/>
                <a:latin typeface="Segoe UI Historic" panose="020B0502040204020203" pitchFamily="34" charset="0"/>
              </a:rPr>
              <a:t>Conduct impact assessments to evaluate how analytics projects might affect different groups and take corrective actions as needed.</a:t>
            </a:r>
            <a:endParaRPr lang="en-US" b="0"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Public Accountability: </a:t>
            </a:r>
            <a:r>
              <a:rPr lang="en-US" b="0" i="0" dirty="0">
                <a:effectLst/>
                <a:latin typeface="Segoe UI Historic" panose="020B0502040204020203" pitchFamily="34" charset="0"/>
              </a:rPr>
              <a:t>Embrace a culture of accountability by openly acknowledging mistakes, learning from them, and actively working to address ethical concerns raised by the public.</a:t>
            </a:r>
            <a:endParaRPr lang="en-US"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1484"/>
            <a:ext cx="7372350" cy="676316"/>
          </a:xfrm>
        </p:spPr>
        <p:txBody>
          <a:bodyPr>
            <a:normAutofit/>
          </a:bodyPr>
          <a:lstStyle/>
          <a:p>
            <a:r>
              <a:rPr lang="en-US" sz="4000" b="1" dirty="0"/>
              <a:t>Regulatory Compliance</a:t>
            </a:r>
            <a:endParaRPr lang="en-US" sz="4000" b="1" dirty="0"/>
          </a:p>
        </p:txBody>
      </p:sp>
      <p:sp>
        <p:nvSpPr>
          <p:cNvPr id="4" name="Content Placeholder 3"/>
          <p:cNvSpPr>
            <a:spLocks noGrp="1"/>
          </p:cNvSpPr>
          <p:nvPr>
            <p:ph sz="half" idx="2"/>
          </p:nvPr>
        </p:nvSpPr>
        <p:spPr>
          <a:xfrm>
            <a:off x="404812" y="1476676"/>
            <a:ext cx="8334375" cy="3267116"/>
          </a:xfrm>
        </p:spPr>
        <p:txBody>
          <a:bodyPr>
            <a:noAutofit/>
          </a:bodyPr>
          <a:lstStyle/>
          <a:p>
            <a:pPr marL="0" indent="0">
              <a:buNone/>
            </a:pPr>
            <a:r>
              <a:rPr lang="en-US" b="0" i="0" dirty="0">
                <a:effectLst/>
                <a:latin typeface="Segoe UI Historic" panose="020B0502040204020203" pitchFamily="34" charset="0"/>
              </a:rPr>
              <a:t>Ensuring regulatory compliance in business analytics involves adhering to laws and guidelines governing data use and privacy. Here are key considerations: </a:t>
            </a:r>
            <a:endParaRPr lang="en-US" b="0"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Data Protection Regulations: </a:t>
            </a:r>
            <a:r>
              <a:rPr lang="en-US" b="0" i="0" dirty="0">
                <a:effectLst/>
                <a:latin typeface="Segoe UI Historic" panose="020B0502040204020203" pitchFamily="34" charset="0"/>
              </a:rPr>
              <a:t>Comply with data protection laws such as GDPR (General Data Protection Regulation) in the European Union or similar regulations in other regions. Obtain proper consent for data collection, processing, and storage. </a:t>
            </a:r>
            <a:endParaRPr lang="en-US" b="0"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Anti-discrimination Laws: </a:t>
            </a:r>
            <a:r>
              <a:rPr lang="en-US" b="0" i="0" dirty="0">
                <a:effectLst/>
                <a:latin typeface="Segoe UI Historic" panose="020B0502040204020203" pitchFamily="34" charset="0"/>
              </a:rPr>
              <a:t>Adhere to laws prohibiting discrimination based on factors such as race, gender, and age. Ensure that analytics models and decisions comply with these anti- discrimination regulations.</a:t>
            </a:r>
            <a:endParaRPr lang="en-US"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1484"/>
            <a:ext cx="7372350" cy="676316"/>
          </a:xfrm>
        </p:spPr>
        <p:txBody>
          <a:bodyPr>
            <a:normAutofit/>
          </a:bodyPr>
          <a:lstStyle/>
          <a:p>
            <a:r>
              <a:rPr lang="en-US" sz="4000" b="1" dirty="0"/>
              <a:t>Regulatory Compliance</a:t>
            </a:r>
            <a:endParaRPr lang="en-US" sz="4000" b="1" dirty="0"/>
          </a:p>
        </p:txBody>
      </p:sp>
      <p:sp>
        <p:nvSpPr>
          <p:cNvPr id="4" name="Content Placeholder 3"/>
          <p:cNvSpPr>
            <a:spLocks noGrp="1"/>
          </p:cNvSpPr>
          <p:nvPr>
            <p:ph sz="half" idx="2"/>
          </p:nvPr>
        </p:nvSpPr>
        <p:spPr>
          <a:xfrm>
            <a:off x="404812" y="1476676"/>
            <a:ext cx="8334375" cy="3267116"/>
          </a:xfrm>
        </p:spPr>
        <p:txBody>
          <a:bodyPr>
            <a:noAutofit/>
          </a:bodyPr>
          <a:lstStyle/>
          <a:p>
            <a:pPr>
              <a:buFont typeface="Wingdings" panose="05000000000000000000" pitchFamily="2" charset="2"/>
              <a:buChar char="q"/>
            </a:pPr>
            <a:r>
              <a:rPr lang="en-US" b="1" i="0" dirty="0">
                <a:effectLst/>
                <a:latin typeface="Segoe UI Historic" panose="020B0502040204020203" pitchFamily="34" charset="0"/>
              </a:rPr>
              <a:t>Consumer Privacy Laws: </a:t>
            </a:r>
            <a:r>
              <a:rPr lang="en-US" b="0" i="0" dirty="0">
                <a:effectLst/>
                <a:latin typeface="Segoe UI Historic" panose="020B0502040204020203" pitchFamily="34" charset="0"/>
              </a:rPr>
              <a:t>Understand and comply with consumer privacy laws, ensuring transparent practices regarding data collection, storage, and sharing. Provide users with control over their data. </a:t>
            </a:r>
            <a:endParaRPr lang="en-US" b="0" i="0" dirty="0">
              <a:effectLst/>
              <a:latin typeface="Segoe UI Historic" panose="020B0502040204020203" pitchFamily="34" charset="0"/>
            </a:endParaRPr>
          </a:p>
          <a:p>
            <a:pPr>
              <a:buFont typeface="Wingdings" panose="05000000000000000000" pitchFamily="2" charset="2"/>
              <a:buChar char="q"/>
            </a:pPr>
            <a:r>
              <a:rPr lang="en-US" b="0" i="0" dirty="0">
                <a:effectLst/>
                <a:latin typeface="Segoe UI Historic" panose="020B0502040204020203" pitchFamily="34" charset="0"/>
              </a:rPr>
              <a:t> </a:t>
            </a:r>
            <a:r>
              <a:rPr lang="en-US" b="1" i="0" dirty="0">
                <a:effectLst/>
                <a:latin typeface="Segoe UI Historic" panose="020B0502040204020203" pitchFamily="34" charset="0"/>
              </a:rPr>
              <a:t>Industry-specific Regulations: </a:t>
            </a:r>
            <a:r>
              <a:rPr lang="en-US" b="0" i="0" dirty="0">
                <a:effectLst/>
                <a:latin typeface="Segoe UI Historic" panose="020B0502040204020203" pitchFamily="34" charset="0"/>
              </a:rPr>
              <a:t>Be aware of and comply with industry- specific regulations that may govern the use of analytics, especially in sectors like healthcare or finance, where additional compliance measures may be required. </a:t>
            </a:r>
            <a:endParaRPr lang="en-US" b="0"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Ethical Guidelines and Codes of Conduct:  </a:t>
            </a:r>
            <a:r>
              <a:rPr lang="en-US" b="0" i="0" dirty="0">
                <a:effectLst/>
                <a:latin typeface="Segoe UI Historic" panose="020B0502040204020203" pitchFamily="34" charset="0"/>
              </a:rPr>
              <a:t>Align with ethical guidelines and industry codes of conduct relevant to business analytics. This may involve following principles outlined by professional organizations or industry associations.</a:t>
            </a:r>
            <a:endParaRPr lang="en-US"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1484"/>
            <a:ext cx="7372350" cy="676316"/>
          </a:xfrm>
        </p:spPr>
        <p:txBody>
          <a:bodyPr>
            <a:normAutofit/>
          </a:bodyPr>
          <a:lstStyle/>
          <a:p>
            <a:r>
              <a:rPr lang="en-US" sz="4000" b="1" dirty="0"/>
              <a:t>Regulatory Compliance</a:t>
            </a:r>
            <a:endParaRPr lang="en-US" sz="4000" b="1" dirty="0"/>
          </a:p>
        </p:txBody>
      </p:sp>
      <p:sp>
        <p:nvSpPr>
          <p:cNvPr id="4" name="Content Placeholder 3"/>
          <p:cNvSpPr>
            <a:spLocks noGrp="1"/>
          </p:cNvSpPr>
          <p:nvPr>
            <p:ph sz="half" idx="2"/>
          </p:nvPr>
        </p:nvSpPr>
        <p:spPr>
          <a:xfrm>
            <a:off x="404812" y="1500338"/>
            <a:ext cx="8334375" cy="3857324"/>
          </a:xfrm>
        </p:spPr>
        <p:txBody>
          <a:bodyPr>
            <a:noAutofit/>
          </a:bodyPr>
          <a:lstStyle/>
          <a:p>
            <a:pPr>
              <a:buFont typeface="Wingdings" panose="05000000000000000000" pitchFamily="2" charset="2"/>
              <a:buChar char="q"/>
            </a:pPr>
            <a:r>
              <a:rPr lang="en-US" sz="2100" b="1" i="0" dirty="0">
                <a:effectLst/>
                <a:latin typeface="Segoe UI Historic" panose="020B0502040204020203" pitchFamily="34" charset="0"/>
              </a:rPr>
              <a:t>Security Standards: </a:t>
            </a:r>
            <a:r>
              <a:rPr lang="en-US" sz="2100" b="0" i="0" dirty="0">
                <a:effectLst/>
                <a:latin typeface="Segoe UI Historic" panose="020B0502040204020203" pitchFamily="34" charset="0"/>
              </a:rPr>
              <a:t>Implement security measures to safeguard data and analytics processes. Compliance with cybersecurity standards can help prevent unauthorized access and data breaches. </a:t>
            </a:r>
            <a:endParaRPr lang="en-US" sz="2100" b="0" i="0" dirty="0">
              <a:effectLst/>
              <a:latin typeface="Segoe UI Historic" panose="020B0502040204020203" pitchFamily="34" charset="0"/>
            </a:endParaRPr>
          </a:p>
          <a:p>
            <a:pPr>
              <a:buFont typeface="Wingdings" panose="05000000000000000000" pitchFamily="2" charset="2"/>
              <a:buChar char="q"/>
            </a:pPr>
            <a:r>
              <a:rPr lang="en-US" sz="2100" b="1" i="0" dirty="0">
                <a:effectLst/>
                <a:latin typeface="Segoe UI Historic" panose="020B0502040204020203" pitchFamily="34" charset="0"/>
              </a:rPr>
              <a:t>Record-keeping and Auditing: </a:t>
            </a:r>
            <a:r>
              <a:rPr lang="en-US" sz="2100" b="0" i="0" dirty="0">
                <a:effectLst/>
                <a:latin typeface="Segoe UI Historic" panose="020B0502040204020203" pitchFamily="34" charset="0"/>
              </a:rPr>
              <a:t>Maintain records of data processing activities and implement auditing mechanisms. This ensures accountability and provides documentation for regulatory compliance.</a:t>
            </a:r>
            <a:endParaRPr lang="en-US" sz="2100" b="0" i="0" dirty="0">
              <a:effectLst/>
              <a:latin typeface="Segoe UI Historic" panose="020B0502040204020203" pitchFamily="34" charset="0"/>
            </a:endParaRPr>
          </a:p>
          <a:p>
            <a:pPr>
              <a:buFont typeface="Wingdings" panose="05000000000000000000" pitchFamily="2" charset="2"/>
              <a:buChar char="q"/>
            </a:pPr>
            <a:r>
              <a:rPr lang="en-US" sz="2100" b="1" i="0" dirty="0">
                <a:effectLst/>
                <a:latin typeface="Segoe UI Historic" panose="020B0502040204020203" pitchFamily="34" charset="0"/>
              </a:rPr>
              <a:t>Cross-border Data Transfer: </a:t>
            </a:r>
            <a:r>
              <a:rPr lang="en-US" sz="2100" b="0" i="0" dirty="0">
                <a:effectLst/>
                <a:latin typeface="Segoe UI Historic" panose="020B0502040204020203" pitchFamily="34" charset="0"/>
              </a:rPr>
              <a:t>dealing with international data transfers, comply with regulations governing cross- border data flows, ensuring that data is transferred legally and securely.</a:t>
            </a:r>
            <a:endParaRPr lang="en-US" sz="2100"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71484"/>
            <a:ext cx="7372350" cy="676316"/>
          </a:xfrm>
        </p:spPr>
        <p:txBody>
          <a:bodyPr>
            <a:normAutofit/>
          </a:bodyPr>
          <a:lstStyle/>
          <a:p>
            <a:r>
              <a:rPr lang="en-US" sz="4000" b="1" dirty="0"/>
              <a:t>Regulatory Compliance</a:t>
            </a:r>
            <a:endParaRPr lang="en-US" sz="4000" b="1" dirty="0"/>
          </a:p>
        </p:txBody>
      </p:sp>
      <p:sp>
        <p:nvSpPr>
          <p:cNvPr id="4" name="Content Placeholder 3"/>
          <p:cNvSpPr>
            <a:spLocks noGrp="1"/>
          </p:cNvSpPr>
          <p:nvPr>
            <p:ph sz="half" idx="2"/>
          </p:nvPr>
        </p:nvSpPr>
        <p:spPr>
          <a:xfrm>
            <a:off x="304800" y="1676400"/>
            <a:ext cx="8334375" cy="3857324"/>
          </a:xfrm>
        </p:spPr>
        <p:txBody>
          <a:bodyPr>
            <a:noAutofit/>
          </a:bodyPr>
          <a:lstStyle/>
          <a:p>
            <a:pPr>
              <a:buFont typeface="Wingdings" panose="05000000000000000000" pitchFamily="2" charset="2"/>
              <a:buChar char="q"/>
            </a:pPr>
            <a:r>
              <a:rPr lang="en-US" sz="2300" b="1" i="0" dirty="0">
                <a:effectLst/>
                <a:latin typeface="Segoe UI Historic" panose="020B0502040204020203" pitchFamily="34" charset="0"/>
              </a:rPr>
              <a:t>Regulatory Reporting: </a:t>
            </a:r>
            <a:r>
              <a:rPr lang="en-US" sz="2300" b="0" i="0" dirty="0">
                <a:effectLst/>
                <a:latin typeface="Segoe UI Historic" panose="020B0502040204020203" pitchFamily="34" charset="0"/>
              </a:rPr>
              <a:t>Be prepared to report on data handling practices and analytics methodologies if required by regulatory authorities. Transparency in reporting builds trust with regulators and the public. </a:t>
            </a:r>
            <a:endParaRPr lang="en-US" sz="2300" b="0" i="0" dirty="0">
              <a:effectLst/>
              <a:latin typeface="Segoe UI Historic" panose="020B0502040204020203" pitchFamily="34" charset="0"/>
            </a:endParaRPr>
          </a:p>
          <a:p>
            <a:pPr>
              <a:buFont typeface="Wingdings" panose="05000000000000000000" pitchFamily="2" charset="2"/>
              <a:buChar char="q"/>
            </a:pPr>
            <a:r>
              <a:rPr lang="en-US" sz="2300" b="1" i="0" dirty="0">
                <a:effectLst/>
                <a:latin typeface="Segoe UI Historic" panose="020B0502040204020203" pitchFamily="34" charset="0"/>
              </a:rPr>
              <a:t>Legal Counsel Involvement: </a:t>
            </a:r>
            <a:r>
              <a:rPr lang="en-US" sz="2300" b="0" i="0" dirty="0">
                <a:effectLst/>
                <a:latin typeface="Segoe UI Historic" panose="020B0502040204020203" pitchFamily="34" charset="0"/>
              </a:rPr>
              <a:t>Engage legal professionals with expertise in data privacy and business analytics to provide guidance on compliance matters, especially when dealing with complex regulatory landscapes.</a:t>
            </a:r>
            <a:endParaRPr lang="en-US" sz="2300"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63" y="457200"/>
            <a:ext cx="8010525" cy="676316"/>
          </a:xfrm>
        </p:spPr>
        <p:txBody>
          <a:bodyPr>
            <a:noAutofit/>
          </a:bodyPr>
          <a:lstStyle/>
          <a:p>
            <a:r>
              <a:rPr lang="en-US" b="1" dirty="0"/>
              <a:t>Impact on Individuals and Communities</a:t>
            </a:r>
            <a:endParaRPr lang="en-US" b="1" dirty="0"/>
          </a:p>
        </p:txBody>
      </p:sp>
      <p:sp>
        <p:nvSpPr>
          <p:cNvPr id="4" name="Content Placeholder 3"/>
          <p:cNvSpPr>
            <a:spLocks noGrp="1"/>
          </p:cNvSpPr>
          <p:nvPr>
            <p:ph sz="half" idx="2"/>
          </p:nvPr>
        </p:nvSpPr>
        <p:spPr>
          <a:xfrm>
            <a:off x="404812" y="1500338"/>
            <a:ext cx="8334375" cy="3857324"/>
          </a:xfrm>
        </p:spPr>
        <p:txBody>
          <a:bodyPr>
            <a:noAutofit/>
          </a:bodyPr>
          <a:lstStyle/>
          <a:p>
            <a:pPr marL="0" indent="0">
              <a:buNone/>
            </a:pPr>
            <a:r>
              <a:rPr lang="en-US" sz="2200" b="1" i="0" dirty="0">
                <a:effectLst/>
                <a:latin typeface="Segoe UI Historic" panose="020B0502040204020203" pitchFamily="34" charset="0"/>
              </a:rPr>
              <a:t>Impact on Individuals: </a:t>
            </a:r>
            <a:endParaRPr lang="en-US" sz="2200" b="1" i="0" dirty="0">
              <a:effectLst/>
              <a:latin typeface="Segoe UI Historic" panose="020B0502040204020203" pitchFamily="34" charset="0"/>
            </a:endParaRPr>
          </a:p>
          <a:p>
            <a:pPr>
              <a:buFont typeface="Wingdings" panose="05000000000000000000" pitchFamily="2" charset="2"/>
              <a:buChar char="q"/>
            </a:pPr>
            <a:r>
              <a:rPr lang="en-US" sz="2200" b="1" i="0" dirty="0">
                <a:effectLst/>
                <a:latin typeface="Segoe UI Historic" panose="020B0502040204020203" pitchFamily="34" charset="0"/>
              </a:rPr>
              <a:t>Informed Decision-Making: </a:t>
            </a:r>
            <a:r>
              <a:rPr lang="en-US" sz="2200" b="0" i="0" dirty="0">
                <a:effectLst/>
                <a:latin typeface="Segoe UI Historic" panose="020B0502040204020203" pitchFamily="34" charset="0"/>
              </a:rPr>
              <a:t>Ethical analytics practices provide individuals with transparency about how their data is used. This transparency enables individuals to make informed decisions about sharing their information and engaging with analytics-driven services.</a:t>
            </a:r>
            <a:endParaRPr lang="en-US" sz="2200" b="0" i="0" dirty="0">
              <a:effectLst/>
              <a:latin typeface="Segoe UI Historic" panose="020B0502040204020203" pitchFamily="34" charset="0"/>
            </a:endParaRPr>
          </a:p>
          <a:p>
            <a:pPr>
              <a:buFont typeface="Wingdings" panose="05000000000000000000" pitchFamily="2" charset="2"/>
              <a:buChar char="q"/>
            </a:pPr>
            <a:r>
              <a:rPr lang="en-US" sz="2200" b="1" i="0" dirty="0">
                <a:effectLst/>
                <a:latin typeface="Segoe UI Historic" panose="020B0502040204020203" pitchFamily="34" charset="0"/>
              </a:rPr>
              <a:t>Bias Mitigation: </a:t>
            </a:r>
            <a:r>
              <a:rPr lang="en-US" sz="2200" b="0" i="0" dirty="0">
                <a:effectLst/>
                <a:latin typeface="Segoe UI Historic" panose="020B0502040204020203" pitchFamily="34" charset="0"/>
              </a:rPr>
              <a:t>Addressing biases in analytics models ensures that individuals are not unfairly disadvantaged based on factors like race, gender, or socioeconomic status. Ethical practices strive for unbiased and equitable outcomes. </a:t>
            </a:r>
            <a:endParaRPr lang="en-US" sz="2200"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ETHICS?</a:t>
            </a:r>
            <a:endParaRPr lang="en-US" dirty="0"/>
          </a:p>
        </p:txBody>
      </p:sp>
      <p:sp>
        <p:nvSpPr>
          <p:cNvPr id="3" name="Content Placeholder 2"/>
          <p:cNvSpPr>
            <a:spLocks noGrp="1"/>
          </p:cNvSpPr>
          <p:nvPr>
            <p:ph idx="1"/>
          </p:nvPr>
        </p:nvSpPr>
        <p:spPr>
          <a:xfrm>
            <a:off x="457200" y="1828800"/>
            <a:ext cx="8153400" cy="3474720"/>
          </a:xfrm>
        </p:spPr>
        <p:txBody>
          <a:bodyPr>
            <a:normAutofit lnSpcReduction="10000"/>
          </a:bodyPr>
          <a:lstStyle/>
          <a:p>
            <a:r>
              <a:rPr lang="en-US" sz="2400" dirty="0"/>
              <a:t>ETHICS is a moral principle that somehow guides a person on what is bad and what is good.</a:t>
            </a:r>
            <a:endParaRPr lang="en-US" sz="2400" dirty="0"/>
          </a:p>
          <a:p>
            <a:r>
              <a:rPr lang="en-US" sz="2400" dirty="0"/>
              <a:t>As students, you need to be aware of your ethical obligations as you practice and apply business analytics in your profession.</a:t>
            </a:r>
            <a:endParaRPr lang="en-US" sz="2400" dirty="0"/>
          </a:p>
          <a:p>
            <a:r>
              <a:rPr lang="en-US" sz="2400" dirty="0"/>
              <a:t>Result of business analysis can affect people and the organization thus there is a need to learn about the ethical and legal considerations and implications of business analytics.</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63" y="457200"/>
            <a:ext cx="8010525" cy="676316"/>
          </a:xfrm>
        </p:spPr>
        <p:txBody>
          <a:bodyPr>
            <a:noAutofit/>
          </a:bodyPr>
          <a:lstStyle/>
          <a:p>
            <a:r>
              <a:rPr lang="en-US" b="1" dirty="0"/>
              <a:t>Impact on Individuals and Communities</a:t>
            </a:r>
            <a:endParaRPr lang="en-US" b="1" dirty="0"/>
          </a:p>
        </p:txBody>
      </p:sp>
      <p:sp>
        <p:nvSpPr>
          <p:cNvPr id="4" name="Content Placeholder 3"/>
          <p:cNvSpPr>
            <a:spLocks noGrp="1"/>
          </p:cNvSpPr>
          <p:nvPr>
            <p:ph sz="half" idx="2"/>
          </p:nvPr>
        </p:nvSpPr>
        <p:spPr>
          <a:xfrm>
            <a:off x="404812" y="1500338"/>
            <a:ext cx="8334375" cy="3857324"/>
          </a:xfrm>
        </p:spPr>
        <p:txBody>
          <a:bodyPr>
            <a:noAutofit/>
          </a:bodyPr>
          <a:lstStyle/>
          <a:p>
            <a:pPr marL="0" indent="0">
              <a:buNone/>
            </a:pPr>
            <a:r>
              <a:rPr lang="en-US" b="1" i="0" dirty="0">
                <a:effectLst/>
                <a:latin typeface="Segoe UI Historic" panose="020B0502040204020203" pitchFamily="34" charset="0"/>
              </a:rPr>
              <a:t>Impact on Individuals: </a:t>
            </a:r>
            <a:endParaRPr lang="en-US" b="1"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Empowerment: </a:t>
            </a:r>
            <a:r>
              <a:rPr lang="en-US" b="0" i="0" dirty="0">
                <a:effectLst/>
                <a:latin typeface="Segoe UI Historic" panose="020B0502040204020203" pitchFamily="34" charset="0"/>
              </a:rPr>
              <a:t>Ethical business analytics can empower individuals by using insights to tailor products or services to their needs. This personalization enhances user experiences without compromising fairness or privacy. </a:t>
            </a:r>
            <a:endParaRPr lang="en-US" b="0" i="0" dirty="0">
              <a:effectLst/>
              <a:latin typeface="Segoe UI Historic" panose="020B0502040204020203" pitchFamily="34" charset="0"/>
            </a:endParaRPr>
          </a:p>
          <a:p>
            <a:pPr marL="0" indent="0">
              <a:buNone/>
            </a:pPr>
            <a:r>
              <a:rPr lang="en-US" b="1" i="0" dirty="0">
                <a:effectLst/>
                <a:latin typeface="Segoe UI Historic" panose="020B0502040204020203" pitchFamily="34" charset="0"/>
              </a:rPr>
              <a:t>Impact on Communities</a:t>
            </a:r>
            <a:endParaRPr lang="en-US" b="1" i="0" dirty="0">
              <a:effectLst/>
              <a:latin typeface="Segoe UI Historic" panose="020B0502040204020203" pitchFamily="34" charset="0"/>
            </a:endParaRPr>
          </a:p>
          <a:p>
            <a:pPr>
              <a:buFont typeface="Wingdings" panose="05000000000000000000" pitchFamily="2" charset="2"/>
              <a:buChar char="q"/>
            </a:pPr>
            <a:r>
              <a:rPr lang="en-US" b="1" i="0" dirty="0">
                <a:effectLst/>
                <a:latin typeface="Segoe UI Historic" panose="020B0502040204020203" pitchFamily="34" charset="0"/>
              </a:rPr>
              <a:t>Equitable Resource Allocation: </a:t>
            </a:r>
            <a:r>
              <a:rPr lang="en-US" b="0" i="0" dirty="0">
                <a:effectLst/>
                <a:latin typeface="Segoe UI Historic" panose="020B0502040204020203" pitchFamily="34" charset="0"/>
              </a:rPr>
              <a:t>Ethical analytics contributes to more equitable resource allocation within communities. Decision-makers can use data insights responsibly to identify and address the needs of different community segments.</a:t>
            </a:r>
            <a:endParaRPr lang="en-US"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63" y="457200"/>
            <a:ext cx="8010525" cy="676316"/>
          </a:xfrm>
        </p:spPr>
        <p:txBody>
          <a:bodyPr>
            <a:noAutofit/>
          </a:bodyPr>
          <a:lstStyle/>
          <a:p>
            <a:r>
              <a:rPr lang="en-US" b="1" dirty="0"/>
              <a:t>Impact on Individuals and Communities</a:t>
            </a:r>
            <a:endParaRPr lang="en-US" b="1" dirty="0"/>
          </a:p>
        </p:txBody>
      </p:sp>
      <p:sp>
        <p:nvSpPr>
          <p:cNvPr id="4" name="Content Placeholder 3"/>
          <p:cNvSpPr>
            <a:spLocks noGrp="1"/>
          </p:cNvSpPr>
          <p:nvPr>
            <p:ph sz="half" idx="2"/>
          </p:nvPr>
        </p:nvSpPr>
        <p:spPr>
          <a:xfrm>
            <a:off x="404812" y="1500338"/>
            <a:ext cx="8334375" cy="3857324"/>
          </a:xfrm>
        </p:spPr>
        <p:txBody>
          <a:bodyPr>
            <a:noAutofit/>
          </a:bodyPr>
          <a:lstStyle/>
          <a:p>
            <a:pPr marL="0" indent="0">
              <a:buNone/>
            </a:pPr>
            <a:r>
              <a:rPr lang="en-US" sz="2200" b="1" i="0" dirty="0">
                <a:effectLst/>
                <a:latin typeface="Segoe UI Historic" panose="020B0502040204020203" pitchFamily="34" charset="0"/>
              </a:rPr>
              <a:t>Impact on Communities</a:t>
            </a:r>
            <a:endParaRPr lang="en-US" sz="2200" b="1" i="0" dirty="0">
              <a:effectLst/>
              <a:latin typeface="Segoe UI Historic" panose="020B0502040204020203" pitchFamily="34" charset="0"/>
            </a:endParaRPr>
          </a:p>
          <a:p>
            <a:pPr>
              <a:buFont typeface="Wingdings" panose="05000000000000000000" pitchFamily="2" charset="2"/>
              <a:buChar char="q"/>
            </a:pPr>
            <a:r>
              <a:rPr lang="en-US" sz="2200" b="1" i="0" dirty="0">
                <a:effectLst/>
                <a:latin typeface="Segoe UI Historic" panose="020B0502040204020203" pitchFamily="34" charset="0"/>
              </a:rPr>
              <a:t>Equitable Resource Allocation: </a:t>
            </a:r>
            <a:r>
              <a:rPr lang="en-US" sz="2200" b="0" i="0" dirty="0">
                <a:effectLst/>
                <a:latin typeface="Segoe UI Historic" panose="020B0502040204020203" pitchFamily="34" charset="0"/>
              </a:rPr>
              <a:t>Ethical analytics contributes to more equitable resource allocation within communities. Decision-makers can use data insights responsibly to identify and address the needs of different community segments.</a:t>
            </a:r>
            <a:endParaRPr lang="en-US" sz="2200" b="0" i="0" dirty="0">
              <a:effectLst/>
              <a:latin typeface="Segoe UI Historic" panose="020B0502040204020203" pitchFamily="34" charset="0"/>
            </a:endParaRPr>
          </a:p>
          <a:p>
            <a:pPr>
              <a:buFont typeface="Wingdings" panose="05000000000000000000" pitchFamily="2" charset="2"/>
              <a:buChar char="q"/>
            </a:pPr>
            <a:r>
              <a:rPr lang="en-US" sz="2200" b="1" i="0" dirty="0">
                <a:effectLst/>
                <a:latin typeface="Segoe UI Historic" panose="020B0502040204020203" pitchFamily="34" charset="0"/>
              </a:rPr>
              <a:t>Trust Building:</a:t>
            </a:r>
            <a:r>
              <a:rPr lang="en-US" sz="2200" b="0" i="0" dirty="0">
                <a:effectLst/>
                <a:latin typeface="Segoe UI Historic" panose="020B0502040204020203" pitchFamily="34" charset="0"/>
              </a:rPr>
              <a:t> Ethical practices build trust within communities. When residents feel that data is handled responsibly and decisions are made fairly, it enhances the overall perception of businesses and institutions using analytics. </a:t>
            </a:r>
            <a:endParaRPr lang="en-US" sz="2200"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63" y="457200"/>
            <a:ext cx="8010525" cy="676316"/>
          </a:xfrm>
        </p:spPr>
        <p:txBody>
          <a:bodyPr>
            <a:noAutofit/>
          </a:bodyPr>
          <a:lstStyle/>
          <a:p>
            <a:r>
              <a:rPr lang="en-US" b="1" dirty="0"/>
              <a:t>Impact on Individuals and Communities</a:t>
            </a:r>
            <a:endParaRPr lang="en-US" b="1" dirty="0"/>
          </a:p>
        </p:txBody>
      </p:sp>
      <p:sp>
        <p:nvSpPr>
          <p:cNvPr id="4" name="Content Placeholder 3"/>
          <p:cNvSpPr>
            <a:spLocks noGrp="1"/>
          </p:cNvSpPr>
          <p:nvPr>
            <p:ph sz="half" idx="2"/>
          </p:nvPr>
        </p:nvSpPr>
        <p:spPr>
          <a:xfrm>
            <a:off x="404812" y="1500338"/>
            <a:ext cx="8334375" cy="3857324"/>
          </a:xfrm>
        </p:spPr>
        <p:txBody>
          <a:bodyPr>
            <a:noAutofit/>
          </a:bodyPr>
          <a:lstStyle/>
          <a:p>
            <a:pPr marL="0" indent="0">
              <a:buNone/>
            </a:pPr>
            <a:r>
              <a:rPr lang="en-US" sz="2200" b="1" i="0" dirty="0">
                <a:effectLst/>
                <a:latin typeface="Segoe UI Historic" panose="020B0502040204020203" pitchFamily="34" charset="0"/>
              </a:rPr>
              <a:t>Impact on Communities</a:t>
            </a:r>
            <a:endParaRPr lang="en-US" sz="2200" b="1" i="0" dirty="0">
              <a:effectLst/>
              <a:latin typeface="Segoe UI Historic" panose="020B0502040204020203" pitchFamily="34" charset="0"/>
            </a:endParaRPr>
          </a:p>
          <a:p>
            <a:pPr>
              <a:buFont typeface="Wingdings" panose="05000000000000000000" pitchFamily="2" charset="2"/>
              <a:buChar char="q"/>
            </a:pPr>
            <a:r>
              <a:rPr lang="en-US" sz="2200" b="0" i="0" dirty="0">
                <a:effectLst/>
                <a:latin typeface="Segoe UI Historic" panose="020B0502040204020203" pitchFamily="34" charset="0"/>
              </a:rPr>
              <a:t> </a:t>
            </a:r>
            <a:r>
              <a:rPr lang="en-US" sz="2200" b="1" i="0" dirty="0">
                <a:effectLst/>
                <a:latin typeface="Segoe UI Historic" panose="020B0502040204020203" pitchFamily="34" charset="0"/>
              </a:rPr>
              <a:t>Social Issue Addressing: </a:t>
            </a:r>
            <a:r>
              <a:rPr lang="en-US" sz="2200" b="0" i="0" dirty="0">
                <a:effectLst/>
                <a:latin typeface="Segoe UI Historic" panose="020B0502040204020203" pitchFamily="34" charset="0"/>
              </a:rPr>
              <a:t>Ethical analytics can be a powerful tool for identifying and addressing social issues within communities. By analyzing data responsibly, businesses and policymakers can work towards solutions that benefit society as a whole. </a:t>
            </a:r>
            <a:endParaRPr lang="en-US" sz="2200" dirty="0">
              <a:latin typeface="Segoe UI Historic" panose="020B0502040204020203" pitchFamily="34" charset="0"/>
            </a:endParaRPr>
          </a:p>
          <a:p>
            <a:pPr>
              <a:buFont typeface="Wingdings" panose="05000000000000000000" pitchFamily="2" charset="2"/>
              <a:buChar char="q"/>
            </a:pPr>
            <a:r>
              <a:rPr lang="en-US" sz="2200" b="1" i="0" dirty="0">
                <a:effectLst/>
                <a:latin typeface="Segoe UI Historic" panose="020B0502040204020203" pitchFamily="34" charset="0"/>
              </a:rPr>
              <a:t>Digital Inclusion: </a:t>
            </a:r>
            <a:r>
              <a:rPr lang="en-US" sz="2200" b="0" i="0" dirty="0">
                <a:effectLst/>
                <a:latin typeface="Segoe UI Historic" panose="020B0502040204020203" pitchFamily="34" charset="0"/>
              </a:rPr>
              <a:t>Ethical considerations in analytics strive to bridge the digital divide, ensuring that all communities have access to the benefits of data-driven insights. This inclusivity prevents the exacerbation of existing inequalities.</a:t>
            </a:r>
            <a:endParaRPr lang="en-US" sz="2200"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63" y="457200"/>
            <a:ext cx="8010525" cy="676316"/>
          </a:xfrm>
        </p:spPr>
        <p:txBody>
          <a:bodyPr>
            <a:noAutofit/>
          </a:bodyPr>
          <a:lstStyle/>
          <a:p>
            <a:r>
              <a:rPr lang="en-US" b="1" dirty="0"/>
              <a:t>Impact on Individuals and Communities</a:t>
            </a:r>
            <a:endParaRPr lang="en-US" b="1" dirty="0"/>
          </a:p>
        </p:txBody>
      </p:sp>
      <p:sp>
        <p:nvSpPr>
          <p:cNvPr id="4" name="Content Placeholder 3"/>
          <p:cNvSpPr>
            <a:spLocks noGrp="1"/>
          </p:cNvSpPr>
          <p:nvPr>
            <p:ph sz="half" idx="2"/>
          </p:nvPr>
        </p:nvSpPr>
        <p:spPr>
          <a:xfrm>
            <a:off x="404812" y="1500338"/>
            <a:ext cx="8334375" cy="3857324"/>
          </a:xfrm>
        </p:spPr>
        <p:txBody>
          <a:bodyPr>
            <a:noAutofit/>
          </a:bodyPr>
          <a:lstStyle/>
          <a:p>
            <a:pPr marL="0" indent="0">
              <a:buNone/>
            </a:pPr>
            <a:r>
              <a:rPr lang="en-US" sz="2200" b="1" i="0" dirty="0">
                <a:effectLst/>
                <a:latin typeface="Segoe UI Historic" panose="020B0502040204020203" pitchFamily="34" charset="0"/>
              </a:rPr>
              <a:t>Impact on Communities</a:t>
            </a:r>
            <a:endParaRPr lang="en-US" sz="2200" b="1" i="0" dirty="0">
              <a:effectLst/>
              <a:latin typeface="Segoe UI Historic" panose="020B0502040204020203" pitchFamily="34" charset="0"/>
            </a:endParaRPr>
          </a:p>
          <a:p>
            <a:pPr>
              <a:buFont typeface="Wingdings" panose="05000000000000000000" pitchFamily="2" charset="2"/>
              <a:buChar char="q"/>
            </a:pPr>
            <a:r>
              <a:rPr lang="en-US" sz="2200" b="0" i="0" dirty="0">
                <a:effectLst/>
                <a:latin typeface="Segoe UI Historic" panose="020B0502040204020203" pitchFamily="34" charset="0"/>
              </a:rPr>
              <a:t> </a:t>
            </a:r>
            <a:r>
              <a:rPr lang="en-US" sz="2200" b="1" i="0" dirty="0">
                <a:effectLst/>
                <a:latin typeface="Segoe UI Historic" panose="020B0502040204020203" pitchFamily="34" charset="0"/>
              </a:rPr>
              <a:t>Community Collaboration: </a:t>
            </a:r>
            <a:r>
              <a:rPr lang="en-US" sz="2200" b="0" i="0" dirty="0">
                <a:effectLst/>
                <a:latin typeface="Segoe UI Historic" panose="020B0502040204020203" pitchFamily="34" charset="0"/>
              </a:rPr>
              <a:t>Ethical analytics involves engaging with communities and considering their perspectives in decision-making processes. This collaboration ensures that analytics projects align with community values and priorities.</a:t>
            </a:r>
            <a:endParaRPr lang="en-US" sz="2200" b="0" i="0" dirty="0">
              <a:effectLst/>
              <a:latin typeface="Segoe UI Historic" panose="020B0502040204020203" pitchFamily="34" charset="0"/>
            </a:endParaRPr>
          </a:p>
          <a:p>
            <a:pPr>
              <a:buFont typeface="Wingdings" panose="05000000000000000000" pitchFamily="2" charset="2"/>
              <a:buChar char="q"/>
            </a:pPr>
            <a:r>
              <a:rPr lang="en-US" sz="2200" b="0" i="0" dirty="0">
                <a:effectLst/>
                <a:latin typeface="Segoe UI Historic" panose="020B0502040204020203" pitchFamily="34" charset="0"/>
              </a:rPr>
              <a:t> </a:t>
            </a:r>
            <a:r>
              <a:rPr lang="en-US" sz="2200" b="1" i="0" dirty="0">
                <a:effectLst/>
                <a:latin typeface="Segoe UI Historic" panose="020B0502040204020203" pitchFamily="34" charset="0"/>
              </a:rPr>
              <a:t>Disparity Reduction: </a:t>
            </a:r>
            <a:r>
              <a:rPr lang="en-US" sz="2200" b="0" i="0" dirty="0">
                <a:effectLst/>
                <a:latin typeface="Segoe UI Historic" panose="020B0502040204020203" pitchFamily="34" charset="0"/>
              </a:rPr>
              <a:t>Ethical business analytics aims to reduce disparities within communities by addressing biases and working towards equitable outcomes in areas like healthcare, education, and economic opportunities.</a:t>
            </a:r>
            <a:endParaRPr lang="en-US" sz="2200" b="0" i="0" dirty="0">
              <a:effectLst/>
              <a:latin typeface="Segoe UI Historic"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7543800" cy="2286000"/>
          </a:xfrm>
        </p:spPr>
        <p:txBody>
          <a:bodyPr>
            <a:normAutofit/>
          </a:bodyPr>
          <a:lstStyle/>
          <a:p>
            <a:r>
              <a:rPr lang="en-US" dirty="0"/>
              <a:t>Ethical and Legal Considerations in Business Analytics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609600"/>
            <a:ext cx="7372350" cy="1082674"/>
          </a:xfrm>
        </p:spPr>
        <p:txBody>
          <a:bodyPr>
            <a:normAutofit/>
          </a:bodyPr>
          <a:lstStyle/>
          <a:p>
            <a:r>
              <a:rPr lang="en-US" sz="3600" dirty="0"/>
              <a:t>Some ethical and legal considerations in business analytics example</a:t>
            </a:r>
            <a:endParaRPr lang="en-US" sz="3600" dirty="0"/>
          </a:p>
        </p:txBody>
      </p:sp>
      <p:sp>
        <p:nvSpPr>
          <p:cNvPr id="3" name="Content Placeholder 2"/>
          <p:cNvSpPr>
            <a:spLocks noGrp="1"/>
          </p:cNvSpPr>
          <p:nvPr>
            <p:ph idx="1"/>
          </p:nvPr>
        </p:nvSpPr>
        <p:spPr>
          <a:xfrm>
            <a:off x="1143000" y="2514600"/>
            <a:ext cx="6858000" cy="2788920"/>
          </a:xfrm>
        </p:spPr>
        <p:txBody>
          <a:bodyPr>
            <a:normAutofit/>
          </a:bodyPr>
          <a:lstStyle/>
          <a:p>
            <a:pPr marL="457200" indent="-457200">
              <a:buFont typeface="+mj-lt"/>
              <a:buAutoNum type="arabicPeriod"/>
            </a:pPr>
            <a:r>
              <a:rPr lang="en-US" sz="2800" dirty="0"/>
              <a:t>Danger of discrimination and bias</a:t>
            </a:r>
            <a:endParaRPr lang="en-US" sz="2800" dirty="0"/>
          </a:p>
          <a:p>
            <a:pPr marL="457200" indent="-457200">
              <a:buFont typeface="+mj-lt"/>
              <a:buAutoNum type="arabicPeriod"/>
            </a:pPr>
            <a:r>
              <a:rPr lang="en-US" sz="2800" dirty="0"/>
              <a:t>Problem when the integrity of the data has been compromised</a:t>
            </a:r>
            <a:endParaRPr lang="en-US" sz="2800" dirty="0"/>
          </a:p>
          <a:p>
            <a:pPr marL="457200" indent="-457200">
              <a:buFont typeface="+mj-lt"/>
              <a:buAutoNum type="arabicPeriod"/>
            </a:pPr>
            <a:r>
              <a:rPr lang="en-US" sz="2800" dirty="0"/>
              <a:t>Problems on the lack of transparency</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372350" cy="625474"/>
          </a:xfrm>
        </p:spPr>
        <p:txBody>
          <a:bodyPr>
            <a:normAutofit/>
          </a:bodyPr>
          <a:lstStyle/>
          <a:p>
            <a:r>
              <a:rPr lang="en-US" sz="3600" dirty="0"/>
              <a:t>1. Discrimination and Bias</a:t>
            </a:r>
            <a:endParaRPr lang="en-US" sz="3600" dirty="0"/>
          </a:p>
        </p:txBody>
      </p:sp>
      <p:sp>
        <p:nvSpPr>
          <p:cNvPr id="3" name="Content Placeholder 2"/>
          <p:cNvSpPr>
            <a:spLocks noGrp="1"/>
          </p:cNvSpPr>
          <p:nvPr>
            <p:ph sz="half" idx="1"/>
          </p:nvPr>
        </p:nvSpPr>
        <p:spPr>
          <a:xfrm>
            <a:off x="476250" y="1219200"/>
            <a:ext cx="8286750" cy="4419600"/>
          </a:xfrm>
        </p:spPr>
        <p:txBody>
          <a:bodyPr/>
          <a:lstStyle/>
          <a:p>
            <a:r>
              <a:rPr lang="en-US" dirty="0"/>
              <a:t>This will happen when our judgement and assumptions are influenced by our own biases.</a:t>
            </a:r>
            <a:endParaRPr lang="en-US" dirty="0"/>
          </a:p>
          <a:p>
            <a:r>
              <a:rPr lang="en-US" dirty="0"/>
              <a:t>Supposing we use business analytics to screen candidates for employment and we decide to eliminate those who are not employed one year prior application and we feel that this seems objective and rational since you want to hire with continuity work and 1 year gap may be a source of suspicion.</a:t>
            </a:r>
            <a:endParaRPr lang="en-US" dirty="0"/>
          </a:p>
          <a:p>
            <a:r>
              <a:rPr lang="en-US" dirty="0"/>
              <a:t>However, this may be biased to certain group of people like Mothers who have to take a one-year leave to take care of child after giving birth.</a:t>
            </a:r>
            <a:endParaRPr lang="en-US" dirty="0"/>
          </a:p>
          <a:p>
            <a:pPr marL="805180"/>
            <a:r>
              <a:rPr lang="en-US" dirty="0"/>
              <a:t>This bias against women may cause a portion of women ending up being rejected from consideration even though they are just as good, or even better, than other candidates.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372350" cy="854074"/>
          </a:xfrm>
        </p:spPr>
        <p:txBody>
          <a:bodyPr>
            <a:normAutofit/>
          </a:bodyPr>
          <a:lstStyle/>
          <a:p>
            <a:r>
              <a:rPr lang="en-US" sz="3600" dirty="0"/>
              <a:t>2. Integrity of Data Analytics</a:t>
            </a:r>
            <a:endParaRPr lang="en-US" sz="3600" dirty="0"/>
          </a:p>
        </p:txBody>
      </p:sp>
      <p:sp>
        <p:nvSpPr>
          <p:cNvPr id="3" name="Content Placeholder 2"/>
          <p:cNvSpPr>
            <a:spLocks noGrp="1"/>
          </p:cNvSpPr>
          <p:nvPr>
            <p:ph sz="half" idx="1"/>
          </p:nvPr>
        </p:nvSpPr>
        <p:spPr>
          <a:xfrm>
            <a:off x="476250" y="1600200"/>
            <a:ext cx="8286750" cy="4038600"/>
          </a:xfrm>
        </p:spPr>
        <p:txBody>
          <a:bodyPr/>
          <a:lstStyle/>
          <a:p>
            <a:r>
              <a:rPr lang="en-US" dirty="0"/>
              <a:t>As we use the result of analysis to make certain decisions, we should also take consideration the assumptions used to ensure its validity.</a:t>
            </a:r>
            <a:endParaRPr lang="en-US" dirty="0"/>
          </a:p>
          <a:p>
            <a:r>
              <a:rPr lang="en-US" dirty="0"/>
              <a:t>Using wrong assumptions, even if we use the right analytical tools will bring us to wrong data.</a:t>
            </a:r>
            <a:endParaRPr lang="en-US" dirty="0"/>
          </a:p>
          <a:p>
            <a:r>
              <a:rPr lang="en-US" dirty="0"/>
              <a:t>The right tool is useless if we have corrupted, incomplete, outdated, or irrelevant data.</a:t>
            </a:r>
            <a:endParaRPr lang="en-US" dirty="0"/>
          </a:p>
          <a:p>
            <a:r>
              <a:rPr lang="en-US" dirty="0"/>
              <a:t>Example: A credit card company used a data on a client’s purchases which he never made in the first place, or mistakenly used on a different client with the same name. Or using a correct data but interpreting it the wrong way.</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372350" cy="854074"/>
          </a:xfrm>
        </p:spPr>
        <p:txBody>
          <a:bodyPr>
            <a:normAutofit/>
          </a:bodyPr>
          <a:lstStyle/>
          <a:p>
            <a:r>
              <a:rPr lang="en-US" sz="3600" dirty="0"/>
              <a:t>3. Lack of Transparency</a:t>
            </a:r>
            <a:endParaRPr lang="en-US" sz="3600" dirty="0"/>
          </a:p>
        </p:txBody>
      </p:sp>
      <p:sp>
        <p:nvSpPr>
          <p:cNvPr id="3" name="Content Placeholder 2"/>
          <p:cNvSpPr>
            <a:spLocks noGrp="1"/>
          </p:cNvSpPr>
          <p:nvPr>
            <p:ph sz="half" idx="1"/>
          </p:nvPr>
        </p:nvSpPr>
        <p:spPr>
          <a:xfrm>
            <a:off x="476250" y="1600200"/>
            <a:ext cx="8286750" cy="4038600"/>
          </a:xfrm>
        </p:spPr>
        <p:txBody>
          <a:bodyPr/>
          <a:lstStyle/>
          <a:p>
            <a:r>
              <a:rPr lang="en-US" dirty="0"/>
              <a:t>Suppose you think that your company made a wrong decision in not promoting you, so how do you appeal to this if you think that their method is based on bias, and thus faulty?</a:t>
            </a:r>
            <a:endParaRPr lang="en-US" dirty="0"/>
          </a:p>
          <a:p>
            <a:r>
              <a:rPr lang="en-US" dirty="0"/>
              <a:t>To appeal, you need to know the process to determine if you are right, and they are wrong and decided based on bias. Know the data sets they used to decide is accurate.</a:t>
            </a:r>
            <a:endParaRPr lang="en-US" dirty="0"/>
          </a:p>
          <a:p>
            <a:r>
              <a:rPr lang="en-US" dirty="0"/>
              <a:t>Chances are none of these would be available to you because of non-disclosure, intellectual property, and other institutional agreements.</a:t>
            </a:r>
            <a:endParaRPr lang="en-US" dirty="0"/>
          </a:p>
          <a:p>
            <a:r>
              <a:rPr lang="en-US" dirty="0"/>
              <a:t>There should be transparency to provide access as our means to understand how systems work and affect lives.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6172200" cy="2286000"/>
          </a:xfrm>
        </p:spPr>
        <p:txBody>
          <a:bodyPr>
            <a:normAutofit/>
          </a:bodyPr>
          <a:lstStyle/>
          <a:p>
            <a:r>
              <a:rPr lang="en-US" dirty="0"/>
              <a:t>Ethical Implications of Business Analytics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A A 3 F 7 D 9 4 0 6 9 F F 6 4 A 8 6 F 7 D F F 5 6 D 6 0 E 3 B E "   m a : c o n t e n t T y p e V e r s i o n = " 6 "   m a : c o n t e n t T y p e D e s c r i p t i o n = " C r e a t e   a   n e w   d o c u m e n t . "   m a : c o n t e n t T y p e S c o p e = " "   m a : v e r s i o n I D = " c 3 2 3 0 2 c 7 7 d 4 0 8 5 e c f 4 9 5 b d d d b 7 f 5 e 8 8 9 "   x m l n s : c t = " h t t p : / / s c h e m a s . m i c r o s o f t . c o m / o f f i c e / 2 0 0 6 / m e t a d a t a / c o n t e n t T y p e "   x m l n s : m a = " h t t p : / / s c h e m a s . m i c r o s o f t . c o m / o f f i c e / 2 0 0 6 / m e t a d a t a / p r o p e r t i e s / m e t a A t t r i b u t e s " >  
 < x s d : s c h e m a   t a r g e t N a m e s p a c e = " h t t p : / / s c h e m a s . m i c r o s o f t . c o m / o f f i c e / 2 0 0 6 / m e t a d a t a / p r o p e r t i e s "   m a : r o o t = " t r u e "   m a : f i e l d s I D = " 4 a b 5 a e 4 6 b e 9 5 f 9 d 0 b e 6 1 0 7 e 8 2 0 0 b e 7 a 2 "   n s 2 : _ = " "   n s 3 : _ = " "   x m l n s : x s d = " h t t p : / / w w w . w 3 . o r g / 2 0 0 1 / X M L S c h e m a "   x m l n s : x s = " h t t p : / / w w w . w 3 . o r g / 2 0 0 1 / X M L S c h e m a "   x m l n s : p = " h t t p : / / s c h e m a s . m i c r o s o f t . c o m / o f f i c e / 2 0 0 6 / m e t a d a t a / p r o p e r t i e s "   x m l n s : n s 2 = " a 4 f 3 5 9 4 8 - e 6 1 9 - 4 1 b 3 - a a 2 9 - 2 2 8 7 8 b 0 9 c f d 2 "   x m l n s : n s 3 = " 4 0 2 6 2 f 9 4 - 9 f 3 5 - 4 a c 3 - 9 a 9 0 - 6 9 0 1 6 5 a 1 6 6 b 7 " >  
 < x s d : i m p o r t   n a m e s p a c e = " a 4 f 3 5 9 4 8 - e 6 1 9 - 4 1 b 3 - a a 2 9 - 2 2 8 7 8 b 0 9 c f d 2 " / >  
 < x s d : i m p o r t   n a m e s p a c e = " 4 0 2 6 2 f 9 4 - 9 f 3 5 - 4 a c 3 - 9 a 9 0 - 6 9 0 1 6 5 a 1 6 6 b 7 " / >  
 < x s d : e l e m e n t   n a m e = " p r o p e r t i e s " >  
 < x s d : c o m p l e x T y p e >  
 < x s d : s e q u e n c e >  
 < x s d : e l e m e n t   n a m e = " d o c u m e n t M a n a g e m e n t " >  
 < x s d : c o m p l e x T y p e >  
 < x s d : a l l >  
 < x s d : e l e m e n t   r e f = " n s 2 : S h a r e d W i t h U s e r s "   m i n O c c u r s = " 0 " / >  
 < x s d : e l e m e n t   r e f = " n s 2 : S h a r e d W i t h D e t a i l s "   m i n O c c u r s = " 0 " / >  
 < x s d : e l e m e n t   r e f = " n s 3 : V S O _ x 0 0 2 0 _ i t e m _ x 0 0 2 0 _ i d "   m i n O c c u r s = " 0 " / >  
 < x s d : e l e m e n t   r e f = " n s 3 : I t e m _ x 0 0 2 0 _ D e t a i l s "   m i n O c c u r s = " 0 " / >  
 < x s d : e l e m e n t   r e f = " n s 3 : T e m p l a t e _ x 0 0 2 0 _ d e t a i l s "   m i n O c c u r s = " 0 " / >  
 < x s d : e l e m e n t   r e f = " n s 3 : A s s e t i d _ x 0 0 2 0 _ "   m i n O c c u r s = " 0 " / >  
 < / x s d : a l l >  
 < / x s d : c o m p l e x T y p e >  
 < / x s d : e l e m e n t >  
 < / x s d : s e q u e n c e >  
 < / x s d : c o m p l e x T y p e >  
 < / x s d : e l e m e n t >  
 < / x s d : s c h e m a >  
 < x s d : s c h e m a   t a r g e t N a m e s p a c e = " a 4 f 3 5 9 4 8 - e 6 1 9 - 4 1 b 3 - a a 2 9 - 2 2 8 7 8 b 0 9 c f d 2 " 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8 " 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9 "   n i l l a b l e = " t r u e "   m a : d i s p l a y N a m e = " S h a r e d   W i t h   D e t a i l s "   m a : d e s c r i p t i o n = " "   m a : i n t e r n a l N a m e = " S h a r e d W i t h D e t a i l s "   m a : r e a d O n l y = " t r u e " >  
 < x s d : s i m p l e T y p e >  
 < x s d : r e s t r i c t i o n   b a s e = " d m s : N o t e " >  
 < x s d : m a x L e n g t h   v a l u e = " 2 5 5 " / >  
 < / x s d : r e s t r i c t i o n >  
 < / x s d : s i m p l e T y p e >  
 < / x s d : e l e m e n t >  
 < / x s d : s c h e m a >  
 < x s d : s c h e m a   t a r g e t N a m e s p a c e = " 4 0 2 6 2 f 9 4 - 9 f 3 5 - 4 a c 3 - 9 a 9 0 - 6 9 0 1 6 5 a 1 6 6 b 7 " 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V S O _ x 0 0 2 0 _ i t e m _ x 0 0 2 0 _ i d "   m a : i n d e x = " 1 0 "   n i l l a b l e = " t r u e "   m a : d i s p l a y N a m e = " V S O   i t e m   i d "   m a : d e s c r i p t i o n = " P l e a s e   a d d   t h e   b u g   n u m b e r   t o   r e f e r   t o   V S O   i t e m s . "   m a : i n t e r n a l N a m e = " V S O _ x 0 0 2 0 _ i t e m _ x 0 0 2 0 _ i d " >  
 < x s d : s i m p l e T y p e >  
 < x s d : r e s t r i c t i o n   b a s e = " d m s : T e x t " >  
 < x s d : m a x L e n g t h   v a l u e = " 2 5 5 " / >  
 < / x s d : r e s t r i c t i o n >  
 < / x s d : s i m p l e T y p e >  
 < / x s d : e l e m e n t >  
 < x s d : e l e m e n t   n a m e = " I t e m _ x 0 0 2 0 _ D e t a i l s "   m a : i n d e x = " 1 1 "   n i l l a b l e = " t r u e "   m a : d i s p l a y N a m e = " I t e m   D e t a i l s "   m a : i n t e r n a l N a m e = " I t e m _ x 0 0 2 0 _ D e t a i l s " >  
 < x s d : s i m p l e T y p e >  
 < x s d : r e s t r i c t i o n   b a s e = " d m s : N o t e " >  
 < x s d : m a x L e n g t h   v a l u e = " 2 5 5 " / >  
 < / x s d : r e s t r i c t i o n >  
 < / x s d : s i m p l e T y p e >  
 < / x s d : e l e m e n t >  
 < x s d : e l e m e n t   n a m e = " T e m p l a t e _ x 0 0 2 0 _ d e t a i l s "   m a : i n d e x = " 1 2 "   n i l l a b l e = " t r u e "   m a : d i s p l a y N a m e = " T e m p l a t e   d e t a i l s "   m a : i n t e r n a l N a m e = " T e m p l a t e _ x 0 0 2 0 _ d e t a i l s " >  
 < x s d : s i m p l e T y p e >  
 < x s d : r e s t r i c t i o n   b a s e = " d m s : T e x t " / >  
 < / x s d : s i m p l e T y p e >  
 < / x s d : e l e m e n t >  
 < x s d : e l e m e n t   n a m e = " A s s e t i d _ x 0 0 2 0 _ "   m a : i n d e x = " 1 3 "   n i l l a b l e = " t r u e "   m a : d i s p l a y N a m e = " A s s e t i d   "   m a : i n t e r n a l N a m e = " A s s e t i d _ x 0 0 2 0 _ " > 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V S O _ x 0 0 2 0 _ i t e m _ x 0 0 2 0 _ i d   x m l n s = " 4 0 2 6 2 f 9 4 - 9 f 3 5 - 4 a c 3 - 9 a 9 0 - 6 9 0 1 6 5 a 1 6 6 b 7 "   x s i : n i l = " t r u e " / > < A s s e t i d _ x 0 0 2 0 _   x m l n s = " 4 0 2 6 2 f 9 4 - 9 f 3 5 - 4 a c 3 - 9 a 9 0 - 6 9 0 1 6 5 a 1 6 6 b 7 "   x s i : n i l = " t r u e " / > < I t e m _ x 0 0 2 0 _ D e t a i l s   x m l n s = " 4 0 2 6 2 f 9 4 - 9 f 3 5 - 4 a c 3 - 9 a 9 0 - 6 9 0 1 6 5 a 1 6 6 b 7 "   x s i : n i l = " t r u e " / > < T e m p l a t e _ x 0 0 2 0 _ d e t a i l s   x m l n s = " 4 0 2 6 2 f 9 4 - 9 f 3 5 - 4 a c 3 - 9 a 9 0 - 6 9 0 1 6 5 a 1 6 6 b 7 " 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4A369AEE-D726-45B1-ACA9-0D6048C368C2}">
  <ds:schemaRefs/>
</ds:datastoreItem>
</file>

<file path=customXml/itemProps2.xml><?xml version="1.0" encoding="utf-8"?>
<ds:datastoreItem xmlns:ds="http://schemas.openxmlformats.org/officeDocument/2006/customXml" ds:itemID="{1DA15C6C-6BB6-4DB6-B7D6-7F14EAB2CC5C}">
  <ds:schemaRefs/>
</ds:datastoreItem>
</file>

<file path=customXml/itemProps3.xml><?xml version="1.0" encoding="utf-8"?>
<ds:datastoreItem xmlns:ds="http://schemas.openxmlformats.org/officeDocument/2006/customXml" ds:itemID="{9EDF6667-B669-49A4-BBE6-2132BA71C0C7}">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0</TotalTime>
  <Words>15221</Words>
  <Application>WPS Presentation</Application>
  <PresentationFormat>On-screen Show (4:3)</PresentationFormat>
  <Paragraphs>205</Paragraphs>
  <Slides>33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SimSun</vt:lpstr>
      <vt:lpstr>Wingdings</vt:lpstr>
      <vt:lpstr>Times New Roman</vt:lpstr>
      <vt:lpstr>Microsoft YaHei</vt:lpstr>
      <vt:lpstr>Arial Unicode MS</vt:lpstr>
      <vt:lpstr>Söhne</vt:lpstr>
      <vt:lpstr>ADELIA</vt:lpstr>
      <vt:lpstr>Segoe UI Historic</vt:lpstr>
      <vt:lpstr>Arial Black</vt:lpstr>
      <vt:lpstr>Agency FB</vt:lpstr>
      <vt:lpstr>Children Friends 16x9</vt:lpstr>
      <vt:lpstr>ETHICAL ISSUES IN BUSINESS ANALYTICS</vt:lpstr>
      <vt:lpstr>Objectives</vt:lpstr>
      <vt:lpstr>WHAT IS ETHICS?</vt:lpstr>
      <vt:lpstr>Ethical and Legal Considerations in Business Analytics</vt:lpstr>
      <vt:lpstr>Some ethical and legal considerations in business analytics example</vt:lpstr>
      <vt:lpstr>1. Discrimination and Bias</vt:lpstr>
      <vt:lpstr>2. Integrity of Data Analytics</vt:lpstr>
      <vt:lpstr>3. Lack of Transparency</vt:lpstr>
      <vt:lpstr>Ethical Implications of Business Analytics</vt:lpstr>
      <vt:lpstr>Ethical implications of Business Analytics</vt:lpstr>
      <vt:lpstr>Ethical implications of Business Analytics</vt:lpstr>
      <vt:lpstr>General Information about the Data Privacy Act</vt:lpstr>
      <vt:lpstr>General Information about the Data Privacy Act</vt:lpstr>
      <vt:lpstr>General Information about the Data Privacy Act</vt:lpstr>
      <vt:lpstr>General Information about the Data Privacy Act</vt:lpstr>
      <vt:lpstr>Case Studies</vt:lpstr>
      <vt:lpstr>Case Studies</vt:lpstr>
      <vt:lpstr>Case Studies</vt:lpstr>
      <vt:lpstr>Case Studies</vt:lpstr>
      <vt:lpstr>Case Studies</vt:lpstr>
      <vt:lpstr>Mitigation Strategies</vt:lpstr>
      <vt:lpstr>Mitigation Strategies</vt:lpstr>
      <vt:lpstr>Mitigation Strategies</vt:lpstr>
      <vt:lpstr>Mitigation Strategies</vt:lpstr>
      <vt:lpstr>Regulatory Compliance</vt:lpstr>
      <vt:lpstr>Regulatory Compliance</vt:lpstr>
      <vt:lpstr>Regulatory Compliance</vt:lpstr>
      <vt:lpstr>Regulatory Compliance</vt:lpstr>
      <vt:lpstr>Impact on Individuals and Communities</vt:lpstr>
      <vt:lpstr>Impact on Individuals and Communities</vt:lpstr>
      <vt:lpstr>Impact on Individuals and Communities</vt:lpstr>
      <vt:lpstr>Impact on Individuals and Communities</vt:lpstr>
      <vt:lpstr>Impact on Individuals and Communities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ISSUES IN BUSINESS ANALYTICS</dc:title>
  <dc:creator>NiCOLEs</dc:creator>
  <cp:lastModifiedBy>Kessiah Rementizo</cp:lastModifiedBy>
  <cp:revision>16</cp:revision>
  <dcterms:created xsi:type="dcterms:W3CDTF">2021-05-05T01:13:00Z</dcterms:created>
  <dcterms:modified xsi:type="dcterms:W3CDTF">2023-12-09T08:12:52Z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y fmtid="{D5CDD505-2E9C-101B-9397-08002B2CF9AE}" pid="4" name="ICV">
    <vt:lpwstr>DC4E7A67BDF4412D9D3E191692B160DB_12</vt:lpwstr>
  </property>
  <property fmtid="{D5CDD505-2E9C-101B-9397-08002B2CF9AE}" pid="5" name="KSOProductBuildVer">
    <vt:lpwstr>1033-12.2.0.13359</vt:lpwstr>
  </property>
</Properties>
</file>