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0264100" cy="428117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1pPr>
    <a:lvl2pPr marL="0" marR="0" indent="441306"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2pPr>
    <a:lvl3pPr marL="0" marR="0" indent="882609"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3pPr>
    <a:lvl4pPr marL="0" marR="0" indent="1325316"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4pPr>
    <a:lvl5pPr marL="0" marR="0" indent="1766622"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5pPr>
    <a:lvl6pPr marL="0" marR="0" indent="2017395"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6pPr>
    <a:lvl7pPr marL="0" marR="0" indent="2420873"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7pPr>
    <a:lvl8pPr marL="0" marR="0" indent="2824352"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8pPr>
    <a:lvl9pPr marL="0" marR="0" indent="3227832"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F8F0"/>
          </a:solidFill>
        </a:fill>
      </a:tcStyle>
    </a:wholeTbl>
    <a:band2H>
      <a:tcTxStyle b="def" i="def"/>
      <a:tcStyle>
        <a:tcBdr/>
        <a:fill>
          <a:solidFill>
            <a:srgbClr val="FFFB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4CACA"/>
          </a:solidFill>
        </a:fill>
      </a:tcStyle>
    </a:wholeTbl>
    <a:band2H>
      <a:tcTxStyle b="def" i="def"/>
      <a:tcStyle>
        <a:tcBdr/>
        <a:fill>
          <a:solidFill>
            <a:srgbClr val="FA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FFFF"/>
          </a:solidFill>
        </a:fill>
      </a:tcStyle>
    </a:wholeTbl>
    <a:band2H>
      <a:tcTxStyle b="def" i="def"/>
      <a:tcStyle>
        <a:tcBdr/>
        <a:fill>
          <a:solidFill>
            <a:srgbClr val="E6FFF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7" name="Shape 17"/>
          <p:cNvSpPr/>
          <p:nvPr>
            <p:ph type="sldImg"/>
          </p:nvPr>
        </p:nvSpPr>
        <p:spPr>
          <a:xfrm>
            <a:off x="1143000" y="685800"/>
            <a:ext cx="4572000" cy="3429000"/>
          </a:xfrm>
          <a:prstGeom prst="rect">
            <a:avLst/>
          </a:prstGeom>
        </p:spPr>
        <p:txBody>
          <a:bodyPr/>
          <a:lstStyle/>
          <a:p>
            <a:pPr/>
          </a:p>
        </p:txBody>
      </p:sp>
      <p:sp>
        <p:nvSpPr>
          <p:cNvPr id="18" name="Shape 1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rial"/>
      </a:defRPr>
    </a:lvl1pPr>
    <a:lvl2pPr indent="228600" latinLnBrk="0">
      <a:defRPr sz="1200">
        <a:latin typeface="+mn-lt"/>
        <a:ea typeface="+mn-ea"/>
        <a:cs typeface="+mn-cs"/>
        <a:sym typeface="Arial"/>
      </a:defRPr>
    </a:lvl2pPr>
    <a:lvl3pPr indent="457200" latinLnBrk="0">
      <a:defRPr sz="1200">
        <a:latin typeface="+mn-lt"/>
        <a:ea typeface="+mn-ea"/>
        <a:cs typeface="+mn-cs"/>
        <a:sym typeface="Arial"/>
      </a:defRPr>
    </a:lvl3pPr>
    <a:lvl4pPr indent="685800" latinLnBrk="0">
      <a:defRPr sz="1200">
        <a:latin typeface="+mn-lt"/>
        <a:ea typeface="+mn-ea"/>
        <a:cs typeface="+mn-cs"/>
        <a:sym typeface="Arial"/>
      </a:defRPr>
    </a:lvl4pPr>
    <a:lvl5pPr indent="914400" latinLnBrk="0">
      <a:defRPr sz="1200">
        <a:latin typeface="+mn-lt"/>
        <a:ea typeface="+mn-ea"/>
        <a:cs typeface="+mn-cs"/>
        <a:sym typeface="Arial"/>
      </a:defRPr>
    </a:lvl5pPr>
    <a:lvl6pPr indent="1143000" latinLnBrk="0">
      <a:defRPr sz="1200">
        <a:latin typeface="+mn-lt"/>
        <a:ea typeface="+mn-ea"/>
        <a:cs typeface="+mn-cs"/>
        <a:sym typeface="Arial"/>
      </a:defRPr>
    </a:lvl6pPr>
    <a:lvl7pPr indent="1371600" latinLnBrk="0">
      <a:defRPr sz="1200">
        <a:latin typeface="+mn-lt"/>
        <a:ea typeface="+mn-ea"/>
        <a:cs typeface="+mn-cs"/>
        <a:sym typeface="Arial"/>
      </a:defRPr>
    </a:lvl7pPr>
    <a:lvl8pPr indent="1600200" latinLnBrk="0">
      <a:defRPr sz="1200">
        <a:latin typeface="+mn-lt"/>
        <a:ea typeface="+mn-ea"/>
        <a:cs typeface="+mn-cs"/>
        <a:sym typeface="Arial"/>
      </a:defRPr>
    </a:lvl8pPr>
    <a:lvl9pPr indent="1828800" latinLnBrk="0">
      <a:defRPr sz="1200">
        <a:latin typeface="+mn-lt"/>
        <a:ea typeface="+mn-ea"/>
        <a:cs typeface="+mn-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elfolie">
    <p:spTree>
      <p:nvGrpSpPr>
        <p:cNvPr id="1" name=""/>
        <p:cNvGrpSpPr/>
        <p:nvPr/>
      </p:nvGrpSpPr>
      <p:grpSpPr>
        <a:xfrm>
          <a:off x="0" y="0"/>
          <a:ext cx="0" cy="0"/>
          <a:chOff x="0" y="0"/>
          <a:chExt cx="0" cy="0"/>
        </a:xfrm>
      </p:grpSpPr>
      <p:sp>
        <p:nvSpPr>
          <p:cNvPr id="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513205" y="574787"/>
            <a:ext cx="27237690" cy="9414610"/>
          </a:xfrm>
          <a:prstGeom prst="rect">
            <a:avLst/>
          </a:prstGeom>
          <a:ln w="12700">
            <a:miter lim="400000"/>
          </a:ln>
          <a:extLst>
            <a:ext uri="{C572A759-6A51-4108-AA02-DFA0A04FC94B}">
              <ma14:wrappingTextBoxFlag xmlns:ma14="http://schemas.microsoft.com/office/mac/drawingml/2011/main" val="1"/>
            </a:ext>
          </a:extLst>
        </p:spPr>
        <p:txBody>
          <a:bodyPr lIns="45719" rIns="45719" anchor="ctr"/>
          <a:lstStyle/>
          <a:p>
            <a:pPr/>
            <a:r>
              <a:t>Title Text</a:t>
            </a:r>
          </a:p>
        </p:txBody>
      </p:sp>
      <p:sp>
        <p:nvSpPr>
          <p:cNvPr id="3" name="Body Level One…"/>
          <p:cNvSpPr txBox="1"/>
          <p:nvPr>
            <p:ph type="body" idx="1"/>
          </p:nvPr>
        </p:nvSpPr>
        <p:spPr>
          <a:xfrm>
            <a:off x="1513205" y="9989396"/>
            <a:ext cx="27237690" cy="32822304"/>
          </a:xfrm>
          <a:prstGeom prst="rect">
            <a:avLst/>
          </a:prstGeom>
          <a:ln w="12700">
            <a:miter lim="400000"/>
          </a:ln>
          <a:extLst>
            <a:ext uri="{C572A759-6A51-4108-AA02-DFA0A04FC94B}">
              <ma14:wrappingTextBoxFlag xmlns:ma14="http://schemas.microsoft.com/office/mac/drawingml/2011/main" val="1"/>
            </a:ext>
          </a:extLst>
        </p:spPr>
        <p:txBody>
          <a:bodyPr lIns="45719" rIns="45719"/>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4627648" y="38540438"/>
            <a:ext cx="7061624" cy="2279328"/>
          </a:xfrm>
          <a:prstGeom prst="rect">
            <a:avLst/>
          </a:prstGeom>
          <a:ln w="12700">
            <a:miter lim="400000"/>
          </a:ln>
        </p:spPr>
        <p:txBody>
          <a:bodyPr wrap="none" lIns="45719" rIns="45719" anchor="ctr">
            <a:spAutoFit/>
          </a:bodyPr>
          <a:lstStyle>
            <a:lvl1pPr algn="r">
              <a:defRPr sz="12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Lst>
  <p:transition xmlns:p14="http://schemas.microsoft.com/office/powerpoint/2010/main" spd="med" advClick="1"/>
  <p:txStyles>
    <p:titleStyle>
      <a:lvl1pPr marL="0" marR="0" indent="0"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1pPr>
      <a:lvl2pPr marL="0" marR="0" indent="0"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2pPr>
      <a:lvl3pPr marL="0" marR="0" indent="0"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3pPr>
      <a:lvl4pPr marL="0" marR="0" indent="0"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4pPr>
      <a:lvl5pPr marL="0" marR="0" indent="0"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5pPr>
      <a:lvl6pPr marL="0" marR="0" indent="442003"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6pPr>
      <a:lvl7pPr marL="0" marR="0" indent="884006"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7pPr>
      <a:lvl8pPr marL="0" marR="0" indent="1326011"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8pPr>
      <a:lvl9pPr marL="0" marR="0" indent="1768014" algn="ctr" defTabSz="4174887" rtl="0" latinLnBrk="0">
        <a:lnSpc>
          <a:spcPct val="100000"/>
        </a:lnSpc>
        <a:spcBef>
          <a:spcPts val="0"/>
        </a:spcBef>
        <a:spcAft>
          <a:spcPts val="0"/>
        </a:spcAft>
        <a:buClrTx/>
        <a:buSzTx/>
        <a:buFontTx/>
        <a:buNone/>
        <a:tabLst/>
        <a:defRPr b="0" baseline="0" cap="none" i="0" spc="0" strike="noStrike" sz="20100" u="none">
          <a:solidFill>
            <a:srgbClr val="EF8A10"/>
          </a:solidFill>
          <a:uFillTx/>
          <a:latin typeface="+mn-lt"/>
          <a:ea typeface="+mn-ea"/>
          <a:cs typeface="+mn-cs"/>
          <a:sym typeface="Arial"/>
        </a:defRPr>
      </a:lvl9pPr>
    </p:titleStyle>
    <p:bodyStyle>
      <a:lvl1pPr marL="1564882" marR="0" indent="-1564882"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1pPr>
      <a:lvl2pPr marL="3574966" marR="0" indent="-1486121"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2pPr>
      <a:lvl3pPr marL="5572424" marR="0" indent="-1396136"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3pPr>
      <a:lvl4pPr marL="7936025" marR="0" indent="-1672294"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4pPr>
      <a:lvl5pPr marL="10023469" marR="0" indent="-1672294"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5pPr>
      <a:lvl6pPr marL="10468409" marR="0" indent="-1674379"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6pPr>
      <a:lvl7pPr marL="10910413" marR="0" indent="-1674379"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7pPr>
      <a:lvl8pPr marL="11352417" marR="0" indent="-1674379"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8pPr>
      <a:lvl9pPr marL="11794420" marR="0" indent="-1674379" algn="l" defTabSz="4174887" rtl="0" latinLnBrk="0">
        <a:lnSpc>
          <a:spcPct val="100000"/>
        </a:lnSpc>
        <a:spcBef>
          <a:spcPts val="3500"/>
        </a:spcBef>
        <a:spcAft>
          <a:spcPts val="0"/>
        </a:spcAft>
        <a:buClrTx/>
        <a:buSzPct val="100000"/>
        <a:buFontTx/>
        <a:buChar char="»"/>
        <a:tabLst/>
        <a:defRPr b="0" baseline="0" cap="none" i="0" spc="0" strike="noStrike" sz="14600" u="none">
          <a:solidFill>
            <a:srgbClr val="000000"/>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1pPr>
      <a:lvl2pPr marL="0" marR="0" indent="441306"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2pPr>
      <a:lvl3pPr marL="0" marR="0" indent="882609"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3pPr>
      <a:lvl4pPr marL="0" marR="0" indent="1325316"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4pPr>
      <a:lvl5pPr marL="0" marR="0" indent="1766622"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5pPr>
      <a:lvl6pPr marL="0" marR="0" indent="2017395"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6pPr>
      <a:lvl7pPr marL="0" marR="0" indent="2420873"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7pPr>
      <a:lvl8pPr marL="0" marR="0" indent="2824352"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8pPr>
      <a:lvl9pPr marL="0" marR="0" indent="3227832" algn="r" defTabSz="9144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eg"/><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 name="Rectangle 16"/>
          <p:cNvSpPr/>
          <p:nvPr/>
        </p:nvSpPr>
        <p:spPr>
          <a:xfrm>
            <a:off x="19551050" y="34116841"/>
            <a:ext cx="10376280" cy="8221205"/>
          </a:xfrm>
          <a:prstGeom prst="rect">
            <a:avLst/>
          </a:prstGeom>
          <a:solidFill>
            <a:schemeClr val="accent1"/>
          </a:solidFill>
          <a:ln w="72390">
            <a:solidFill>
              <a:srgbClr val="EF8A10"/>
            </a:solidFill>
            <a:miter/>
          </a:ln>
        </p:spPr>
        <p:txBody>
          <a:bodyPr lIns="45719" rIns="45719" anchor="ctr"/>
          <a:lstStyle/>
          <a:p>
            <a:pPr>
              <a:defRPr>
                <a:latin typeface="Roboto"/>
                <a:ea typeface="Roboto"/>
                <a:cs typeface="Roboto"/>
                <a:sym typeface="Roboto"/>
              </a:defRPr>
            </a:pPr>
          </a:p>
        </p:txBody>
      </p:sp>
      <p:pic>
        <p:nvPicPr>
          <p:cNvPr id="21" name="Grafik 45" descr="Grafik 45"/>
          <p:cNvPicPr>
            <a:picLocks noChangeAspect="1"/>
          </p:cNvPicPr>
          <p:nvPr/>
        </p:nvPicPr>
        <p:blipFill>
          <a:blip r:embed="rId2">
            <a:extLst/>
          </a:blip>
          <a:srcRect l="0" t="13483" r="0" b="13483"/>
          <a:stretch>
            <a:fillRect/>
          </a:stretch>
        </p:blipFill>
        <p:spPr>
          <a:xfrm>
            <a:off x="22756629" y="3551988"/>
            <a:ext cx="7373373" cy="1350760"/>
          </a:xfrm>
          <a:prstGeom prst="rect">
            <a:avLst/>
          </a:prstGeom>
          <a:ln w="12700">
            <a:miter lim="400000"/>
          </a:ln>
        </p:spPr>
      </p:pic>
      <p:sp>
        <p:nvSpPr>
          <p:cNvPr id="22" name="Rectangle 5"/>
          <p:cNvSpPr/>
          <p:nvPr/>
        </p:nvSpPr>
        <p:spPr>
          <a:xfrm>
            <a:off x="374650" y="404813"/>
            <a:ext cx="29570379" cy="4572001"/>
          </a:xfrm>
          <a:prstGeom prst="rect">
            <a:avLst/>
          </a:prstGeom>
          <a:ln w="72390">
            <a:solidFill>
              <a:srgbClr val="EF8A10"/>
            </a:solidFill>
            <a:miter/>
          </a:ln>
        </p:spPr>
        <p:txBody>
          <a:bodyPr lIns="45719" rIns="45719" anchor="ctr"/>
          <a:lstStyle/>
          <a:p>
            <a:pPr>
              <a:defRPr>
                <a:latin typeface="Roboto"/>
                <a:ea typeface="Roboto"/>
                <a:cs typeface="Roboto"/>
                <a:sym typeface="Roboto"/>
              </a:defRPr>
            </a:pPr>
          </a:p>
        </p:txBody>
      </p:sp>
      <p:sp>
        <p:nvSpPr>
          <p:cNvPr id="23" name="Rectangle 33"/>
          <p:cNvSpPr/>
          <p:nvPr/>
        </p:nvSpPr>
        <p:spPr>
          <a:xfrm>
            <a:off x="8840567" y="5366952"/>
            <a:ext cx="21122121" cy="11752650"/>
          </a:xfrm>
          <a:prstGeom prst="rect">
            <a:avLst/>
          </a:prstGeom>
          <a:solidFill>
            <a:schemeClr val="accent1"/>
          </a:solidFill>
          <a:ln w="72390">
            <a:solidFill>
              <a:srgbClr val="EF8A10"/>
            </a:solidFill>
            <a:miter/>
          </a:ln>
        </p:spPr>
        <p:txBody>
          <a:bodyPr lIns="45719" rIns="45719" anchor="ctr"/>
          <a:lstStyle/>
          <a:p>
            <a:pPr algn="ctr">
              <a:defRPr>
                <a:latin typeface="Roboto"/>
                <a:ea typeface="Roboto"/>
                <a:cs typeface="Roboto"/>
                <a:sym typeface="Roboto"/>
              </a:defRPr>
            </a:pPr>
          </a:p>
        </p:txBody>
      </p:sp>
      <p:sp>
        <p:nvSpPr>
          <p:cNvPr id="24" name="Rectangle 34"/>
          <p:cNvSpPr/>
          <p:nvPr/>
        </p:nvSpPr>
        <p:spPr>
          <a:xfrm>
            <a:off x="385832" y="5365743"/>
            <a:ext cx="8065883" cy="11762316"/>
          </a:xfrm>
          <a:prstGeom prst="rect">
            <a:avLst/>
          </a:prstGeom>
          <a:solidFill>
            <a:schemeClr val="accent1"/>
          </a:solidFill>
          <a:ln w="72390">
            <a:solidFill>
              <a:srgbClr val="EF8A10"/>
            </a:solidFill>
            <a:miter/>
          </a:ln>
        </p:spPr>
        <p:txBody>
          <a:bodyPr lIns="45719" rIns="45719" anchor="ctr"/>
          <a:lstStyle/>
          <a:p>
            <a:pPr algn="ctr">
              <a:defRPr>
                <a:latin typeface="Roboto"/>
                <a:ea typeface="Roboto"/>
                <a:cs typeface="Roboto"/>
                <a:sym typeface="Roboto"/>
              </a:defRPr>
            </a:pPr>
          </a:p>
        </p:txBody>
      </p:sp>
      <p:grpSp>
        <p:nvGrpSpPr>
          <p:cNvPr id="27" name="Gruppierung 2"/>
          <p:cNvGrpSpPr/>
          <p:nvPr/>
        </p:nvGrpSpPr>
        <p:grpSpPr>
          <a:xfrm>
            <a:off x="409713" y="5365743"/>
            <a:ext cx="3473451" cy="682625"/>
            <a:chOff x="0" y="0"/>
            <a:chExt cx="3473450" cy="682624"/>
          </a:xfrm>
        </p:grpSpPr>
        <p:sp>
          <p:nvSpPr>
            <p:cNvPr id="25" name="Rectangle 35"/>
            <p:cNvSpPr/>
            <p:nvPr/>
          </p:nvSpPr>
          <p:spPr>
            <a:xfrm>
              <a:off x="0" y="17462"/>
              <a:ext cx="3473450" cy="665163"/>
            </a:xfrm>
            <a:prstGeom prst="rect">
              <a:avLst/>
            </a:prstGeom>
            <a:solidFill>
              <a:srgbClr val="EF8A10"/>
            </a:solidFill>
            <a:ln w="12700" cap="flat">
              <a:noFill/>
              <a:miter lim="400000"/>
            </a:ln>
            <a:effectLst/>
          </p:spPr>
          <p:txBody>
            <a:bodyPr wrap="square" lIns="45719" tIns="45719" rIns="45719" bIns="45719" numCol="1" anchor="ctr">
              <a:noAutofit/>
            </a:bodyPr>
            <a:lstStyle/>
            <a:p>
              <a:pPr>
                <a:defRPr>
                  <a:latin typeface="Roboto"/>
                  <a:ea typeface="Roboto"/>
                  <a:cs typeface="Roboto"/>
                  <a:sym typeface="Roboto"/>
                </a:defRPr>
              </a:pPr>
            </a:p>
          </p:txBody>
        </p:sp>
        <p:sp>
          <p:nvSpPr>
            <p:cNvPr id="26" name="Text Box 36"/>
            <p:cNvSpPr txBox="1"/>
            <p:nvPr/>
          </p:nvSpPr>
          <p:spPr>
            <a:xfrm>
              <a:off x="357484" y="0"/>
              <a:ext cx="2770545"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3600">
                  <a:solidFill>
                    <a:srgbClr val="FFFFFF"/>
                  </a:solidFill>
                  <a:latin typeface="Roboto"/>
                  <a:ea typeface="Roboto"/>
                  <a:cs typeface="Roboto"/>
                  <a:sym typeface="Roboto"/>
                </a:defRPr>
              </a:lvl1pPr>
            </a:lstStyle>
            <a:p>
              <a:pPr/>
              <a:r>
                <a:t>Introduction</a:t>
              </a:r>
            </a:p>
          </p:txBody>
        </p:sp>
      </p:grpSp>
      <p:grpSp>
        <p:nvGrpSpPr>
          <p:cNvPr id="30" name="Gruppierung 3"/>
          <p:cNvGrpSpPr/>
          <p:nvPr/>
        </p:nvGrpSpPr>
        <p:grpSpPr>
          <a:xfrm>
            <a:off x="8863124" y="5323381"/>
            <a:ext cx="3473451" cy="682626"/>
            <a:chOff x="0" y="0"/>
            <a:chExt cx="3473450" cy="682624"/>
          </a:xfrm>
        </p:grpSpPr>
        <p:sp>
          <p:nvSpPr>
            <p:cNvPr id="28" name="Rectangle 40"/>
            <p:cNvSpPr/>
            <p:nvPr/>
          </p:nvSpPr>
          <p:spPr>
            <a:xfrm>
              <a:off x="0" y="17462"/>
              <a:ext cx="3473450" cy="665163"/>
            </a:xfrm>
            <a:prstGeom prst="rect">
              <a:avLst/>
            </a:prstGeom>
            <a:solidFill>
              <a:srgbClr val="EF8A10"/>
            </a:solidFill>
            <a:ln w="12700" cap="flat">
              <a:noFill/>
              <a:miter lim="400000"/>
            </a:ln>
            <a:effectLst/>
          </p:spPr>
          <p:txBody>
            <a:bodyPr wrap="square" lIns="45719" tIns="45719" rIns="45719" bIns="45719" numCol="1" anchor="ctr">
              <a:noAutofit/>
            </a:bodyPr>
            <a:lstStyle/>
            <a:p>
              <a:pPr>
                <a:defRPr>
                  <a:latin typeface="Roboto"/>
                  <a:ea typeface="Roboto"/>
                  <a:cs typeface="Roboto"/>
                  <a:sym typeface="Roboto"/>
                </a:defRPr>
              </a:pPr>
            </a:p>
          </p:txBody>
        </p:sp>
        <p:sp>
          <p:nvSpPr>
            <p:cNvPr id="29" name="Text Box 41"/>
            <p:cNvSpPr txBox="1"/>
            <p:nvPr/>
          </p:nvSpPr>
          <p:spPr>
            <a:xfrm>
              <a:off x="814767" y="0"/>
              <a:ext cx="198361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3600">
                  <a:solidFill>
                    <a:srgbClr val="FFFFFF"/>
                  </a:solidFill>
                  <a:latin typeface="Roboto"/>
                  <a:ea typeface="Roboto"/>
                  <a:cs typeface="Roboto"/>
                  <a:sym typeface="Roboto"/>
                </a:defRPr>
              </a:lvl1pPr>
            </a:lstStyle>
            <a:p>
              <a:pPr/>
              <a:r>
                <a:t>Methods</a:t>
              </a:r>
            </a:p>
          </p:txBody>
        </p:sp>
      </p:grpSp>
      <p:sp>
        <p:nvSpPr>
          <p:cNvPr id="31" name="Text Box 37"/>
          <p:cNvSpPr txBox="1"/>
          <p:nvPr/>
        </p:nvSpPr>
        <p:spPr>
          <a:xfrm>
            <a:off x="697550" y="6096481"/>
            <a:ext cx="7163246" cy="101747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spcBef>
                <a:spcPts val="1500"/>
              </a:spcBef>
              <a:defRPr sz="2800">
                <a:latin typeface="Roboto"/>
                <a:ea typeface="Roboto"/>
                <a:cs typeface="Roboto"/>
                <a:sym typeface="Roboto"/>
              </a:defRPr>
            </a:pPr>
            <a:r>
              <a:t>The aim of this study is to </a:t>
            </a:r>
            <a:r>
              <a:rPr b="1"/>
              <a:t>investigate the effect of preprocessing decisions on the performance of decoding algorithms using multiverse preprocessing</a:t>
            </a:r>
            <a:r>
              <a:t>. </a:t>
            </a:r>
          </a:p>
          <a:p>
            <a:pPr algn="just">
              <a:spcBef>
                <a:spcPts val="1500"/>
              </a:spcBef>
              <a:defRPr sz="2800">
                <a:latin typeface="Roboto"/>
                <a:ea typeface="Roboto"/>
                <a:cs typeface="Roboto"/>
                <a:sym typeface="Roboto"/>
              </a:defRPr>
            </a:pPr>
            <a:r>
              <a:t>EEG </a:t>
            </a:r>
            <a:r>
              <a:rPr b="1"/>
              <a:t>decoding</a:t>
            </a:r>
            <a:r>
              <a:t> leverages the high dimensionality of data corresponding to specific cognitive processes to provide insights into how neural representations of categories differ or evolve over time</a:t>
            </a:r>
            <a:r>
              <a:rPr baseline="31999"/>
              <a:t>1</a:t>
            </a:r>
            <a:r>
              <a:t>.</a:t>
            </a:r>
          </a:p>
          <a:p>
            <a:pPr algn="just">
              <a:spcBef>
                <a:spcPts val="1500"/>
              </a:spcBef>
              <a:defRPr sz="2800">
                <a:latin typeface="Roboto"/>
                <a:ea typeface="Roboto"/>
                <a:cs typeface="Roboto"/>
                <a:sym typeface="Roboto"/>
              </a:defRPr>
            </a:pPr>
            <a:r>
              <a:t>In </a:t>
            </a:r>
            <a:r>
              <a:rPr b="1"/>
              <a:t>multiverse preprocessing</a:t>
            </a:r>
            <a:r>
              <a:t>, pipelines are systemically varied, and the outcomes are compared between forking paths</a:t>
            </a:r>
            <a:r>
              <a:rPr baseline="31999"/>
              <a:t>2</a:t>
            </a:r>
            <a:r>
              <a:t>. Using multiverse preprocessing, it has already been shown how single data preprocessing decisions impact ERP amplitude and latency</a:t>
            </a:r>
            <a:r>
              <a:rPr baseline="31999"/>
              <a:t>2,3</a:t>
            </a:r>
            <a:r>
              <a:t>. The findings provide insights into the stability, generalisability, and influence of researchers' degrees of freedom on the outcomes of downstream analyses. </a:t>
            </a:r>
          </a:p>
          <a:p>
            <a:pPr algn="just">
              <a:spcBef>
                <a:spcPts val="1500"/>
              </a:spcBef>
              <a:defRPr sz="2800">
                <a:latin typeface="Roboto"/>
                <a:ea typeface="Roboto"/>
                <a:cs typeface="Roboto"/>
                <a:sym typeface="Roboto"/>
              </a:defRPr>
            </a:pPr>
            <a:r>
              <a:t>Here, we investigate the impact of preprocessing choices onto decoding accuracy.</a:t>
            </a:r>
          </a:p>
        </p:txBody>
      </p:sp>
      <p:sp>
        <p:nvSpPr>
          <p:cNvPr id="32" name="Text Box 38"/>
          <p:cNvSpPr txBox="1"/>
          <p:nvPr/>
        </p:nvSpPr>
        <p:spPr>
          <a:xfrm>
            <a:off x="9314730" y="6035728"/>
            <a:ext cx="7373364" cy="9672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defRPr sz="2800">
                <a:latin typeface="Roboto"/>
                <a:ea typeface="Roboto"/>
                <a:cs typeface="Roboto"/>
                <a:sym typeface="Roboto"/>
              </a:defRPr>
            </a:pPr>
            <a:r>
              <a:t>The open </a:t>
            </a:r>
            <a:r>
              <a:rPr i="1"/>
              <a:t>ERP CORE dataset</a:t>
            </a:r>
            <a:r>
              <a:t> was analysed</a:t>
            </a:r>
            <a:r>
              <a:rPr baseline="31999"/>
              <a:t>4</a:t>
            </a:r>
            <a:r>
              <a:t> </a:t>
            </a:r>
          </a:p>
          <a:p>
            <a:pPr algn="just">
              <a:defRPr sz="2800">
                <a:latin typeface="Roboto"/>
                <a:ea typeface="Roboto"/>
                <a:cs typeface="Roboto"/>
                <a:sym typeface="Roboto"/>
              </a:defRPr>
            </a:pPr>
            <a:r>
              <a:t>(40 participants, each 7 experiments).</a:t>
            </a:r>
          </a:p>
        </p:txBody>
      </p:sp>
      <p:sp>
        <p:nvSpPr>
          <p:cNvPr id="33" name="Text Box 6"/>
          <p:cNvSpPr txBox="1"/>
          <p:nvPr/>
        </p:nvSpPr>
        <p:spPr>
          <a:xfrm>
            <a:off x="848983" y="981393"/>
            <a:ext cx="28621712" cy="3418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lgn="ctr">
              <a:spcBef>
                <a:spcPts val="1800"/>
              </a:spcBef>
              <a:defRPr sz="6500">
                <a:solidFill>
                  <a:srgbClr val="EF8A10"/>
                </a:solidFill>
                <a:latin typeface="Roboto"/>
                <a:ea typeface="Roboto"/>
                <a:cs typeface="Roboto"/>
                <a:sym typeface="Roboto"/>
              </a:defRPr>
            </a:pPr>
            <a:r>
              <a:t>Is EEG better left alone for decoding?</a:t>
            </a:r>
            <a:endParaRPr sz="2600"/>
          </a:p>
          <a:p>
            <a:pPr algn="ctr">
              <a:spcBef>
                <a:spcPts val="1800"/>
              </a:spcBef>
              <a:defRPr sz="4000">
                <a:latin typeface="Roboto"/>
                <a:ea typeface="Roboto"/>
                <a:cs typeface="Roboto"/>
                <a:sym typeface="Roboto"/>
              </a:defRPr>
            </a:pPr>
            <a:r>
              <a:t>Roman Kessler, Alexander Enge, Michael A. Skeide</a:t>
            </a:r>
            <a:endParaRPr sz="2600"/>
          </a:p>
          <a:p>
            <a:pPr algn="ctr">
              <a:spcBef>
                <a:spcPts val="1800"/>
              </a:spcBef>
              <a:defRPr i="1" sz="3400">
                <a:latin typeface="Roboto"/>
                <a:ea typeface="Roboto"/>
                <a:cs typeface="Roboto"/>
                <a:sym typeface="Roboto"/>
              </a:defRPr>
            </a:pPr>
            <a:r>
              <a:t>Max Planck Institute for Human Cognitive and Brain Sciences, Leipzig, Germany</a:t>
            </a:r>
            <a:endParaRPr sz="2600"/>
          </a:p>
          <a:p>
            <a:pPr algn="ctr">
              <a:spcBef>
                <a:spcPts val="1800"/>
              </a:spcBef>
              <a:defRPr i="1" sz="3400">
                <a:latin typeface="Roboto"/>
                <a:ea typeface="Roboto"/>
                <a:cs typeface="Roboto"/>
                <a:sym typeface="Roboto"/>
              </a:defRPr>
            </a:pPr>
            <a:r>
              <a:t>kessler@cbs.mpg.de</a:t>
            </a:r>
          </a:p>
        </p:txBody>
      </p:sp>
      <p:sp>
        <p:nvSpPr>
          <p:cNvPr id="34" name="Rectangle 15"/>
          <p:cNvSpPr/>
          <p:nvPr/>
        </p:nvSpPr>
        <p:spPr>
          <a:xfrm>
            <a:off x="384854" y="17489059"/>
            <a:ext cx="29578794" cy="16258323"/>
          </a:xfrm>
          <a:prstGeom prst="rect">
            <a:avLst/>
          </a:prstGeom>
          <a:solidFill>
            <a:schemeClr val="accent1"/>
          </a:solidFill>
          <a:ln w="72390">
            <a:solidFill>
              <a:srgbClr val="EF8A10"/>
            </a:solidFill>
            <a:miter/>
          </a:ln>
        </p:spPr>
        <p:txBody>
          <a:bodyPr lIns="45719" rIns="45719" anchor="ctr"/>
          <a:lstStyle/>
          <a:p>
            <a:pPr>
              <a:defRPr>
                <a:latin typeface="Roboto"/>
                <a:ea typeface="Roboto"/>
                <a:cs typeface="Roboto"/>
                <a:sym typeface="Roboto"/>
              </a:defRPr>
            </a:pPr>
          </a:p>
        </p:txBody>
      </p:sp>
      <p:grpSp>
        <p:nvGrpSpPr>
          <p:cNvPr id="37" name="Gruppierung 1"/>
          <p:cNvGrpSpPr/>
          <p:nvPr/>
        </p:nvGrpSpPr>
        <p:grpSpPr>
          <a:xfrm>
            <a:off x="407078" y="17467130"/>
            <a:ext cx="3473451" cy="680332"/>
            <a:chOff x="0" y="0"/>
            <a:chExt cx="3473450" cy="680331"/>
          </a:xfrm>
        </p:grpSpPr>
        <p:sp>
          <p:nvSpPr>
            <p:cNvPr id="35" name="Rectangle 19"/>
            <p:cNvSpPr/>
            <p:nvPr/>
          </p:nvSpPr>
          <p:spPr>
            <a:xfrm>
              <a:off x="0" y="15168"/>
              <a:ext cx="3473450" cy="665164"/>
            </a:xfrm>
            <a:prstGeom prst="rect">
              <a:avLst/>
            </a:prstGeom>
            <a:solidFill>
              <a:srgbClr val="EF8A10"/>
            </a:solidFill>
            <a:ln w="12700" cap="flat">
              <a:noFill/>
              <a:miter lim="400000"/>
            </a:ln>
            <a:effectLst/>
          </p:spPr>
          <p:txBody>
            <a:bodyPr wrap="square" lIns="45719" tIns="45719" rIns="45719" bIns="45719" numCol="1" anchor="ctr">
              <a:noAutofit/>
            </a:bodyPr>
            <a:lstStyle/>
            <a:p>
              <a:pPr>
                <a:defRPr>
                  <a:solidFill>
                    <a:schemeClr val="accent3"/>
                  </a:solidFill>
                  <a:latin typeface="Roboto"/>
                  <a:ea typeface="Roboto"/>
                  <a:cs typeface="Roboto"/>
                  <a:sym typeface="Roboto"/>
                </a:defRPr>
              </a:pPr>
            </a:p>
          </p:txBody>
        </p:sp>
        <p:sp>
          <p:nvSpPr>
            <p:cNvPr id="36" name="Text Box 20"/>
            <p:cNvSpPr txBox="1"/>
            <p:nvPr/>
          </p:nvSpPr>
          <p:spPr>
            <a:xfrm>
              <a:off x="784756" y="0"/>
              <a:ext cx="1755687"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3600">
                  <a:solidFill>
                    <a:srgbClr val="FFFFFF"/>
                  </a:solidFill>
                  <a:latin typeface="Roboto"/>
                  <a:ea typeface="Roboto"/>
                  <a:cs typeface="Roboto"/>
                  <a:sym typeface="Roboto"/>
                </a:defRPr>
              </a:lvl1pPr>
            </a:lstStyle>
            <a:p>
              <a:pPr/>
              <a:r>
                <a:t>Results</a:t>
              </a:r>
            </a:p>
          </p:txBody>
        </p:sp>
      </p:grpSp>
      <p:sp>
        <p:nvSpPr>
          <p:cNvPr id="38" name="Rectangle 25"/>
          <p:cNvSpPr/>
          <p:nvPr/>
        </p:nvSpPr>
        <p:spPr>
          <a:xfrm>
            <a:off x="649277" y="18197073"/>
            <a:ext cx="9455631" cy="15256748"/>
          </a:xfrm>
          <a:prstGeom prst="rect">
            <a:avLst/>
          </a:prstGeom>
          <a:solidFill>
            <a:srgbClr val="FFFFFF"/>
          </a:solidFill>
          <a:ln w="12700">
            <a:miter lim="400000"/>
          </a:ln>
        </p:spPr>
        <p:txBody>
          <a:bodyPr lIns="45719" rIns="45719" anchor="ctr"/>
          <a:lstStyle/>
          <a:p>
            <a:pPr>
              <a:defRPr>
                <a:latin typeface="Roboto"/>
                <a:ea typeface="Roboto"/>
                <a:cs typeface="Roboto"/>
                <a:sym typeface="Roboto"/>
              </a:defRPr>
            </a:pPr>
          </a:p>
        </p:txBody>
      </p:sp>
      <p:sp>
        <p:nvSpPr>
          <p:cNvPr id="39" name="Rectangle 25"/>
          <p:cNvSpPr/>
          <p:nvPr/>
        </p:nvSpPr>
        <p:spPr>
          <a:xfrm>
            <a:off x="10551216" y="18187702"/>
            <a:ext cx="19012535" cy="15275490"/>
          </a:xfrm>
          <a:prstGeom prst="rect">
            <a:avLst/>
          </a:prstGeom>
          <a:solidFill>
            <a:srgbClr val="FFFFFF"/>
          </a:solidFill>
          <a:ln w="12700">
            <a:miter lim="400000"/>
          </a:ln>
        </p:spPr>
        <p:txBody>
          <a:bodyPr lIns="45719" rIns="45719" anchor="ctr"/>
          <a:lstStyle/>
          <a:p>
            <a:pPr>
              <a:defRPr>
                <a:latin typeface="Roboto"/>
                <a:ea typeface="Roboto"/>
                <a:cs typeface="Roboto"/>
                <a:sym typeface="Roboto"/>
              </a:defRPr>
            </a:pPr>
          </a:p>
        </p:txBody>
      </p:sp>
      <p:sp>
        <p:nvSpPr>
          <p:cNvPr id="40" name="Text Box 37"/>
          <p:cNvSpPr txBox="1"/>
          <p:nvPr/>
        </p:nvSpPr>
        <p:spPr>
          <a:xfrm>
            <a:off x="10743179" y="30857682"/>
            <a:ext cx="18628609" cy="23261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spcBef>
                <a:spcPts val="1500"/>
              </a:spcBef>
              <a:defRPr sz="2400">
                <a:latin typeface="Roboto"/>
                <a:ea typeface="Roboto"/>
                <a:cs typeface="Roboto"/>
                <a:sym typeface="Roboto"/>
              </a:defRPr>
            </a:pPr>
            <a:r>
              <a:rPr b="1"/>
              <a:t>Main effects of each processing choice on decoding accuracy</a:t>
            </a:r>
            <a:r>
              <a:t>. The changes are relative to the average decoding accuracy of each experiment. The majority of artifact correction steps resulted in a decrease in decoding accuracy.</a:t>
            </a:r>
          </a:p>
          <a:p>
            <a:pPr algn="just">
              <a:spcBef>
                <a:spcPts val="1500"/>
              </a:spcBef>
              <a:defRPr sz="2400">
                <a:latin typeface="Roboto"/>
                <a:ea typeface="Roboto"/>
                <a:cs typeface="Roboto"/>
                <a:sym typeface="Roboto"/>
              </a:defRPr>
            </a:pPr>
            <a:r>
              <a:rPr b="1"/>
              <a:t>A</a:t>
            </a:r>
            <a:r>
              <a:t>: For </a:t>
            </a:r>
            <a:r>
              <a:rPr b="1"/>
              <a:t>EEGNet</a:t>
            </a:r>
            <a:r>
              <a:t>, the optimal choice of filters and detrending method varied per experiment, with the N170 showing opposite influence of low-pass filter settings on decoding accuracy. In LRP, muscle artifacts are highly predictive. In N2pc, ocular artifacts are highly predictive.</a:t>
            </a:r>
          </a:p>
          <a:p>
            <a:pPr algn="just">
              <a:spcBef>
                <a:spcPts val="1500"/>
              </a:spcBef>
              <a:defRPr sz="2400">
                <a:latin typeface="Roboto"/>
                <a:ea typeface="Roboto"/>
                <a:cs typeface="Roboto"/>
                <a:sym typeface="Roboto"/>
              </a:defRPr>
            </a:pPr>
            <a:r>
              <a:rPr b="1"/>
              <a:t>B</a:t>
            </a:r>
            <a:r>
              <a:t>: For</a:t>
            </a:r>
            <a:r>
              <a:rPr b="1"/>
              <a:t> time-resolved </a:t>
            </a:r>
            <a:r>
              <a:t>decoding, the optimal processing paths were rather independent of the experiment.</a:t>
            </a:r>
          </a:p>
        </p:txBody>
      </p:sp>
      <p:sp>
        <p:nvSpPr>
          <p:cNvPr id="41" name="Text Box 37"/>
          <p:cNvSpPr txBox="1"/>
          <p:nvPr/>
        </p:nvSpPr>
        <p:spPr>
          <a:xfrm>
            <a:off x="904731" y="30974025"/>
            <a:ext cx="8944724" cy="19451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defRPr sz="2400">
                <a:latin typeface="Roboto"/>
                <a:ea typeface="Roboto"/>
                <a:cs typeface="Roboto"/>
                <a:sym typeface="Roboto"/>
              </a:defRPr>
            </a:pPr>
            <a:r>
              <a:rPr b="1"/>
              <a:t>Decoding accuracy of each forking path</a:t>
            </a:r>
            <a:r>
              <a:t> was calculated for each experiment and decoding model type, and then averaged across participants. </a:t>
            </a:r>
            <a:r>
              <a:rPr b="1"/>
              <a:t>All forking paths resulted in decoding accuracies above chance.</a:t>
            </a:r>
            <a:r>
              <a:t> The variability observed within each distribution can be attributed to the choice of the forking path.</a:t>
            </a:r>
          </a:p>
        </p:txBody>
      </p:sp>
      <p:sp>
        <p:nvSpPr>
          <p:cNvPr id="42" name="Rectangle 16"/>
          <p:cNvSpPr/>
          <p:nvPr/>
        </p:nvSpPr>
        <p:spPr>
          <a:xfrm>
            <a:off x="377035" y="34103524"/>
            <a:ext cx="18780284" cy="8247836"/>
          </a:xfrm>
          <a:prstGeom prst="rect">
            <a:avLst/>
          </a:prstGeom>
          <a:solidFill>
            <a:schemeClr val="accent1"/>
          </a:solidFill>
          <a:ln w="72390">
            <a:solidFill>
              <a:srgbClr val="EF8A10"/>
            </a:solidFill>
            <a:miter/>
          </a:ln>
        </p:spPr>
        <p:txBody>
          <a:bodyPr lIns="45719" rIns="45719" anchor="ctr"/>
          <a:lstStyle/>
          <a:p>
            <a:pPr>
              <a:defRPr>
                <a:latin typeface="Roboto"/>
                <a:ea typeface="Roboto"/>
                <a:cs typeface="Roboto"/>
                <a:sym typeface="Roboto"/>
              </a:defRPr>
            </a:pPr>
          </a:p>
        </p:txBody>
      </p:sp>
      <p:grpSp>
        <p:nvGrpSpPr>
          <p:cNvPr id="45" name="Group 24"/>
          <p:cNvGrpSpPr/>
          <p:nvPr/>
        </p:nvGrpSpPr>
        <p:grpSpPr>
          <a:xfrm>
            <a:off x="378989" y="34095289"/>
            <a:ext cx="3473451" cy="698500"/>
            <a:chOff x="0" y="0"/>
            <a:chExt cx="3473450" cy="698499"/>
          </a:xfrm>
        </p:grpSpPr>
        <p:sp>
          <p:nvSpPr>
            <p:cNvPr id="43" name="Rectangle 21"/>
            <p:cNvSpPr/>
            <p:nvPr/>
          </p:nvSpPr>
          <p:spPr>
            <a:xfrm>
              <a:off x="0" y="33337"/>
              <a:ext cx="3473450" cy="665163"/>
            </a:xfrm>
            <a:prstGeom prst="rect">
              <a:avLst/>
            </a:prstGeom>
            <a:solidFill>
              <a:srgbClr val="EF8A10"/>
            </a:solidFill>
            <a:ln w="12700" cap="flat">
              <a:noFill/>
              <a:miter lim="400000"/>
            </a:ln>
            <a:effectLst/>
          </p:spPr>
          <p:txBody>
            <a:bodyPr wrap="square" lIns="45719" tIns="45719" rIns="45719" bIns="45719" numCol="1" anchor="ctr">
              <a:noAutofit/>
            </a:bodyPr>
            <a:lstStyle/>
            <a:p>
              <a:pPr>
                <a:defRPr>
                  <a:latin typeface="Roboto"/>
                  <a:ea typeface="Roboto"/>
                  <a:cs typeface="Roboto"/>
                  <a:sym typeface="Roboto"/>
                </a:defRPr>
              </a:pPr>
            </a:p>
          </p:txBody>
        </p:sp>
        <p:sp>
          <p:nvSpPr>
            <p:cNvPr id="44" name="Text Box 22"/>
            <p:cNvSpPr txBox="1"/>
            <p:nvPr/>
          </p:nvSpPr>
          <p:spPr>
            <a:xfrm>
              <a:off x="476988" y="-1"/>
              <a:ext cx="2543286"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3600">
                  <a:solidFill>
                    <a:srgbClr val="FFFFFF"/>
                  </a:solidFill>
                  <a:latin typeface="Roboto"/>
                  <a:ea typeface="Roboto"/>
                  <a:cs typeface="Roboto"/>
                  <a:sym typeface="Roboto"/>
                </a:defRPr>
              </a:lvl1pPr>
            </a:lstStyle>
            <a:p>
              <a:pPr/>
              <a:r>
                <a:t>Discussion</a:t>
              </a:r>
            </a:p>
          </p:txBody>
        </p:sp>
      </p:grpSp>
      <p:sp>
        <p:nvSpPr>
          <p:cNvPr id="46" name="Textfeld 95"/>
          <p:cNvSpPr txBox="1"/>
          <p:nvPr/>
        </p:nvSpPr>
        <p:spPr>
          <a:xfrm rot="16200000">
            <a:off x="28238318" y="40313825"/>
            <a:ext cx="3658732" cy="269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1200">
                <a:latin typeface="Roboto"/>
                <a:ea typeface="Roboto"/>
                <a:cs typeface="Roboto"/>
                <a:sym typeface="Roboto"/>
              </a:defRPr>
            </a:lvl1pPr>
          </a:lstStyle>
          <a:p>
            <a:pPr/>
            <a:r>
              <a:t>Psychologie und Gehirn (PuG), Hmaburg, 2024</a:t>
            </a:r>
          </a:p>
        </p:txBody>
      </p:sp>
      <p:sp>
        <p:nvSpPr>
          <p:cNvPr id="47" name="Text Box 38"/>
          <p:cNvSpPr txBox="1"/>
          <p:nvPr/>
        </p:nvSpPr>
        <p:spPr>
          <a:xfrm>
            <a:off x="17413630" y="5464750"/>
            <a:ext cx="12083596" cy="5354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lvl1pPr algn="ctr">
              <a:defRPr sz="2800">
                <a:latin typeface="Roboto"/>
                <a:ea typeface="Roboto"/>
                <a:cs typeface="Roboto"/>
                <a:sym typeface="Roboto"/>
              </a:defRPr>
            </a:lvl1pPr>
          </a:lstStyle>
          <a:p>
            <a:pPr/>
            <a:r>
              <a:t>Each experiment was preprocessed using 1,152 unique forking paths. </a:t>
            </a:r>
          </a:p>
        </p:txBody>
      </p:sp>
      <p:sp>
        <p:nvSpPr>
          <p:cNvPr id="48" name="Text Box 38"/>
          <p:cNvSpPr txBox="1"/>
          <p:nvPr/>
        </p:nvSpPr>
        <p:spPr>
          <a:xfrm>
            <a:off x="10965367" y="35252056"/>
            <a:ext cx="7815284" cy="62885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spcBef>
                <a:spcPts val="1500"/>
              </a:spcBef>
              <a:defRPr b="1" sz="2800">
                <a:latin typeface="Roboto"/>
                <a:ea typeface="Roboto"/>
                <a:cs typeface="Roboto"/>
                <a:sym typeface="Roboto"/>
              </a:defRPr>
            </a:pPr>
            <a:r>
              <a:t>If you interpret timing, relax the narrow filters.</a:t>
            </a:r>
          </a:p>
          <a:p>
            <a:pPr algn="just">
              <a:spcBef>
                <a:spcPts val="1500"/>
              </a:spcBef>
              <a:defRPr sz="2800">
                <a:latin typeface="Roboto"/>
                <a:ea typeface="Roboto"/>
                <a:cs typeface="Roboto"/>
                <a:sym typeface="Roboto"/>
              </a:defRPr>
            </a:pPr>
            <a:r>
              <a:t>If the time course of prediction is of interest, both low low-pass filter and high high-pass filter cutoffs will likely obscure temporal information</a:t>
            </a:r>
            <a:r>
              <a:rPr baseline="31999"/>
              <a:t>6,7</a:t>
            </a:r>
            <a:r>
              <a:t>. As such, they should be used with caution.</a:t>
            </a:r>
          </a:p>
          <a:p>
            <a:pPr algn="just">
              <a:spcBef>
                <a:spcPts val="1500"/>
              </a:spcBef>
              <a:defRPr b="1" sz="2800">
                <a:latin typeface="Roboto"/>
                <a:ea typeface="Roboto"/>
                <a:cs typeface="Roboto"/>
                <a:sym typeface="Roboto"/>
              </a:defRPr>
            </a:pPr>
            <a:r>
              <a:t>If you interpret spatial features, correct for artifacts.</a:t>
            </a:r>
          </a:p>
          <a:p>
            <a:pPr algn="just">
              <a:spcBef>
                <a:spcPts val="1500"/>
              </a:spcBef>
              <a:defRPr sz="2800">
                <a:latin typeface="Roboto"/>
                <a:ea typeface="Roboto"/>
                <a:cs typeface="Roboto"/>
                <a:sym typeface="Roboto"/>
              </a:defRPr>
            </a:pPr>
            <a:r>
              <a:t>If the objective is to interpret spatial features, such as the topography of feature importance, artifact correction may still be conducted to avoid contamination with features from non-neural origin.</a:t>
            </a:r>
          </a:p>
        </p:txBody>
      </p:sp>
      <p:sp>
        <p:nvSpPr>
          <p:cNvPr id="49" name="Text Box 38"/>
          <p:cNvSpPr txBox="1"/>
          <p:nvPr/>
        </p:nvSpPr>
        <p:spPr>
          <a:xfrm>
            <a:off x="894364" y="35086956"/>
            <a:ext cx="9531878" cy="65298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just">
              <a:spcBef>
                <a:spcPts val="1500"/>
              </a:spcBef>
              <a:defRPr b="1" sz="2800">
                <a:latin typeface="Roboto"/>
                <a:ea typeface="Roboto"/>
                <a:cs typeface="Roboto"/>
                <a:sym typeface="Roboto"/>
              </a:defRPr>
            </a:pPr>
            <a:r>
              <a:t>Leave EEG alone for plain decoding.</a:t>
            </a:r>
          </a:p>
          <a:p>
            <a:pPr algn="just">
              <a:spcBef>
                <a:spcPts val="1500"/>
              </a:spcBef>
              <a:defRPr sz="2800">
                <a:latin typeface="Roboto"/>
                <a:ea typeface="Roboto"/>
                <a:cs typeface="Roboto"/>
                <a:sym typeface="Roboto"/>
              </a:defRPr>
            </a:pPr>
            <a:r>
              <a:t>If the objective is to maximize decoding accuracy, particularly in BCI applications, minimal preprocessing proves beneficial since artifacts are systematic and predictive. Moreover, artifact correction also carries the risk of removing neuronal signals. However, narrow bandpass filters (e.g., 0.5 Hz to 6 Hz) increased decoding accuracy over most experiments and models.</a:t>
            </a:r>
          </a:p>
          <a:p>
            <a:pPr algn="just">
              <a:spcBef>
                <a:spcPts val="1500"/>
              </a:spcBef>
              <a:defRPr sz="2800">
                <a:latin typeface="Roboto"/>
                <a:ea typeface="Roboto"/>
                <a:cs typeface="Roboto"/>
                <a:sym typeface="Roboto"/>
              </a:defRPr>
            </a:pPr>
            <a:r>
              <a:t>Despite performance differences, decoding accuracies of all models were above chance level in these experiments, independent of the forking path. Only a few interactions between processing steps were consistently observed (not shown), such as between low-pass filter and muscle artifact correction, or between high-pass filter and detrending. </a:t>
            </a:r>
          </a:p>
        </p:txBody>
      </p:sp>
      <p:sp>
        <p:nvSpPr>
          <p:cNvPr id="50" name="Text Box 38"/>
          <p:cNvSpPr txBox="1"/>
          <p:nvPr/>
        </p:nvSpPr>
        <p:spPr>
          <a:xfrm>
            <a:off x="20101470" y="34980760"/>
            <a:ext cx="9531879" cy="72664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marL="240631" indent="-240631" algn="just">
              <a:buSzPct val="100000"/>
              <a:buAutoNum type="arabicPeriod" startAt="1"/>
              <a:defRPr sz="1800">
                <a:latin typeface="Roboto"/>
                <a:ea typeface="Roboto"/>
                <a:cs typeface="Roboto"/>
                <a:sym typeface="Roboto"/>
              </a:defRPr>
            </a:pPr>
            <a:r>
              <a:t>Ashton, K. et al. Time-resolved multivariate pattern analysis of infant EEG data: A practical tutorial. Developmental Cognitive Neuroscience 54, 101094 (2022).</a:t>
            </a:r>
          </a:p>
          <a:p>
            <a:pPr algn="just">
              <a:defRPr sz="1800">
                <a:latin typeface="Roboto"/>
                <a:ea typeface="Roboto"/>
                <a:cs typeface="Roboto"/>
                <a:sym typeface="Roboto"/>
              </a:defRPr>
            </a:pPr>
          </a:p>
          <a:p>
            <a:pPr marL="240631" indent="-240631" algn="just">
              <a:buSzPct val="100000"/>
              <a:buAutoNum type="arabicPeriod" startAt="2"/>
              <a:defRPr sz="1800">
                <a:latin typeface="Roboto"/>
                <a:ea typeface="Roboto"/>
                <a:cs typeface="Roboto"/>
                <a:sym typeface="Roboto"/>
              </a:defRPr>
            </a:pPr>
            <a:r>
              <a:t>Clayson, P. E., Baldwin, S. A., Rocha, H. A. &amp; Larson, M. J. The data-processing multiverse of event-related potentials (ERPs): A roadmap for the optimization and standardization of ERP processing and reduction pipelines. NeuroImage 245, 118712 (2021).</a:t>
            </a:r>
          </a:p>
          <a:p>
            <a:pPr algn="just">
              <a:defRPr sz="1800">
                <a:latin typeface="Roboto"/>
                <a:ea typeface="Roboto"/>
                <a:cs typeface="Roboto"/>
                <a:sym typeface="Roboto"/>
              </a:defRPr>
            </a:pPr>
          </a:p>
          <a:p>
            <a:pPr marL="240631" indent="-240631" algn="just">
              <a:buSzPct val="100000"/>
              <a:buAutoNum type="arabicPeriod" startAt="3"/>
              <a:defRPr sz="1800">
                <a:latin typeface="Roboto"/>
                <a:ea typeface="Roboto"/>
                <a:cs typeface="Roboto"/>
                <a:sym typeface="Roboto"/>
              </a:defRPr>
            </a:pPr>
            <a:r>
              <a:t>Šoškić, A., Styles, S. J., Kappenman, E. S. &amp; Kovic, V. Garden of Forking Paths in ERP Research – Effects of Varying Pre-Processing and Analysis Steps in an N400 Experiment. PsyArXiv (2022).</a:t>
            </a:r>
          </a:p>
          <a:p>
            <a:pPr algn="just">
              <a:defRPr sz="1800">
                <a:latin typeface="Roboto"/>
                <a:ea typeface="Roboto"/>
                <a:cs typeface="Roboto"/>
                <a:sym typeface="Roboto"/>
              </a:defRPr>
            </a:pPr>
          </a:p>
          <a:p>
            <a:pPr marL="240631" indent="-240631" algn="just">
              <a:buSzPct val="100000"/>
              <a:buAutoNum type="arabicPeriod" startAt="4"/>
              <a:defRPr sz="1800">
                <a:latin typeface="Roboto"/>
                <a:ea typeface="Roboto"/>
                <a:cs typeface="Roboto"/>
                <a:sym typeface="Roboto"/>
              </a:defRPr>
            </a:pPr>
            <a:r>
              <a:t>Kappenman, E. S., Farrens, J. L., Zhang, W., Stewart, A. X. &amp; Luck, S. J. ERP CORE: An open resource for human event-related potential research. NeuroImage 225, 117465 (2021).</a:t>
            </a:r>
          </a:p>
          <a:p>
            <a:pPr algn="just">
              <a:defRPr sz="1800">
                <a:latin typeface="Roboto"/>
                <a:ea typeface="Roboto"/>
                <a:cs typeface="Roboto"/>
                <a:sym typeface="Roboto"/>
              </a:defRPr>
            </a:pPr>
          </a:p>
          <a:p>
            <a:pPr marL="240631" indent="-240631" algn="just">
              <a:buSzPct val="100000"/>
              <a:buAutoNum type="arabicPeriod" startAt="5"/>
              <a:defRPr sz="1800">
                <a:latin typeface="Roboto"/>
                <a:ea typeface="Roboto"/>
                <a:cs typeface="Roboto"/>
                <a:sym typeface="Roboto"/>
              </a:defRPr>
            </a:pPr>
            <a:r>
              <a:t>Lawhern, V. J. et al. EEGNet: a compact convolutional neural network for EEG-based brain–computer interfaces. J. Neural Eng. 15, 056013 (2018).</a:t>
            </a:r>
          </a:p>
          <a:p>
            <a:pPr algn="just">
              <a:defRPr sz="1800">
                <a:latin typeface="Roboto"/>
                <a:ea typeface="Roboto"/>
                <a:cs typeface="Roboto"/>
                <a:sym typeface="Roboto"/>
              </a:defRPr>
            </a:pPr>
          </a:p>
          <a:p>
            <a:pPr marL="240631" indent="-240631" algn="just">
              <a:buSzPct val="100000"/>
              <a:buAutoNum type="arabicPeriod" startAt="6"/>
              <a:defRPr sz="1800">
                <a:latin typeface="Roboto"/>
                <a:ea typeface="Roboto"/>
                <a:cs typeface="Roboto"/>
                <a:sym typeface="Roboto"/>
              </a:defRPr>
            </a:pPr>
            <a:r>
              <a:t>Zhang, G., Garrett, D. R. &amp; Luck, S. J. Optimal filters for ERP research II: Recommended settings for seven common ERP components. Psychophysiology 61, e14530 (2024).</a:t>
            </a:r>
          </a:p>
          <a:p>
            <a:pPr algn="just">
              <a:defRPr sz="1800">
                <a:latin typeface="Roboto"/>
                <a:ea typeface="Roboto"/>
                <a:cs typeface="Roboto"/>
                <a:sym typeface="Roboto"/>
              </a:defRPr>
            </a:pPr>
          </a:p>
          <a:p>
            <a:pPr marL="240631" indent="-240631" algn="just">
              <a:buSzPct val="100000"/>
              <a:buAutoNum type="arabicPeriod" startAt="7"/>
              <a:defRPr sz="1800">
                <a:latin typeface="Roboto"/>
                <a:ea typeface="Roboto"/>
                <a:cs typeface="Roboto"/>
                <a:sym typeface="Roboto"/>
              </a:defRPr>
            </a:pPr>
            <a:r>
              <a:t>Tanner, D., Morgan-Short, K. &amp; Luck, S. J. How inappropriate high-pass filters can produce artifactual effects and incorrect conclusions in ERP studies of language and cognition. Psychophysiology 52, 997–1009 (2015).</a:t>
            </a:r>
          </a:p>
        </p:txBody>
      </p:sp>
      <p:sp>
        <p:nvSpPr>
          <p:cNvPr id="51" name="Text Box 38"/>
          <p:cNvSpPr txBox="1"/>
          <p:nvPr/>
        </p:nvSpPr>
        <p:spPr>
          <a:xfrm>
            <a:off x="17361876" y="10613962"/>
            <a:ext cx="12091186" cy="5354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p>
            <a:pPr algn="ctr">
              <a:defRPr sz="2800">
                <a:latin typeface="Roboto"/>
                <a:ea typeface="Roboto"/>
                <a:cs typeface="Roboto"/>
                <a:sym typeface="Roboto"/>
              </a:defRPr>
            </a:pPr>
            <a:r>
              <a:t>Two different approaches to binary classification were employed</a:t>
            </a:r>
            <a:r>
              <a:rPr baseline="31999"/>
              <a:t>3,5</a:t>
            </a:r>
            <a:r>
              <a:t>.</a:t>
            </a:r>
          </a:p>
        </p:txBody>
      </p:sp>
      <p:sp>
        <p:nvSpPr>
          <p:cNvPr id="52" name="Text Box 38"/>
          <p:cNvSpPr txBox="1"/>
          <p:nvPr/>
        </p:nvSpPr>
        <p:spPr>
          <a:xfrm>
            <a:off x="17409834" y="15829973"/>
            <a:ext cx="12091187" cy="535411"/>
          </a:xfrm>
          <a:prstGeom prst="rect">
            <a:avLst/>
          </a:prstGeom>
          <a:ln w="12700">
            <a:miter lim="400000"/>
          </a:ln>
          <a:extLst>
            <a:ext uri="{C572A759-6A51-4108-AA02-DFA0A04FC94B}">
              <ma14:wrappingTextBoxFlag xmlns:ma14="http://schemas.microsoft.com/office/mac/drawingml/2011/main" val="1"/>
            </a:ext>
          </a:extLst>
        </p:spPr>
        <p:txBody>
          <a:bodyPr lIns="51805" tIns="51805" rIns="51805" bIns="51805">
            <a:spAutoFit/>
          </a:bodyPr>
          <a:lstStyle>
            <a:lvl1pPr algn="ctr">
              <a:defRPr sz="2800">
                <a:latin typeface="Roboto"/>
                <a:ea typeface="Roboto"/>
                <a:cs typeface="Roboto"/>
                <a:sym typeface="Roboto"/>
              </a:defRPr>
            </a:lvl1pPr>
          </a:lstStyle>
          <a:p>
            <a:pPr/>
            <a:r>
              <a:t>Test accuracy was modelled as a function of analysis choices. </a:t>
            </a:r>
          </a:p>
        </p:txBody>
      </p:sp>
      <p:pic>
        <p:nvPicPr>
          <p:cNvPr id="53" name="sankey.png" descr="sankey.png"/>
          <p:cNvPicPr>
            <a:picLocks noChangeAspect="1"/>
          </p:cNvPicPr>
          <p:nvPr/>
        </p:nvPicPr>
        <p:blipFill>
          <a:blip r:embed="rId3">
            <a:extLst/>
          </a:blip>
          <a:srcRect l="3555" t="0" r="3555" b="0"/>
          <a:stretch>
            <a:fillRect/>
          </a:stretch>
        </p:blipFill>
        <p:spPr>
          <a:xfrm>
            <a:off x="17321964" y="6091921"/>
            <a:ext cx="12236927" cy="4391271"/>
          </a:xfrm>
          <a:prstGeom prst="rect">
            <a:avLst/>
          </a:prstGeom>
          <a:ln w="12700">
            <a:miter lim="400000"/>
          </a:ln>
        </p:spPr>
      </p:pic>
      <p:pic>
        <p:nvPicPr>
          <p:cNvPr id="54" name="overview_poster.png" descr="overview_poster.png"/>
          <p:cNvPicPr>
            <a:picLocks noChangeAspect="1"/>
          </p:cNvPicPr>
          <p:nvPr/>
        </p:nvPicPr>
        <p:blipFill>
          <a:blip r:embed="rId4">
            <a:extLst/>
          </a:blip>
          <a:stretch>
            <a:fillRect/>
          </a:stretch>
        </p:blipFill>
        <p:spPr>
          <a:xfrm>
            <a:off x="753921" y="18265392"/>
            <a:ext cx="9246430" cy="12327268"/>
          </a:xfrm>
          <a:prstGeom prst="rect">
            <a:avLst/>
          </a:prstGeom>
          <a:ln w="12700">
            <a:miter lim="400000"/>
          </a:ln>
        </p:spPr>
      </p:pic>
      <p:pic>
        <p:nvPicPr>
          <p:cNvPr id="55" name="pasted-movie.png" descr="pasted-movie.png"/>
          <p:cNvPicPr>
            <a:picLocks noChangeAspect="1"/>
          </p:cNvPicPr>
          <p:nvPr/>
        </p:nvPicPr>
        <p:blipFill>
          <a:blip r:embed="rId5">
            <a:extLst/>
          </a:blip>
          <a:stretch>
            <a:fillRect/>
          </a:stretch>
        </p:blipFill>
        <p:spPr>
          <a:xfrm>
            <a:off x="17362445" y="16413496"/>
            <a:ext cx="12155886" cy="479997"/>
          </a:xfrm>
          <a:prstGeom prst="rect">
            <a:avLst/>
          </a:prstGeom>
          <a:ln w="12700">
            <a:miter lim="400000"/>
          </a:ln>
        </p:spPr>
      </p:pic>
      <p:pic>
        <p:nvPicPr>
          <p:cNvPr id="56" name="evokeds.png" descr="evokeds.png"/>
          <p:cNvPicPr>
            <a:picLocks noChangeAspect="1"/>
          </p:cNvPicPr>
          <p:nvPr/>
        </p:nvPicPr>
        <p:blipFill>
          <a:blip r:embed="rId6">
            <a:extLst/>
          </a:blip>
          <a:stretch>
            <a:fillRect/>
          </a:stretch>
        </p:blipFill>
        <p:spPr>
          <a:xfrm>
            <a:off x="9051900" y="7032659"/>
            <a:ext cx="7899022" cy="9873777"/>
          </a:xfrm>
          <a:prstGeom prst="rect">
            <a:avLst/>
          </a:prstGeom>
          <a:ln w="12700">
            <a:miter lim="400000"/>
          </a:ln>
        </p:spPr>
      </p:pic>
      <p:pic>
        <p:nvPicPr>
          <p:cNvPr id="57" name="48zpWwQoMlW1lUNs1Vk6nZNH81ReWz34KnVgQtdiAEWPEe9pJV6YBIPjk01pZPh7fLEchTrYEzmVFa4MGIh9jMp4Lf9_nbpEbMC6lAVy0b6N_OYH-AAtjsHeVloDQZh_naZn5Gqkc3cov7MV6XY7C6JYGw=s2048.png" descr="48zpWwQoMlW1lUNs1Vk6nZNH81ReWz34KnVgQtdiAEWPEe9pJV6YBIPjk01pZPh7fLEchTrYEzmVFa4MGIh9jMp4Lf9_nbpEbMC6lAVy0b6N_OYH-AAtjsHeVloDQZh_naZn5Gqkc3cov7MV6XY7C6JYGw=s2048.png"/>
          <p:cNvPicPr>
            <a:picLocks noChangeAspect="1"/>
          </p:cNvPicPr>
          <p:nvPr/>
        </p:nvPicPr>
        <p:blipFill>
          <a:blip r:embed="rId7">
            <a:extLst/>
          </a:blip>
          <a:srcRect l="0" t="34261" r="0" b="39088"/>
          <a:stretch>
            <a:fillRect/>
          </a:stretch>
        </p:blipFill>
        <p:spPr>
          <a:xfrm>
            <a:off x="431800" y="3753947"/>
            <a:ext cx="6253129" cy="937393"/>
          </a:xfrm>
          <a:prstGeom prst="rect">
            <a:avLst/>
          </a:prstGeom>
          <a:ln w="12700">
            <a:miter lim="400000"/>
          </a:ln>
        </p:spPr>
      </p:pic>
      <p:pic>
        <p:nvPicPr>
          <p:cNvPr id="58" name="heatmaps_avgacc.png" descr="heatmaps_avgacc.png"/>
          <p:cNvPicPr>
            <a:picLocks noChangeAspect="1"/>
          </p:cNvPicPr>
          <p:nvPr/>
        </p:nvPicPr>
        <p:blipFill>
          <a:blip r:embed="rId8">
            <a:extLst/>
          </a:blip>
          <a:stretch>
            <a:fillRect/>
          </a:stretch>
        </p:blipFill>
        <p:spPr>
          <a:xfrm>
            <a:off x="10588728" y="18283649"/>
            <a:ext cx="18474662" cy="12317601"/>
          </a:xfrm>
          <a:prstGeom prst="rect">
            <a:avLst/>
          </a:prstGeom>
          <a:ln w="12700">
            <a:miter lim="400000"/>
          </a:ln>
        </p:spPr>
      </p:pic>
      <p:grpSp>
        <p:nvGrpSpPr>
          <p:cNvPr id="61" name="Group 24"/>
          <p:cNvGrpSpPr/>
          <p:nvPr/>
        </p:nvGrpSpPr>
        <p:grpSpPr>
          <a:xfrm>
            <a:off x="19551756" y="34058318"/>
            <a:ext cx="3473451" cy="698500"/>
            <a:chOff x="0" y="0"/>
            <a:chExt cx="3473450" cy="698499"/>
          </a:xfrm>
        </p:grpSpPr>
        <p:sp>
          <p:nvSpPr>
            <p:cNvPr id="59" name="Rectangle 21"/>
            <p:cNvSpPr/>
            <p:nvPr/>
          </p:nvSpPr>
          <p:spPr>
            <a:xfrm>
              <a:off x="0" y="33337"/>
              <a:ext cx="3473450" cy="665163"/>
            </a:xfrm>
            <a:prstGeom prst="rect">
              <a:avLst/>
            </a:prstGeom>
            <a:solidFill>
              <a:srgbClr val="EF8A10"/>
            </a:solidFill>
            <a:ln w="12700" cap="flat">
              <a:noFill/>
              <a:miter lim="400000"/>
            </a:ln>
            <a:effectLst/>
          </p:spPr>
          <p:txBody>
            <a:bodyPr wrap="square" lIns="45719" tIns="45719" rIns="45719" bIns="45719" numCol="1" anchor="ctr">
              <a:noAutofit/>
            </a:bodyPr>
            <a:lstStyle/>
            <a:p>
              <a:pPr>
                <a:defRPr>
                  <a:latin typeface="Roboto"/>
                  <a:ea typeface="Roboto"/>
                  <a:cs typeface="Roboto"/>
                  <a:sym typeface="Roboto"/>
                </a:defRPr>
              </a:pPr>
            </a:p>
          </p:txBody>
        </p:sp>
        <p:sp>
          <p:nvSpPr>
            <p:cNvPr id="60" name="Text Box 22"/>
            <p:cNvSpPr txBox="1"/>
            <p:nvPr/>
          </p:nvSpPr>
          <p:spPr>
            <a:xfrm>
              <a:off x="463929" y="-1"/>
              <a:ext cx="2569404" cy="637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3600">
                  <a:solidFill>
                    <a:srgbClr val="FFFFFF"/>
                  </a:solidFill>
                  <a:latin typeface="Roboto"/>
                  <a:ea typeface="Roboto"/>
                  <a:cs typeface="Roboto"/>
                  <a:sym typeface="Roboto"/>
                </a:defRPr>
              </a:lvl1pPr>
            </a:lstStyle>
            <a:p>
              <a:pPr/>
              <a:r>
                <a:t>References</a:t>
              </a:r>
            </a:p>
          </p:txBody>
        </p:sp>
      </p:grpSp>
      <p:pic>
        <p:nvPicPr>
          <p:cNvPr id="62" name="pasted-movie.png" descr="pasted-movie.png"/>
          <p:cNvPicPr>
            <a:picLocks noChangeAspect="1"/>
          </p:cNvPicPr>
          <p:nvPr/>
        </p:nvPicPr>
        <p:blipFill>
          <a:blip r:embed="rId9">
            <a:extLst/>
          </a:blip>
          <a:stretch>
            <a:fillRect/>
          </a:stretch>
        </p:blipFill>
        <p:spPr>
          <a:xfrm>
            <a:off x="17339733" y="11314326"/>
            <a:ext cx="12201309" cy="446603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Leere Präsentation">
  <a:themeElements>
    <a:clrScheme name="Leere Präsentation">
      <a:dk1>
        <a:srgbClr val="000000"/>
      </a:dk1>
      <a:lt1>
        <a:srgbClr val="FFFFFF"/>
      </a:lt1>
      <a:dk2>
        <a:srgbClr val="A7A7A7"/>
      </a:dk2>
      <a:lt2>
        <a:srgbClr val="535353"/>
      </a:lt2>
      <a:accent1>
        <a:srgbClr val="FEECD6"/>
      </a:accent1>
      <a:accent2>
        <a:srgbClr val="8E8478"/>
      </a:accent2>
      <a:accent3>
        <a:srgbClr val="E3000F"/>
      </a:accent3>
      <a:accent4>
        <a:srgbClr val="0080FF"/>
      </a:accent4>
      <a:accent5>
        <a:srgbClr val="FFA100"/>
      </a:accent5>
      <a:accent6>
        <a:srgbClr val="00FFFF"/>
      </a:accent6>
      <a:hlink>
        <a:srgbClr val="0000FF"/>
      </a:hlink>
      <a:folHlink>
        <a:srgbClr val="FF00FF"/>
      </a:folHlink>
    </a:clrScheme>
    <a:fontScheme name="Leere Präsentation">
      <a:majorFont>
        <a:latin typeface="Helvetica"/>
        <a:ea typeface="Helvetica"/>
        <a:cs typeface="Helvetica"/>
      </a:majorFont>
      <a:minorFont>
        <a:latin typeface="Arial"/>
        <a:ea typeface="Arial"/>
        <a:cs typeface="Arial"/>
      </a:minorFont>
    </a:fontScheme>
    <a:fmtScheme name="Leere Prä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805" tIns="51805" rIns="51805" bIns="51805"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ere Präsentation">
  <a:themeElements>
    <a:clrScheme name="Leere Präsentation">
      <a:dk1>
        <a:srgbClr val="000000"/>
      </a:dk1>
      <a:lt1>
        <a:srgbClr val="FFFFFF"/>
      </a:lt1>
      <a:dk2>
        <a:srgbClr val="A7A7A7"/>
      </a:dk2>
      <a:lt2>
        <a:srgbClr val="535353"/>
      </a:lt2>
      <a:accent1>
        <a:srgbClr val="FEECD6"/>
      </a:accent1>
      <a:accent2>
        <a:srgbClr val="8E8478"/>
      </a:accent2>
      <a:accent3>
        <a:srgbClr val="E3000F"/>
      </a:accent3>
      <a:accent4>
        <a:srgbClr val="0080FF"/>
      </a:accent4>
      <a:accent5>
        <a:srgbClr val="FFA100"/>
      </a:accent5>
      <a:accent6>
        <a:srgbClr val="00FFFF"/>
      </a:accent6>
      <a:hlink>
        <a:srgbClr val="0000FF"/>
      </a:hlink>
      <a:folHlink>
        <a:srgbClr val="FF00FF"/>
      </a:folHlink>
    </a:clrScheme>
    <a:fontScheme name="Leere Präsentation">
      <a:majorFont>
        <a:latin typeface="Helvetica"/>
        <a:ea typeface="Helvetica"/>
        <a:cs typeface="Helvetica"/>
      </a:majorFont>
      <a:minorFont>
        <a:latin typeface="Arial"/>
        <a:ea typeface="Arial"/>
        <a:cs typeface="Arial"/>
      </a:minorFont>
    </a:fontScheme>
    <a:fmtScheme name="Leere Präsentatio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1805" tIns="51805" rIns="51805" bIns="51805"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23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