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.jpeg" ContentType="image/jpeg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1pPr>
    <a:lvl2pPr marL="0" marR="0" indent="457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2pPr>
    <a:lvl3pPr marL="0" marR="0" indent="914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3pPr>
    <a:lvl4pPr marL="0" marR="0" indent="1371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4pPr>
    <a:lvl5pPr marL="0" marR="0" indent="18288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5pPr>
    <a:lvl6pPr marL="0" marR="0" indent="22860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6pPr>
    <a:lvl7pPr marL="0" marR="0" indent="27432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7pPr>
    <a:lvl8pPr marL="0" marR="0" indent="32004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8pPr>
    <a:lvl9pPr marL="0" marR="0" indent="3657600" algn="l" defTabSz="355600" rtl="0" fontAlgn="auto" latinLnBrk="0" hangingPunct="0">
      <a:lnSpc>
        <a:spcPct val="100000"/>
      </a:lnSpc>
      <a:spcBef>
        <a:spcPts val="4700"/>
      </a:spcBef>
      <a:spcAft>
        <a:spcPts val="0"/>
      </a:spcAft>
      <a:buClrTx/>
      <a:buSzTx/>
      <a:buFontTx/>
      <a:buNone/>
      <a:tabLst/>
      <a:defRPr b="0" baseline="0" cap="none" i="0" spc="0" strike="noStrike" sz="4000" u="none" kumimoji="0" normalizeH="0">
        <a:ln>
          <a:noFill/>
        </a:ln>
        <a:solidFill>
          <a:schemeClr val="accent1">
            <a:satOff val="-9155"/>
            <a:lumOff val="-32673"/>
          </a:schemeClr>
        </a:solidFill>
        <a:effectLst/>
        <a:uFillTx/>
        <a:latin typeface="Graphik Light"/>
        <a:ea typeface="Graphik Light"/>
        <a:cs typeface="Graphik Light"/>
        <a:sym typeface="Graphik Ligh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2">
              <a:hueOff val="-357243"/>
              <a:satOff val="7293"/>
              <a:lumOff val="8906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D5D5D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3">
              <a:satOff val="1412"/>
              <a:lumOff val="16412"/>
            </a:schemeClr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>
                  <a:satOff val="1412"/>
                  <a:lumOff val="16412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6E937E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rgbClr val="FFF171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A51B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E1A84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103425"/>
              <a:satOff val="-7243"/>
              <a:lumOff val="9921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chemeClr val="accent5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lumOff val="-14283"/>
            </a:schemeClr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5">
                  <a:lumOff val="-14283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chemeClr val="accent5">
              <a:satOff val="-6299"/>
              <a:lumOff val="-32309"/>
            </a:schemeClr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firstCol>
    <a:la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Graphik Semibold"/>
          <a:ea typeface="Graphik Semibold"/>
          <a:cs typeface="Graphik Semibold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5D5D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Shape 177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Shape 178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Hey, I'm Roman. Welcome to my talk titled ......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4" name="Shape 20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251459" indent="-251459">
              <a:buSzPct val="100000"/>
              <a:buChar char="-"/>
            </a:pPr>
            <a:r>
              <a:t>always 2 cond</a:t>
            </a:r>
          </a:p>
          <a:p>
            <a:pPr marL="251459" indent="-251459">
              <a:buSzPct val="100000"/>
              <a:buChar char="-"/>
            </a:pPr>
            <a:r>
              <a:t>erp: 1-2 electrodes, decoding: all electrodes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2" name="Shape 212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multiverse</a:t>
            </a:r>
          </a:p>
          <a:p>
            <a:pPr/>
            <a:r>
              <a:t>&gt; 1000 repl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Shape 22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25" name="Shape 22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2 approaches</a:t>
            </a:r>
          </a:p>
          <a:p>
            <a:pPr marL="251459" indent="-251459">
              <a:buSzPct val="100000"/>
              <a:buChar char="-"/>
            </a:pPr>
            <a:r>
              <a:t>CNN</a:t>
            </a:r>
          </a:p>
          <a:p>
            <a:pPr marL="251459" indent="-251459">
              <a:buSzPct val="100000"/>
              <a:buChar char="-"/>
            </a:pPr>
            <a:r>
              <a:t>TR --&gt; average accuracy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Shape 236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37" name="Shape 237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remaining variability --&gt; processing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Shape 244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45" name="Shape 245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marL="251459" indent="-251459">
              <a:buSzPct val="100000"/>
              <a:buChar char="-"/>
            </a:lvl1pPr>
          </a:lstStyle>
          <a:p>
            <a:pPr/>
            <a:r>
              <a:t>2 specialties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Shape 252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53" name="Shape 253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similar across exp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/>
          <p:nvPr>
            <p:ph type="body" sz="quarter" idx="21" hasCustomPrompt="1"/>
          </p:nvPr>
        </p:nvSpPr>
        <p:spPr>
          <a:xfrm>
            <a:off x="1206500" y="12268950"/>
            <a:ext cx="21971000" cy="660401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12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" name="Presentation Title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1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100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Agenda Subtitle</a:t>
            </a:r>
          </a:p>
        </p:txBody>
      </p:sp>
      <p:sp>
        <p:nvSpPr>
          <p:cNvPr id="109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6000"/>
              </a:spcBef>
              <a:buSzTx/>
              <a:buNone/>
              <a:defRPr sz="5000"/>
            </a:lvl1pPr>
            <a:lvl2pPr marL="0" indent="457200">
              <a:spcBef>
                <a:spcPts val="6000"/>
              </a:spcBef>
              <a:buSzTx/>
              <a:buNone/>
              <a:defRPr sz="5000"/>
            </a:lvl2pPr>
            <a:lvl3pPr marL="0" indent="914400">
              <a:spcBef>
                <a:spcPts val="6000"/>
              </a:spcBef>
              <a:buSzTx/>
              <a:buNone/>
              <a:defRPr sz="5000"/>
            </a:lvl3pPr>
            <a:lvl4pPr marL="0" indent="1371600">
              <a:spcBef>
                <a:spcPts val="6000"/>
              </a:spcBef>
              <a:buSzTx/>
              <a:buNone/>
              <a:defRPr sz="5000"/>
            </a:lvl4pPr>
            <a:lvl5pPr marL="0" indent="1828800">
              <a:spcBef>
                <a:spcPts val="6000"/>
              </a:spcBef>
              <a:buSzTx/>
              <a:buNone/>
              <a:defRPr sz="5000"/>
            </a:lvl5pPr>
          </a:lstStyle>
          <a:p>
            <a:pPr/>
            <a:r>
              <a:t>Agenda Topics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Agenda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1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/>
          <p:nvPr>
            <p:ph type="body" sz="half" idx="1" hasCustomPrompt="1"/>
          </p:nvPr>
        </p:nvSpPr>
        <p:spPr>
          <a:xfrm>
            <a:off x="1206500" y="4191000"/>
            <a:ext cx="21971000" cy="4089400"/>
          </a:xfrm>
          <a:prstGeom prst="rect">
            <a:avLst/>
          </a:prstGeom>
        </p:spPr>
        <p:txBody>
          <a:bodyPr anchor="ctr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19" sz="12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Statement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/>
          <p:nvPr>
            <p:ph type="body" idx="1" hasCustomPrompt="1"/>
          </p:nvPr>
        </p:nvSpPr>
        <p:spPr>
          <a:xfrm>
            <a:off x="1206500" y="1206500"/>
            <a:ext cx="21971000" cy="7353300"/>
          </a:xfrm>
          <a:prstGeom prst="rect">
            <a:avLst/>
          </a:prstGeom>
        </p:spPr>
        <p:txBody>
          <a:bodyPr anchor="b"/>
          <a:lstStyle>
            <a:lvl1pPr marL="0" indent="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algn="ctr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1750" sz="350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Fact information"/>
          <p:cNvSpPr txBox="1"/>
          <p:nvPr>
            <p:ph type="body" sz="quarter" idx="21" hasCustomPrompt="1"/>
          </p:nvPr>
        </p:nvSpPr>
        <p:spPr>
          <a:xfrm>
            <a:off x="1206500" y="8128000"/>
            <a:ext cx="21971000" cy="1079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90000"/>
              </a:lnSpc>
              <a:spcBef>
                <a:spcPts val="0"/>
              </a:spcBef>
              <a:buSzTx/>
              <a:buNone/>
              <a:defRPr spc="-55"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Fact information</a:t>
            </a:r>
          </a:p>
        </p:txBody>
      </p:sp>
      <p:sp>
        <p:nvSpPr>
          <p:cNvPr id="12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/>
          <p:nvPr>
            <p:ph type="body" sz="quarter" idx="21" hasCustomPrompt="1"/>
          </p:nvPr>
        </p:nvSpPr>
        <p:spPr>
          <a:xfrm>
            <a:off x="5461000" y="9563100"/>
            <a:ext cx="13728700" cy="6985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36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Attribution</a:t>
            </a:r>
          </a:p>
        </p:txBody>
      </p:sp>
      <p:sp>
        <p:nvSpPr>
          <p:cNvPr id="136" name="Body Level One…"/>
          <p:cNvSpPr txBox="1"/>
          <p:nvPr>
            <p:ph type="body" sz="quarter" idx="1" hasCustomPrompt="1"/>
          </p:nvPr>
        </p:nvSpPr>
        <p:spPr>
          <a:xfrm>
            <a:off x="5194300" y="4165600"/>
            <a:ext cx="13995400" cy="4432300"/>
          </a:xfrm>
          <a:prstGeom prst="rect">
            <a:avLst/>
          </a:prstGeom>
        </p:spPr>
        <p:txBody>
          <a:bodyPr anchor="b"/>
          <a:lstStyle>
            <a:lvl1pPr marL="254000" indent="-2540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1pPr>
            <a:lvl2pPr marL="254000" indent="2032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2pPr>
            <a:lvl3pPr marL="254000" indent="6604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3pPr>
            <a:lvl4pPr marL="254000" indent="11176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4pPr>
            <a:lvl5pPr marL="254000" indent="1574800" defTabSz="2438400">
              <a:lnSpc>
                <a:spcPct val="90000"/>
              </a:lnSpc>
              <a:spcBef>
                <a:spcPts val="0"/>
              </a:spcBef>
              <a:buSzTx/>
              <a:buNone/>
              <a:defRPr spc="-93" sz="93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“Notable Quote”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lose-up of a curved, white, layered pattern"/>
          <p:cNvSpPr/>
          <p:nvPr>
            <p:ph type="pic" sz="quarter" idx="21"/>
          </p:nvPr>
        </p:nvSpPr>
        <p:spPr>
          <a:xfrm>
            <a:off x="1257300" y="3213100"/>
            <a:ext cx="7289800" cy="7289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Close-up of a layered pattern of grey stone"/>
          <p:cNvSpPr/>
          <p:nvPr>
            <p:ph type="pic" sz="quarter" idx="22"/>
          </p:nvPr>
        </p:nvSpPr>
        <p:spPr>
          <a:xfrm>
            <a:off x="7353300" y="3632200"/>
            <a:ext cx="9677400" cy="64516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Close-up of a white ribbed pattern"/>
          <p:cNvSpPr/>
          <p:nvPr>
            <p:ph type="pic" sz="quarter" idx="23"/>
          </p:nvPr>
        </p:nvSpPr>
        <p:spPr>
          <a:xfrm>
            <a:off x="14621933" y="3632200"/>
            <a:ext cx="9677401" cy="645725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ngular, futuristic, white corridor with shadows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uturistic, curved, white structure"/>
          <p:cNvSpPr/>
          <p:nvPr>
            <p:ph type="pic" idx="21"/>
          </p:nvPr>
        </p:nvSpPr>
        <p:spPr>
          <a:xfrm>
            <a:off x="0" y="-5397500"/>
            <a:ext cx="27190700" cy="203930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hor and Date"/>
          <p:cNvSpPr txBox="1"/>
          <p:nvPr>
            <p:ph type="body" sz="quarter" idx="22" hasCustomPrompt="1"/>
          </p:nvPr>
        </p:nvSpPr>
        <p:spPr>
          <a:xfrm>
            <a:off x="1206500" y="12268200"/>
            <a:ext cx="21971000" cy="660400"/>
          </a:xfrm>
          <a:prstGeom prst="rect">
            <a:avLst/>
          </a:prstGeom>
        </p:spPr>
        <p:txBody>
          <a:bodyPr lIns="45719" tIns="45719" rIns="45719" bIns="45719" anchor="b"/>
          <a:lstStyle>
            <a:lvl1pPr marL="0" indent="0" defTabSz="825500">
              <a:spcBef>
                <a:spcPts val="0"/>
              </a:spcBef>
              <a:buSzTx/>
              <a:buNone/>
              <a:defRPr sz="3300">
                <a:latin typeface="Produkt Light"/>
                <a:ea typeface="Produkt Light"/>
                <a:cs typeface="Produkt Light"/>
                <a:sym typeface="Produkt Light"/>
              </a:defRPr>
            </a:lvl1pPr>
          </a:lstStyle>
          <a:p>
            <a:pPr/>
            <a:r>
              <a:t>Author and Date</a:t>
            </a:r>
          </a:p>
        </p:txBody>
      </p:sp>
      <p:sp>
        <p:nvSpPr>
          <p:cNvPr id="23" name="Body Level One…"/>
          <p:cNvSpPr txBox="1"/>
          <p:nvPr>
            <p:ph type="body" sz="quarter" idx="1" hasCustomPrompt="1"/>
          </p:nvPr>
        </p:nvSpPr>
        <p:spPr>
          <a:xfrm>
            <a:off x="1206500" y="7353300"/>
            <a:ext cx="21971000" cy="2006600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Presentation Title"/>
          <p:cNvSpPr txBox="1"/>
          <p:nvPr>
            <p:ph type="title" hasCustomPrompt="1"/>
          </p:nvPr>
        </p:nvSpPr>
        <p:spPr>
          <a:xfrm>
            <a:off x="1206500" y="2616200"/>
            <a:ext cx="21971004" cy="4648200"/>
          </a:xfrm>
          <a:prstGeom prst="rect">
            <a:avLst/>
          </a:prstGeom>
        </p:spPr>
        <p:txBody>
          <a:bodyPr anchor="b"/>
          <a:lstStyle>
            <a:lvl1pPr defTabSz="355600">
              <a:defRPr spc="-119" sz="12000"/>
            </a:lvl1pPr>
          </a:lstStyle>
          <a:p>
            <a:pPr/>
            <a:r>
              <a:t>Presentation Title</a:t>
            </a:r>
          </a:p>
        </p:txBody>
      </p:sp>
      <p:sp>
        <p:nvSpPr>
          <p:cNvPr id="2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lose-up of a curved, white, layered pattern"/>
          <p:cNvSpPr/>
          <p:nvPr>
            <p:ph type="pic" idx="21"/>
          </p:nvPr>
        </p:nvSpPr>
        <p:spPr>
          <a:xfrm>
            <a:off x="11569700" y="0"/>
            <a:ext cx="13716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Slide Title"/>
          <p:cNvSpPr txBox="1"/>
          <p:nvPr>
            <p:ph type="title" hasCustomPrompt="1"/>
          </p:nvPr>
        </p:nvSpPr>
        <p:spPr>
          <a:xfrm>
            <a:off x="1206500" y="13335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34" name="Body Level One…"/>
          <p:cNvSpPr txBox="1"/>
          <p:nvPr>
            <p:ph type="body" sz="quarter" idx="1" hasCustomPrompt="1"/>
          </p:nvPr>
        </p:nvSpPr>
        <p:spPr>
          <a:xfrm>
            <a:off x="1206500" y="7150100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  <a:lvl2pPr marL="0" indent="4572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2pPr>
            <a:lvl3pPr marL="0" indent="9144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3pPr>
            <a:lvl4pPr marL="0" indent="13716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4pPr>
            <a:lvl5pPr marL="0" indent="182880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43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44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Close-up of the edge of white curved stone"/>
          <p:cNvSpPr/>
          <p:nvPr>
            <p:ph type="pic" idx="21"/>
          </p:nvPr>
        </p:nvSpPr>
        <p:spPr>
          <a:xfrm>
            <a:off x="12382500" y="-1206500"/>
            <a:ext cx="12103100" cy="1614031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Slide Subtitle"/>
          <p:cNvSpPr txBox="1"/>
          <p:nvPr>
            <p:ph type="body" sz="quarter" idx="22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6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6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21971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72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7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/>
          <p:nvPr>
            <p:ph type="body" sz="quarter" idx="21" hasCustomPrompt="1"/>
          </p:nvPr>
        </p:nvSpPr>
        <p:spPr>
          <a:xfrm>
            <a:off x="1206500" y="2324100"/>
            <a:ext cx="9779000" cy="100330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spcBef>
                <a:spcPts val="0"/>
              </a:spcBef>
              <a:buSzTx/>
              <a:buNone/>
              <a:defRPr sz="5500">
                <a:latin typeface="+mn-lt"/>
                <a:ea typeface="+mn-ea"/>
                <a:cs typeface="+mn-cs"/>
                <a:sym typeface="Produkt Extralight"/>
              </a:defRPr>
            </a:lvl1pPr>
          </a:lstStyle>
          <a:p>
            <a:pPr/>
            <a:r>
              <a:t>Slide Subtitle</a:t>
            </a:r>
          </a:p>
        </p:txBody>
      </p:sp>
      <p:sp>
        <p:nvSpPr>
          <p:cNvPr id="82" name="Slide Title"/>
          <p:cNvSpPr txBox="1"/>
          <p:nvPr>
            <p:ph type="title" hasCustomPrompt="1"/>
          </p:nvPr>
        </p:nvSpPr>
        <p:spPr>
          <a:xfrm>
            <a:off x="1206500" y="635000"/>
            <a:ext cx="9779000" cy="1689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83" name="Body Level One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012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/>
          <p:nvPr>
            <p:ph type="title" hasCustomPrompt="1"/>
          </p:nvPr>
        </p:nvSpPr>
        <p:spPr>
          <a:xfrm>
            <a:off x="1206496" y="39116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pc="-119" sz="12000"/>
            </a:lvl1pPr>
          </a:lstStyle>
          <a:p>
            <a:pPr/>
            <a:r>
              <a:t>Section Title</a:t>
            </a:r>
          </a:p>
        </p:txBody>
      </p:sp>
      <p:sp>
        <p:nvSpPr>
          <p:cNvPr id="9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/>
          <p:nvPr>
            <p:ph type="title" hasCustomPrompt="1"/>
          </p:nvPr>
        </p:nvSpPr>
        <p:spPr>
          <a:xfrm>
            <a:off x="1206500" y="635000"/>
            <a:ext cx="21971000" cy="16891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3" name="Body Level One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23558499" y="12458699"/>
            <a:ext cx="388621" cy="42926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r" defTabSz="584200">
              <a:spcBef>
                <a:spcPts val="0"/>
              </a:spcBef>
              <a:defRPr sz="2000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1pPr>
      <a:lvl2pPr marL="0" marR="0" indent="457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2pPr>
      <a:lvl3pPr marL="0" marR="0" indent="914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3pPr>
      <a:lvl4pPr marL="0" marR="0" indent="1371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4pPr>
      <a:lvl5pPr marL="0" marR="0" indent="18288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5pPr>
      <a:lvl6pPr marL="0" marR="0" indent="22860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6pPr>
      <a:lvl7pPr marL="0" marR="0" indent="27432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7pPr>
      <a:lvl8pPr marL="0" marR="0" indent="32004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8pPr>
      <a:lvl9pPr marL="0" marR="0" indent="3657600" algn="l" defTabSz="2438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100" strike="noStrike" sz="10000" u="none">
          <a:solidFill>
            <a:schemeClr val="accent1">
              <a:satOff val="-9155"/>
              <a:lumOff val="-32673"/>
            </a:schemeClr>
          </a:solidFill>
          <a:uFillTx/>
          <a:latin typeface="+mn-lt"/>
          <a:ea typeface="+mn-ea"/>
          <a:cs typeface="+mn-cs"/>
          <a:sym typeface="Produkt Extralight"/>
        </a:defRPr>
      </a:lvl9pPr>
    </p:titleStyle>
    <p:bodyStyle>
      <a:lvl1pPr marL="457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1pPr>
      <a:lvl2pPr marL="914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2pPr>
      <a:lvl3pPr marL="1371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3pPr>
      <a:lvl4pPr marL="1828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4pPr>
      <a:lvl5pPr marL="22860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5pPr>
      <a:lvl6pPr marL="27432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6pPr>
      <a:lvl7pPr marL="32004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7pPr>
      <a:lvl8pPr marL="36576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8pPr>
      <a:lvl9pPr marL="4114800" marR="0" indent="-457200" algn="l" defTabSz="355600" rtl="0" latinLnBrk="0">
        <a:lnSpc>
          <a:spcPct val="100000"/>
        </a:lnSpc>
        <a:spcBef>
          <a:spcPts val="47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4000" u="none">
          <a:solidFill>
            <a:schemeClr val="accent1">
              <a:satOff val="-9155"/>
              <a:lumOff val="-32673"/>
            </a:schemeClr>
          </a:solidFill>
          <a:uFillTx/>
          <a:latin typeface="Graphik Light"/>
          <a:ea typeface="Graphik Light"/>
          <a:cs typeface="Graphik Light"/>
          <a:sym typeface="Graphik Light"/>
        </a:defRPr>
      </a:lvl9pPr>
    </p:bodyStyle>
    <p:otherStyle>
      <a:lvl1pPr marL="0" marR="0" indent="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Relationship Id="rId4" Type="http://schemas.openxmlformats.org/officeDocument/2006/relationships/image" Target="../media/image1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image" Target="../media/image6.png"/><Relationship Id="rId7" Type="http://schemas.openxmlformats.org/officeDocument/2006/relationships/image" Target="../media/image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7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9.png"/><Relationship Id="rId3" Type="http://schemas.openxmlformats.org/officeDocument/2006/relationships/hyperlink" Target="mailto:rkesslerx@gmail.com" TargetMode="External"/><Relationship Id="rId4" Type="http://schemas.openxmlformats.org/officeDocument/2006/relationships/image" Target="../media/image20.png"/><Relationship Id="rId5" Type="http://schemas.openxmlformats.org/officeDocument/2006/relationships/image" Target="../media/image1.png"/><Relationship Id="rId6" Type="http://schemas.openxmlformats.org/officeDocument/2006/relationships/image" Target="../media/image1.jpeg"/><Relationship Id="rId7" Type="http://schemas.openxmlformats.org/officeDocument/2006/relationships/image" Target="../media/image21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May 30, 2024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>
            <a:lvl1pPr algn="ctr"/>
          </a:lstStyle>
          <a:p>
            <a:pPr/>
            <a:r>
              <a:t>May 30, 2024</a:t>
            </a:r>
          </a:p>
        </p:txBody>
      </p:sp>
      <p:sp>
        <p:nvSpPr>
          <p:cNvPr id="172" name="Roman Kessler…"/>
          <p:cNvSpPr txBox="1"/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586104">
              <a:defRPr sz="3905"/>
            </a:pPr>
            <a:r>
              <a:t>Roman Kessler</a:t>
            </a:r>
          </a:p>
          <a:p>
            <a:pPr defTabSz="586104">
              <a:defRPr sz="3905"/>
            </a:pPr>
            <a:r>
              <a:t>Alexander Enge</a:t>
            </a:r>
          </a:p>
          <a:p>
            <a:pPr defTabSz="586104">
              <a:defRPr sz="3905"/>
            </a:pPr>
            <a:r>
              <a:t>Michael A. Skeide</a:t>
            </a:r>
          </a:p>
        </p:txBody>
      </p:sp>
      <p:sp>
        <p:nvSpPr>
          <p:cNvPr id="173" name="Is EEG better left alone for decoding?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79" sz="8000"/>
            </a:lvl1pPr>
          </a:lstStyle>
          <a:p>
            <a:pPr/>
            <a:r>
              <a:t>Is EEG better left alone for decoding?</a:t>
            </a:r>
          </a:p>
        </p:txBody>
      </p:sp>
      <p:sp>
        <p:nvSpPr>
          <p:cNvPr id="174" name="Slide Number"/>
          <p:cNvSpPr txBox="1"/>
          <p:nvPr>
            <p:ph type="sldNum" sz="quarter" idx="4294967295"/>
          </p:nvPr>
        </p:nvSpPr>
        <p:spPr>
          <a:xfrm>
            <a:off x="23731473" y="12458699"/>
            <a:ext cx="21564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175" name="Grafik 45" descr="Grafik 45"/>
          <p:cNvPicPr>
            <a:picLocks noChangeAspect="1"/>
          </p:cNvPicPr>
          <p:nvPr/>
        </p:nvPicPr>
        <p:blipFill>
          <a:blip r:embed="rId3">
            <a:extLst/>
          </a:blip>
          <a:srcRect l="0" t="13483" r="0" b="13483"/>
          <a:stretch>
            <a:fillRect/>
          </a:stretch>
        </p:blipFill>
        <p:spPr>
          <a:xfrm>
            <a:off x="15017311" y="12108198"/>
            <a:ext cx="6368068" cy="1166594"/>
          </a:xfrm>
          <a:prstGeom prst="rect">
            <a:avLst/>
          </a:prstGeom>
          <a:ln w="12700">
            <a:miter lim="400000"/>
          </a:ln>
        </p:spPr>
      </p:pic>
      <p:pic>
        <p:nvPicPr>
          <p:cNvPr id="176" name="48zpWwQoMlW1lUNs1Vk6nZNH81ReWz34KnVgQtdiAEWPEe9pJV6YBIPjk01pZPh7fLEchTrYEzmVFa4MGIh9jMp4Lf9_nbpEbMC6lAVy0b6N_OYH-AAtjsHeVloDQZh_naZn5Gqkc3cov7MV6XY7C6JYGw=s2048.png" descr="48zpWwQoMlW1lUNs1Vk6nZNH81ReWz34KnVgQtdiAEWPEe9pJV6YBIPjk01pZPh7fLEchTrYEzmVFa4MGIh9jMp4Lf9_nbpEbMC6lAVy0b6N_OYH-AAtjsHeVloDQZh_naZn5Gqkc3cov7MV6XY7C6JYGw=s2048.png"/>
          <p:cNvPicPr>
            <a:picLocks noChangeAspect="1"/>
          </p:cNvPicPr>
          <p:nvPr/>
        </p:nvPicPr>
        <p:blipFill>
          <a:blip r:embed="rId4">
            <a:extLst/>
          </a:blip>
          <a:srcRect l="0" t="34261" r="0" b="39088"/>
          <a:stretch>
            <a:fillRect/>
          </a:stretch>
        </p:blipFill>
        <p:spPr>
          <a:xfrm>
            <a:off x="4621308" y="12222912"/>
            <a:ext cx="5020853" cy="75266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="0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lide Subtitl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1" name="Motiv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Motivation</a:t>
            </a:r>
          </a:p>
        </p:txBody>
      </p:sp>
      <p:sp>
        <p:nvSpPr>
          <p:cNvPr id="182" name="Which processing steps increase or decrease decoding performance?"/>
          <p:cNvSpPr txBox="1"/>
          <p:nvPr>
            <p:ph type="body" sz="quarter" idx="1"/>
          </p:nvPr>
        </p:nvSpPr>
        <p:spPr>
          <a:xfrm>
            <a:off x="1501751" y="11681376"/>
            <a:ext cx="21380498" cy="1328503"/>
          </a:xfrm>
          <a:prstGeom prst="rect">
            <a:avLst/>
          </a:prstGeom>
        </p:spPr>
        <p:txBody>
          <a:bodyPr/>
          <a:lstStyle>
            <a:lvl1pPr marL="0" indent="0" defTabSz="341375">
              <a:spcBef>
                <a:spcPts val="4500"/>
              </a:spcBef>
              <a:buSzTx/>
              <a:buNone/>
              <a:defRPr b="1" sz="4896"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/>
            <a:r>
              <a:t>Which processing steps increase or decrease decoding performance?</a:t>
            </a:r>
          </a:p>
        </p:txBody>
      </p:sp>
      <p:sp>
        <p:nvSpPr>
          <p:cNvPr id="183" name="Slide Number"/>
          <p:cNvSpPr txBox="1"/>
          <p:nvPr>
            <p:ph type="sldNum" sz="quarter" idx="4294967295"/>
          </p:nvPr>
        </p:nvSpPr>
        <p:spPr>
          <a:xfrm>
            <a:off x="23665941" y="12458699"/>
            <a:ext cx="281179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187" name="Group"/>
          <p:cNvGrpSpPr/>
          <p:nvPr/>
        </p:nvGrpSpPr>
        <p:grpSpPr>
          <a:xfrm>
            <a:off x="10029260" y="1215425"/>
            <a:ext cx="14297775" cy="3650605"/>
            <a:chOff x="0" y="0"/>
            <a:chExt cx="14297774" cy="3650604"/>
          </a:xfrm>
        </p:grpSpPr>
        <p:pic>
          <p:nvPicPr>
            <p:cNvPr id="184" name="pasted-movie.png" descr="pasted-movie.png"/>
            <p:cNvPicPr>
              <a:picLocks noChangeAspect="1"/>
            </p:cNvPicPr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2004972" y="0"/>
              <a:ext cx="8761324" cy="2592915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sx="100000" sy="100000" kx="0" ky="0" algn="b" rotWithShape="0" blurRad="254000" dist="127000" dir="5400000">
                <a:srgbClr val="000000">
                  <a:alpha val="70000"/>
                </a:srgbClr>
              </a:outerShdw>
            </a:effectLst>
          </p:spPr>
        </p:pic>
        <p:pic>
          <p:nvPicPr>
            <p:cNvPr id="185" name="pasted-movie.png" descr="pasted-movie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0" y="2322101"/>
              <a:ext cx="7049198" cy="1328504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sx="100000" sy="100000" kx="0" ky="0" algn="b" rotWithShape="0" blurRad="254000" dist="127000" dir="5400000">
                <a:srgbClr val="000000">
                  <a:alpha val="70000"/>
                </a:srgbClr>
              </a:outerShdw>
            </a:effectLst>
          </p:spPr>
        </p:pic>
        <p:pic>
          <p:nvPicPr>
            <p:cNvPr id="186" name="pasted-movie.png" descr="pasted-movi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7347523" y="1724377"/>
              <a:ext cx="6950252" cy="1213739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sx="100000" sy="100000" kx="0" ky="0" algn="b" rotWithShape="0" blurRad="254000" dist="127000" dir="5400000">
                <a:srgbClr val="000000">
                  <a:alpha val="70000"/>
                </a:srgbClr>
              </a:outerShdw>
            </a:effectLst>
          </p:spPr>
        </p:pic>
      </p:grpSp>
      <p:grpSp>
        <p:nvGrpSpPr>
          <p:cNvPr id="191" name="Group"/>
          <p:cNvGrpSpPr/>
          <p:nvPr/>
        </p:nvGrpSpPr>
        <p:grpSpPr>
          <a:xfrm>
            <a:off x="10268338" y="6101293"/>
            <a:ext cx="13558575" cy="4589392"/>
            <a:chOff x="0" y="0"/>
            <a:chExt cx="13558573" cy="4589391"/>
          </a:xfrm>
        </p:grpSpPr>
        <p:pic>
          <p:nvPicPr>
            <p:cNvPr id="188" name="pasted-movie.png" descr="pasted-movie.png"/>
            <p:cNvPicPr>
              <a:picLocks noChangeAspect="1"/>
            </p:cNvPicPr>
            <p:nvPr/>
          </p:nvPicPr>
          <p:blipFill>
            <a:blip r:embed="rId5">
              <a:extLst/>
            </a:blip>
            <a:srcRect l="0" t="0" r="1778" b="0"/>
            <a:stretch>
              <a:fillRect/>
            </a:stretch>
          </p:blipFill>
          <p:spPr>
            <a:xfrm>
              <a:off x="2481499" y="1723030"/>
              <a:ext cx="11077075" cy="1803401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sx="100000" sy="100000" kx="0" ky="0" algn="b" rotWithShape="0" blurRad="254000" dist="127000" dir="5400000">
                <a:srgbClr val="000000">
                  <a:alpha val="70000"/>
                </a:srgbClr>
              </a:outerShdw>
            </a:effectLst>
          </p:spPr>
        </p:pic>
        <p:pic>
          <p:nvPicPr>
            <p:cNvPr id="189" name="pasted-movie.png" descr="pasted-movie.png"/>
            <p:cNvPicPr>
              <a:picLocks noChangeAspect="1"/>
            </p:cNvPicPr>
            <p:nvPr/>
          </p:nvPicPr>
          <p:blipFill>
            <a:blip r:embed="rId6">
              <a:extLst/>
            </a:blip>
            <a:stretch>
              <a:fillRect/>
            </a:stretch>
          </p:blipFill>
          <p:spPr>
            <a:xfrm>
              <a:off x="0" y="0"/>
              <a:ext cx="9499600" cy="1676400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sx="100000" sy="100000" kx="0" ky="0" algn="b" rotWithShape="0" blurRad="254000" dist="127000" dir="5400000">
                <a:srgbClr val="000000">
                  <a:alpha val="70000"/>
                </a:srgbClr>
              </a:outerShdw>
            </a:effectLst>
          </p:spPr>
        </p:pic>
        <p:pic>
          <p:nvPicPr>
            <p:cNvPr id="190" name="pasted-movie.png" descr="pasted-movie.png"/>
            <p:cNvPicPr>
              <a:picLocks noChangeAspect="1"/>
            </p:cNvPicPr>
            <p:nvPr/>
          </p:nvPicPr>
          <p:blipFill>
            <a:blip r:embed="rId7">
              <a:extLst/>
            </a:blip>
            <a:stretch>
              <a:fillRect/>
            </a:stretch>
          </p:blipFill>
          <p:spPr>
            <a:xfrm>
              <a:off x="1606639" y="3573060"/>
              <a:ext cx="5490663" cy="1016332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sx="100000" sy="100000" kx="0" ky="0" algn="b" rotWithShape="0" blurRad="254000" dist="127000" dir="5400000">
                <a:srgbClr val="000000">
                  <a:alpha val="70000"/>
                </a:srgbClr>
              </a:outerShdw>
            </a:effectLst>
          </p:spPr>
        </p:pic>
      </p:grpSp>
      <p:sp>
        <p:nvSpPr>
          <p:cNvPr id="192" name="Preprocessing choices have an impact on ERP results."/>
          <p:cNvSpPr txBox="1"/>
          <p:nvPr/>
        </p:nvSpPr>
        <p:spPr>
          <a:xfrm>
            <a:off x="1211034" y="7332938"/>
            <a:ext cx="7440307" cy="1442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Preprocessing choices have an impact on ERP results.</a:t>
            </a:r>
          </a:p>
        </p:txBody>
      </p:sp>
      <p:sp>
        <p:nvSpPr>
          <p:cNvPr id="193" name="Preprocessing is highly variable across researchers."/>
          <p:cNvSpPr txBox="1"/>
          <p:nvPr/>
        </p:nvSpPr>
        <p:spPr>
          <a:xfrm>
            <a:off x="1220094" y="4275433"/>
            <a:ext cx="8084670" cy="144272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/>
            <a:r>
              <a:t>Preprocessing is highly variable across researchers.</a:t>
            </a:r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187" grpId="2"/>
      <p:bldP build="whole" bldLvl="1" animBg="1" rev="0" advAuto="0" spid="193" grpId="1"/>
      <p:bldP build="whole" bldLvl="1" animBg="1" rev="0" advAuto="0" spid="191" grpId="4"/>
      <p:bldP build="whole" bldLvl="1" animBg="1" rev="0" advAuto="0" spid="192" grpId="3"/>
      <p:bldP build="whole" bldLvl="1" animBg="1" rev="0" advAuto="0" spid="182" grpId="5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We analysed…"/>
          <p:cNvSpPr txBox="1"/>
          <p:nvPr>
            <p:ph type="title"/>
          </p:nvPr>
        </p:nvSpPr>
        <p:spPr>
          <a:xfrm>
            <a:off x="1206500" y="635000"/>
            <a:ext cx="21971000" cy="3413627"/>
          </a:xfrm>
          <a:prstGeom prst="rect">
            <a:avLst/>
          </a:prstGeom>
        </p:spPr>
        <p:txBody>
          <a:bodyPr/>
          <a:lstStyle/>
          <a:p>
            <a:pPr/>
            <a:r>
              <a:t>We analysed </a:t>
            </a:r>
          </a:p>
          <a:p>
            <a:pPr/>
            <a:r>
              <a:t>7 experiments</a:t>
            </a:r>
          </a:p>
        </p:txBody>
      </p:sp>
      <p:pic>
        <p:nvPicPr>
          <p:cNvPr id="196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rcRect l="0" t="0" r="0" b="50625"/>
          <a:stretch>
            <a:fillRect/>
          </a:stretch>
        </p:blipFill>
        <p:spPr>
          <a:xfrm>
            <a:off x="24693891" y="8776479"/>
            <a:ext cx="10204251" cy="825606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7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rcRect l="0" t="49414" r="0" b="0"/>
          <a:stretch>
            <a:fillRect/>
          </a:stretch>
        </p:blipFill>
        <p:spPr>
          <a:xfrm>
            <a:off x="25631533" y="43101"/>
            <a:ext cx="9959876" cy="8256043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0" name="Group"/>
          <p:cNvGrpSpPr/>
          <p:nvPr/>
        </p:nvGrpSpPr>
        <p:grpSpPr>
          <a:xfrm>
            <a:off x="1391577" y="4310700"/>
            <a:ext cx="6922877" cy="2540782"/>
            <a:chOff x="0" y="0"/>
            <a:chExt cx="6922876" cy="2540780"/>
          </a:xfrm>
        </p:grpSpPr>
        <p:pic>
          <p:nvPicPr>
            <p:cNvPr id="198" name="pasted-movie.png" descr="pasted-movi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0"/>
              <a:ext cx="6922877" cy="1885380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sx="100000" sy="100000" kx="0" ky="0" algn="b" rotWithShape="0" blurRad="254000" dist="127000" dir="5400000">
                <a:srgbClr val="000000">
                  <a:alpha val="70000"/>
                </a:srgbClr>
              </a:outerShdw>
            </a:effectLst>
          </p:spPr>
        </p:pic>
        <p:sp>
          <p:nvSpPr>
            <p:cNvPr id="199" name="https://erpinfo.org/erp-core"/>
            <p:cNvSpPr txBox="1"/>
            <p:nvPr/>
          </p:nvSpPr>
          <p:spPr>
            <a:xfrm>
              <a:off x="55004" y="2111520"/>
              <a:ext cx="3237231" cy="4292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/>
              </a:lvl1pPr>
            </a:lstStyle>
            <a:p>
              <a:pPr/>
              <a:r>
                <a:t>https://erpinfo.org/erp-core</a:t>
              </a:r>
            </a:p>
          </p:txBody>
        </p:sp>
      </p:grpSp>
      <p:sp>
        <p:nvSpPr>
          <p:cNvPr id="201" name="Slide Number"/>
          <p:cNvSpPr txBox="1"/>
          <p:nvPr>
            <p:ph type="sldNum" sz="quarter" idx="4294967295"/>
          </p:nvPr>
        </p:nvSpPr>
        <p:spPr>
          <a:xfrm>
            <a:off x="23692103" y="12458699"/>
            <a:ext cx="25501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2" name="evokeds.png" descr="evokeds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11217481" y="249635"/>
            <a:ext cx="10573383" cy="132167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0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A multiverse for preprocess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A multiverse for preprocessing</a:t>
            </a:r>
          </a:p>
        </p:txBody>
      </p:sp>
      <p:sp>
        <p:nvSpPr>
          <p:cNvPr id="207" name="Slide bullet text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8" name="Slide Number"/>
          <p:cNvSpPr txBox="1"/>
          <p:nvPr>
            <p:ph type="sldNum" sz="quarter" idx="4294967295"/>
          </p:nvPr>
        </p:nvSpPr>
        <p:spPr>
          <a:xfrm>
            <a:off x="23679403" y="12458699"/>
            <a:ext cx="26771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09" name="sankey.png" descr="sankey.png"/>
          <p:cNvPicPr>
            <a:picLocks noChangeAspect="1"/>
          </p:cNvPicPr>
          <p:nvPr/>
        </p:nvPicPr>
        <p:blipFill>
          <a:blip r:embed="rId3">
            <a:extLst/>
          </a:blip>
          <a:srcRect l="37" t="0" r="37" b="0"/>
          <a:stretch>
            <a:fillRect/>
          </a:stretch>
        </p:blipFill>
        <p:spPr>
          <a:xfrm>
            <a:off x="-165299" y="3044118"/>
            <a:ext cx="24612868" cy="82042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10" name="pasted-movie.png" descr="pasted-movie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0949781" y="14428919"/>
            <a:ext cx="2775171" cy="1266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Decoding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Decoding</a:t>
            </a:r>
          </a:p>
        </p:txBody>
      </p:sp>
      <p:grpSp>
        <p:nvGrpSpPr>
          <p:cNvPr id="217" name="Group"/>
          <p:cNvGrpSpPr/>
          <p:nvPr/>
        </p:nvGrpSpPr>
        <p:grpSpPr>
          <a:xfrm>
            <a:off x="13679885" y="2393632"/>
            <a:ext cx="9629242" cy="8326539"/>
            <a:chOff x="129083" y="0"/>
            <a:chExt cx="9629240" cy="8326538"/>
          </a:xfrm>
        </p:grpSpPr>
        <p:sp>
          <p:nvSpPr>
            <p:cNvPr id="215" name="Time-resolved (Logistic Regression)"/>
            <p:cNvSpPr txBox="1"/>
            <p:nvPr/>
          </p:nvSpPr>
          <p:spPr>
            <a:xfrm>
              <a:off x="517740" y="-1"/>
              <a:ext cx="9240584" cy="85788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4500"/>
              </a:lvl1pPr>
            </a:lstStyle>
            <a:p>
              <a:pPr/>
              <a:r>
                <a:t>Time-resolved (Logistic Regression)</a:t>
              </a:r>
            </a:p>
          </p:txBody>
        </p:sp>
        <p:pic>
          <p:nvPicPr>
            <p:cNvPr id="216" name="timeresolved_schema.png" descr="timeresolved_schema.png"/>
            <p:cNvPicPr>
              <a:picLocks noChangeAspect="1"/>
            </p:cNvPicPr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129083" y="1119158"/>
              <a:ext cx="9609840" cy="720738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222" name="Group"/>
          <p:cNvGrpSpPr/>
          <p:nvPr/>
        </p:nvGrpSpPr>
        <p:grpSpPr>
          <a:xfrm>
            <a:off x="728068" y="2393632"/>
            <a:ext cx="12217227" cy="8270146"/>
            <a:chOff x="-1087405" y="0"/>
            <a:chExt cx="12217225" cy="8270144"/>
          </a:xfrm>
        </p:grpSpPr>
        <p:grpSp>
          <p:nvGrpSpPr>
            <p:cNvPr id="220" name="Group"/>
            <p:cNvGrpSpPr/>
            <p:nvPr/>
          </p:nvGrpSpPr>
          <p:grpSpPr>
            <a:xfrm>
              <a:off x="-1087406" y="-1"/>
              <a:ext cx="12217227" cy="7781627"/>
              <a:chOff x="-1108300" y="-56235"/>
              <a:chExt cx="12217225" cy="7781625"/>
            </a:xfrm>
          </p:grpSpPr>
          <p:pic>
            <p:nvPicPr>
              <p:cNvPr id="218" name="pasted-movie.png" descr="pasted-movie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rcRect l="0" t="0" r="0" b="0"/>
              <a:stretch>
                <a:fillRect/>
              </a:stretch>
            </p:blipFill>
            <p:spPr>
              <a:xfrm>
                <a:off x="-1108301" y="1041782"/>
                <a:ext cx="12085652" cy="668360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19" name="EEGNet (Convolutional Neural Network-based)"/>
              <p:cNvSpPr txBox="1"/>
              <p:nvPr/>
            </p:nvSpPr>
            <p:spPr>
              <a:xfrm>
                <a:off x="-1062311" y="-56236"/>
                <a:ext cx="12171236" cy="857886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none" lIns="50800" tIns="50800" rIns="50800" bIns="50800" numCol="1" anchor="ctr">
                <a:spAutoFit/>
              </a:bodyPr>
              <a:lstStyle>
                <a:lvl1pPr>
                  <a:defRPr sz="4500"/>
                </a:lvl1pPr>
              </a:lstStyle>
              <a:p>
                <a:pPr/>
                <a:r>
                  <a:t>EEGNet (Convolutional Neural Network-based)</a:t>
                </a:r>
              </a:p>
            </p:txBody>
          </p:sp>
        </p:grpSp>
        <p:sp>
          <p:nvSpPr>
            <p:cNvPr id="221" name="Lawhern et. al 2018 J.NeuralEng"/>
            <p:cNvSpPr txBox="1"/>
            <p:nvPr/>
          </p:nvSpPr>
          <p:spPr>
            <a:xfrm>
              <a:off x="-956931" y="7840884"/>
              <a:ext cx="3769107" cy="42926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 sz="2000"/>
              </a:lvl1pPr>
            </a:lstStyle>
            <a:p>
              <a:pPr/>
              <a:r>
                <a:t>Lawhern et. al 2018 J.NeuralEng</a:t>
              </a:r>
            </a:p>
          </p:txBody>
        </p:sp>
      </p:grpSp>
      <p:sp>
        <p:nvSpPr>
          <p:cNvPr id="223" name="Slide Number"/>
          <p:cNvSpPr txBox="1"/>
          <p:nvPr>
            <p:ph type="sldNum" sz="quarter" idx="4294967295"/>
          </p:nvPr>
        </p:nvSpPr>
        <p:spPr>
          <a:xfrm>
            <a:off x="23676101" y="12458699"/>
            <a:ext cx="271019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17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Decoding accuraci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Decoding accuracies</a:t>
            </a:r>
          </a:p>
        </p:txBody>
      </p:sp>
      <p:sp>
        <p:nvSpPr>
          <p:cNvPr id="228" name="Slide Number"/>
          <p:cNvSpPr txBox="1"/>
          <p:nvPr>
            <p:ph type="sldNum" sz="quarter" idx="4294967295"/>
          </p:nvPr>
        </p:nvSpPr>
        <p:spPr>
          <a:xfrm>
            <a:off x="23683721" y="12458699"/>
            <a:ext cx="263399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29" name="overview_poster.png" descr="overview_poster.png"/>
          <p:cNvPicPr>
            <a:picLocks noChangeAspect="1"/>
          </p:cNvPicPr>
          <p:nvPr/>
        </p:nvPicPr>
        <p:blipFill>
          <a:blip r:embed="rId3">
            <a:extLst/>
          </a:blip>
          <a:srcRect l="0" t="49914" r="0" b="0"/>
          <a:stretch>
            <a:fillRect/>
          </a:stretch>
        </p:blipFill>
        <p:spPr>
          <a:xfrm>
            <a:off x="12489219" y="2699235"/>
            <a:ext cx="10225442" cy="6827456"/>
          </a:xfrm>
          <a:prstGeom prst="rect">
            <a:avLst/>
          </a:prstGeom>
          <a:ln w="12700">
            <a:miter lim="400000"/>
          </a:ln>
        </p:spPr>
      </p:pic>
      <p:pic>
        <p:nvPicPr>
          <p:cNvPr id="230" name="overview_poster.png" descr="overview_poster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5003630" y="1543302"/>
            <a:ext cx="8726131" cy="11632789"/>
          </a:xfrm>
          <a:prstGeom prst="rect">
            <a:avLst/>
          </a:prstGeom>
          <a:ln w="12700">
            <a:miter lim="400000"/>
          </a:ln>
        </p:spPr>
      </p:pic>
      <p:pic>
        <p:nvPicPr>
          <p:cNvPr id="231" name="overview_poster.png" descr="overview_poster.png"/>
          <p:cNvPicPr>
            <a:picLocks noChangeAspect="1"/>
          </p:cNvPicPr>
          <p:nvPr/>
        </p:nvPicPr>
        <p:blipFill>
          <a:blip r:embed="rId3">
            <a:extLst/>
          </a:blip>
          <a:srcRect l="0" t="103" r="44" b="50408"/>
          <a:stretch>
            <a:fillRect/>
          </a:stretch>
        </p:blipFill>
        <p:spPr>
          <a:xfrm>
            <a:off x="724813" y="2734160"/>
            <a:ext cx="10238340" cy="675748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35" name="Group"/>
          <p:cNvGrpSpPr/>
          <p:nvPr/>
        </p:nvGrpSpPr>
        <p:grpSpPr>
          <a:xfrm>
            <a:off x="7811299" y="9528450"/>
            <a:ext cx="8761402" cy="3435673"/>
            <a:chOff x="0" y="0"/>
            <a:chExt cx="8761401" cy="3435672"/>
          </a:xfrm>
        </p:grpSpPr>
        <p:sp>
          <p:nvSpPr>
            <p:cNvPr id="232" name="Arrow"/>
            <p:cNvSpPr/>
            <p:nvPr/>
          </p:nvSpPr>
          <p:spPr>
            <a:xfrm flipH="1" rot="16200000">
              <a:off x="929999" y="13718"/>
              <a:ext cx="1270001" cy="1270001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chemeClr val="accent1">
                <a:satOff val="-9155"/>
                <a:lumOff val="-3267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</a:p>
          </p:txBody>
        </p:sp>
        <p:pic>
          <p:nvPicPr>
            <p:cNvPr id="233" name="pasted-movie.png" descr="pasted-movie.png"/>
            <p:cNvPicPr>
              <a:picLocks noChangeAspect="1"/>
            </p:cNvPicPr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0" y="1700241"/>
              <a:ext cx="8761402" cy="1735432"/>
            </a:xfrm>
            <a:prstGeom prst="rect">
              <a:avLst/>
            </a:prstGeom>
            <a:ln w="25400" cap="flat">
              <a:noFill/>
              <a:miter lim="400000"/>
            </a:ln>
            <a:effectLst>
              <a:outerShdw sx="100000" sy="100000" kx="0" ky="0" algn="b" rotWithShape="0" blurRad="254000" dist="127000" dir="5400000">
                <a:srgbClr val="000000">
                  <a:alpha val="70000"/>
                </a:srgbClr>
              </a:outerShdw>
            </a:effectLst>
          </p:spPr>
        </p:pic>
        <p:sp>
          <p:nvSpPr>
            <p:cNvPr id="234" name="Group"/>
            <p:cNvSpPr/>
            <p:nvPr/>
          </p:nvSpPr>
          <p:spPr>
            <a:xfrm flipH="1" rot="16200000">
              <a:off x="6288651" y="0"/>
              <a:ext cx="1270001" cy="1270000"/>
            </a:xfrm>
            <a:prstGeom prst="rightArrow">
              <a:avLst>
                <a:gd name="adj1" fmla="val 32000"/>
                <a:gd name="adj2" fmla="val 64000"/>
              </a:avLst>
            </a:prstGeom>
            <a:solidFill>
              <a:schemeClr val="accent1">
                <a:satOff val="-9155"/>
                <a:lumOff val="-3267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algn="ctr" defTabSz="825500">
                <a:spcBef>
                  <a:spcPts val="0"/>
                </a:spcBef>
                <a:defRPr sz="3200">
                  <a:solidFill>
                    <a:srgbClr val="FFFFFF"/>
                  </a:solidFill>
                </a:defRPr>
              </a:pPr>
            </a:p>
          </p:txBody>
        </p:sp>
      </p:grpSp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29" grpId="1"/>
      <p:bldP build="whole" bldLvl="1" animBg="1" rev="0" advAuto="0" spid="235" grpId="2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main effects - EEGNe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main effects - EEGNet</a:t>
            </a:r>
          </a:p>
        </p:txBody>
      </p:sp>
      <p:sp>
        <p:nvSpPr>
          <p:cNvPr id="240" name="Which steps enhance decoding accuracy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70176">
              <a:defRPr spc="-89" sz="8900"/>
            </a:lvl1pPr>
          </a:lstStyle>
          <a:p>
            <a:pPr/>
            <a:r>
              <a:t>Which steps enhance decoding accuracy?</a:t>
            </a:r>
          </a:p>
        </p:txBody>
      </p:sp>
      <p:sp>
        <p:nvSpPr>
          <p:cNvPr id="241" name="Slide Number"/>
          <p:cNvSpPr txBox="1"/>
          <p:nvPr>
            <p:ph type="sldNum" sz="quarter" idx="4294967295"/>
          </p:nvPr>
        </p:nvSpPr>
        <p:spPr>
          <a:xfrm>
            <a:off x="23675593" y="12458699"/>
            <a:ext cx="271527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42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rcRect l="0" t="0" r="12740" b="0"/>
          <a:stretch>
            <a:fillRect/>
          </a:stretch>
        </p:blipFill>
        <p:spPr>
          <a:xfrm>
            <a:off x="582633" y="3874283"/>
            <a:ext cx="20282830" cy="7373381"/>
          </a:xfrm>
          <a:prstGeom prst="rect">
            <a:avLst/>
          </a:prstGeom>
          <a:ln w="12700">
            <a:miter lim="400000"/>
          </a:ln>
        </p:spPr>
      </p:pic>
      <p:pic>
        <p:nvPicPr>
          <p:cNvPr id="24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rcRect l="87863" t="20445" r="0" b="21811"/>
          <a:stretch>
            <a:fillRect/>
          </a:stretch>
        </p:blipFill>
        <p:spPr>
          <a:xfrm>
            <a:off x="21170766" y="5559596"/>
            <a:ext cx="2821101" cy="425759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42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main effects - Time-resolved decoding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main effects - Time-resolved decoding</a:t>
            </a:r>
          </a:p>
        </p:txBody>
      </p:sp>
      <p:sp>
        <p:nvSpPr>
          <p:cNvPr id="248" name="Which steps enhance decoding accuracy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defTabSz="2170176">
              <a:defRPr spc="-89" sz="8900"/>
            </a:lvl1pPr>
          </a:lstStyle>
          <a:p>
            <a:pPr/>
            <a:r>
              <a:t>Which steps enhance decoding accuracy?</a:t>
            </a:r>
          </a:p>
        </p:txBody>
      </p:sp>
      <p:sp>
        <p:nvSpPr>
          <p:cNvPr id="249" name="Slide Number"/>
          <p:cNvSpPr txBox="1"/>
          <p:nvPr>
            <p:ph type="sldNum" sz="quarter" idx="4294967295"/>
          </p:nvPr>
        </p:nvSpPr>
        <p:spPr>
          <a:xfrm>
            <a:off x="23699469" y="12458699"/>
            <a:ext cx="247651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pic>
        <p:nvPicPr>
          <p:cNvPr id="250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rcRect l="0" t="0" r="12993" b="0"/>
          <a:stretch>
            <a:fillRect/>
          </a:stretch>
        </p:blipFill>
        <p:spPr>
          <a:xfrm>
            <a:off x="451947" y="3811736"/>
            <a:ext cx="20465724" cy="7390114"/>
          </a:xfrm>
          <a:prstGeom prst="rect">
            <a:avLst/>
          </a:prstGeom>
          <a:ln w="12700">
            <a:miter lim="400000"/>
          </a:ln>
        </p:spPr>
      </p:pic>
      <p:pic>
        <p:nvPicPr>
          <p:cNvPr id="251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rcRect l="86841" t="18432" r="0" b="21397"/>
          <a:stretch>
            <a:fillRect/>
          </a:stretch>
        </p:blipFill>
        <p:spPr>
          <a:xfrm>
            <a:off x="20984960" y="5359747"/>
            <a:ext cx="3095135" cy="44466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timeresolved_luck.png" descr="timeresolved_luck.png"/>
          <p:cNvPicPr>
            <a:picLocks noChangeAspect="1"/>
          </p:cNvPicPr>
          <p:nvPr/>
        </p:nvPicPr>
        <p:blipFill>
          <a:blip r:embed="rId2">
            <a:extLst/>
          </a:blip>
          <a:srcRect l="0" t="42055" r="0" b="44001"/>
          <a:stretch>
            <a:fillRect/>
          </a:stretch>
        </p:blipFill>
        <p:spPr>
          <a:xfrm>
            <a:off x="5335850" y="6400176"/>
            <a:ext cx="9758785" cy="1912391"/>
          </a:xfrm>
          <a:prstGeom prst="rect">
            <a:avLst/>
          </a:prstGeom>
          <a:ln w="12700">
            <a:miter lim="400000"/>
          </a:ln>
        </p:spPr>
      </p:pic>
      <p:sp>
        <p:nvSpPr>
          <p:cNvPr id="256" name="It depends."/>
          <p:cNvSpPr txBox="1"/>
          <p:nvPr>
            <p:ph type="body" idx="21"/>
          </p:nvPr>
        </p:nvSpPr>
        <p:spPr>
          <a:xfrm>
            <a:off x="1206500" y="2320925"/>
            <a:ext cx="21971000" cy="100330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It depends.</a:t>
            </a:r>
          </a:p>
        </p:txBody>
      </p:sp>
      <p:sp>
        <p:nvSpPr>
          <p:cNvPr id="257" name="Is EEG better left alone for decoding?"/>
          <p:cNvSpPr txBox="1"/>
          <p:nvPr>
            <p:ph type="title"/>
          </p:nvPr>
        </p:nvSpPr>
        <p:spPr>
          <a:xfrm>
            <a:off x="1206500" y="635355"/>
            <a:ext cx="21971000" cy="1689101"/>
          </a:xfrm>
          <a:prstGeom prst="rect">
            <a:avLst/>
          </a:prstGeom>
        </p:spPr>
        <p:txBody>
          <a:bodyPr/>
          <a:lstStyle>
            <a:lvl1pPr defTabSz="2316479">
              <a:defRPr spc="-95" sz="9500"/>
            </a:lvl1pPr>
          </a:lstStyle>
          <a:p>
            <a:pPr/>
            <a:r>
              <a:t>Is EEG better left alone for decoding?</a:t>
            </a:r>
          </a:p>
        </p:txBody>
      </p:sp>
      <p:sp>
        <p:nvSpPr>
          <p:cNvPr id="258" name="Maximise decoding performance ?"/>
          <p:cNvSpPr txBox="1"/>
          <p:nvPr>
            <p:ph type="body" sz="quarter" idx="1"/>
          </p:nvPr>
        </p:nvSpPr>
        <p:spPr>
          <a:xfrm>
            <a:off x="740626" y="4473818"/>
            <a:ext cx="5458423" cy="1838212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Maximise decoding performance ?</a:t>
            </a:r>
          </a:p>
        </p:txBody>
      </p:sp>
      <p:sp>
        <p:nvSpPr>
          <p:cNvPr id="259" name="Slide Number"/>
          <p:cNvSpPr txBox="1"/>
          <p:nvPr>
            <p:ph type="sldNum" sz="quarter" idx="4294967295"/>
          </p:nvPr>
        </p:nvSpPr>
        <p:spPr>
          <a:xfrm>
            <a:off x="23678641" y="12458699"/>
            <a:ext cx="268479" cy="42926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grpSp>
        <p:nvGrpSpPr>
          <p:cNvPr id="269" name="Group"/>
          <p:cNvGrpSpPr/>
          <p:nvPr/>
        </p:nvGrpSpPr>
        <p:grpSpPr>
          <a:xfrm>
            <a:off x="15886395" y="2733618"/>
            <a:ext cx="8375710" cy="15431142"/>
            <a:chOff x="0" y="0"/>
            <a:chExt cx="8375708" cy="15431140"/>
          </a:xfrm>
        </p:grpSpPr>
        <p:grpSp>
          <p:nvGrpSpPr>
            <p:cNvPr id="262" name="Group"/>
            <p:cNvGrpSpPr/>
            <p:nvPr/>
          </p:nvGrpSpPr>
          <p:grpSpPr>
            <a:xfrm>
              <a:off x="0" y="0"/>
              <a:ext cx="8375709" cy="15431141"/>
              <a:chOff x="0" y="0"/>
              <a:chExt cx="8375708" cy="15431140"/>
            </a:xfrm>
          </p:grpSpPr>
          <p:sp>
            <p:nvSpPr>
              <p:cNvPr id="260" name="Comments &amp; questions:…"/>
              <p:cNvSpPr txBox="1"/>
              <p:nvPr/>
            </p:nvSpPr>
            <p:spPr>
              <a:xfrm>
                <a:off x="0" y="0"/>
                <a:ext cx="8375709" cy="4246458"/>
              </a:xfrm>
              <a:prstGeom prst="rect">
                <a:avLst/>
              </a:prstGeom>
              <a:solidFill>
                <a:schemeClr val="accent3">
                  <a:satOff val="1412"/>
                  <a:lumOff val="16412"/>
                </a:scheme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/>
              <a:p>
                <a:pPr algn="ctr" defTabSz="825500">
                  <a:spcBef>
                    <a:spcPts val="0"/>
                  </a:spcBef>
                  <a:defRPr sz="3200"/>
                </a:pPr>
                <a:r>
                  <a:t>Comments &amp; questions:</a:t>
                </a:r>
              </a:p>
              <a:p>
                <a:pPr algn="ctr" defTabSz="825500">
                  <a:spcBef>
                    <a:spcPts val="0"/>
                  </a:spcBef>
                  <a:defRPr sz="3200"/>
                </a:pPr>
                <a:r>
                  <a:t>write me!</a:t>
                </a:r>
              </a:p>
              <a:p>
                <a:pPr algn="ctr" defTabSz="825500">
                  <a:spcBef>
                    <a:spcPts val="0"/>
                  </a:spcBef>
                  <a:defRPr sz="3200"/>
                </a:pPr>
                <a:r>
                  <a:rPr u="sng">
                    <a:hlinkClick r:id="rId3" invalidUrl="" action="" tgtFrame="" tooltip="" history="1" highlightClick="0" endSnd="0"/>
                  </a:rPr>
                  <a:t>rkesslerx@gmail.com</a:t>
                </a:r>
              </a:p>
              <a:p>
                <a:pPr algn="ctr" defTabSz="825500">
                  <a:spcBef>
                    <a:spcPts val="0"/>
                  </a:spcBef>
                  <a:defRPr sz="3200"/>
                </a:pPr>
              </a:p>
              <a:p>
                <a:pPr algn="ctr" defTabSz="825500">
                  <a:spcBef>
                    <a:spcPts val="0"/>
                  </a:spcBef>
                  <a:defRPr sz="3200"/>
                </a:pPr>
                <a:r>
                  <a:t>Visit my poster: Friday 16:30-18:00</a:t>
                </a:r>
              </a:p>
            </p:txBody>
          </p:sp>
          <p:pic>
            <p:nvPicPr>
              <p:cNvPr id="261" name="pasted-movie.png" descr="pasted-movie.png"/>
              <p:cNvPicPr>
                <a:picLocks noChangeAspect="1"/>
              </p:cNvPicPr>
              <p:nvPr/>
            </p:nvPicPr>
            <p:blipFill>
              <a:blip r:embed="rId4">
                <a:extLst/>
              </a:blip>
              <a:stretch>
                <a:fillRect/>
              </a:stretch>
            </p:blipFill>
            <p:spPr>
              <a:xfrm>
                <a:off x="4491256" y="11670487"/>
                <a:ext cx="2767273" cy="3760654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</p:grpSp>
        <p:grpSp>
          <p:nvGrpSpPr>
            <p:cNvPr id="265" name="Group"/>
            <p:cNvGrpSpPr/>
            <p:nvPr/>
          </p:nvGrpSpPr>
          <p:grpSpPr>
            <a:xfrm>
              <a:off x="1179881" y="6833093"/>
              <a:ext cx="6328759" cy="1411152"/>
              <a:chOff x="0" y="0"/>
              <a:chExt cx="6328757" cy="1411150"/>
            </a:xfrm>
          </p:grpSpPr>
          <p:pic>
            <p:nvPicPr>
              <p:cNvPr id="263" name="48zpWwQoMlW1lUNs1Vk6nZNH81ReWz34KnVgQtdiAEWPEe9pJV6YBIPjk01pZPh7fLEchTrYEzmVFa4MGIh9jMp4Lf9_nbpEbMC6lAVy0b6N_OYH-AAtjsHeVloDQZh_naZn5Gqkc3cov7MV6XY7C6JYGw=s2048.png" descr="48zpWwQoMlW1lUNs1Vk6nZNH81ReWz34KnVgQtdiAEWPEe9pJV6YBIPjk01pZPh7fLEchTrYEzmVFa4MGIh9jMp4Lf9_nbpEbMC6lAVy0b6N_OYH-AAtjsHeVloDQZh_naZn5Gqkc3cov7MV6XY7C6JYGw=s2048.png"/>
              <p:cNvPicPr>
                <a:picLocks noChangeAspect="1"/>
              </p:cNvPicPr>
              <p:nvPr/>
            </p:nvPicPr>
            <p:blipFill>
              <a:blip r:embed="rId5">
                <a:extLst/>
              </a:blip>
              <a:srcRect l="0" t="34261" r="0" b="39088"/>
              <a:stretch>
                <a:fillRect/>
              </a:stretch>
            </p:blipFill>
            <p:spPr>
              <a:xfrm>
                <a:off x="0" y="0"/>
                <a:ext cx="6328758" cy="948730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64" name="Caption"/>
              <p:cNvSpPr/>
              <p:nvPr/>
            </p:nvSpPr>
            <p:spPr>
              <a:xfrm>
                <a:off x="0" y="1050329"/>
                <a:ext cx="6328758" cy="360822"/>
              </a:xfrm>
              <a:prstGeom prst="roundRect">
                <a:avLst>
                  <a:gd name="adj" fmla="val 0"/>
                </a:avLst>
              </a:prstGeom>
              <a:solidFill>
                <a:srgbClr val="000000">
                  <a:alpha val="0"/>
                </a:srgb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algn="ctr" defTabSz="914400">
                  <a:spcBef>
                    <a:spcPts val="0"/>
                  </a:spcBef>
                  <a:defRPr sz="18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x.com/skeidelab </a:t>
                </a:r>
              </a:p>
            </p:txBody>
          </p:sp>
        </p:grpSp>
        <p:grpSp>
          <p:nvGrpSpPr>
            <p:cNvPr id="268" name="Group"/>
            <p:cNvGrpSpPr/>
            <p:nvPr/>
          </p:nvGrpSpPr>
          <p:grpSpPr>
            <a:xfrm>
              <a:off x="276398" y="4305071"/>
              <a:ext cx="7781533" cy="2228601"/>
              <a:chOff x="0" y="0"/>
              <a:chExt cx="7781531" cy="2228600"/>
            </a:xfrm>
          </p:grpSpPr>
          <p:pic>
            <p:nvPicPr>
              <p:cNvPr id="266" name="Grafik 45" descr="Grafik 45"/>
              <p:cNvPicPr>
                <a:picLocks noChangeAspect="1"/>
              </p:cNvPicPr>
              <p:nvPr/>
            </p:nvPicPr>
            <p:blipFill>
              <a:blip r:embed="rId6">
                <a:extLst/>
              </a:blip>
              <a:srcRect l="0" t="4757" r="0" b="4757"/>
              <a:stretch>
                <a:fillRect/>
              </a:stretch>
            </p:blipFill>
            <p:spPr>
              <a:xfrm>
                <a:off x="0" y="0"/>
                <a:ext cx="7781532" cy="1766179"/>
              </a:xfrm>
              <a:prstGeom prst="rect">
                <a:avLst/>
              </a:prstGeom>
              <a:ln w="12700" cap="flat">
                <a:noFill/>
                <a:miter lim="400000"/>
              </a:ln>
              <a:effectLst/>
            </p:spPr>
          </p:pic>
          <p:sp>
            <p:nvSpPr>
              <p:cNvPr id="267" name="Caption"/>
              <p:cNvSpPr/>
              <p:nvPr/>
            </p:nvSpPr>
            <p:spPr>
              <a:xfrm>
                <a:off x="0" y="1867778"/>
                <a:ext cx="7781532" cy="360823"/>
              </a:xfrm>
              <a:prstGeom prst="roundRect">
                <a:avLst>
                  <a:gd name="adj" fmla="val 0"/>
                </a:avLst>
              </a:prstGeom>
              <a:solidFill>
                <a:srgbClr val="000000">
                  <a:alpha val="0"/>
                </a:srgbClr>
              </a:solidFill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val="1"/>
                </a:ext>
              </a:extLst>
            </p:spPr>
            <p:txBody>
              <a:bodyPr wrap="square" lIns="50800" tIns="50800" rIns="50800" bIns="50800" numCol="1" anchor="ctr">
                <a:noAutofit/>
              </a:bodyPr>
              <a:lstStyle>
                <a:lvl1pPr defTabSz="914400">
                  <a:spcBef>
                    <a:spcPts val="0"/>
                  </a:spcBef>
                  <a:defRPr sz="1800">
                    <a:latin typeface="Arial"/>
                    <a:ea typeface="Arial"/>
                    <a:cs typeface="Arial"/>
                    <a:sym typeface="Arial"/>
                  </a:defRPr>
                </a:lvl1pPr>
              </a:lstStyle>
              <a:p>
                <a:pPr/>
                <a:r>
                  <a:t>cbs.mpg.de/independent-research-groups/learning-in-early-childhood</a:t>
                </a:r>
              </a:p>
            </p:txBody>
          </p:sp>
        </p:grpSp>
      </p:grpSp>
      <p:sp>
        <p:nvSpPr>
          <p:cNvPr id="270" name="narrow filter,…"/>
          <p:cNvSpPr txBox="1"/>
          <p:nvPr/>
        </p:nvSpPr>
        <p:spPr>
          <a:xfrm>
            <a:off x="8493134" y="4585533"/>
            <a:ext cx="4037280" cy="1164337"/>
          </a:xfrm>
          <a:prstGeom prst="rect">
            <a:avLst/>
          </a:pr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r>
              <a:t>narrow filter,</a:t>
            </a:r>
          </a:p>
          <a:p>
            <a: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pPr>
            <a:r>
              <a:t>no artifact correction</a:t>
            </a:r>
          </a:p>
        </p:txBody>
      </p:sp>
      <p:sp>
        <p:nvSpPr>
          <p:cNvPr id="271" name="relax the narrow filter"/>
          <p:cNvSpPr txBox="1"/>
          <p:nvPr/>
        </p:nvSpPr>
        <p:spPr>
          <a:xfrm>
            <a:off x="8494759" y="7273347"/>
            <a:ext cx="4034029" cy="630937"/>
          </a:xfrm>
          <a:prstGeom prst="rect">
            <a:avLst/>
          </a:pr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relax the narrow filter</a:t>
            </a:r>
          </a:p>
        </p:txBody>
      </p:sp>
      <p:sp>
        <p:nvSpPr>
          <p:cNvPr id="272" name="carefully select artifact correction steps"/>
          <p:cNvSpPr txBox="1"/>
          <p:nvPr/>
        </p:nvSpPr>
        <p:spPr>
          <a:xfrm>
            <a:off x="8493134" y="9427759"/>
            <a:ext cx="4037280" cy="1697737"/>
          </a:xfrm>
          <a:prstGeom prst="rect">
            <a:avLst/>
          </a:prstGeom>
          <a:solidFill>
            <a:schemeClr val="accent1">
              <a:satOff val="-9155"/>
              <a:lumOff val="-32673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 algn="ctr" defTabSz="825500">
              <a:spcBef>
                <a:spcPts val="0"/>
              </a:spcBef>
              <a:defRPr sz="3200">
                <a:solidFill>
                  <a:srgbClr val="FFFFFF"/>
                </a:solidFill>
              </a:defRPr>
            </a:lvl1pPr>
          </a:lstStyle>
          <a:p>
            <a:pPr/>
            <a:r>
              <a:t>carefully select artifact correction steps</a:t>
            </a:r>
          </a:p>
        </p:txBody>
      </p:sp>
      <p:sp>
        <p:nvSpPr>
          <p:cNvPr id="273" name="Interpret timing ?"/>
          <p:cNvSpPr txBox="1"/>
          <p:nvPr/>
        </p:nvSpPr>
        <p:spPr>
          <a:xfrm>
            <a:off x="740626" y="6981896"/>
            <a:ext cx="5458423" cy="18382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Interpret timing ?</a:t>
            </a:r>
          </a:p>
        </p:txBody>
      </p:sp>
      <p:sp>
        <p:nvSpPr>
          <p:cNvPr id="274" name="Interpret spatial feature importance ?"/>
          <p:cNvSpPr txBox="1"/>
          <p:nvPr/>
        </p:nvSpPr>
        <p:spPr>
          <a:xfrm>
            <a:off x="740626" y="9357522"/>
            <a:ext cx="5458423" cy="18382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Interpret spatial feature importance ?</a:t>
            </a:r>
          </a:p>
        </p:txBody>
      </p:sp>
      <p:pic>
        <p:nvPicPr>
          <p:cNvPr id="275" name="pasted-movie.png" descr="pasted-movie.png"/>
          <p:cNvPicPr>
            <a:picLocks noChangeAspect="1"/>
          </p:cNvPicPr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9303681" y="9260122"/>
            <a:ext cx="2416185" cy="237813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  <p:timing>
    <p:tnLst>
      <p:par>
        <p:cTn id="1" nodeType="tmRoot" restart="never" dur="indefinite" fill="hold">
          <p:childTnLst>
            <p:seq concurrent="1" prevAc="none" nextAc="seek">
              <p:cTn id="2" nodeType="mainSeq" dur="indefinite" fill="hold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nodeType="clickEffect" presetSubtype="0" presetID="1" grpId="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nodeType="click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5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Class="entr" nodeType="withEffect" presetSubtype="0" presetID="1" grpId="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Class="entr" nodeType="clickEffect" presetSubtype="0" presetID="1" grpId="3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Class="entr" nodeType="click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27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nodeType="withEffect" presetSubtype="0" presetID="1" grpId="4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2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nodeType="clickEffect" presetSubtype="0" presetID="1" grpId="5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xit" nodeType="clickEffect" presetSubtype="0" presetID="1" grpId="6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nodeType="clickEffect" presetSubtype="0" presetID="1" grpId="7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nodeType="click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27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Class="entr" nodeType="withEffect" presetSubtype="0" presetID="1" grpId="8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2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Class="entr" nodeType="clickEffect" presetSubtype="0" presetID="1" grpId="9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Class="exit" nodeType="clickEffect" presetSubtype="0" presetID="1" grpId="10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Class="entr" nodeType="clickEffect" presetSubtype="0" presetID="1" grpId="11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Class="entr" nodeType="clickEffect" presetSubtype="0" presetID="1" grpId="12" fill="hold">
                                  <p:stCondLst>
                                    <p:cond delay="0"/>
                                  </p:stCondLst>
                                  <p:iterate type="el" backwards="0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  <p:bldLst>
      <p:bldP build="whole" bldLvl="1" animBg="1" rev="0" advAuto="0" spid="256" grpId="1"/>
      <p:bldP build="p" bldLvl="1" animBg="1" rev="0" advAuto="0" spid="273" grpId="4"/>
      <p:bldP build="p" bldLvl="1" animBg="1" rev="0" advAuto="0" spid="274" grpId="8"/>
      <p:bldP build="whole" bldLvl="1" animBg="1" rev="0" advAuto="0" spid="270" grpId="3"/>
      <p:bldP build="whole" bldLvl="1" animBg="1" rev="0" advAuto="0" spid="271" grpId="7"/>
      <p:bldP build="whole" bldLvl="1" animBg="1" rev="0" advAuto="0" spid="269" grpId="12"/>
      <p:bldP build="whole" bldLvl="1" animBg="1" rev="0" advAuto="0" spid="272" grpId="11"/>
      <p:bldP build="whole" bldLvl="1" animBg="1" rev="0" advAuto="0" spid="275" grpId="9"/>
      <p:bldP build="whole" bldLvl="1" animBg="1" rev="0" advAuto="0" spid="275" grpId="10"/>
      <p:bldP build="whole" bldLvl="1" animBg="1" rev="0" advAuto="0" spid="255" grpId="5"/>
      <p:bldP build="p" bldLvl="1" animBg="1" rev="0" advAuto="0" spid="258" grpId="2"/>
      <p:bldP build="whole" bldLvl="1" animBg="1" rev="0" advAuto="0" spid="255" grpId="6"/>
    </p:bldLst>
  </p:timing>
</p:sld>
</file>

<file path=ppt/theme/theme1.xml><?xml version="1.0" encoding="utf-8"?>
<a:theme xmlns:a="http://schemas.openxmlformats.org/drawingml/2006/main" xmlns:r="http://schemas.openxmlformats.org/officeDocument/2006/relationships" name="38_MinimalistLight">
  <a:themeElements>
    <a:clrScheme name="38_MinimalistLight">
      <a:dk1>
        <a:srgbClr val="53585F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8_Minimalist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8_Minimalis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8_MinimalistLight">
  <a:themeElements>
    <a:clrScheme name="38_MinimalistLight">
      <a:dk1>
        <a:srgbClr val="000000"/>
      </a:dk1>
      <a:lt1>
        <a:srgbClr val="FFFFFF"/>
      </a:lt1>
      <a:dk2>
        <a:srgbClr val="53585F"/>
      </a:dk2>
      <a:lt2>
        <a:srgbClr val="D5D5D5"/>
      </a:lt2>
      <a:accent1>
        <a:srgbClr val="9FAABA"/>
      </a:accent1>
      <a:accent2>
        <a:srgbClr val="88A7B2"/>
      </a:accent2>
      <a:accent3>
        <a:srgbClr val="94B9A3"/>
      </a:accent3>
      <a:accent4>
        <a:srgbClr val="F0BE5E"/>
      </a:accent4>
      <a:accent5>
        <a:srgbClr val="D5B7B7"/>
      </a:accent5>
      <a:accent6>
        <a:srgbClr val="B894B1"/>
      </a:accent6>
      <a:hlink>
        <a:srgbClr val="0000FF"/>
      </a:hlink>
      <a:folHlink>
        <a:srgbClr val="FF00FF"/>
      </a:folHlink>
    </a:clrScheme>
    <a:fontScheme name="38_MinimalistLight">
      <a:majorFont>
        <a:latin typeface="Produkt Extralight"/>
        <a:ea typeface="Produkt Extralight"/>
        <a:cs typeface="Produkt Extralight"/>
      </a:majorFont>
      <a:minorFont>
        <a:latin typeface="Produkt Extralight"/>
        <a:ea typeface="Produkt Extralight"/>
        <a:cs typeface="Produkt Extralight"/>
      </a:minorFont>
    </a:fontScheme>
    <a:fmtScheme name="38_Minimalis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satOff val="-9155"/>
            <a:lumOff val="-32673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>
              <a:satOff val="-9155"/>
              <a:lumOff val="-32673"/>
            </a:schemeClr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355600" rtl="0" fontAlgn="auto" latinLnBrk="0" hangingPunct="0">
          <a:lnSpc>
            <a:spcPct val="100000"/>
          </a:lnSpc>
          <a:spcBef>
            <a:spcPts val="47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000" u="none" kumimoji="0" normalizeH="0">
            <a:ln>
              <a:noFill/>
            </a:ln>
            <a:solidFill>
              <a:schemeClr val="accent1">
                <a:satOff val="-9155"/>
                <a:lumOff val="-32673"/>
              </a:schemeClr>
            </a:solidFill>
            <a:effectLst/>
            <a:uFillTx/>
            <a:latin typeface="Graphik Light"/>
            <a:ea typeface="Graphik Light"/>
            <a:cs typeface="Graphik Light"/>
            <a:sym typeface="Graphik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