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961013" cy="40325675"/>
  <p:notesSz cx="7315200" cy="9601200"/>
  <p:defaultTextStyle>
    <a:defPPr>
      <a:defRPr lang="de-DE"/>
    </a:defPPr>
    <a:lvl1pPr marL="0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6735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3469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0204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46938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3673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0407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57142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293876" algn="l" defTabSz="203673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702">
          <p15:clr>
            <a:srgbClr val="A4A3A4"/>
          </p15:clr>
        </p15:guide>
        <p15:guide id="2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A2"/>
    <a:srgbClr val="3BBA78"/>
    <a:srgbClr val="818286"/>
    <a:srgbClr val="FFFFFF"/>
    <a:srgbClr val="000000"/>
    <a:srgbClr val="44C38B"/>
    <a:srgbClr val="FF980D"/>
    <a:srgbClr val="FFC50D"/>
    <a:srgbClr val="ABDAD1"/>
    <a:srgbClr val="E84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56"/>
    <p:restoredTop sz="95243"/>
  </p:normalViewPr>
  <p:slideViewPr>
    <p:cSldViewPr snapToGrid="0" snapToObjects="1">
      <p:cViewPr>
        <p:scale>
          <a:sx n="33" d="100"/>
          <a:sy n="33" d="100"/>
        </p:scale>
        <p:origin x="-2442" y="3372"/>
      </p:cViewPr>
      <p:guideLst>
        <p:guide orient="horz" pos="12702"/>
        <p:guide pos="9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14720855084996E-2"/>
          <c:y val="6.8169465542470914E-2"/>
          <c:w val="0.91238527914491496"/>
          <c:h val="0.800377151418019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"/>
            <c:invertIfNegative val="0"/>
            <c:bubble3D val="0"/>
            <c:spPr>
              <a:solidFill>
                <a:srgbClr val="C0504D"/>
              </a:solidFill>
            </c:spPr>
          </c:dPt>
          <c:cat>
            <c:strRef>
              <c:f>Hoja1!$A$2:$A$6</c:f>
              <c:strCache>
                <c:ptCount val="5"/>
                <c:pt idx="0">
                  <c:v>&lt;50%</c:v>
                </c:pt>
                <c:pt idx="1">
                  <c:v>50-60%</c:v>
                </c:pt>
                <c:pt idx="2">
                  <c:v>60-70%</c:v>
                </c:pt>
                <c:pt idx="3">
                  <c:v>70-90%</c:v>
                </c:pt>
                <c:pt idx="4">
                  <c:v>90-100%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10</c:v>
                </c:pt>
                <c:pt idx="3">
                  <c:v>22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94676224"/>
        <c:axId val="136082496"/>
      </c:barChart>
      <c:catAx>
        <c:axId val="1946762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136082496"/>
        <c:crosses val="autoZero"/>
        <c:auto val="1"/>
        <c:lblAlgn val="ctr"/>
        <c:lblOffset val="100"/>
        <c:noMultiLvlLbl val="0"/>
      </c:catAx>
      <c:valAx>
        <c:axId val="13608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194676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0.1313</cdr:x>
      <cdr:y>0.16178</cdr:y>
    </cdr:from>
    <cdr:to>
      <cdr:x>0.34304</cdr:x>
      <cdr:y>0.56001</cdr:y>
    </cdr:to>
    <cdr:sp macro="" textlink="">
      <cdr:nvSpPr>
        <cdr:cNvPr id="2" name="Cuadro de texto 1"/>
        <cdr:cNvSpPr txBox="1"/>
      </cdr:nvSpPr>
      <cdr:spPr>
        <a:xfrm xmlns:a="http://schemas.openxmlformats.org/drawingml/2006/main">
          <a:off x="567055" y="3714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ES" sz="1100">
              <a:solidFill>
                <a:srgbClr val="C0504D"/>
              </a:solidFill>
            </a:rPr>
            <a:t>n=8</a:t>
          </a:r>
        </a:p>
      </cdr:txBody>
    </cdr:sp>
  </cdr:relSizeAnchor>
  <cdr:relSizeAnchor xmlns:cdr="http://schemas.openxmlformats.org/drawingml/2006/chartDrawing">
    <cdr:from>
      <cdr:x>0.4489</cdr:x>
      <cdr:y>0.16178</cdr:y>
    </cdr:from>
    <cdr:to>
      <cdr:x>0.66064</cdr:x>
      <cdr:y>0.56001</cdr:y>
    </cdr:to>
    <cdr:sp macro="" textlink="">
      <cdr:nvSpPr>
        <cdr:cNvPr id="3" name="Cuadro de texto 2"/>
        <cdr:cNvSpPr txBox="1"/>
      </cdr:nvSpPr>
      <cdr:spPr>
        <a:xfrm xmlns:a="http://schemas.openxmlformats.org/drawingml/2006/main">
          <a:off x="1938655" y="3714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s-ES" sz="1100"/>
        </a:p>
      </cdr:txBody>
    </cdr:sp>
  </cdr:relSizeAnchor>
  <cdr:relSizeAnchor xmlns:cdr="http://schemas.openxmlformats.org/drawingml/2006/chartDrawing">
    <cdr:from>
      <cdr:x>0.4489</cdr:x>
      <cdr:y>0.16178</cdr:y>
    </cdr:from>
    <cdr:to>
      <cdr:x>0.66064</cdr:x>
      <cdr:y>0.56001</cdr:y>
    </cdr:to>
    <cdr:sp macro="" textlink="">
      <cdr:nvSpPr>
        <cdr:cNvPr id="4" name="Cuadro de texto 3"/>
        <cdr:cNvSpPr txBox="1"/>
      </cdr:nvSpPr>
      <cdr:spPr>
        <a:xfrm xmlns:a="http://schemas.openxmlformats.org/drawingml/2006/main">
          <a:off x="1938655" y="3714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ES" sz="1100">
              <a:solidFill>
                <a:schemeClr val="accent1"/>
              </a:solidFill>
            </a:rPr>
            <a:t>n=41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147FFA5-BAE5-2E48-82E8-F7B9B8DC8B22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4888" y="720725"/>
            <a:ext cx="27654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334A6E-65BC-0745-A361-50A20037A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36735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73469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110204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146938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183673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220407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257142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293876" algn="l" defTabSz="2036735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4A6E-65BC-0745-A361-50A20037A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2076" y="12527100"/>
            <a:ext cx="26316861" cy="864388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4152" y="22851217"/>
            <a:ext cx="21672709" cy="10305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4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3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0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9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6735" y="1614899"/>
            <a:ext cx="6966228" cy="3440750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8051" y="1614899"/>
            <a:ext cx="20382667" cy="3440750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706" y="25912984"/>
            <a:ext cx="26316861" cy="8009127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706" y="17091746"/>
            <a:ext cx="26316861" cy="882123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673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346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020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46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367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040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5714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29387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8051" y="9409328"/>
            <a:ext cx="13674447" cy="26613081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8515" y="9409328"/>
            <a:ext cx="13674447" cy="26613081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8051" y="9026608"/>
            <a:ext cx="13679825" cy="376186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735" indent="0">
              <a:buNone/>
              <a:defRPr sz="8900" b="1"/>
            </a:lvl2pPr>
            <a:lvl3pPr marL="4073469" indent="0">
              <a:buNone/>
              <a:defRPr sz="8000" b="1"/>
            </a:lvl3pPr>
            <a:lvl4pPr marL="6110204" indent="0">
              <a:buNone/>
              <a:defRPr sz="7100" b="1"/>
            </a:lvl4pPr>
            <a:lvl5pPr marL="8146938" indent="0">
              <a:buNone/>
              <a:defRPr sz="7100" b="1"/>
            </a:lvl5pPr>
            <a:lvl6pPr marL="10183673" indent="0">
              <a:buNone/>
              <a:defRPr sz="7100" b="1"/>
            </a:lvl6pPr>
            <a:lvl7pPr marL="12220407" indent="0">
              <a:buNone/>
              <a:defRPr sz="7100" b="1"/>
            </a:lvl7pPr>
            <a:lvl8pPr marL="14257142" indent="0">
              <a:buNone/>
              <a:defRPr sz="7100" b="1"/>
            </a:lvl8pPr>
            <a:lvl9pPr marL="16293876" indent="0">
              <a:buNone/>
              <a:defRPr sz="71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8051" y="12788468"/>
            <a:ext cx="13679825" cy="23233939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7766" y="9026608"/>
            <a:ext cx="13685197" cy="376186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735" indent="0">
              <a:buNone/>
              <a:defRPr sz="8900" b="1"/>
            </a:lvl2pPr>
            <a:lvl3pPr marL="4073469" indent="0">
              <a:buNone/>
              <a:defRPr sz="8000" b="1"/>
            </a:lvl3pPr>
            <a:lvl4pPr marL="6110204" indent="0">
              <a:buNone/>
              <a:defRPr sz="7100" b="1"/>
            </a:lvl4pPr>
            <a:lvl5pPr marL="8146938" indent="0">
              <a:buNone/>
              <a:defRPr sz="7100" b="1"/>
            </a:lvl5pPr>
            <a:lvl6pPr marL="10183673" indent="0">
              <a:buNone/>
              <a:defRPr sz="7100" b="1"/>
            </a:lvl6pPr>
            <a:lvl7pPr marL="12220407" indent="0">
              <a:buNone/>
              <a:defRPr sz="7100" b="1"/>
            </a:lvl7pPr>
            <a:lvl8pPr marL="14257142" indent="0">
              <a:buNone/>
              <a:defRPr sz="7100" b="1"/>
            </a:lvl8pPr>
            <a:lvl9pPr marL="16293876" indent="0">
              <a:buNone/>
              <a:defRPr sz="71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7766" y="12788468"/>
            <a:ext cx="13685197" cy="23233939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8053" y="1605559"/>
            <a:ext cx="10185960" cy="683296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4896" y="1605562"/>
            <a:ext cx="17308066" cy="34416847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8053" y="8438524"/>
            <a:ext cx="10185960" cy="27583885"/>
          </a:xfrm>
        </p:spPr>
        <p:txBody>
          <a:bodyPr/>
          <a:lstStyle>
            <a:lvl1pPr marL="0" indent="0">
              <a:buNone/>
              <a:defRPr sz="6200"/>
            </a:lvl1pPr>
            <a:lvl2pPr marL="2036735" indent="0">
              <a:buNone/>
              <a:defRPr sz="5300"/>
            </a:lvl2pPr>
            <a:lvl3pPr marL="4073469" indent="0">
              <a:buNone/>
              <a:defRPr sz="4500"/>
            </a:lvl3pPr>
            <a:lvl4pPr marL="6110204" indent="0">
              <a:buNone/>
              <a:defRPr sz="4000"/>
            </a:lvl4pPr>
            <a:lvl5pPr marL="8146938" indent="0">
              <a:buNone/>
              <a:defRPr sz="4000"/>
            </a:lvl5pPr>
            <a:lvl6pPr marL="10183673" indent="0">
              <a:buNone/>
              <a:defRPr sz="4000"/>
            </a:lvl6pPr>
            <a:lvl7pPr marL="12220407" indent="0">
              <a:buNone/>
              <a:defRPr sz="4000"/>
            </a:lvl7pPr>
            <a:lvl8pPr marL="14257142" indent="0">
              <a:buNone/>
              <a:defRPr sz="4000"/>
            </a:lvl8pPr>
            <a:lvl9pPr marL="16293876" indent="0">
              <a:buNone/>
              <a:defRPr sz="4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8576" y="28227972"/>
            <a:ext cx="18576608" cy="333247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8576" y="3603174"/>
            <a:ext cx="18576608" cy="24195405"/>
          </a:xfrm>
        </p:spPr>
        <p:txBody>
          <a:bodyPr/>
          <a:lstStyle>
            <a:lvl1pPr marL="0" indent="0">
              <a:buNone/>
              <a:defRPr sz="14300"/>
            </a:lvl1pPr>
            <a:lvl2pPr marL="2036735" indent="0">
              <a:buNone/>
              <a:defRPr sz="12500"/>
            </a:lvl2pPr>
            <a:lvl3pPr marL="4073469" indent="0">
              <a:buNone/>
              <a:defRPr sz="10700"/>
            </a:lvl3pPr>
            <a:lvl4pPr marL="6110204" indent="0">
              <a:buNone/>
              <a:defRPr sz="8900"/>
            </a:lvl4pPr>
            <a:lvl5pPr marL="8146938" indent="0">
              <a:buNone/>
              <a:defRPr sz="8900"/>
            </a:lvl5pPr>
            <a:lvl6pPr marL="10183673" indent="0">
              <a:buNone/>
              <a:defRPr sz="8900"/>
            </a:lvl6pPr>
            <a:lvl7pPr marL="12220407" indent="0">
              <a:buNone/>
              <a:defRPr sz="8900"/>
            </a:lvl7pPr>
            <a:lvl8pPr marL="14257142" indent="0">
              <a:buNone/>
              <a:defRPr sz="8900"/>
            </a:lvl8pPr>
            <a:lvl9pPr marL="16293876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8576" y="31560445"/>
            <a:ext cx="18576608" cy="4732664"/>
          </a:xfrm>
        </p:spPr>
        <p:txBody>
          <a:bodyPr/>
          <a:lstStyle>
            <a:lvl1pPr marL="0" indent="0">
              <a:buNone/>
              <a:defRPr sz="6200"/>
            </a:lvl1pPr>
            <a:lvl2pPr marL="2036735" indent="0">
              <a:buNone/>
              <a:defRPr sz="5300"/>
            </a:lvl2pPr>
            <a:lvl3pPr marL="4073469" indent="0">
              <a:buNone/>
              <a:defRPr sz="4500"/>
            </a:lvl3pPr>
            <a:lvl4pPr marL="6110204" indent="0">
              <a:buNone/>
              <a:defRPr sz="4000"/>
            </a:lvl4pPr>
            <a:lvl5pPr marL="8146938" indent="0">
              <a:buNone/>
              <a:defRPr sz="4000"/>
            </a:lvl5pPr>
            <a:lvl6pPr marL="10183673" indent="0">
              <a:buNone/>
              <a:defRPr sz="4000"/>
            </a:lvl6pPr>
            <a:lvl7pPr marL="12220407" indent="0">
              <a:buNone/>
              <a:defRPr sz="4000"/>
            </a:lvl7pPr>
            <a:lvl8pPr marL="14257142" indent="0">
              <a:buNone/>
              <a:defRPr sz="4000"/>
            </a:lvl8pPr>
            <a:lvl9pPr marL="16293876" indent="0">
              <a:buNone/>
              <a:defRPr sz="4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8051" y="1614897"/>
            <a:ext cx="27864912" cy="6720946"/>
          </a:xfrm>
          <a:prstGeom prst="rect">
            <a:avLst/>
          </a:prstGeom>
        </p:spPr>
        <p:txBody>
          <a:bodyPr vert="horz" lIns="407347" tIns="203673" rIns="407347" bIns="203673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8051" y="9409328"/>
            <a:ext cx="27864912" cy="26613081"/>
          </a:xfrm>
          <a:prstGeom prst="rect">
            <a:avLst/>
          </a:prstGeom>
        </p:spPr>
        <p:txBody>
          <a:bodyPr vert="horz" lIns="407347" tIns="203673" rIns="407347" bIns="203673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8051" y="37375931"/>
            <a:ext cx="7224236" cy="2146968"/>
          </a:xfrm>
          <a:prstGeom prst="rect">
            <a:avLst/>
          </a:prstGeom>
        </p:spPr>
        <p:txBody>
          <a:bodyPr vert="horz" lIns="407347" tIns="203673" rIns="407347" bIns="203673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7FC4-C387-1C41-971F-AC4971E7125F}" type="datetimeFigureOut">
              <a:rPr lang="de-DE" smtClean="0"/>
              <a:t>14.01.2020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8346" y="37375931"/>
            <a:ext cx="9804321" cy="2146968"/>
          </a:xfrm>
          <a:prstGeom prst="rect">
            <a:avLst/>
          </a:prstGeom>
        </p:spPr>
        <p:txBody>
          <a:bodyPr vert="horz" lIns="407347" tIns="203673" rIns="407347" bIns="203673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8726" y="37375931"/>
            <a:ext cx="7224236" cy="2146968"/>
          </a:xfrm>
          <a:prstGeom prst="rect">
            <a:avLst/>
          </a:prstGeom>
        </p:spPr>
        <p:txBody>
          <a:bodyPr vert="horz" lIns="407347" tIns="203673" rIns="407347" bIns="203673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EDA2-AD0C-2448-A380-C19ACB6B9A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6735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7551" indent="-1527551" algn="l" defTabSz="2036735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9694" indent="-1272959" algn="l" defTabSz="2036735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1836" indent="-1018367" algn="l" defTabSz="2036735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28571" indent="-1018367" algn="l" defTabSz="2036735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5306" indent="-1018367" algn="l" defTabSz="2036735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2040" indent="-1018367" algn="l" defTabSz="2036735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8775" indent="-1018367" algn="l" defTabSz="2036735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5509" indent="-1018367" algn="l" defTabSz="2036735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2244" indent="-1018367" algn="l" defTabSz="2036735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6735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3469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0204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6938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673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0407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57142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3876" algn="l" defTabSz="203673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jp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24" Type="http://schemas.openxmlformats.org/officeDocument/2006/relationships/image" Target="../media/image19.jpeg"/><Relationship Id="rId5" Type="http://schemas.openxmlformats.org/officeDocument/2006/relationships/hyperlink" Target="mailto:kessler5@staff.uni-marburg.de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ildschirmfoto 2015-08-27 um 11.42.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500" y="0"/>
            <a:ext cx="10208513" cy="2693643"/>
          </a:xfrm>
          <a:prstGeom prst="rect">
            <a:avLst/>
          </a:prstGeom>
        </p:spPr>
      </p:pic>
      <p:sp>
        <p:nvSpPr>
          <p:cNvPr id="4" name="Text Box 1942"/>
          <p:cNvSpPr txBox="1">
            <a:spLocks noChangeArrowheads="1"/>
          </p:cNvSpPr>
          <p:nvPr/>
        </p:nvSpPr>
        <p:spPr bwMode="auto">
          <a:xfrm>
            <a:off x="448237" y="4288997"/>
            <a:ext cx="22506356" cy="18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89149" tIns="44575" rIns="89149" bIns="44575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latin typeface="+mn-lt"/>
              </a:rPr>
              <a:t>1 Laboratory for Multimodal Neuroimaging, Department of Psychiatry and Psychotherapy, University of Marburg, Marburg, Germany </a:t>
            </a:r>
          </a:p>
          <a:p>
            <a:pPr algn="ctr">
              <a:defRPr/>
            </a:pPr>
            <a:r>
              <a:rPr lang="en-US" sz="2800" i="1" dirty="0" smtClean="0">
                <a:latin typeface="+mn-lt"/>
              </a:rPr>
              <a:t>2 CMBB Center for Mind, Brain, and Behavior, University of Marburg &amp; University of Giessen, Germany</a:t>
            </a:r>
          </a:p>
          <a:p>
            <a:pPr algn="ctr">
              <a:defRPr/>
            </a:pPr>
            <a:r>
              <a:rPr lang="en-US" sz="2800" i="1" dirty="0" smtClean="0">
                <a:latin typeface="+mn-lt"/>
              </a:rPr>
              <a:t>3 Core-Unit </a:t>
            </a:r>
            <a:r>
              <a:rPr lang="en-US" sz="2800" i="1" dirty="0" err="1" smtClean="0">
                <a:latin typeface="+mn-lt"/>
              </a:rPr>
              <a:t>Brainimaging</a:t>
            </a:r>
            <a:r>
              <a:rPr lang="en-US" sz="2800" i="1" dirty="0" smtClean="0">
                <a:latin typeface="+mn-lt"/>
              </a:rPr>
              <a:t>, Department for Psychiatry, University of Marburg, Marburg, Germany</a:t>
            </a:r>
          </a:p>
          <a:p>
            <a:pPr algn="ctr">
              <a:defRPr/>
            </a:pPr>
            <a:r>
              <a:rPr lang="en-US" sz="2800" i="1" dirty="0" smtClean="0">
                <a:latin typeface="+mn-lt"/>
              </a:rPr>
              <a:t>* equal contribution</a:t>
            </a:r>
            <a:endParaRPr lang="en-US" sz="2800" i="1" dirty="0">
              <a:latin typeface="+mn-lt"/>
            </a:endParaRPr>
          </a:p>
        </p:txBody>
      </p:sp>
      <p:pic>
        <p:nvPicPr>
          <p:cNvPr id="5" name="Picture 1943" descr="PhUniMa_Logo-grau-indizi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489" y="3403892"/>
            <a:ext cx="6506939" cy="2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940"/>
          <p:cNvSpPr txBox="1">
            <a:spLocks noChangeArrowheads="1"/>
          </p:cNvSpPr>
          <p:nvPr/>
        </p:nvSpPr>
        <p:spPr bwMode="auto">
          <a:xfrm>
            <a:off x="1165847" y="3535212"/>
            <a:ext cx="22722189" cy="7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89149" tIns="44575" rIns="89149" bIns="44575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de-DE" sz="4000" b="1" cap="small" dirty="0" smtClean="0">
                <a:latin typeface="+mn-lt"/>
              </a:rPr>
              <a:t>*</a:t>
            </a:r>
            <a:r>
              <a:rPr lang="de-DE" sz="4000" b="1" cap="small" dirty="0" smtClean="0">
                <a:latin typeface="+mj-lt"/>
              </a:rPr>
              <a:t>Kessler R </a:t>
            </a:r>
            <a:r>
              <a:rPr lang="de-DE" sz="4000" b="1" cap="small" baseline="30000" dirty="0" smtClean="0">
                <a:latin typeface="+mj-lt"/>
              </a:rPr>
              <a:t>1,2</a:t>
            </a:r>
            <a:r>
              <a:rPr lang="de-DE" sz="4000" b="1" cap="small" dirty="0" smtClean="0">
                <a:latin typeface="+mj-lt"/>
              </a:rPr>
              <a:t>, *Albert i </a:t>
            </a:r>
            <a:r>
              <a:rPr lang="de-DE" sz="4000" b="1" cap="small" dirty="0" err="1" smtClean="0">
                <a:latin typeface="+mj-lt"/>
              </a:rPr>
              <a:t>Gracenea</a:t>
            </a:r>
            <a:r>
              <a:rPr lang="de-DE" sz="4000" b="1" cap="small" dirty="0" smtClean="0">
                <a:latin typeface="+mj-lt"/>
              </a:rPr>
              <a:t> P </a:t>
            </a:r>
            <a:r>
              <a:rPr lang="de-DE" sz="4000" b="1" cap="small" baseline="30000" dirty="0" smtClean="0">
                <a:latin typeface="+mj-lt"/>
              </a:rPr>
              <a:t>1,2</a:t>
            </a:r>
            <a:r>
              <a:rPr lang="de-DE" sz="4000" b="1" cap="small" dirty="0" smtClean="0">
                <a:latin typeface="+mj-lt"/>
              </a:rPr>
              <a:t>, *Zimmermann KM</a:t>
            </a:r>
            <a:r>
              <a:rPr lang="de-DE" sz="4000" b="1" cap="small" baseline="30000" dirty="0">
                <a:latin typeface="+mj-lt"/>
              </a:rPr>
              <a:t> </a:t>
            </a:r>
            <a:r>
              <a:rPr lang="de-DE" sz="4000" b="1" cap="small" baseline="30000" dirty="0" smtClean="0">
                <a:latin typeface="+mj-lt"/>
              </a:rPr>
              <a:t>1,2</a:t>
            </a:r>
            <a:r>
              <a:rPr lang="de-DE" sz="4000" b="1" cap="small" dirty="0" smtClean="0">
                <a:latin typeface="+mj-lt"/>
              </a:rPr>
              <a:t>,</a:t>
            </a:r>
            <a:r>
              <a:rPr lang="de-DE" sz="4000" b="1" cap="small" dirty="0">
                <a:latin typeface="+mj-lt"/>
              </a:rPr>
              <a:t> </a:t>
            </a:r>
            <a:r>
              <a:rPr lang="de-DE" sz="4000" b="1" cap="small" dirty="0" smtClean="0">
                <a:latin typeface="+mj-lt"/>
              </a:rPr>
              <a:t>Schmidt K</a:t>
            </a:r>
            <a:r>
              <a:rPr lang="de-DE" sz="4000" cap="small" baseline="30000" dirty="0" smtClean="0"/>
              <a:t>1</a:t>
            </a:r>
            <a:r>
              <a:rPr lang="de-DE" sz="4000" b="1" cap="small" baseline="30000" dirty="0" smtClean="0"/>
              <a:t> </a:t>
            </a:r>
            <a:r>
              <a:rPr lang="de-DE" sz="4000" b="1" cap="small" dirty="0" smtClean="0">
                <a:latin typeface="+mj-lt"/>
              </a:rPr>
              <a:t>&amp;</a:t>
            </a:r>
            <a:r>
              <a:rPr lang="de-DE" sz="4000" b="1" cap="small" dirty="0" smtClean="0">
                <a:latin typeface="+mj-lt"/>
              </a:rPr>
              <a:t> Jansen </a:t>
            </a:r>
            <a:r>
              <a:rPr lang="de-DE" sz="4000" b="1" cap="small" dirty="0" smtClean="0">
                <a:latin typeface="+mj-lt"/>
              </a:rPr>
              <a:t>A </a:t>
            </a:r>
            <a:r>
              <a:rPr lang="de-DE" sz="4000" b="1" cap="small" baseline="30000" dirty="0" smtClean="0">
                <a:latin typeface="+mj-lt"/>
              </a:rPr>
              <a:t>1,2,3</a:t>
            </a:r>
            <a:endParaRPr lang="en-GB" sz="4000" b="1" cap="small" baseline="30000" dirty="0">
              <a:latin typeface="+mj-lt"/>
            </a:endParaRPr>
          </a:p>
        </p:txBody>
      </p:sp>
      <p:sp>
        <p:nvSpPr>
          <p:cNvPr id="7" name="Rechteck 1"/>
          <p:cNvSpPr>
            <a:spLocks noChangeArrowheads="1"/>
          </p:cNvSpPr>
          <p:nvPr/>
        </p:nvSpPr>
        <p:spPr bwMode="auto">
          <a:xfrm>
            <a:off x="528933" y="438302"/>
            <a:ext cx="21415333" cy="25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386" tIns="36191" rIns="72386" bIns="36191" anchor="ctr">
            <a:spAutoFit/>
          </a:bodyPr>
          <a:lstStyle/>
          <a:p>
            <a:pPr algn="ctr"/>
            <a:r>
              <a:rPr lang="de-DE" b="1" cap="small" dirty="0"/>
              <a:t>a</a:t>
            </a:r>
            <a:r>
              <a:rPr lang="de-DE" b="1" cap="small" dirty="0" smtClean="0"/>
              <a:t> bilateral </a:t>
            </a:r>
            <a:r>
              <a:rPr lang="de-DE" b="1" cap="small" dirty="0" err="1" smtClean="0"/>
              <a:t>model</a:t>
            </a:r>
            <a:r>
              <a:rPr lang="de-DE" b="1" cap="small" dirty="0" smtClean="0"/>
              <a:t> </a:t>
            </a:r>
            <a:r>
              <a:rPr lang="de-DE" b="1" cap="small" dirty="0" err="1" smtClean="0"/>
              <a:t>of</a:t>
            </a:r>
            <a:r>
              <a:rPr lang="de-DE" b="1" cap="small" dirty="0" smtClean="0"/>
              <a:t> </a:t>
            </a:r>
            <a:r>
              <a:rPr lang="de-DE" b="1" cap="small" dirty="0" err="1" smtClean="0"/>
              <a:t>congenital</a:t>
            </a:r>
            <a:r>
              <a:rPr lang="de-DE" b="1" cap="small" dirty="0" smtClean="0"/>
              <a:t> </a:t>
            </a:r>
            <a:r>
              <a:rPr lang="de-DE" b="1" cap="small" dirty="0" err="1" smtClean="0"/>
              <a:t>prosopagnosia</a:t>
            </a:r>
            <a:r>
              <a:rPr lang="de-DE" b="1" cap="small" dirty="0" smtClean="0"/>
              <a:t> – </a:t>
            </a:r>
            <a:r>
              <a:rPr lang="de-DE" b="1" cap="small" dirty="0" err="1" smtClean="0"/>
              <a:t>connectivity</a:t>
            </a:r>
            <a:r>
              <a:rPr lang="de-DE" b="1" cap="small" dirty="0" smtClean="0"/>
              <a:t> </a:t>
            </a:r>
            <a:r>
              <a:rPr lang="de-DE" b="1" cap="small" dirty="0" err="1" smtClean="0"/>
              <a:t>between</a:t>
            </a:r>
            <a:r>
              <a:rPr lang="de-DE" b="1" cap="small" dirty="0" smtClean="0"/>
              <a:t> </a:t>
            </a:r>
            <a:r>
              <a:rPr lang="de-DE" b="1" cap="small" dirty="0" smtClean="0"/>
              <a:t>FFA </a:t>
            </a:r>
            <a:r>
              <a:rPr lang="de-DE" b="1" cap="small" dirty="0" smtClean="0"/>
              <a:t>&amp; </a:t>
            </a:r>
            <a:r>
              <a:rPr lang="de-DE" b="1" cap="small" dirty="0" smtClean="0"/>
              <a:t>ATL</a:t>
            </a:r>
          </a:p>
        </p:txBody>
      </p:sp>
      <p:sp>
        <p:nvSpPr>
          <p:cNvPr id="22" name="Text Box 1959"/>
          <p:cNvSpPr txBox="1">
            <a:spLocks noChangeArrowheads="1"/>
          </p:cNvSpPr>
          <p:nvPr/>
        </p:nvSpPr>
        <p:spPr bwMode="auto">
          <a:xfrm>
            <a:off x="11835423" y="37895266"/>
            <a:ext cx="7267818" cy="267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89149" tIns="44575" rIns="89149" bIns="44575">
            <a:spAutoFit/>
          </a:bodyPr>
          <a:lstStyle>
            <a:lvl1pPr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2800" b="1" dirty="0" smtClean="0">
                <a:latin typeface="+mj-lt"/>
              </a:rPr>
              <a:t>Correspondence: </a:t>
            </a:r>
          </a:p>
          <a:p>
            <a:pPr algn="ctr"/>
            <a:r>
              <a:rPr lang="en-GB" sz="2800" b="1" dirty="0" smtClean="0">
                <a:latin typeface="+mj-lt"/>
              </a:rPr>
              <a:t>Roman Kessler</a:t>
            </a:r>
          </a:p>
          <a:p>
            <a:pPr algn="ctr"/>
            <a:r>
              <a:rPr lang="en-GB" sz="2800" b="1" dirty="0" smtClean="0">
                <a:latin typeface="+mj-lt"/>
              </a:rPr>
              <a:t>Laboratory for Multimodal Neuroimaging</a:t>
            </a:r>
          </a:p>
          <a:p>
            <a:pPr algn="ctr"/>
            <a:r>
              <a:rPr lang="en-GB" sz="2800" b="1" dirty="0" smtClean="0">
                <a:latin typeface="+mj-lt"/>
                <a:hlinkClick r:id="rId5"/>
              </a:rPr>
              <a:t>kessler5@staff.uni-marburg.de</a:t>
            </a:r>
            <a:endParaRPr lang="en-GB" sz="2800" b="1" dirty="0" smtClean="0">
              <a:latin typeface="+mj-lt"/>
            </a:endParaRPr>
          </a:p>
          <a:p>
            <a:pPr algn="ctr"/>
            <a:r>
              <a:rPr lang="en-GB" sz="2800" dirty="0">
                <a:latin typeface="+mj-lt"/>
              </a:rPr>
              <a:t>DGBP/AGNP, </a:t>
            </a:r>
            <a:r>
              <a:rPr lang="en-GB" sz="2800" dirty="0" smtClean="0">
                <a:latin typeface="+mj-lt"/>
              </a:rPr>
              <a:t>March </a:t>
            </a:r>
            <a:r>
              <a:rPr lang="en-GB" sz="2800" dirty="0">
                <a:latin typeface="+mj-lt"/>
              </a:rPr>
              <a:t>2020, Berlin</a:t>
            </a:r>
          </a:p>
          <a:p>
            <a:pPr algn="ctr"/>
            <a:endParaRPr lang="en-GB" sz="2800" b="1" dirty="0" smtClean="0">
              <a:latin typeface="+mj-lt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06357" y="6180084"/>
            <a:ext cx="14596244" cy="10793466"/>
          </a:xfrm>
          <a:prstGeom prst="roundRect">
            <a:avLst>
              <a:gd name="adj" fmla="val 7122"/>
            </a:avLst>
          </a:prstGeom>
          <a:ln w="76200" cmpd="sng">
            <a:solidFill>
              <a:srgbClr val="3BBA78"/>
            </a:solidFill>
          </a:ln>
          <a:effectLst>
            <a:outerShdw blurRad="292100" dist="38100" dir="2700000" sx="101000" sy="101000" algn="tl" rotWithShape="0">
              <a:srgbClr val="034DA2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cap="small" dirty="0" smtClean="0">
                <a:solidFill>
                  <a:srgbClr val="034DA2"/>
                </a:solidFill>
              </a:rPr>
              <a:t>What is prosopagnosia?</a:t>
            </a:r>
            <a:endParaRPr lang="en-US" sz="4800" b="1" cap="small" dirty="0">
              <a:solidFill>
                <a:srgbClr val="034DA2"/>
              </a:solidFill>
            </a:endParaRPr>
          </a:p>
          <a:p>
            <a:pPr algn="just"/>
            <a:r>
              <a:rPr lang="en-US" sz="2800" dirty="0" smtClean="0"/>
              <a:t>Face perception is an important human ability that uses large parts of cortical resources.</a:t>
            </a:r>
          </a:p>
          <a:p>
            <a:pPr algn="just"/>
            <a:r>
              <a:rPr lang="en-US" sz="2800" dirty="0" smtClean="0"/>
              <a:t>Prosopagnosia is a condition, in which face perception is affected (“face blindness”).</a:t>
            </a:r>
          </a:p>
          <a:p>
            <a:pPr algn="just"/>
            <a:r>
              <a:rPr lang="en-US" sz="2800" dirty="0" smtClean="0"/>
              <a:t>We differentiate between:</a:t>
            </a:r>
          </a:p>
          <a:p>
            <a:pPr marL="571500" indent="-571500" algn="just">
              <a:buFontTx/>
              <a:buChar char="-"/>
            </a:pPr>
            <a:r>
              <a:rPr lang="en-US" sz="2800" b="1" dirty="0" smtClean="0"/>
              <a:t>Acquired prosopagnosia, </a:t>
            </a:r>
          </a:p>
          <a:p>
            <a:pPr marL="2608235" lvl="1" indent="-571500" algn="just">
              <a:buFontTx/>
              <a:buChar char="-"/>
            </a:pPr>
            <a:r>
              <a:rPr lang="en-US" sz="2800" dirty="0" smtClean="0"/>
              <a:t>an acquired cerebral damage in regions related to face perception or recognition of identities</a:t>
            </a:r>
          </a:p>
          <a:p>
            <a:pPr marL="571500" indent="-571500" algn="just">
              <a:buFontTx/>
              <a:buChar char="-"/>
            </a:pPr>
            <a:r>
              <a:rPr lang="en-US" sz="2800" b="1" dirty="0" smtClean="0"/>
              <a:t>Congenital/developmental prosopagnosia</a:t>
            </a:r>
            <a:r>
              <a:rPr lang="en-US" sz="2800" dirty="0" smtClean="0"/>
              <a:t>,</a:t>
            </a:r>
          </a:p>
          <a:p>
            <a:pPr marL="2608235" lvl="1" indent="-571500" algn="just">
              <a:buFontTx/>
              <a:buChar char="-"/>
            </a:pPr>
            <a:r>
              <a:rPr lang="en-US" sz="2800" dirty="0"/>
              <a:t>h</a:t>
            </a:r>
            <a:r>
              <a:rPr lang="en-US" sz="2800" dirty="0" smtClean="0"/>
              <a:t>eterogeneous disabilities of (mainly) identity recognitions with no macroscopic changes in  cerebral </a:t>
            </a:r>
            <a:r>
              <a:rPr lang="en-US" sz="2800" dirty="0" smtClean="0"/>
              <a:t>structure</a:t>
            </a:r>
          </a:p>
          <a:p>
            <a:pPr algn="just"/>
            <a:r>
              <a:rPr lang="en-US" sz="2800" b="1" dirty="0" smtClean="0"/>
              <a:t>The nature of Congenital prosopagnosia</a:t>
            </a:r>
            <a:endParaRPr lang="en-US" sz="2800" dirty="0" smtClean="0"/>
          </a:p>
          <a:p>
            <a:pPr marL="457200" indent="-457200" algn="just">
              <a:buFontTx/>
              <a:buChar char="-"/>
            </a:pPr>
            <a:r>
              <a:rPr lang="en-US" sz="2800" b="1" dirty="0" smtClean="0"/>
              <a:t>Pathological view</a:t>
            </a:r>
          </a:p>
          <a:p>
            <a:pPr marL="2493935" lvl="1" indent="-457200" algn="just">
              <a:buFontTx/>
              <a:buChar char="-"/>
            </a:pPr>
            <a:r>
              <a:rPr lang="en-US" sz="2800" dirty="0"/>
              <a:t>congenital </a:t>
            </a:r>
            <a:r>
              <a:rPr lang="en-US" sz="2800" dirty="0" err="1" smtClean="0"/>
              <a:t>prosopagnostics</a:t>
            </a:r>
            <a:r>
              <a:rPr lang="en-US" sz="2800" dirty="0" smtClean="0"/>
              <a:t> </a:t>
            </a:r>
            <a:r>
              <a:rPr lang="en-US" sz="2800" dirty="0"/>
              <a:t>form an own sub-population with a pathologic development of face </a:t>
            </a:r>
            <a:r>
              <a:rPr lang="en-US" sz="2800" dirty="0" smtClean="0"/>
              <a:t>perception</a:t>
            </a:r>
            <a:endParaRPr lang="en-US" sz="2800" dirty="0" smtClean="0"/>
          </a:p>
          <a:p>
            <a:pPr marL="457200" indent="-457200" algn="just">
              <a:buFontTx/>
              <a:buChar char="-"/>
            </a:pPr>
            <a:r>
              <a:rPr lang="en-US" sz="2800" b="1" dirty="0" smtClean="0"/>
              <a:t>Normative view</a:t>
            </a:r>
          </a:p>
          <a:p>
            <a:pPr marL="2493935" lvl="1" indent="-457200" algn="just">
              <a:buFontTx/>
              <a:buChar char="-"/>
            </a:pPr>
            <a:r>
              <a:rPr lang="en-US" sz="2800" dirty="0" smtClean="0"/>
              <a:t>congenital </a:t>
            </a:r>
            <a:r>
              <a:rPr lang="en-US" sz="2800" dirty="0" err="1" smtClean="0"/>
              <a:t>prosopagnostics</a:t>
            </a:r>
            <a:r>
              <a:rPr lang="en-US" sz="2800" dirty="0" smtClean="0"/>
              <a:t> are “just extremely bad” in face recognition, therefore on the lower extreme of a normal distribution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endParaRPr lang="en-US" sz="2800" dirty="0" smtClean="0"/>
          </a:p>
          <a:p>
            <a:pPr algn="just"/>
            <a:r>
              <a:rPr lang="en-US" sz="2800" dirty="0" smtClean="0"/>
              <a:t>We work with </a:t>
            </a:r>
            <a:r>
              <a:rPr lang="en-US" sz="2800" b="1" dirty="0" smtClean="0"/>
              <a:t>the normative view of congenital prosopagnosia</a:t>
            </a:r>
            <a:r>
              <a:rPr lang="en-US" sz="2800" dirty="0" smtClean="0"/>
              <a:t>. Our aim is to assess bilateral connectivity in two nodes of the face perception network – the Fusiform Face Area (FFA) and the Anterior Temporal Face Area (ATL</a:t>
            </a:r>
            <a:r>
              <a:rPr lang="en-US" sz="2800" dirty="0" smtClean="0"/>
              <a:t>). Previous studies have shown reduced ATL activation in congenital  </a:t>
            </a:r>
            <a:r>
              <a:rPr lang="en-US" sz="2800" dirty="0" err="1" smtClean="0"/>
              <a:t>prosopagnostics</a:t>
            </a:r>
            <a:r>
              <a:rPr lang="en-US" sz="2800" dirty="0" smtClean="0"/>
              <a:t>. We assume it comes from disrupted forward-connectivity from FFA.</a:t>
            </a:r>
            <a:r>
              <a:rPr lang="en-US" sz="2800" dirty="0" smtClean="0"/>
              <a:t>  To test this hypothesis, we examined </a:t>
            </a:r>
            <a:r>
              <a:rPr lang="en-US" sz="2800" dirty="0" smtClean="0"/>
              <a:t>a group of </a:t>
            </a:r>
            <a:r>
              <a:rPr lang="en-US" sz="2800" dirty="0" smtClean="0"/>
              <a:t>healthy subjects.</a:t>
            </a:r>
            <a:endParaRPr lang="en-US" sz="2800" dirty="0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548028" y="17500485"/>
            <a:ext cx="14512902" cy="8253085"/>
          </a:xfrm>
          <a:prstGeom prst="roundRect">
            <a:avLst>
              <a:gd name="adj" fmla="val 7122"/>
            </a:avLst>
          </a:prstGeom>
          <a:ln w="76200" cmpd="sng">
            <a:solidFill>
              <a:srgbClr val="3BBA78"/>
            </a:solidFill>
          </a:ln>
          <a:effectLst>
            <a:outerShdw blurRad="292100" dist="38100" dir="2700000" sx="101000" sy="101000" algn="tl" rotWithShape="0">
              <a:srgbClr val="034DA2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cap="small" dirty="0" smtClean="0">
                <a:solidFill>
                  <a:srgbClr val="034DA2"/>
                </a:solidFill>
              </a:rPr>
              <a:t>Cambridge face memory test</a:t>
            </a:r>
            <a:endParaRPr lang="en-US" sz="4800" b="1" cap="small" dirty="0">
              <a:solidFill>
                <a:srgbClr val="034DA2"/>
              </a:solidFill>
            </a:endParaRPr>
          </a:p>
          <a:p>
            <a:pPr algn="just"/>
            <a:r>
              <a:rPr lang="de-DE" sz="1800" dirty="0" err="1"/>
              <a:t>Carrow</a:t>
            </a:r>
            <a:r>
              <a:rPr lang="de-DE" sz="1800" dirty="0"/>
              <a:t>, Dalrymple &amp; Barton (2016), </a:t>
            </a:r>
            <a:r>
              <a:rPr lang="de-DE" sz="1800" dirty="0" err="1"/>
              <a:t>Duchaine</a:t>
            </a:r>
            <a:r>
              <a:rPr lang="de-DE" sz="1800" dirty="0"/>
              <a:t> &amp; </a:t>
            </a:r>
            <a:r>
              <a:rPr lang="de-DE" sz="1800" dirty="0" err="1"/>
              <a:t>Nakayama</a:t>
            </a:r>
            <a:r>
              <a:rPr lang="de-DE" sz="1800" dirty="0"/>
              <a:t> (2006</a:t>
            </a:r>
            <a:r>
              <a:rPr lang="de-DE" sz="1800" dirty="0" smtClean="0"/>
              <a:t>)</a:t>
            </a:r>
            <a:endParaRPr lang="de-DE" sz="2800" dirty="0" smtClean="0"/>
          </a:p>
          <a:p>
            <a:pPr algn="just"/>
            <a:endParaRPr lang="de-DE" sz="2800" dirty="0" smtClean="0"/>
          </a:p>
          <a:p>
            <a:pPr algn="just"/>
            <a:r>
              <a:rPr lang="de-DE" sz="2800" dirty="0" err="1"/>
              <a:t>T</a:t>
            </a:r>
            <a:r>
              <a:rPr lang="de-DE" sz="2800" dirty="0" err="1" smtClean="0"/>
              <a:t>o</a:t>
            </a:r>
            <a:r>
              <a:rPr lang="de-DE" sz="2800" dirty="0" smtClean="0"/>
              <a:t> </a:t>
            </a:r>
            <a:r>
              <a:rPr lang="de-DE" sz="2800" dirty="0" err="1" smtClean="0"/>
              <a:t>determine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individual </a:t>
            </a:r>
            <a:r>
              <a:rPr lang="de-DE" sz="2800" dirty="0" err="1" smtClean="0"/>
              <a:t>face</a:t>
            </a:r>
            <a:r>
              <a:rPr lang="de-DE" sz="2800" dirty="0" smtClean="0"/>
              <a:t> </a:t>
            </a:r>
            <a:r>
              <a:rPr lang="de-DE" sz="2800" dirty="0" err="1" smtClean="0"/>
              <a:t>recognition</a:t>
            </a:r>
            <a:r>
              <a:rPr lang="de-DE" sz="2800" dirty="0" smtClean="0"/>
              <a:t> </a:t>
            </a:r>
            <a:r>
              <a:rPr lang="de-DE" sz="2800" dirty="0" err="1" smtClean="0"/>
              <a:t>ability</a:t>
            </a:r>
            <a:r>
              <a:rPr lang="de-DE" sz="2800" dirty="0" smtClean="0"/>
              <a:t>.</a:t>
            </a:r>
            <a:endParaRPr lang="de-DE" sz="2800" dirty="0" smtClean="0"/>
          </a:p>
          <a:p>
            <a:pPr algn="just"/>
            <a:endParaRPr lang="de-DE" sz="2800" dirty="0" smtClean="0"/>
          </a:p>
          <a:p>
            <a:pPr algn="just"/>
            <a:r>
              <a:rPr lang="de-DE" sz="2800" dirty="0" err="1" smtClean="0"/>
              <a:t>Method</a:t>
            </a:r>
            <a:r>
              <a:rPr lang="de-DE" sz="2800" dirty="0" smtClean="0"/>
              <a:t>:</a:t>
            </a:r>
            <a:endParaRPr lang="de-DE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encoding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6 </a:t>
            </a:r>
            <a:r>
              <a:rPr lang="de-DE" sz="2800" dirty="0" err="1" smtClean="0"/>
              <a:t>individuals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retrieval</a:t>
            </a:r>
            <a:r>
              <a:rPr lang="de-DE" sz="2800" dirty="0" smtClean="0"/>
              <a:t> in a </a:t>
            </a:r>
            <a:r>
              <a:rPr lang="de-DE" sz="2800" dirty="0" err="1" smtClean="0"/>
              <a:t>series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faces</a:t>
            </a:r>
            <a:r>
              <a:rPr lang="de-DE" sz="2800" dirty="0" smtClean="0"/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repeat</a:t>
            </a:r>
            <a:r>
              <a:rPr lang="de-DE" sz="2800" dirty="0" smtClean="0"/>
              <a:t> </a:t>
            </a:r>
            <a:r>
              <a:rPr lang="de-DE" sz="2800" dirty="0" err="1" smtClean="0"/>
              <a:t>encoding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retrieval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</a:p>
          <a:p>
            <a:pPr algn="just"/>
            <a:r>
              <a:rPr lang="de-DE" sz="2800" dirty="0" smtClean="0"/>
              <a:t>      </a:t>
            </a:r>
            <a:r>
              <a:rPr lang="de-DE" sz="2800" dirty="0" err="1" smtClean="0"/>
              <a:t>variying</a:t>
            </a:r>
            <a:r>
              <a:rPr lang="de-DE" sz="2800" dirty="0" smtClean="0"/>
              <a:t> </a:t>
            </a:r>
            <a:r>
              <a:rPr lang="de-DE" sz="2800" dirty="0" err="1" smtClean="0"/>
              <a:t>illuminations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faces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repeat</a:t>
            </a:r>
            <a:r>
              <a:rPr lang="de-DE" sz="2800" dirty="0" smtClean="0"/>
              <a:t> </a:t>
            </a:r>
            <a:r>
              <a:rPr lang="de-DE" sz="2800" dirty="0" err="1" smtClean="0"/>
              <a:t>encoding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retrieval</a:t>
            </a:r>
            <a:r>
              <a:rPr lang="de-DE" sz="2800" dirty="0"/>
              <a:t> </a:t>
            </a:r>
            <a:r>
              <a:rPr lang="de-DE" sz="2800" dirty="0" err="1" smtClean="0"/>
              <a:t>with</a:t>
            </a:r>
            <a:endParaRPr lang="de-DE" sz="2800" dirty="0" smtClean="0"/>
          </a:p>
          <a:p>
            <a:pPr algn="just"/>
            <a:r>
              <a:rPr lang="de-DE" sz="2800" dirty="0" smtClean="0"/>
              <a:t>      </a:t>
            </a:r>
            <a:r>
              <a:rPr lang="de-DE" sz="2800" dirty="0" err="1" smtClean="0"/>
              <a:t>noisy</a:t>
            </a:r>
            <a:r>
              <a:rPr lang="de-DE" sz="2800" dirty="0" smtClean="0"/>
              <a:t> </a:t>
            </a:r>
            <a:r>
              <a:rPr lang="de-DE" sz="2800" dirty="0" err="1" smtClean="0"/>
              <a:t>images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/>
              <a:t>threshold</a:t>
            </a:r>
            <a:r>
              <a:rPr lang="de-DE" sz="2800" dirty="0"/>
              <a:t> : &lt;58% </a:t>
            </a:r>
            <a:r>
              <a:rPr lang="de-DE" sz="2800" dirty="0" err="1"/>
              <a:t>accuracy</a:t>
            </a:r>
            <a:endParaRPr lang="de-DE" sz="2800" dirty="0"/>
          </a:p>
          <a:p>
            <a:pPr algn="just"/>
            <a:r>
              <a:rPr lang="de-DE" sz="2800" dirty="0"/>
              <a:t>	 </a:t>
            </a:r>
            <a:r>
              <a:rPr lang="de-DE" sz="2800" dirty="0">
                <a:sym typeface="Wingdings" pitchFamily="2" charset="2"/>
              </a:rPr>
              <a:t> </a:t>
            </a:r>
            <a:r>
              <a:rPr lang="de-DE" sz="2800" dirty="0" err="1">
                <a:sym typeface="Wingdings" pitchFamily="2" charset="2"/>
              </a:rPr>
              <a:t>congenital</a:t>
            </a:r>
            <a:r>
              <a:rPr lang="de-DE" sz="2800" dirty="0">
                <a:sym typeface="Wingdings" pitchFamily="2" charset="2"/>
              </a:rPr>
              <a:t> </a:t>
            </a:r>
            <a:r>
              <a:rPr lang="de-DE" sz="2800" dirty="0" err="1" smtClean="0">
                <a:sym typeface="Wingdings" pitchFamily="2" charset="2"/>
              </a:rPr>
              <a:t>prosopagnosia</a:t>
            </a:r>
            <a:endParaRPr lang="de-DE" sz="2800" dirty="0" smtClean="0"/>
          </a:p>
          <a:p>
            <a:pPr algn="just"/>
            <a:endParaRPr lang="de-DE" sz="2800" dirty="0"/>
          </a:p>
          <a:p>
            <a:pPr algn="just"/>
            <a:r>
              <a:rPr lang="de-DE" sz="2800" dirty="0" err="1" smtClean="0"/>
              <a:t>Result</a:t>
            </a:r>
            <a:r>
              <a:rPr lang="de-DE" sz="2800" dirty="0" smtClean="0"/>
              <a:t>: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smtClean="0"/>
              <a:t>8 </a:t>
            </a:r>
            <a:r>
              <a:rPr lang="de-DE" sz="2800" dirty="0" err="1" smtClean="0"/>
              <a:t>prosopagnostics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smtClean="0"/>
              <a:t>41 </a:t>
            </a:r>
            <a:r>
              <a:rPr lang="de-DE" sz="2800" dirty="0" smtClean="0"/>
              <a:t>non-</a:t>
            </a:r>
            <a:r>
              <a:rPr lang="de-DE" sz="2800" dirty="0" err="1" smtClean="0"/>
              <a:t>prosopagnostics</a:t>
            </a:r>
            <a:endParaRPr lang="de-DE" sz="2800" dirty="0" smtClean="0"/>
          </a:p>
          <a:p>
            <a:pPr algn="just"/>
            <a:endParaRPr lang="de-DE" sz="4000" dirty="0" smtClean="0"/>
          </a:p>
          <a:p>
            <a:pPr lvl="4" algn="just"/>
            <a:r>
              <a:rPr lang="de-DE" sz="4000" dirty="0" smtClean="0"/>
              <a:t>	</a:t>
            </a:r>
          </a:p>
          <a:p>
            <a:pPr algn="just"/>
            <a:endParaRPr lang="de-DE" sz="4000" dirty="0" smtClean="0"/>
          </a:p>
          <a:p>
            <a:pPr algn="just"/>
            <a:endParaRPr lang="de-DE" sz="4000" dirty="0"/>
          </a:p>
          <a:p>
            <a:pPr algn="just"/>
            <a:endParaRPr lang="de-DE" sz="4000" dirty="0" smtClean="0"/>
          </a:p>
          <a:p>
            <a:pPr algn="just"/>
            <a:endParaRPr lang="de-DE" sz="4000" dirty="0" smtClean="0"/>
          </a:p>
          <a:p>
            <a:pPr algn="just"/>
            <a:endParaRPr lang="de-DE" sz="4000" dirty="0" smtClean="0"/>
          </a:p>
          <a:p>
            <a:pPr algn="just"/>
            <a:endParaRPr lang="en-US" sz="6600" b="1" dirty="0"/>
          </a:p>
        </p:txBody>
      </p:sp>
      <p:sp>
        <p:nvSpPr>
          <p:cNvPr id="36" name="Abgerundetes Rechteck 35"/>
          <p:cNvSpPr/>
          <p:nvPr/>
        </p:nvSpPr>
        <p:spPr>
          <a:xfrm>
            <a:off x="15899515" y="16623149"/>
            <a:ext cx="14529699" cy="17650709"/>
          </a:xfrm>
          <a:prstGeom prst="roundRect">
            <a:avLst>
              <a:gd name="adj" fmla="val 7122"/>
            </a:avLst>
          </a:prstGeom>
          <a:ln w="76200" cmpd="sng">
            <a:solidFill>
              <a:srgbClr val="3BBA78"/>
            </a:solidFill>
          </a:ln>
          <a:effectLst>
            <a:outerShdw blurRad="292100" dist="38100" dir="2700000" sx="101000" sy="101000" algn="tl" rotWithShape="0">
              <a:srgbClr val="034DA2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cap="small" dirty="0" smtClean="0">
                <a:solidFill>
                  <a:srgbClr val="034DA2"/>
                </a:solidFill>
              </a:rPr>
              <a:t>A model of FFA/ATL effective connectivity</a:t>
            </a:r>
          </a:p>
          <a:p>
            <a:pPr algn="just"/>
            <a:r>
              <a:rPr lang="de-DE" sz="2800" dirty="0" smtClean="0"/>
              <a:t>	</a:t>
            </a:r>
          </a:p>
          <a:p>
            <a:pPr algn="just"/>
            <a:r>
              <a:rPr lang="de-DE" sz="2800" dirty="0"/>
              <a:t>	</a:t>
            </a:r>
            <a:r>
              <a:rPr lang="de-DE" sz="2800" dirty="0" err="1" smtClean="0"/>
              <a:t>intrinsic</a:t>
            </a:r>
            <a:r>
              <a:rPr lang="de-DE" sz="2800" dirty="0" smtClean="0"/>
              <a:t> (A-Matrix) </a:t>
            </a:r>
            <a:r>
              <a:rPr lang="de-DE" sz="2800" dirty="0" err="1" smtClean="0"/>
              <a:t>connectivity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driving</a:t>
            </a:r>
            <a:r>
              <a:rPr lang="de-DE" sz="2800" dirty="0" smtClean="0"/>
              <a:t> </a:t>
            </a:r>
            <a:r>
              <a:rPr lang="de-DE" sz="2800" dirty="0" err="1" smtClean="0"/>
              <a:t>input</a:t>
            </a:r>
            <a:r>
              <a:rPr lang="de-DE" sz="2800" dirty="0" smtClean="0"/>
              <a:t> (C-matrix)</a:t>
            </a:r>
          </a:p>
          <a:p>
            <a:pPr algn="just"/>
            <a:endParaRPr lang="de-DE" sz="2800" dirty="0"/>
          </a:p>
          <a:p>
            <a:pPr algn="just"/>
            <a:r>
              <a:rPr lang="de-DE" sz="2800" dirty="0" smtClean="0"/>
              <a:t>	</a:t>
            </a:r>
            <a:r>
              <a:rPr lang="de-DE" sz="2800" dirty="0" smtClean="0">
                <a:solidFill>
                  <a:srgbClr val="C00000"/>
                </a:solidFill>
              </a:rPr>
              <a:t>„</a:t>
            </a:r>
            <a:r>
              <a:rPr lang="de-DE" sz="2800" dirty="0" err="1" smtClean="0">
                <a:solidFill>
                  <a:srgbClr val="C00000"/>
                </a:solidFill>
              </a:rPr>
              <a:t>effect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of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faces</a:t>
            </a:r>
            <a:r>
              <a:rPr lang="de-DE" sz="2800" dirty="0" smtClean="0">
                <a:solidFill>
                  <a:srgbClr val="C00000"/>
                </a:solidFill>
              </a:rPr>
              <a:t>“ (B-matrix) on </a:t>
            </a:r>
            <a:r>
              <a:rPr lang="de-DE" sz="2800" dirty="0" err="1" smtClean="0">
                <a:solidFill>
                  <a:srgbClr val="C00000"/>
                </a:solidFill>
              </a:rPr>
              <a:t>connectivity</a:t>
            </a:r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algn="just"/>
            <a:endParaRPr lang="de-DE" sz="2800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>
                <a:solidFill>
                  <a:schemeClr val="tx1"/>
                </a:solidFill>
              </a:rPr>
              <a:t>Only</a:t>
            </a:r>
            <a:r>
              <a:rPr lang="de-DE" sz="2800" dirty="0" smtClean="0">
                <a:solidFill>
                  <a:schemeClr val="tx1"/>
                </a:solidFill>
              </a:rPr>
              <a:t> ‚</a:t>
            </a:r>
            <a:r>
              <a:rPr lang="de-DE" sz="2800" dirty="0" err="1" smtClean="0">
                <a:solidFill>
                  <a:schemeClr val="tx1"/>
                </a:solidFill>
              </a:rPr>
              <a:t>significant</a:t>
            </a:r>
            <a:r>
              <a:rPr lang="de-DE" sz="2800" dirty="0" smtClean="0">
                <a:solidFill>
                  <a:schemeClr val="tx1"/>
                </a:solidFill>
              </a:rPr>
              <a:t>‘ </a:t>
            </a:r>
            <a:r>
              <a:rPr lang="de-DE" sz="2800" dirty="0" err="1" smtClean="0">
                <a:solidFill>
                  <a:schemeClr val="tx1"/>
                </a:solidFill>
              </a:rPr>
              <a:t>effects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displayed</a:t>
            </a:r>
            <a:r>
              <a:rPr lang="de-DE" sz="2800" dirty="0" smtClean="0">
                <a:solidFill>
                  <a:schemeClr val="tx1"/>
                </a:solidFill>
              </a:rPr>
              <a:t> (</a:t>
            </a:r>
            <a:r>
              <a:rPr lang="de-DE" sz="2800" dirty="0" err="1" smtClean="0">
                <a:solidFill>
                  <a:schemeClr val="tx1"/>
                </a:solidFill>
              </a:rPr>
              <a:t>posterior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probability</a:t>
            </a:r>
            <a:r>
              <a:rPr lang="de-DE" sz="2800" dirty="0" smtClean="0">
                <a:solidFill>
                  <a:schemeClr val="tx1"/>
                </a:solidFill>
              </a:rPr>
              <a:t> &gt; 0.95)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positive </a:t>
            </a:r>
            <a:r>
              <a:rPr lang="de-DE" sz="2800" dirty="0" smtClean="0">
                <a:solidFill>
                  <a:schemeClr val="tx1"/>
                </a:solidFill>
              </a:rPr>
              <a:t>, </a:t>
            </a:r>
            <a:r>
              <a:rPr lang="de-DE" sz="2800" dirty="0" err="1" smtClean="0">
                <a:solidFill>
                  <a:schemeClr val="tx1"/>
                </a:solidFill>
              </a:rPr>
              <a:t>symmetrical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input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of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faces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into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the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system</a:t>
            </a:r>
            <a:r>
              <a:rPr lang="de-DE" sz="2800" dirty="0" smtClean="0">
                <a:solidFill>
                  <a:schemeClr val="tx1"/>
                </a:solidFill>
              </a:rPr>
              <a:t> (C-Matrix)</a:t>
            </a:r>
            <a:endParaRPr 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>
                <a:solidFill>
                  <a:schemeClr val="tx1"/>
                </a:solidFill>
              </a:rPr>
              <a:t>faces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strengthen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the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backwards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inhibitory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influence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from</a:t>
            </a:r>
            <a:r>
              <a:rPr lang="de-DE" sz="2800" dirty="0" smtClean="0">
                <a:solidFill>
                  <a:schemeClr val="tx1"/>
                </a:solidFill>
              </a:rPr>
              <a:t> ATL </a:t>
            </a:r>
            <a:r>
              <a:rPr lang="de-DE" sz="2800" dirty="0" err="1" smtClean="0">
                <a:solidFill>
                  <a:schemeClr val="tx1"/>
                </a:solidFill>
              </a:rPr>
              <a:t>to</a:t>
            </a:r>
            <a:r>
              <a:rPr lang="de-DE" sz="2800" dirty="0" smtClean="0">
                <a:solidFill>
                  <a:schemeClr val="tx1"/>
                </a:solidFill>
              </a:rPr>
              <a:t> FFA (bilateral)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>
                <a:solidFill>
                  <a:schemeClr val="tx1"/>
                </a:solidFill>
              </a:rPr>
              <a:t>faces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increase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interhemispheric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inhibition</a:t>
            </a:r>
            <a:r>
              <a:rPr lang="de-DE" sz="2800" dirty="0" smtClean="0">
                <a:solidFill>
                  <a:schemeClr val="tx1"/>
                </a:solidFill>
              </a:rPr>
              <a:t> on </a:t>
            </a:r>
            <a:r>
              <a:rPr lang="de-DE" sz="2800" dirty="0" err="1" smtClean="0">
                <a:solidFill>
                  <a:schemeClr val="tx1"/>
                </a:solidFill>
              </a:rPr>
              <a:t>level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of</a:t>
            </a:r>
            <a:r>
              <a:rPr lang="de-DE" sz="2800" dirty="0" smtClean="0">
                <a:solidFill>
                  <a:schemeClr val="tx1"/>
                </a:solidFill>
              </a:rPr>
              <a:t> FFA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de-DE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>
                <a:solidFill>
                  <a:schemeClr val="tx1"/>
                </a:solidFill>
              </a:rPr>
              <a:t>congenital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prosopagnosia</a:t>
            </a:r>
            <a:r>
              <a:rPr lang="de-DE" sz="2800" dirty="0" smtClean="0">
                <a:solidFill>
                  <a:schemeClr val="tx1"/>
                </a:solidFill>
              </a:rPr>
              <a:t> (= </a:t>
            </a:r>
            <a:r>
              <a:rPr lang="de-DE" sz="2800" dirty="0" err="1" smtClean="0">
                <a:solidFill>
                  <a:schemeClr val="tx1"/>
                </a:solidFill>
              </a:rPr>
              <a:t>bad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face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recognition</a:t>
            </a:r>
            <a:r>
              <a:rPr lang="de-DE" sz="2800" dirty="0" smtClean="0">
                <a:solidFill>
                  <a:schemeClr val="tx1"/>
                </a:solidFill>
              </a:rPr>
              <a:t>) </a:t>
            </a:r>
            <a:r>
              <a:rPr lang="de-DE" sz="2800" dirty="0" err="1" smtClean="0">
                <a:solidFill>
                  <a:schemeClr val="tx1"/>
                </a:solidFill>
              </a:rPr>
              <a:t>slightly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weakens</a:t>
            </a:r>
            <a:r>
              <a:rPr lang="de-DE" sz="2800" dirty="0" smtClean="0">
                <a:solidFill>
                  <a:schemeClr val="tx1"/>
                </a:solidFill>
              </a:rPr>
              <a:t>  </a:t>
            </a:r>
            <a:r>
              <a:rPr lang="de-DE" sz="2800" dirty="0" err="1" smtClean="0">
                <a:solidFill>
                  <a:schemeClr val="tx1"/>
                </a:solidFill>
              </a:rPr>
              <a:t>left</a:t>
            </a:r>
            <a:r>
              <a:rPr lang="de-DE" sz="2800" dirty="0" smtClean="0">
                <a:solidFill>
                  <a:schemeClr val="tx1"/>
                </a:solidFill>
              </a:rPr>
              <a:t> ATL </a:t>
            </a:r>
            <a:r>
              <a:rPr lang="de-DE" sz="2800" dirty="0" err="1" smtClean="0">
                <a:solidFill>
                  <a:schemeClr val="tx1"/>
                </a:solidFill>
              </a:rPr>
              <a:t>to</a:t>
            </a:r>
            <a:r>
              <a:rPr lang="de-DE" sz="2800" dirty="0" smtClean="0">
                <a:solidFill>
                  <a:schemeClr val="tx1"/>
                </a:solidFill>
              </a:rPr>
              <a:t> FFA </a:t>
            </a:r>
            <a:r>
              <a:rPr lang="de-DE" sz="2800" dirty="0" err="1" smtClean="0">
                <a:solidFill>
                  <a:schemeClr val="tx1"/>
                </a:solidFill>
              </a:rPr>
              <a:t>inhibition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of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face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processing</a:t>
            </a:r>
            <a:r>
              <a:rPr lang="de-DE" sz="2800" dirty="0" smtClean="0">
                <a:solidFill>
                  <a:schemeClr val="tx1"/>
                </a:solidFill>
              </a:rPr>
              <a:t> (</a:t>
            </a:r>
            <a:r>
              <a:rPr lang="de-DE" sz="2800" dirty="0" err="1" smtClean="0">
                <a:solidFill>
                  <a:schemeClr val="tx1"/>
                </a:solidFill>
              </a:rPr>
              <a:t>weak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effect</a:t>
            </a:r>
            <a:r>
              <a:rPr lang="de-DE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b</a:t>
            </a:r>
            <a:r>
              <a:rPr lang="de-DE" sz="2800" dirty="0" smtClean="0">
                <a:solidFill>
                  <a:schemeClr val="tx1"/>
                </a:solidFill>
              </a:rPr>
              <a:t>ut: </a:t>
            </a:r>
            <a:r>
              <a:rPr lang="de-DE" sz="2800" dirty="0" err="1" smtClean="0">
                <a:solidFill>
                  <a:schemeClr val="tx1"/>
                </a:solidFill>
              </a:rPr>
              <a:t>sex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has</a:t>
            </a:r>
            <a:r>
              <a:rPr lang="de-DE" sz="2800" dirty="0" smtClean="0">
                <a:solidFill>
                  <a:schemeClr val="tx1"/>
                </a:solidFill>
              </a:rPr>
              <a:t> a </a:t>
            </a:r>
            <a:r>
              <a:rPr lang="de-DE" sz="2800" dirty="0" err="1" smtClean="0">
                <a:solidFill>
                  <a:schemeClr val="tx1"/>
                </a:solidFill>
              </a:rPr>
              <a:t>very</a:t>
            </a:r>
            <a:r>
              <a:rPr lang="de-DE" sz="2800" dirty="0" smtClean="0">
                <a:solidFill>
                  <a:schemeClr val="tx1"/>
                </a:solidFill>
              </a:rPr>
              <a:t> strong </a:t>
            </a:r>
            <a:r>
              <a:rPr lang="de-DE" sz="2800" dirty="0" err="1" smtClean="0">
                <a:solidFill>
                  <a:schemeClr val="tx1"/>
                </a:solidFill>
              </a:rPr>
              <a:t>effect</a:t>
            </a:r>
            <a:r>
              <a:rPr lang="de-DE" sz="2800" dirty="0" smtClean="0">
                <a:solidFill>
                  <a:schemeClr val="tx1"/>
                </a:solidFill>
              </a:rPr>
              <a:t> on </a:t>
            </a:r>
            <a:r>
              <a:rPr lang="de-DE" sz="2800" dirty="0" err="1" smtClean="0">
                <a:solidFill>
                  <a:schemeClr val="tx1"/>
                </a:solidFill>
              </a:rPr>
              <a:t>the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very</a:t>
            </a:r>
            <a:r>
              <a:rPr lang="de-DE" sz="2800" dirty="0" smtClean="0">
                <a:solidFill>
                  <a:schemeClr val="tx1"/>
                </a:solidFill>
              </a:rPr>
              <a:t> same </a:t>
            </a:r>
            <a:r>
              <a:rPr lang="de-DE" sz="2800" dirty="0" err="1" smtClean="0">
                <a:solidFill>
                  <a:schemeClr val="tx1"/>
                </a:solidFill>
              </a:rPr>
              <a:t>connection</a:t>
            </a:r>
            <a:r>
              <a:rPr lang="de-DE" sz="2800" dirty="0" smtClean="0">
                <a:solidFill>
                  <a:schemeClr val="tx1"/>
                </a:solidFill>
              </a:rPr>
              <a:t> on </a:t>
            </a:r>
            <a:r>
              <a:rPr lang="de-DE" sz="2800" dirty="0" err="1" smtClean="0">
                <a:solidFill>
                  <a:schemeClr val="tx1"/>
                </a:solidFill>
              </a:rPr>
              <a:t>the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right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side</a:t>
            </a:r>
            <a:r>
              <a:rPr lang="de-DE" sz="2800" dirty="0" smtClean="0">
                <a:solidFill>
                  <a:schemeClr val="tx1"/>
                </a:solidFill>
              </a:rPr>
              <a:t> (</a:t>
            </a:r>
            <a:r>
              <a:rPr lang="de-DE" sz="2800" dirty="0" err="1" smtClean="0">
                <a:solidFill>
                  <a:schemeClr val="tx1"/>
                </a:solidFill>
              </a:rPr>
              <a:t>factor</a:t>
            </a:r>
            <a:r>
              <a:rPr lang="de-DE" sz="2800" dirty="0" smtClean="0">
                <a:solidFill>
                  <a:schemeClr val="tx1"/>
                </a:solidFill>
              </a:rPr>
              <a:t> 500 </a:t>
            </a:r>
            <a:r>
              <a:rPr lang="de-DE" sz="2800" dirty="0" err="1" smtClean="0">
                <a:solidFill>
                  <a:schemeClr val="tx1"/>
                </a:solidFill>
              </a:rPr>
              <a:t>times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stronger</a:t>
            </a:r>
            <a:r>
              <a:rPr lang="de-DE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de-DE" sz="2800" b="1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chemeClr val="tx1"/>
                </a:solidFill>
              </a:rPr>
              <a:t>Because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of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its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weak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effect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size</a:t>
            </a:r>
            <a:r>
              <a:rPr lang="de-DE" sz="2800" b="1" dirty="0" smtClean="0">
                <a:solidFill>
                  <a:schemeClr val="tx1"/>
                </a:solidFill>
              </a:rPr>
              <a:t> (</a:t>
            </a:r>
            <a:r>
              <a:rPr lang="de-DE" sz="2800" b="1" dirty="0" err="1" smtClean="0">
                <a:solidFill>
                  <a:schemeClr val="tx1"/>
                </a:solidFill>
              </a:rPr>
              <a:t>compared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to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the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effect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of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sex</a:t>
            </a:r>
            <a:r>
              <a:rPr lang="de-DE" sz="2800" b="1" dirty="0" smtClean="0">
                <a:solidFill>
                  <a:schemeClr val="tx1"/>
                </a:solidFill>
              </a:rPr>
              <a:t>), </a:t>
            </a:r>
            <a:r>
              <a:rPr lang="de-DE" sz="2800" b="1" dirty="0" err="1" smtClean="0">
                <a:solidFill>
                  <a:schemeClr val="tx1"/>
                </a:solidFill>
              </a:rPr>
              <a:t>we</a:t>
            </a:r>
            <a:r>
              <a:rPr lang="de-DE" sz="2800" b="1" dirty="0" smtClean="0">
                <a:solidFill>
                  <a:schemeClr val="tx1"/>
                </a:solidFill>
              </a:rPr>
              <a:t> do not </a:t>
            </a:r>
            <a:r>
              <a:rPr lang="de-DE" sz="2800" b="1" dirty="0" err="1" smtClean="0">
                <a:solidFill>
                  <a:schemeClr val="tx1"/>
                </a:solidFill>
              </a:rPr>
              <a:t>conclude</a:t>
            </a:r>
            <a:r>
              <a:rPr lang="de-DE" sz="2800" b="1" dirty="0" smtClean="0">
                <a:solidFill>
                  <a:schemeClr val="tx1"/>
                </a:solidFill>
              </a:rPr>
              <a:t> an </a:t>
            </a:r>
            <a:r>
              <a:rPr lang="de-DE" sz="2800" b="1" dirty="0" err="1" smtClean="0">
                <a:solidFill>
                  <a:schemeClr val="tx1"/>
                </a:solidFill>
              </a:rPr>
              <a:t>effect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of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congenital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prosopagnosia</a:t>
            </a:r>
            <a:r>
              <a:rPr lang="de-DE" sz="2800" b="1" dirty="0">
                <a:solidFill>
                  <a:schemeClr val="tx1"/>
                </a:solidFill>
              </a:rPr>
              <a:t> </a:t>
            </a:r>
            <a:r>
              <a:rPr lang="de-DE" sz="2800" b="1" dirty="0" smtClean="0">
                <a:solidFill>
                  <a:schemeClr val="tx1"/>
                </a:solidFill>
              </a:rPr>
              <a:t>on FFA/ATL </a:t>
            </a:r>
            <a:r>
              <a:rPr lang="de-DE" sz="2800" b="1" dirty="0" err="1" smtClean="0">
                <a:solidFill>
                  <a:schemeClr val="tx1"/>
                </a:solidFill>
              </a:rPr>
              <a:t>effective</a:t>
            </a:r>
            <a:r>
              <a:rPr lang="de-DE" sz="2800" b="1" dirty="0" smtClean="0">
                <a:solidFill>
                  <a:schemeClr val="tx1"/>
                </a:solidFill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</a:rPr>
              <a:t>connectivity</a:t>
            </a:r>
            <a:r>
              <a:rPr lang="de-DE" sz="2800" b="1" dirty="0" smtClean="0">
                <a:solidFill>
                  <a:schemeClr val="tx1"/>
                </a:solidFill>
              </a:rPr>
              <a:t> !</a:t>
            </a:r>
            <a:endParaRPr lang="de-DE" sz="2800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de-DE" sz="2800" dirty="0">
              <a:solidFill>
                <a:srgbClr val="C00000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48237" y="3142308"/>
            <a:ext cx="30042191" cy="0"/>
          </a:xfrm>
          <a:prstGeom prst="line">
            <a:avLst/>
          </a:prstGeom>
          <a:ln w="76200">
            <a:solidFill>
              <a:srgbClr val="3BBA7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vox-cdn.com/thumbor/1uYNYoO4ezZ77fEbvNRZbbsbfWQ=/0x0:991x552/1200x0/filters:focal(0x0:991x552):no_upscale()/cdn.vox-cdn.com/uploads/chorus_asset/file/8299597/Screen_Shot_2017_04_07_at_11.46.36_AM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11862" r="12790" b="13965"/>
          <a:stretch/>
        </p:blipFill>
        <p:spPr bwMode="auto">
          <a:xfrm>
            <a:off x="8312523" y="17889693"/>
            <a:ext cx="6453665" cy="328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bgerundetes Rechteck 23"/>
          <p:cNvSpPr/>
          <p:nvPr/>
        </p:nvSpPr>
        <p:spPr>
          <a:xfrm>
            <a:off x="527192" y="26211872"/>
            <a:ext cx="14554574" cy="11329061"/>
          </a:xfrm>
          <a:prstGeom prst="roundRect">
            <a:avLst>
              <a:gd name="adj" fmla="val 7122"/>
            </a:avLst>
          </a:prstGeom>
          <a:ln w="76200" cmpd="sng">
            <a:solidFill>
              <a:srgbClr val="3BBA78"/>
            </a:solidFill>
          </a:ln>
          <a:effectLst>
            <a:outerShdw blurRad="292100" dist="38100" dir="2700000" sx="101000" sy="101000" algn="tl" rotWithShape="0">
              <a:srgbClr val="034DA2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cap="small" dirty="0" smtClean="0">
                <a:solidFill>
                  <a:srgbClr val="034DA2"/>
                </a:solidFill>
              </a:rPr>
              <a:t>Neural face localizer</a:t>
            </a:r>
            <a:endParaRPr lang="en-US" sz="4800" b="1" cap="small" dirty="0">
              <a:solidFill>
                <a:srgbClr val="034DA2"/>
              </a:solidFill>
            </a:endParaRPr>
          </a:p>
          <a:p>
            <a:pPr algn="just"/>
            <a:r>
              <a:rPr lang="de-DE" sz="1800" dirty="0"/>
              <a:t>Zimmermann, Schmidt et </a:t>
            </a:r>
            <a:r>
              <a:rPr lang="de-DE" sz="1800" dirty="0" smtClean="0"/>
              <a:t>al.(2018)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presenting</a:t>
            </a:r>
            <a:r>
              <a:rPr lang="de-DE" sz="2800" dirty="0" smtClean="0"/>
              <a:t> </a:t>
            </a:r>
            <a:r>
              <a:rPr lang="de-DE" sz="2800" dirty="0" err="1" smtClean="0"/>
              <a:t>faces</a:t>
            </a:r>
            <a:r>
              <a:rPr lang="de-DE" sz="2800" dirty="0" smtClean="0"/>
              <a:t> &amp; </a:t>
            </a:r>
            <a:r>
              <a:rPr lang="de-DE" sz="2800" dirty="0" err="1" smtClean="0"/>
              <a:t>houses</a:t>
            </a:r>
            <a:r>
              <a:rPr lang="de-DE" sz="2800" dirty="0" smtClean="0"/>
              <a:t> in </a:t>
            </a:r>
            <a:r>
              <a:rPr lang="de-DE" sz="2800" dirty="0" smtClean="0"/>
              <a:t>block </a:t>
            </a:r>
            <a:r>
              <a:rPr lang="de-DE" sz="2800" dirty="0" err="1" smtClean="0"/>
              <a:t>conditions</a:t>
            </a:r>
            <a:endParaRPr lang="de-DE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smtClean="0"/>
              <a:t>1-back </a:t>
            </a:r>
            <a:r>
              <a:rPr lang="de-DE" sz="2800" dirty="0" err="1" smtClean="0"/>
              <a:t>task</a:t>
            </a:r>
            <a:endParaRPr lang="de-DE" sz="2800" dirty="0" smtClean="0"/>
          </a:p>
          <a:p>
            <a:pPr algn="just"/>
            <a:endParaRPr lang="de-DE" sz="4000" dirty="0" smtClean="0"/>
          </a:p>
          <a:p>
            <a:pPr lvl="2" algn="just"/>
            <a:endParaRPr lang="de-DE" sz="2800" dirty="0"/>
          </a:p>
          <a:p>
            <a:pPr marL="4530669" lvl="2" indent="-457200" algn="just">
              <a:buFont typeface="Arial" pitchFamily="34" charset="0"/>
              <a:buChar char="•"/>
            </a:pPr>
            <a:r>
              <a:rPr lang="de-DE" sz="2800" dirty="0" err="1"/>
              <a:t>faces</a:t>
            </a:r>
            <a:r>
              <a:rPr lang="de-DE" sz="2800" dirty="0"/>
              <a:t> &gt; </a:t>
            </a:r>
            <a:r>
              <a:rPr lang="de-DE" sz="2800" dirty="0" err="1"/>
              <a:t>houses</a:t>
            </a:r>
            <a:r>
              <a:rPr lang="de-DE" sz="2800" dirty="0"/>
              <a:t> t-</a:t>
            </a:r>
            <a:r>
              <a:rPr lang="de-DE" sz="2800" dirty="0" err="1"/>
              <a:t>contrast</a:t>
            </a:r>
            <a:r>
              <a:rPr lang="de-DE" sz="2800" dirty="0"/>
              <a:t>  </a:t>
            </a:r>
            <a:r>
              <a:rPr lang="de-DE" sz="2800" dirty="0">
                <a:sym typeface="Wingdings" pitchFamily="2" charset="2"/>
              </a:rPr>
              <a:t></a:t>
            </a:r>
            <a:r>
              <a:rPr lang="de-DE" sz="2800" dirty="0" err="1"/>
              <a:t>face</a:t>
            </a:r>
            <a:r>
              <a:rPr lang="de-DE" sz="2800" dirty="0"/>
              <a:t> </a:t>
            </a:r>
            <a:r>
              <a:rPr lang="de-DE" sz="2800" dirty="0" err="1"/>
              <a:t>perception</a:t>
            </a:r>
            <a:r>
              <a:rPr lang="de-DE" sz="2800" dirty="0"/>
              <a:t> </a:t>
            </a:r>
            <a:r>
              <a:rPr lang="de-DE" sz="2800" dirty="0" err="1"/>
              <a:t>areas</a:t>
            </a:r>
            <a:endParaRPr lang="de-DE" sz="2800" dirty="0"/>
          </a:p>
          <a:p>
            <a:pPr marL="6567404" lvl="3" indent="-457200" algn="just">
              <a:buFont typeface="Arial" pitchFamily="34" charset="0"/>
              <a:buChar char="•"/>
            </a:pPr>
            <a:r>
              <a:rPr lang="de-DE" sz="2800" b="1" dirty="0"/>
              <a:t>FFA: </a:t>
            </a:r>
            <a:r>
              <a:rPr lang="de-DE" sz="2800" b="1" dirty="0" err="1"/>
              <a:t>core</a:t>
            </a:r>
            <a:r>
              <a:rPr lang="de-DE" sz="2800" b="1" dirty="0"/>
              <a:t> </a:t>
            </a:r>
            <a:r>
              <a:rPr lang="de-DE" sz="2800" b="1" dirty="0" err="1"/>
              <a:t>area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holistic</a:t>
            </a:r>
            <a:r>
              <a:rPr lang="de-DE" sz="2800" b="1" dirty="0"/>
              <a:t> </a:t>
            </a:r>
            <a:r>
              <a:rPr lang="de-DE" sz="2800" b="1" dirty="0" err="1"/>
              <a:t>face</a:t>
            </a:r>
            <a:r>
              <a:rPr lang="de-DE" sz="2800" b="1" dirty="0"/>
              <a:t> </a:t>
            </a:r>
            <a:r>
              <a:rPr lang="de-DE" sz="2800" b="1" dirty="0" err="1"/>
              <a:t>perception</a:t>
            </a:r>
            <a:r>
              <a:rPr lang="de-DE" sz="2800" b="1" dirty="0"/>
              <a:t> </a:t>
            </a:r>
          </a:p>
          <a:p>
            <a:pPr marL="6567404" lvl="3" indent="-457200" algn="just">
              <a:buFont typeface="Arial" pitchFamily="34" charset="0"/>
              <a:buChar char="•"/>
            </a:pPr>
            <a:r>
              <a:rPr lang="de-DE" sz="2800" b="1" dirty="0"/>
              <a:t>ATL: </a:t>
            </a:r>
            <a:r>
              <a:rPr lang="de-DE" sz="2800" b="1" dirty="0" err="1"/>
              <a:t>face</a:t>
            </a:r>
            <a:r>
              <a:rPr lang="de-DE" sz="2800" b="1" dirty="0"/>
              <a:t> </a:t>
            </a:r>
            <a:r>
              <a:rPr lang="de-DE" sz="2800" b="1" dirty="0" err="1"/>
              <a:t>identity</a:t>
            </a:r>
            <a:r>
              <a:rPr lang="de-DE" sz="2800" b="1" dirty="0"/>
              <a:t> </a:t>
            </a:r>
            <a:r>
              <a:rPr lang="de-DE" sz="2800" b="1" dirty="0" err="1" smtClean="0"/>
              <a:t>recognition</a:t>
            </a:r>
            <a:endParaRPr lang="de-DE" sz="2800" dirty="0" smtClean="0"/>
          </a:p>
          <a:p>
            <a:pPr marL="4644969" lvl="2" indent="-571500" algn="just">
              <a:buFont typeface="Arial" pitchFamily="34" charset="0"/>
              <a:buChar char="•"/>
            </a:pPr>
            <a:r>
              <a:rPr lang="de-DE" sz="2800" dirty="0" err="1" smtClean="0"/>
              <a:t>define</a:t>
            </a:r>
            <a:r>
              <a:rPr lang="de-DE" sz="2800" dirty="0" smtClean="0"/>
              <a:t> </a:t>
            </a:r>
            <a:r>
              <a:rPr lang="de-DE" sz="2800" dirty="0" err="1" smtClean="0"/>
              <a:t>mask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all </a:t>
            </a:r>
            <a:r>
              <a:rPr lang="de-DE" sz="2800" dirty="0" err="1" smtClean="0"/>
              <a:t>regions</a:t>
            </a:r>
            <a:r>
              <a:rPr lang="de-DE" sz="2800" dirty="0" smtClean="0"/>
              <a:t>, </a:t>
            </a:r>
            <a:r>
              <a:rPr lang="de-DE" sz="2800" dirty="0" err="1" smtClean="0"/>
              <a:t>and</a:t>
            </a:r>
            <a:r>
              <a:rPr lang="de-DE" sz="2800" dirty="0" smtClean="0"/>
              <a:t> find </a:t>
            </a:r>
            <a:r>
              <a:rPr lang="de-DE" sz="2800" dirty="0" err="1" smtClean="0"/>
              <a:t>maximally</a:t>
            </a:r>
            <a:r>
              <a:rPr lang="de-DE" sz="2800" dirty="0" smtClean="0"/>
              <a:t> </a:t>
            </a:r>
            <a:r>
              <a:rPr lang="de-DE" sz="2800" dirty="0" err="1" smtClean="0"/>
              <a:t>activated</a:t>
            </a:r>
            <a:r>
              <a:rPr lang="de-DE" sz="2800" dirty="0" smtClean="0"/>
              <a:t> </a:t>
            </a:r>
            <a:r>
              <a:rPr lang="de-DE" sz="2800" dirty="0" err="1" smtClean="0"/>
              <a:t>voxel</a:t>
            </a:r>
            <a:r>
              <a:rPr lang="de-DE" sz="2800" dirty="0" smtClean="0"/>
              <a:t> </a:t>
            </a:r>
            <a:r>
              <a:rPr lang="de-DE" sz="2800" dirty="0" err="1" smtClean="0"/>
              <a:t>inside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mask</a:t>
            </a:r>
            <a:r>
              <a:rPr lang="de-DE" sz="2800" dirty="0" smtClean="0"/>
              <a:t> (i.e. </a:t>
            </a:r>
            <a:r>
              <a:rPr lang="de-DE" sz="2800" dirty="0" err="1" smtClean="0"/>
              <a:t>rATL</a:t>
            </a:r>
            <a:r>
              <a:rPr lang="de-DE" sz="2800" dirty="0" smtClean="0"/>
              <a:t>, </a:t>
            </a:r>
            <a:r>
              <a:rPr lang="de-DE" sz="2800" dirty="0" err="1" smtClean="0"/>
              <a:t>lATL</a:t>
            </a:r>
            <a:r>
              <a:rPr lang="de-DE" sz="2800" dirty="0" smtClean="0"/>
              <a:t>, </a:t>
            </a:r>
            <a:r>
              <a:rPr lang="de-DE" sz="2800" dirty="0" err="1" smtClean="0"/>
              <a:t>rFFA</a:t>
            </a:r>
            <a:r>
              <a:rPr lang="de-DE" sz="2800" dirty="0" smtClean="0"/>
              <a:t>, </a:t>
            </a:r>
            <a:r>
              <a:rPr lang="de-DE" sz="2800" dirty="0" err="1" smtClean="0"/>
              <a:t>lFFA</a:t>
            </a:r>
            <a:r>
              <a:rPr lang="de-DE" sz="2800" dirty="0" smtClean="0"/>
              <a:t>) in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subject</a:t>
            </a:r>
            <a:endParaRPr lang="de-DE" sz="2800" dirty="0" smtClean="0"/>
          </a:p>
          <a:p>
            <a:pPr marL="4644969" lvl="2" indent="-571500" algn="just">
              <a:buFont typeface="Arial" pitchFamily="34" charset="0"/>
              <a:buChar char="•"/>
            </a:pPr>
            <a:r>
              <a:rPr lang="de-DE" sz="2800" dirty="0" err="1"/>
              <a:t>extract</a:t>
            </a:r>
            <a:r>
              <a:rPr lang="de-DE" sz="2800" dirty="0"/>
              <a:t> time </a:t>
            </a:r>
            <a:r>
              <a:rPr lang="de-DE" sz="2800" dirty="0" err="1"/>
              <a:t>series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areas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connectivity</a:t>
            </a:r>
            <a:r>
              <a:rPr lang="de-DE" sz="2800" dirty="0"/>
              <a:t> </a:t>
            </a:r>
            <a:r>
              <a:rPr lang="de-DE" sz="2800" dirty="0" err="1" smtClean="0"/>
              <a:t>analyses</a:t>
            </a:r>
            <a:endParaRPr lang="de-DE" sz="2800" dirty="0"/>
          </a:p>
          <a:p>
            <a:pPr marL="4644969" lvl="2" indent="-571500" algn="just">
              <a:buFont typeface="Arial" pitchFamily="34" charset="0"/>
              <a:buChar char="•"/>
            </a:pPr>
            <a:endParaRPr lang="de-DE" sz="2800" dirty="0" smtClean="0"/>
          </a:p>
          <a:p>
            <a:pPr marL="4644969" lvl="2" indent="-571500" algn="just">
              <a:buFont typeface="Arial" pitchFamily="34" charset="0"/>
              <a:buChar char="•"/>
            </a:pPr>
            <a:endParaRPr lang="de-DE" sz="2800" dirty="0" smtClean="0"/>
          </a:p>
          <a:p>
            <a:pPr lvl="2" algn="just"/>
            <a:r>
              <a:rPr lang="de-DE" sz="2800" b="1" i="1" dirty="0" smtClean="0"/>
              <a:t>but: high </a:t>
            </a:r>
            <a:r>
              <a:rPr lang="de-DE" sz="2800" b="1" i="1" dirty="0" smtClean="0"/>
              <a:t>inter-individual </a:t>
            </a:r>
            <a:r>
              <a:rPr lang="de-DE" sz="2800" b="1" i="1" dirty="0" err="1"/>
              <a:t>difference</a:t>
            </a:r>
            <a:r>
              <a:rPr lang="de-DE" sz="2800" b="1" i="1" dirty="0"/>
              <a:t> in </a:t>
            </a:r>
            <a:r>
              <a:rPr lang="de-DE" sz="2800" b="1" i="1" dirty="0" err="1"/>
              <a:t>localization</a:t>
            </a:r>
            <a:r>
              <a:rPr lang="de-DE" sz="2800" b="1" i="1" dirty="0"/>
              <a:t> </a:t>
            </a:r>
            <a:r>
              <a:rPr lang="de-DE" sz="2800" b="1" i="1" dirty="0" err="1" smtClean="0"/>
              <a:t>of</a:t>
            </a:r>
            <a:r>
              <a:rPr lang="de-DE" sz="2800" b="1" i="1" dirty="0" smtClean="0"/>
              <a:t> ATL</a:t>
            </a:r>
          </a:p>
          <a:p>
            <a:pPr lvl="2" algn="just"/>
            <a:r>
              <a:rPr lang="de-DE" sz="2800" b="1" i="1" dirty="0" smtClean="0"/>
              <a:t>		</a:t>
            </a:r>
            <a:r>
              <a:rPr lang="de-DE" sz="2800" b="1" i="1" dirty="0" err="1" smtClean="0"/>
              <a:t>as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compared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to</a:t>
            </a:r>
            <a:r>
              <a:rPr lang="de-DE" sz="2800" b="1" i="1" dirty="0" smtClean="0"/>
              <a:t> FFA</a:t>
            </a:r>
            <a:endParaRPr lang="de-DE" sz="2800" b="1" i="1" dirty="0"/>
          </a:p>
          <a:p>
            <a:pPr marL="4644969" lvl="2" indent="-571500" algn="just">
              <a:buFont typeface="Arial" pitchFamily="34" charset="0"/>
              <a:buChar char="•"/>
            </a:pPr>
            <a:endParaRPr lang="de-DE" sz="2800" dirty="0"/>
          </a:p>
          <a:p>
            <a:pPr algn="just"/>
            <a:endParaRPr lang="de-DE" sz="4000" dirty="0" smtClean="0"/>
          </a:p>
          <a:p>
            <a:pPr algn="just"/>
            <a:endParaRPr lang="de-DE" sz="4000" dirty="0"/>
          </a:p>
          <a:p>
            <a:pPr algn="just"/>
            <a:endParaRPr lang="de-DE" sz="4000" dirty="0" smtClean="0"/>
          </a:p>
          <a:p>
            <a:pPr algn="just"/>
            <a:endParaRPr lang="de-DE" sz="4000" dirty="0" smtClean="0"/>
          </a:p>
          <a:p>
            <a:pPr algn="just"/>
            <a:endParaRPr lang="de-DE" sz="4000" dirty="0" smtClean="0"/>
          </a:p>
          <a:p>
            <a:pPr algn="just"/>
            <a:endParaRPr lang="en-US" sz="6600" b="1" dirty="0"/>
          </a:p>
        </p:txBody>
      </p:sp>
      <p:pic>
        <p:nvPicPr>
          <p:cNvPr id="25" name="Imagen 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086" y="26356617"/>
            <a:ext cx="5483605" cy="345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Abgerundetes Rechteck 26"/>
          <p:cNvSpPr/>
          <p:nvPr/>
        </p:nvSpPr>
        <p:spPr>
          <a:xfrm>
            <a:off x="15953952" y="10744200"/>
            <a:ext cx="14512902" cy="5429249"/>
          </a:xfrm>
          <a:prstGeom prst="roundRect">
            <a:avLst>
              <a:gd name="adj" fmla="val 7122"/>
            </a:avLst>
          </a:prstGeom>
          <a:ln w="76200" cmpd="sng">
            <a:solidFill>
              <a:srgbClr val="3BBA78"/>
            </a:solidFill>
          </a:ln>
          <a:effectLst>
            <a:outerShdw blurRad="292100" dist="38100" dir="2700000" sx="101000" sy="101000" algn="tl" rotWithShape="0">
              <a:srgbClr val="034DA2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cap="small" dirty="0" smtClean="0">
                <a:solidFill>
                  <a:srgbClr val="034DA2"/>
                </a:solidFill>
              </a:rPr>
              <a:t>Dynamic Causal Modeling (DCM)</a:t>
            </a:r>
          </a:p>
          <a:p>
            <a:r>
              <a:rPr lang="en-US" sz="4800" b="1" cap="small" dirty="0" smtClean="0">
                <a:solidFill>
                  <a:srgbClr val="034DA2"/>
                </a:solidFill>
              </a:rPr>
              <a:t>&amp; Parametric Empirical Bayes (PEB)</a:t>
            </a:r>
            <a:endParaRPr lang="en-US" sz="4800" b="1" cap="small" dirty="0">
              <a:solidFill>
                <a:srgbClr val="034DA2"/>
              </a:solidFill>
            </a:endParaRPr>
          </a:p>
          <a:p>
            <a:pPr algn="just"/>
            <a:r>
              <a:rPr lang="de-DE" sz="1800" dirty="0" err="1" smtClean="0"/>
              <a:t>Friston</a:t>
            </a:r>
            <a:r>
              <a:rPr lang="de-DE" sz="1800" dirty="0" smtClean="0"/>
              <a:t> et al. (2004), </a:t>
            </a:r>
            <a:r>
              <a:rPr lang="de-DE" sz="1800" dirty="0" err="1" smtClean="0"/>
              <a:t>Friston</a:t>
            </a:r>
            <a:r>
              <a:rPr lang="de-DE" sz="1800" dirty="0" smtClean="0"/>
              <a:t> et al., (2013)</a:t>
            </a:r>
          </a:p>
          <a:p>
            <a:pPr algn="just"/>
            <a:endParaRPr lang="de-DE" sz="2800" dirty="0" smtClean="0"/>
          </a:p>
          <a:p>
            <a:pPr algn="just"/>
            <a:r>
              <a:rPr lang="de-DE" sz="2800" dirty="0" smtClean="0"/>
              <a:t>Connectivity </a:t>
            </a:r>
            <a:r>
              <a:rPr lang="de-DE" sz="2800" dirty="0" err="1" smtClean="0"/>
              <a:t>model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bihemispheric</a:t>
            </a:r>
            <a:r>
              <a:rPr lang="de-DE" sz="2800" dirty="0" smtClean="0"/>
              <a:t> FFA </a:t>
            </a:r>
            <a:r>
              <a:rPr lang="de-DE" sz="2800" dirty="0" err="1" smtClean="0"/>
              <a:t>and</a:t>
            </a:r>
            <a:r>
              <a:rPr lang="de-DE" sz="2800" dirty="0" smtClean="0"/>
              <a:t> ATL</a:t>
            </a:r>
            <a:endParaRPr lang="de-DE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input</a:t>
            </a:r>
            <a:r>
              <a:rPr lang="de-DE" sz="2800" dirty="0" smtClean="0"/>
              <a:t> „</a:t>
            </a:r>
            <a:r>
              <a:rPr lang="de-DE" sz="2800" dirty="0" err="1" smtClean="0"/>
              <a:t>faces</a:t>
            </a:r>
            <a:r>
              <a:rPr lang="de-DE" sz="2800" dirty="0" smtClean="0"/>
              <a:t>“ </a:t>
            </a:r>
            <a:r>
              <a:rPr lang="de-DE" sz="2800" dirty="0" err="1" smtClean="0"/>
              <a:t>into</a:t>
            </a:r>
            <a:r>
              <a:rPr lang="de-DE" sz="2800" dirty="0" smtClean="0"/>
              <a:t> bilateral FFA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reciprocal</a:t>
            </a:r>
            <a:r>
              <a:rPr lang="de-DE" sz="2800" dirty="0" smtClean="0"/>
              <a:t> </a:t>
            </a:r>
            <a:r>
              <a:rPr lang="de-DE" sz="2800" dirty="0" err="1" smtClean="0"/>
              <a:t>connections</a:t>
            </a:r>
            <a:r>
              <a:rPr lang="de-DE" sz="2800" dirty="0" smtClean="0"/>
              <a:t>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FFA </a:t>
            </a:r>
            <a:r>
              <a:rPr lang="de-DE" sz="2800" dirty="0" err="1" smtClean="0"/>
              <a:t>and</a:t>
            </a:r>
            <a:r>
              <a:rPr lang="de-DE" sz="2800" dirty="0" smtClean="0"/>
              <a:t> ATL, </a:t>
            </a:r>
            <a:r>
              <a:rPr lang="de-DE" sz="2800" dirty="0" err="1" smtClean="0"/>
              <a:t>modulated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„</a:t>
            </a:r>
            <a:r>
              <a:rPr lang="de-DE" sz="2800" dirty="0" err="1" smtClean="0"/>
              <a:t>faces</a:t>
            </a:r>
            <a:r>
              <a:rPr lang="de-DE" sz="2800" dirty="0" smtClean="0"/>
              <a:t>“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de-DE" sz="2800" dirty="0" err="1" smtClean="0"/>
              <a:t>interhemispheric</a:t>
            </a:r>
            <a:r>
              <a:rPr lang="de-DE" sz="2800" dirty="0" smtClean="0"/>
              <a:t> </a:t>
            </a:r>
            <a:r>
              <a:rPr lang="de-DE" sz="2800" dirty="0" err="1" smtClean="0"/>
              <a:t>connections</a:t>
            </a:r>
            <a:r>
              <a:rPr lang="de-DE" sz="2800" dirty="0" smtClean="0"/>
              <a:t>, </a:t>
            </a:r>
            <a:r>
              <a:rPr lang="de-DE" sz="2800" dirty="0" err="1" smtClean="0"/>
              <a:t>modulated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„</a:t>
            </a:r>
            <a:r>
              <a:rPr lang="de-DE" sz="2800" dirty="0" err="1" smtClean="0"/>
              <a:t>faces</a:t>
            </a:r>
            <a:r>
              <a:rPr lang="de-DE" sz="2800" dirty="0" smtClean="0"/>
              <a:t>“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de-DE" sz="2800" dirty="0" smtClean="0"/>
          </a:p>
          <a:p>
            <a:pPr algn="just"/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use</a:t>
            </a:r>
            <a:r>
              <a:rPr lang="de-DE" sz="2800" dirty="0" smtClean="0"/>
              <a:t> a PEB </a:t>
            </a:r>
            <a:r>
              <a:rPr lang="de-DE" sz="2800" dirty="0" err="1" smtClean="0"/>
              <a:t>model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evaluate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effects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„</a:t>
            </a:r>
            <a:r>
              <a:rPr lang="de-DE" sz="2800" dirty="0" err="1" smtClean="0"/>
              <a:t>faces</a:t>
            </a:r>
            <a:r>
              <a:rPr lang="de-DE" sz="2800" dirty="0" smtClean="0"/>
              <a:t>“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covariates</a:t>
            </a:r>
            <a:r>
              <a:rPr lang="de-DE" sz="2800" dirty="0" smtClean="0"/>
              <a:t> such </a:t>
            </a:r>
            <a:r>
              <a:rPr lang="de-DE" sz="2800" dirty="0" err="1" smtClean="0"/>
              <a:t>as</a:t>
            </a:r>
            <a:r>
              <a:rPr lang="de-DE" sz="2800" dirty="0" smtClean="0"/>
              <a:t> „</a:t>
            </a:r>
            <a:r>
              <a:rPr lang="de-DE" sz="2800" dirty="0" err="1" smtClean="0"/>
              <a:t>prosopagnosia</a:t>
            </a:r>
            <a:r>
              <a:rPr lang="de-DE" sz="2800" dirty="0" smtClean="0"/>
              <a:t>“ (100 - CFMT), </a:t>
            </a:r>
            <a:r>
              <a:rPr lang="de-DE" sz="2800" dirty="0" err="1" smtClean="0"/>
              <a:t>age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sex.</a:t>
            </a:r>
            <a:endParaRPr lang="de-DE" sz="4000" dirty="0"/>
          </a:p>
          <a:p>
            <a:pPr algn="just"/>
            <a:endParaRPr lang="de-DE" sz="4000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3096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MS Mincho"/>
                <a:cs typeface="Times New Roman" pitchFamily="18" charset="0"/>
              </a:rPr>
              <a:t>        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Imagen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248" y="19971652"/>
            <a:ext cx="10329848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590925"/>
            <a:ext cx="309610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8110" b="486"/>
          <a:stretch/>
        </p:blipFill>
        <p:spPr bwMode="auto">
          <a:xfrm rot="16200000" flipH="1">
            <a:off x="16858525" y="17671934"/>
            <a:ext cx="648000" cy="14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421" y="19057252"/>
            <a:ext cx="873056" cy="35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528" y="21548947"/>
            <a:ext cx="1593141" cy="115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6450138" y="19898168"/>
            <a:ext cx="23619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accent3"/>
                </a:solidFill>
              </a:rPr>
              <a:t>effect</a:t>
            </a:r>
            <a:r>
              <a:rPr lang="de-DE" sz="2800" b="1" dirty="0" smtClean="0">
                <a:solidFill>
                  <a:schemeClr val="accent3"/>
                </a:solidFill>
              </a:rPr>
              <a:t> </a:t>
            </a:r>
            <a:r>
              <a:rPr lang="de-DE" sz="2800" b="1" dirty="0" err="1" smtClean="0">
                <a:solidFill>
                  <a:schemeClr val="accent3"/>
                </a:solidFill>
              </a:rPr>
              <a:t>of</a:t>
            </a:r>
            <a:endParaRPr lang="de-DE" sz="2800" b="1" dirty="0" smtClean="0">
              <a:solidFill>
                <a:schemeClr val="accent3"/>
              </a:solidFill>
            </a:endParaRPr>
          </a:p>
          <a:p>
            <a:r>
              <a:rPr lang="de-DE" sz="2800" b="1" dirty="0" err="1" smtClean="0">
                <a:solidFill>
                  <a:schemeClr val="accent3"/>
                </a:solidFill>
              </a:rPr>
              <a:t>congenital</a:t>
            </a:r>
            <a:endParaRPr lang="de-DE" sz="2800" b="1" dirty="0">
              <a:solidFill>
                <a:schemeClr val="accent3"/>
              </a:solidFill>
            </a:endParaRPr>
          </a:p>
          <a:p>
            <a:r>
              <a:rPr lang="de-DE" sz="2800" b="1" dirty="0" err="1" smtClean="0">
                <a:solidFill>
                  <a:schemeClr val="accent3"/>
                </a:solidFill>
              </a:rPr>
              <a:t>prosopagnosia</a:t>
            </a:r>
            <a:endParaRPr lang="de-DE" sz="2800" b="1" dirty="0" smtClean="0">
              <a:solidFill>
                <a:schemeClr val="accent3"/>
              </a:solidFill>
            </a:endParaRPr>
          </a:p>
          <a:p>
            <a:r>
              <a:rPr lang="de-DE" sz="2800" b="1" dirty="0" smtClean="0">
                <a:solidFill>
                  <a:schemeClr val="accent3"/>
                </a:solidFill>
              </a:rPr>
              <a:t>(B-matrix)</a:t>
            </a:r>
            <a:endParaRPr lang="de-DE" sz="2800" b="1" dirty="0">
              <a:solidFill>
                <a:schemeClr val="accent3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185" y="25722490"/>
            <a:ext cx="1324424" cy="176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730" y="25737004"/>
            <a:ext cx="1417864" cy="167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D:\prosopagnosia\prosopagnosia\plots\sub01_tmap_atl_mask_axial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1" y="28755708"/>
            <a:ext cx="3368054" cy="55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prosopagnosia\prosopagnosia\plots\lATL_indiv_peak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12" y="34273858"/>
            <a:ext cx="3139453" cy="26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2466" y="34433646"/>
            <a:ext cx="3064862" cy="24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6795" y="34432844"/>
            <a:ext cx="2965740" cy="24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9627" y="34527858"/>
            <a:ext cx="2968488" cy="25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230496" y="36445566"/>
            <a:ext cx="792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 smtClean="0"/>
              <a:t>lATL</a:t>
            </a:r>
            <a:endParaRPr lang="de-DE" sz="2800" b="1" dirty="0"/>
          </a:p>
        </p:txBody>
      </p:sp>
      <p:sp>
        <p:nvSpPr>
          <p:cNvPr id="47" name="Rechteck 46"/>
          <p:cNvSpPr/>
          <p:nvPr/>
        </p:nvSpPr>
        <p:spPr>
          <a:xfrm>
            <a:off x="6773796" y="36493199"/>
            <a:ext cx="833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/>
              <a:t>r</a:t>
            </a:r>
            <a:r>
              <a:rPr lang="de-DE" sz="2800" b="1" dirty="0" err="1" smtClean="0"/>
              <a:t>ATL</a:t>
            </a:r>
            <a:endParaRPr lang="de-DE" sz="2800" b="1" dirty="0"/>
          </a:p>
        </p:txBody>
      </p:sp>
      <p:sp>
        <p:nvSpPr>
          <p:cNvPr id="48" name="Rechteck 47"/>
          <p:cNvSpPr/>
          <p:nvPr/>
        </p:nvSpPr>
        <p:spPr>
          <a:xfrm>
            <a:off x="10269486" y="36426009"/>
            <a:ext cx="80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 smtClean="0"/>
              <a:t>lFFA</a:t>
            </a:r>
            <a:endParaRPr lang="de-DE" sz="2800" b="1" dirty="0"/>
          </a:p>
        </p:txBody>
      </p:sp>
      <p:sp>
        <p:nvSpPr>
          <p:cNvPr id="49" name="Rechteck 48"/>
          <p:cNvSpPr/>
          <p:nvPr/>
        </p:nvSpPr>
        <p:spPr>
          <a:xfrm>
            <a:off x="13637383" y="36512912"/>
            <a:ext cx="840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/>
              <a:t>r</a:t>
            </a:r>
            <a:r>
              <a:rPr lang="de-DE" sz="2800" b="1" dirty="0" err="1" smtClean="0"/>
              <a:t>FFA</a:t>
            </a:r>
            <a:endParaRPr lang="de-DE" sz="2800" b="1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783644" y="34035733"/>
            <a:ext cx="20835" cy="79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15916313" y="6180083"/>
            <a:ext cx="14512902" cy="4135491"/>
          </a:xfrm>
          <a:prstGeom prst="roundRect">
            <a:avLst>
              <a:gd name="adj" fmla="val 7122"/>
            </a:avLst>
          </a:prstGeom>
          <a:ln w="762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5200" b="1" cap="small" dirty="0">
                <a:solidFill>
                  <a:srgbClr val="034DA2"/>
                </a:solidFill>
              </a:rPr>
              <a:t>Hypothesis:</a:t>
            </a:r>
          </a:p>
          <a:p>
            <a:pPr algn="ctr"/>
            <a:r>
              <a:rPr lang="en-US" sz="5200" b="1" cap="small" dirty="0">
                <a:solidFill>
                  <a:srgbClr val="034DA2"/>
                </a:solidFill>
              </a:rPr>
              <a:t>congenital prosopagnosia is associated</a:t>
            </a:r>
          </a:p>
          <a:p>
            <a:pPr algn="ctr"/>
            <a:r>
              <a:rPr lang="en-US" sz="5200" b="1" cap="small" dirty="0">
                <a:solidFill>
                  <a:srgbClr val="034DA2"/>
                </a:solidFill>
              </a:rPr>
              <a:t>with </a:t>
            </a:r>
            <a:r>
              <a:rPr lang="en-US" sz="5200" b="1" cap="small" dirty="0" err="1" smtClean="0">
                <a:solidFill>
                  <a:srgbClr val="034DA2"/>
                </a:solidFill>
              </a:rPr>
              <a:t>ffa</a:t>
            </a:r>
            <a:r>
              <a:rPr lang="en-US" sz="5200" b="1" cap="small" dirty="0" smtClean="0">
                <a:solidFill>
                  <a:srgbClr val="034DA2"/>
                </a:solidFill>
              </a:rPr>
              <a:t>/</a:t>
            </a:r>
            <a:r>
              <a:rPr lang="en-US" sz="5200" b="1" cap="small" dirty="0" err="1" smtClean="0">
                <a:solidFill>
                  <a:srgbClr val="034DA2"/>
                </a:solidFill>
              </a:rPr>
              <a:t>atl</a:t>
            </a:r>
            <a:r>
              <a:rPr lang="en-US" sz="5200" b="1" cap="small" dirty="0" smtClean="0">
                <a:solidFill>
                  <a:srgbClr val="034DA2"/>
                </a:solidFill>
              </a:rPr>
              <a:t> </a:t>
            </a:r>
            <a:r>
              <a:rPr lang="en-US" sz="5200" b="1" cap="small" dirty="0" err="1">
                <a:solidFill>
                  <a:srgbClr val="034DA2"/>
                </a:solidFill>
              </a:rPr>
              <a:t>dysconnectivity</a:t>
            </a:r>
            <a:r>
              <a:rPr lang="en-US" sz="5200" b="1" cap="small" dirty="0">
                <a:solidFill>
                  <a:srgbClr val="034DA2"/>
                </a:solidFill>
              </a:rPr>
              <a:t> </a:t>
            </a:r>
          </a:p>
        </p:txBody>
      </p:sp>
      <p:sp>
        <p:nvSpPr>
          <p:cNvPr id="29" name="Pfeil nach unten 28"/>
          <p:cNvSpPr/>
          <p:nvPr/>
        </p:nvSpPr>
        <p:spPr>
          <a:xfrm>
            <a:off x="22623012" y="9058275"/>
            <a:ext cx="1360477" cy="742950"/>
          </a:xfrm>
          <a:prstGeom prst="downArrow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unten 58"/>
          <p:cNvSpPr/>
          <p:nvPr/>
        </p:nvSpPr>
        <p:spPr>
          <a:xfrm rot="5400000">
            <a:off x="26092108" y="23882353"/>
            <a:ext cx="477837" cy="1177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25941407" y="24727305"/>
            <a:ext cx="16945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>
                    <a:lumMod val="50000"/>
                  </a:schemeClr>
                </a:solidFill>
              </a:rPr>
              <a:t>1.183</a:t>
            </a:r>
          </a:p>
          <a:p>
            <a:r>
              <a:rPr lang="de-DE" sz="2800" b="1" dirty="0" err="1" smtClean="0">
                <a:solidFill>
                  <a:schemeClr val="bg1">
                    <a:lumMod val="50000"/>
                  </a:schemeClr>
                </a:solidFill>
              </a:rPr>
              <a:t>effect</a:t>
            </a:r>
            <a:r>
              <a:rPr lang="de-DE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endParaRPr lang="de-DE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 err="1" smtClean="0">
                <a:solidFill>
                  <a:schemeClr val="bg1">
                    <a:lumMod val="50000"/>
                  </a:schemeClr>
                </a:solidFill>
              </a:rPr>
              <a:t>sex</a:t>
            </a:r>
            <a:endParaRPr lang="de-DE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 smtClean="0">
                <a:solidFill>
                  <a:schemeClr val="bg1">
                    <a:lumMod val="50000"/>
                  </a:schemeClr>
                </a:solidFill>
              </a:rPr>
              <a:t>(B-matrix)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3" name="Gráfico 16"/>
          <p:cNvGraphicFramePr/>
          <p:nvPr>
            <p:extLst>
              <p:ext uri="{D42A27DB-BD31-4B8C-83A1-F6EECF244321}">
                <p14:modId xmlns:p14="http://schemas.microsoft.com/office/powerpoint/2010/main" val="2481845119"/>
              </p:ext>
            </p:extLst>
          </p:nvPr>
        </p:nvGraphicFramePr>
        <p:xfrm>
          <a:off x="8134827" y="21703455"/>
          <a:ext cx="6669599" cy="3566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3" name="Rechteck 12"/>
          <p:cNvSpPr/>
          <p:nvPr/>
        </p:nvSpPr>
        <p:spPr>
          <a:xfrm>
            <a:off x="1059286" y="29206717"/>
            <a:ext cx="2314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/>
              <a:t>e</a:t>
            </a:r>
            <a:r>
              <a:rPr lang="de-DE" sz="2400" dirty="0" err="1" smtClean="0"/>
              <a:t>xample</a:t>
            </a:r>
            <a:r>
              <a:rPr lang="de-DE" sz="2400" dirty="0" smtClean="0"/>
              <a:t> </a:t>
            </a:r>
            <a:r>
              <a:rPr lang="de-DE" sz="2400" dirty="0" err="1" smtClean="0"/>
              <a:t>subject</a:t>
            </a:r>
            <a:endParaRPr lang="de-DE" sz="2400" dirty="0" smtClean="0"/>
          </a:p>
          <a:p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rATL</a:t>
            </a:r>
            <a:r>
              <a:rPr lang="de-DE" sz="2400" dirty="0" smtClean="0"/>
              <a:t> </a:t>
            </a:r>
            <a:r>
              <a:rPr lang="de-DE" sz="2400" dirty="0" err="1" smtClean="0"/>
              <a:t>mask</a:t>
            </a:r>
            <a:endParaRPr lang="de-DE" sz="24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15899514" y="34826309"/>
            <a:ext cx="14529701" cy="2714624"/>
          </a:xfrm>
          <a:prstGeom prst="roundRect">
            <a:avLst>
              <a:gd name="adj" fmla="val 7122"/>
            </a:avLst>
          </a:prstGeom>
          <a:ln w="76200" cmpd="sng">
            <a:solidFill>
              <a:srgbClr val="3BBA78"/>
            </a:solidFill>
          </a:ln>
          <a:effectLst>
            <a:outerShdw blurRad="292100" dist="38100" dir="2700000" sx="101000" sy="101000" algn="tl" rotWithShape="0">
              <a:srgbClr val="034DA2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cap="small" dirty="0" smtClean="0">
                <a:solidFill>
                  <a:srgbClr val="034DA2"/>
                </a:solidFill>
              </a:rPr>
              <a:t>References</a:t>
            </a:r>
            <a:endParaRPr lang="de-DE" sz="2800" dirty="0" smtClean="0"/>
          </a:p>
          <a:p>
            <a:r>
              <a:rPr lang="en-GB" sz="2400" dirty="0" err="1"/>
              <a:t>Avidan</a:t>
            </a:r>
            <a:r>
              <a:rPr lang="en-GB" sz="2400" dirty="0"/>
              <a:t>, </a:t>
            </a:r>
            <a:r>
              <a:rPr lang="en-GB" sz="2400" dirty="0" err="1"/>
              <a:t>Galia</a:t>
            </a:r>
            <a:r>
              <a:rPr lang="en-GB" sz="2400" dirty="0"/>
              <a:t>, </a:t>
            </a:r>
            <a:r>
              <a:rPr lang="en-GB" sz="2400" dirty="0" err="1"/>
              <a:t>Behrmann</a:t>
            </a:r>
            <a:r>
              <a:rPr lang="en-GB" sz="2400" dirty="0"/>
              <a:t> (2014). Impairment </a:t>
            </a:r>
            <a:r>
              <a:rPr lang="en-GB" sz="2400" dirty="0" smtClean="0"/>
              <a:t>of face </a:t>
            </a:r>
            <a:r>
              <a:rPr lang="en-GB" sz="2400" dirty="0"/>
              <a:t>processing network in </a:t>
            </a:r>
            <a:r>
              <a:rPr lang="en-GB" sz="2400" dirty="0" smtClean="0"/>
              <a:t>congenital prosopagnosia.</a:t>
            </a:r>
            <a:endParaRPr lang="es-ES" sz="2400" dirty="0" smtClean="0"/>
          </a:p>
          <a:p>
            <a:r>
              <a:rPr lang="es-ES" sz="2400" dirty="0" smtClean="0"/>
              <a:t>Duchaine, Nakayama </a:t>
            </a:r>
            <a:r>
              <a:rPr lang="es-ES" sz="2400" dirty="0"/>
              <a:t>(2006). The Cambridge Face Memory </a:t>
            </a:r>
            <a:r>
              <a:rPr lang="es-ES" sz="2400" dirty="0" smtClean="0"/>
              <a:t>Test</a:t>
            </a:r>
          </a:p>
          <a:p>
            <a:r>
              <a:rPr lang="en-GB" sz="2400" dirty="0" err="1" smtClean="0"/>
              <a:t>Carrow</a:t>
            </a:r>
            <a:r>
              <a:rPr lang="en-GB" sz="2400" dirty="0"/>
              <a:t>, </a:t>
            </a:r>
            <a:r>
              <a:rPr lang="en-GB" sz="2400" dirty="0" err="1"/>
              <a:t>Dalrymple</a:t>
            </a:r>
            <a:r>
              <a:rPr lang="en-GB" sz="2400" dirty="0"/>
              <a:t>, Barton (2016). Prosopagnosia: current perspectives.</a:t>
            </a:r>
            <a:endParaRPr lang="de-DE" sz="2400" dirty="0"/>
          </a:p>
          <a:p>
            <a:r>
              <a:rPr lang="en-GB" sz="2400" dirty="0" err="1"/>
              <a:t>Friston</a:t>
            </a:r>
            <a:r>
              <a:rPr lang="en-GB" sz="2400" dirty="0"/>
              <a:t>, Harrison, Penny (2003). Dynamic Causal Modelling.</a:t>
            </a:r>
            <a:endParaRPr lang="de-DE" sz="2400" dirty="0"/>
          </a:p>
          <a:p>
            <a:r>
              <a:rPr lang="en-GB" sz="2400" dirty="0" err="1"/>
              <a:t>Friston</a:t>
            </a:r>
            <a:r>
              <a:rPr lang="en-GB" sz="2400" dirty="0"/>
              <a:t>, </a:t>
            </a:r>
            <a:r>
              <a:rPr lang="en-GB" sz="2400" dirty="0" err="1"/>
              <a:t>Zeidman</a:t>
            </a:r>
            <a:r>
              <a:rPr lang="en-GB" sz="2400" dirty="0"/>
              <a:t>, </a:t>
            </a:r>
            <a:r>
              <a:rPr lang="en-GB" sz="2400" dirty="0" err="1"/>
              <a:t>Litvak</a:t>
            </a:r>
            <a:r>
              <a:rPr lang="en-GB" sz="2400" dirty="0"/>
              <a:t> (2015). Empirical Bayes for DCM. A Group Inversion Scheme.</a:t>
            </a:r>
            <a:endParaRPr lang="de-DE" sz="2400" dirty="0"/>
          </a:p>
          <a:p>
            <a:pPr algn="just"/>
            <a:endParaRPr lang="de-DE" sz="4000" dirty="0" smtClean="0"/>
          </a:p>
        </p:txBody>
      </p:sp>
      <p:pic>
        <p:nvPicPr>
          <p:cNvPr id="14" name="Picture 2" descr="DGB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8" y="37844666"/>
            <a:ext cx="2483186" cy="202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NP e.V. Log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45" y="38112500"/>
            <a:ext cx="3501553" cy="140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a-Ey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150" y="38166385"/>
            <a:ext cx="2037693" cy="173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Space-Ey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294" y="37806650"/>
            <a:ext cx="2067379" cy="211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153" y="36649955"/>
            <a:ext cx="2427972" cy="330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Benutzerdefiniert</PresentationFormat>
  <Paragraphs>143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Peer Herholz</dc:creator>
  <cp:lastModifiedBy>Roman</cp:lastModifiedBy>
  <cp:revision>180</cp:revision>
  <dcterms:created xsi:type="dcterms:W3CDTF">2015-10-06T09:10:52Z</dcterms:created>
  <dcterms:modified xsi:type="dcterms:W3CDTF">2020-01-14T20:16:03Z</dcterms:modified>
</cp:coreProperties>
</file>