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37363" autoAdjust="0"/>
  </p:normalViewPr>
  <p:slideViewPr>
    <p:cSldViewPr showGuides="1">
      <p:cViewPr varScale="1">
        <p:scale>
          <a:sx n="82" d="100"/>
          <a:sy n="82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../embeddings/oleObject8.bin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../embeddings/oleObject10.bin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../embeddings/oleObject15.bin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../embeddings/oleObject16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919912"/>
        <c:axId val="178919520"/>
      </c:lineChart>
      <c:catAx>
        <c:axId val="178919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78919520"/>
        <c:crosses val="autoZero"/>
        <c:auto val="1"/>
        <c:lblAlgn val="ctr"/>
        <c:lblOffset val="100"/>
        <c:noMultiLvlLbl val="0"/>
      </c:catAx>
      <c:valAx>
        <c:axId val="17891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9199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148824"/>
        <c:axId val="357149216"/>
      </c:lineChart>
      <c:catAx>
        <c:axId val="357148824"/>
        <c:scaling>
          <c:orientation val="minMax"/>
        </c:scaling>
        <c:delete val="0"/>
        <c:axPos val="b"/>
        <c:majorTickMark val="out"/>
        <c:minorTickMark val="none"/>
        <c:tickLblPos val="nextTo"/>
        <c:crossAx val="357149216"/>
        <c:crosses val="autoZero"/>
        <c:auto val="1"/>
        <c:lblAlgn val="ctr"/>
        <c:lblOffset val="100"/>
        <c:noMultiLvlLbl val="0"/>
      </c:catAx>
      <c:valAx>
        <c:axId val="357149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7148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7150000"/>
        <c:axId val="357150392"/>
      </c:lineChart>
      <c:catAx>
        <c:axId val="35715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357150392"/>
        <c:crosses val="autoZero"/>
        <c:auto val="1"/>
        <c:lblAlgn val="ctr"/>
        <c:lblOffset val="100"/>
        <c:noMultiLvlLbl val="0"/>
      </c:catAx>
      <c:valAx>
        <c:axId val="357150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7150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462744"/>
        <c:axId val="358463136"/>
      </c:lineChart>
      <c:catAx>
        <c:axId val="358462744"/>
        <c:scaling>
          <c:orientation val="minMax"/>
        </c:scaling>
        <c:delete val="0"/>
        <c:axPos val="b"/>
        <c:majorTickMark val="out"/>
        <c:minorTickMark val="none"/>
        <c:tickLblPos val="nextTo"/>
        <c:crossAx val="358463136"/>
        <c:crosses val="autoZero"/>
        <c:auto val="1"/>
        <c:lblAlgn val="ctr"/>
        <c:lblOffset val="100"/>
        <c:noMultiLvlLbl val="0"/>
      </c:catAx>
      <c:valAx>
        <c:axId val="358463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462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3158920"/>
        <c:axId val="413159312"/>
      </c:lineChart>
      <c:catAx>
        <c:axId val="413158920"/>
        <c:scaling>
          <c:orientation val="minMax"/>
        </c:scaling>
        <c:delete val="0"/>
        <c:axPos val="b"/>
        <c:majorTickMark val="out"/>
        <c:minorTickMark val="none"/>
        <c:tickLblPos val="nextTo"/>
        <c:crossAx val="413159312"/>
        <c:crosses val="autoZero"/>
        <c:auto val="1"/>
        <c:lblAlgn val="ctr"/>
        <c:lblOffset val="100"/>
        <c:noMultiLvlLbl val="0"/>
      </c:catAx>
      <c:valAx>
        <c:axId val="413159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3158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571480"/>
        <c:axId val="178571872"/>
      </c:lineChart>
      <c:catAx>
        <c:axId val="178571480"/>
        <c:scaling>
          <c:orientation val="minMax"/>
        </c:scaling>
        <c:delete val="0"/>
        <c:axPos val="b"/>
        <c:majorTickMark val="out"/>
        <c:minorTickMark val="none"/>
        <c:tickLblPos val="nextTo"/>
        <c:crossAx val="178571872"/>
        <c:crosses val="autoZero"/>
        <c:auto val="1"/>
        <c:lblAlgn val="ctr"/>
        <c:lblOffset val="100"/>
        <c:noMultiLvlLbl val="0"/>
      </c:catAx>
      <c:valAx>
        <c:axId val="178571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571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466448"/>
        <c:axId val="358466840"/>
      </c:lineChart>
      <c:catAx>
        <c:axId val="358466448"/>
        <c:scaling>
          <c:orientation val="minMax"/>
        </c:scaling>
        <c:delete val="0"/>
        <c:axPos val="b"/>
        <c:majorTickMark val="out"/>
        <c:minorTickMark val="none"/>
        <c:tickLblPos val="nextTo"/>
        <c:crossAx val="358466840"/>
        <c:crosses val="autoZero"/>
        <c:auto val="1"/>
        <c:lblAlgn val="ctr"/>
        <c:lblOffset val="100"/>
        <c:noMultiLvlLbl val="0"/>
      </c:catAx>
      <c:valAx>
        <c:axId val="358466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466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26265738521823E-2"/>
          <c:y val="0.31386239641393138"/>
          <c:w val="0.9304418197725286"/>
          <c:h val="0.53593795157627766"/>
        </c:manualLayout>
      </c:layout>
      <c:lineChart>
        <c:grouping val="standard"/>
        <c:varyColors val="0"/>
        <c:ser>
          <c:idx val="0"/>
          <c:order val="0"/>
          <c:tx>
            <c:v>DL-UDP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'1301-2'!$B$1:$B$81</c:f>
              <c:numCache>
                <c:formatCode>General</c:formatCode>
                <c:ptCount val="81"/>
                <c:pt idx="0">
                  <c:v>9.06</c:v>
                </c:pt>
                <c:pt idx="1">
                  <c:v>8.69</c:v>
                </c:pt>
                <c:pt idx="2">
                  <c:v>9.32</c:v>
                </c:pt>
                <c:pt idx="3">
                  <c:v>8.9600000000000026</c:v>
                </c:pt>
                <c:pt idx="4">
                  <c:v>42.24</c:v>
                </c:pt>
                <c:pt idx="5">
                  <c:v>42.01</c:v>
                </c:pt>
                <c:pt idx="6">
                  <c:v>42.48</c:v>
                </c:pt>
                <c:pt idx="7">
                  <c:v>42.05</c:v>
                </c:pt>
                <c:pt idx="8">
                  <c:v>42.04</c:v>
                </c:pt>
                <c:pt idx="9">
                  <c:v>41.790000000000006</c:v>
                </c:pt>
                <c:pt idx="10">
                  <c:v>42.08</c:v>
                </c:pt>
                <c:pt idx="11">
                  <c:v>42.2</c:v>
                </c:pt>
                <c:pt idx="12">
                  <c:v>42.13</c:v>
                </c:pt>
                <c:pt idx="13">
                  <c:v>42.14</c:v>
                </c:pt>
                <c:pt idx="14">
                  <c:v>41.83</c:v>
                </c:pt>
                <c:pt idx="15">
                  <c:v>41.82</c:v>
                </c:pt>
                <c:pt idx="16">
                  <c:v>41.64</c:v>
                </c:pt>
                <c:pt idx="17">
                  <c:v>42.03</c:v>
                </c:pt>
                <c:pt idx="18">
                  <c:v>41.879999999999995</c:v>
                </c:pt>
                <c:pt idx="19">
                  <c:v>41.94</c:v>
                </c:pt>
                <c:pt idx="20">
                  <c:v>42.11</c:v>
                </c:pt>
                <c:pt idx="21">
                  <c:v>41.620000000000005</c:v>
                </c:pt>
                <c:pt idx="22">
                  <c:v>42.07</c:v>
                </c:pt>
                <c:pt idx="23">
                  <c:v>42.33</c:v>
                </c:pt>
                <c:pt idx="24">
                  <c:v>41.839999999999996</c:v>
                </c:pt>
                <c:pt idx="25">
                  <c:v>41.879999999999995</c:v>
                </c:pt>
                <c:pt idx="26">
                  <c:v>41.839999999999996</c:v>
                </c:pt>
                <c:pt idx="27">
                  <c:v>42.01</c:v>
                </c:pt>
                <c:pt idx="28">
                  <c:v>42.02</c:v>
                </c:pt>
                <c:pt idx="29">
                  <c:v>42.13</c:v>
                </c:pt>
                <c:pt idx="30">
                  <c:v>41.720000000000006</c:v>
                </c:pt>
                <c:pt idx="31">
                  <c:v>41.730000000000004</c:v>
                </c:pt>
                <c:pt idx="32">
                  <c:v>41.720000000000006</c:v>
                </c:pt>
                <c:pt idx="33">
                  <c:v>41.82</c:v>
                </c:pt>
                <c:pt idx="34">
                  <c:v>9.0500000000000007</c:v>
                </c:pt>
                <c:pt idx="35">
                  <c:v>9.43</c:v>
                </c:pt>
                <c:pt idx="36">
                  <c:v>9.4700000000000006</c:v>
                </c:pt>
                <c:pt idx="37">
                  <c:v>9.99</c:v>
                </c:pt>
                <c:pt idx="38">
                  <c:v>9.92</c:v>
                </c:pt>
                <c:pt idx="39">
                  <c:v>13.89</c:v>
                </c:pt>
                <c:pt idx="40">
                  <c:v>17.32</c:v>
                </c:pt>
                <c:pt idx="41">
                  <c:v>16.989999999999991</c:v>
                </c:pt>
                <c:pt idx="42">
                  <c:v>40.96</c:v>
                </c:pt>
                <c:pt idx="43">
                  <c:v>35.190000000000005</c:v>
                </c:pt>
                <c:pt idx="44">
                  <c:v>36.790000000000006</c:v>
                </c:pt>
                <c:pt idx="45">
                  <c:v>37.11</c:v>
                </c:pt>
                <c:pt idx="46">
                  <c:v>37.14</c:v>
                </c:pt>
                <c:pt idx="47">
                  <c:v>37.520000000000003</c:v>
                </c:pt>
                <c:pt idx="48">
                  <c:v>38.11</c:v>
                </c:pt>
                <c:pt idx="49">
                  <c:v>37.54</c:v>
                </c:pt>
                <c:pt idx="50">
                  <c:v>37.11</c:v>
                </c:pt>
                <c:pt idx="51">
                  <c:v>36.370000000000005</c:v>
                </c:pt>
                <c:pt idx="52">
                  <c:v>35.050000000000004</c:v>
                </c:pt>
                <c:pt idx="53">
                  <c:v>31.89</c:v>
                </c:pt>
                <c:pt idx="54">
                  <c:v>30.62</c:v>
                </c:pt>
                <c:pt idx="55">
                  <c:v>28.830000000000002</c:v>
                </c:pt>
                <c:pt idx="56">
                  <c:v>26.14</c:v>
                </c:pt>
                <c:pt idx="57">
                  <c:v>24.8</c:v>
                </c:pt>
                <c:pt idx="58">
                  <c:v>23.59</c:v>
                </c:pt>
                <c:pt idx="59">
                  <c:v>21.979999999999997</c:v>
                </c:pt>
                <c:pt idx="60">
                  <c:v>19.52</c:v>
                </c:pt>
                <c:pt idx="61">
                  <c:v>17.260000000000002</c:v>
                </c:pt>
                <c:pt idx="62">
                  <c:v>15.05</c:v>
                </c:pt>
                <c:pt idx="63">
                  <c:v>11.84</c:v>
                </c:pt>
                <c:pt idx="64">
                  <c:v>9.77</c:v>
                </c:pt>
                <c:pt idx="65">
                  <c:v>6.64</c:v>
                </c:pt>
                <c:pt idx="66">
                  <c:v>5.33</c:v>
                </c:pt>
                <c:pt idx="67">
                  <c:v>4.55</c:v>
                </c:pt>
                <c:pt idx="68">
                  <c:v>3.4099999999999997</c:v>
                </c:pt>
                <c:pt idx="69">
                  <c:v>1.9500000000000002</c:v>
                </c:pt>
                <c:pt idx="70">
                  <c:v>1.07</c:v>
                </c:pt>
                <c:pt idx="71">
                  <c:v>0.69000000000000006</c:v>
                </c:pt>
                <c:pt idx="72">
                  <c:v>0.71000000000000008</c:v>
                </c:pt>
                <c:pt idx="73">
                  <c:v>0.66000000000000014</c:v>
                </c:pt>
                <c:pt idx="74">
                  <c:v>0.56000000000000005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UL-UDP</c:v>
          </c:tx>
          <c:spPr>
            <a:ln>
              <a:solidFill>
                <a:srgbClr val="996633"/>
              </a:solidFill>
            </a:ln>
          </c:spPr>
          <c:marker>
            <c:symbol val="none"/>
          </c:marker>
          <c:val>
            <c:numRef>
              <c:f>'1301-2'!$D$1:$D$81</c:f>
              <c:numCache>
                <c:formatCode>General</c:formatCode>
                <c:ptCount val="81"/>
                <c:pt idx="0">
                  <c:v>20.36</c:v>
                </c:pt>
                <c:pt idx="1">
                  <c:v>20.57</c:v>
                </c:pt>
                <c:pt idx="2">
                  <c:v>20.54</c:v>
                </c:pt>
                <c:pt idx="3">
                  <c:v>20.439999999999998</c:v>
                </c:pt>
                <c:pt idx="4">
                  <c:v>20.55</c:v>
                </c:pt>
                <c:pt idx="5">
                  <c:v>20.56</c:v>
                </c:pt>
                <c:pt idx="6">
                  <c:v>20.3</c:v>
                </c:pt>
                <c:pt idx="7">
                  <c:v>20.59</c:v>
                </c:pt>
                <c:pt idx="8">
                  <c:v>20.55</c:v>
                </c:pt>
                <c:pt idx="9">
                  <c:v>20.54</c:v>
                </c:pt>
                <c:pt idx="10">
                  <c:v>20.57</c:v>
                </c:pt>
                <c:pt idx="11">
                  <c:v>20.56</c:v>
                </c:pt>
                <c:pt idx="12">
                  <c:v>20.439999999999998</c:v>
                </c:pt>
                <c:pt idx="13">
                  <c:v>20.55</c:v>
                </c:pt>
                <c:pt idx="14">
                  <c:v>20.56</c:v>
                </c:pt>
                <c:pt idx="15">
                  <c:v>20.55</c:v>
                </c:pt>
                <c:pt idx="16">
                  <c:v>20.56</c:v>
                </c:pt>
                <c:pt idx="17">
                  <c:v>20.439999999999998</c:v>
                </c:pt>
                <c:pt idx="18">
                  <c:v>20.58</c:v>
                </c:pt>
                <c:pt idx="19">
                  <c:v>20.56</c:v>
                </c:pt>
                <c:pt idx="20">
                  <c:v>20.55</c:v>
                </c:pt>
                <c:pt idx="21">
                  <c:v>20.57</c:v>
                </c:pt>
                <c:pt idx="22">
                  <c:v>20.55</c:v>
                </c:pt>
                <c:pt idx="23">
                  <c:v>20.399999999999999</c:v>
                </c:pt>
                <c:pt idx="24">
                  <c:v>20.55</c:v>
                </c:pt>
                <c:pt idx="25">
                  <c:v>20.56</c:v>
                </c:pt>
                <c:pt idx="26">
                  <c:v>20.56</c:v>
                </c:pt>
                <c:pt idx="27">
                  <c:v>20.57</c:v>
                </c:pt>
                <c:pt idx="28">
                  <c:v>20.53</c:v>
                </c:pt>
                <c:pt idx="29">
                  <c:v>20.43</c:v>
                </c:pt>
                <c:pt idx="30">
                  <c:v>20.51</c:v>
                </c:pt>
                <c:pt idx="31">
                  <c:v>20.5</c:v>
                </c:pt>
                <c:pt idx="32">
                  <c:v>20.39</c:v>
                </c:pt>
                <c:pt idx="33">
                  <c:v>20.5</c:v>
                </c:pt>
                <c:pt idx="34">
                  <c:v>20.5</c:v>
                </c:pt>
                <c:pt idx="35">
                  <c:v>20.47</c:v>
                </c:pt>
                <c:pt idx="36">
                  <c:v>20.5</c:v>
                </c:pt>
                <c:pt idx="37">
                  <c:v>20.51</c:v>
                </c:pt>
                <c:pt idx="38">
                  <c:v>20.53</c:v>
                </c:pt>
                <c:pt idx="39">
                  <c:v>18.03</c:v>
                </c:pt>
                <c:pt idx="40">
                  <c:v>16.630000000000003</c:v>
                </c:pt>
                <c:pt idx="41">
                  <c:v>16.34</c:v>
                </c:pt>
                <c:pt idx="42">
                  <c:v>15.360000000000001</c:v>
                </c:pt>
                <c:pt idx="43">
                  <c:v>14.25</c:v>
                </c:pt>
                <c:pt idx="44">
                  <c:v>12.53</c:v>
                </c:pt>
                <c:pt idx="45">
                  <c:v>11.15</c:v>
                </c:pt>
                <c:pt idx="46">
                  <c:v>10.91</c:v>
                </c:pt>
                <c:pt idx="47">
                  <c:v>9.4500000000000011</c:v>
                </c:pt>
                <c:pt idx="48">
                  <c:v>8.07</c:v>
                </c:pt>
                <c:pt idx="49">
                  <c:v>7.34</c:v>
                </c:pt>
                <c:pt idx="50">
                  <c:v>6.2700000000000005</c:v>
                </c:pt>
                <c:pt idx="51">
                  <c:v>5.67</c:v>
                </c:pt>
                <c:pt idx="52">
                  <c:v>5.6499999999999995</c:v>
                </c:pt>
                <c:pt idx="53">
                  <c:v>4.83</c:v>
                </c:pt>
                <c:pt idx="54">
                  <c:v>3.98</c:v>
                </c:pt>
                <c:pt idx="55">
                  <c:v>3.32</c:v>
                </c:pt>
                <c:pt idx="56">
                  <c:v>2.7800000000000002</c:v>
                </c:pt>
                <c:pt idx="57">
                  <c:v>2.12</c:v>
                </c:pt>
                <c:pt idx="58">
                  <c:v>1.5</c:v>
                </c:pt>
                <c:pt idx="59">
                  <c:v>1.2</c:v>
                </c:pt>
                <c:pt idx="60">
                  <c:v>0.96000000000000008</c:v>
                </c:pt>
                <c:pt idx="61">
                  <c:v>0.72000000000000008</c:v>
                </c:pt>
                <c:pt idx="62">
                  <c:v>0.5</c:v>
                </c:pt>
                <c:pt idx="63">
                  <c:v>0.47000000000000003</c:v>
                </c:pt>
                <c:pt idx="64">
                  <c:v>0.25</c:v>
                </c:pt>
                <c:pt idx="65">
                  <c:v>0.27</c:v>
                </c:pt>
                <c:pt idx="66">
                  <c:v>0.2</c:v>
                </c:pt>
                <c:pt idx="67">
                  <c:v>0.19</c:v>
                </c:pt>
                <c:pt idx="68">
                  <c:v>9.0000000000000011E-2</c:v>
                </c:pt>
                <c:pt idx="69">
                  <c:v>9.0000000000000011E-2</c:v>
                </c:pt>
                <c:pt idx="70">
                  <c:v>0.05</c:v>
                </c:pt>
                <c:pt idx="71">
                  <c:v>4.0000000000000008E-2</c:v>
                </c:pt>
                <c:pt idx="72">
                  <c:v>1.0000000000000002E-2</c:v>
                </c:pt>
                <c:pt idx="73">
                  <c:v>2.0000000000000004E-2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DL-UDP-45M</c:v>
          </c:tx>
          <c:spPr>
            <a:ln>
              <a:solidFill>
                <a:srgbClr val="FF0066"/>
              </a:solidFill>
            </a:ln>
          </c:spPr>
          <c:marker>
            <c:symbol val="none"/>
          </c:marker>
          <c:val>
            <c:numRef>
              <c:f>'1301-2'!$G$1:$G$81</c:f>
              <c:numCache>
                <c:formatCode>General</c:formatCode>
                <c:ptCount val="81"/>
                <c:pt idx="0">
                  <c:v>41.309999999999995</c:v>
                </c:pt>
                <c:pt idx="1">
                  <c:v>40.220000000000006</c:v>
                </c:pt>
                <c:pt idx="2">
                  <c:v>40.130000000000003</c:v>
                </c:pt>
                <c:pt idx="3">
                  <c:v>40.090000000000003</c:v>
                </c:pt>
                <c:pt idx="4">
                  <c:v>40.25</c:v>
                </c:pt>
                <c:pt idx="5">
                  <c:v>40.120000000000005</c:v>
                </c:pt>
                <c:pt idx="6">
                  <c:v>40.090000000000003</c:v>
                </c:pt>
                <c:pt idx="7">
                  <c:v>40.220000000000006</c:v>
                </c:pt>
                <c:pt idx="8">
                  <c:v>40.370000000000005</c:v>
                </c:pt>
                <c:pt idx="9">
                  <c:v>40.33</c:v>
                </c:pt>
                <c:pt idx="10">
                  <c:v>39.700000000000003</c:v>
                </c:pt>
                <c:pt idx="11">
                  <c:v>39.25</c:v>
                </c:pt>
                <c:pt idx="12">
                  <c:v>40.050000000000004</c:v>
                </c:pt>
                <c:pt idx="13">
                  <c:v>40.230000000000011</c:v>
                </c:pt>
                <c:pt idx="14">
                  <c:v>40.200000000000003</c:v>
                </c:pt>
                <c:pt idx="15">
                  <c:v>40.1</c:v>
                </c:pt>
                <c:pt idx="16">
                  <c:v>39.94</c:v>
                </c:pt>
                <c:pt idx="17">
                  <c:v>40.120000000000005</c:v>
                </c:pt>
                <c:pt idx="18">
                  <c:v>38.61</c:v>
                </c:pt>
                <c:pt idx="19">
                  <c:v>14.82</c:v>
                </c:pt>
                <c:pt idx="20">
                  <c:v>15.03</c:v>
                </c:pt>
                <c:pt idx="21">
                  <c:v>15.16</c:v>
                </c:pt>
                <c:pt idx="22">
                  <c:v>15.03</c:v>
                </c:pt>
                <c:pt idx="23">
                  <c:v>14.69</c:v>
                </c:pt>
                <c:pt idx="24">
                  <c:v>14.51</c:v>
                </c:pt>
                <c:pt idx="25">
                  <c:v>14.32</c:v>
                </c:pt>
                <c:pt idx="26">
                  <c:v>15.639999999999999</c:v>
                </c:pt>
                <c:pt idx="27">
                  <c:v>15.57</c:v>
                </c:pt>
                <c:pt idx="28">
                  <c:v>22.2</c:v>
                </c:pt>
                <c:pt idx="29">
                  <c:v>21.439999999999998</c:v>
                </c:pt>
                <c:pt idx="30">
                  <c:v>27.93</c:v>
                </c:pt>
                <c:pt idx="31">
                  <c:v>22.64</c:v>
                </c:pt>
                <c:pt idx="32">
                  <c:v>23.43</c:v>
                </c:pt>
                <c:pt idx="33">
                  <c:v>22.21</c:v>
                </c:pt>
                <c:pt idx="34">
                  <c:v>22.14</c:v>
                </c:pt>
                <c:pt idx="35">
                  <c:v>22.12</c:v>
                </c:pt>
                <c:pt idx="36">
                  <c:v>23.79</c:v>
                </c:pt>
                <c:pt idx="37">
                  <c:v>24.86</c:v>
                </c:pt>
                <c:pt idx="38">
                  <c:v>23.79</c:v>
                </c:pt>
                <c:pt idx="39">
                  <c:v>39.94</c:v>
                </c:pt>
                <c:pt idx="40">
                  <c:v>39.56</c:v>
                </c:pt>
                <c:pt idx="41">
                  <c:v>41</c:v>
                </c:pt>
                <c:pt idx="42">
                  <c:v>40.92</c:v>
                </c:pt>
                <c:pt idx="43">
                  <c:v>38.020000000000003</c:v>
                </c:pt>
                <c:pt idx="44">
                  <c:v>27.279999999999998</c:v>
                </c:pt>
                <c:pt idx="45">
                  <c:v>24.52</c:v>
                </c:pt>
                <c:pt idx="46">
                  <c:v>25.74</c:v>
                </c:pt>
                <c:pt idx="47">
                  <c:v>25.69</c:v>
                </c:pt>
                <c:pt idx="48">
                  <c:v>26.93</c:v>
                </c:pt>
                <c:pt idx="49">
                  <c:v>27.34</c:v>
                </c:pt>
                <c:pt idx="50">
                  <c:v>29.53</c:v>
                </c:pt>
                <c:pt idx="51">
                  <c:v>31.330000000000002</c:v>
                </c:pt>
                <c:pt idx="52">
                  <c:v>31.330000000000002</c:v>
                </c:pt>
                <c:pt idx="53">
                  <c:v>29.130000000000003</c:v>
                </c:pt>
                <c:pt idx="54">
                  <c:v>28.4</c:v>
                </c:pt>
                <c:pt idx="55">
                  <c:v>27.77</c:v>
                </c:pt>
                <c:pt idx="56">
                  <c:v>24.79</c:v>
                </c:pt>
                <c:pt idx="57">
                  <c:v>23.82</c:v>
                </c:pt>
                <c:pt idx="58">
                  <c:v>22.27</c:v>
                </c:pt>
                <c:pt idx="59">
                  <c:v>21.150000000000002</c:v>
                </c:pt>
                <c:pt idx="60">
                  <c:v>18.59</c:v>
                </c:pt>
                <c:pt idx="61">
                  <c:v>16.809999999999999</c:v>
                </c:pt>
                <c:pt idx="62">
                  <c:v>14.850000000000001</c:v>
                </c:pt>
                <c:pt idx="63">
                  <c:v>12.219999999999999</c:v>
                </c:pt>
                <c:pt idx="64">
                  <c:v>9.6399999999999988</c:v>
                </c:pt>
                <c:pt idx="65">
                  <c:v>6.55</c:v>
                </c:pt>
                <c:pt idx="66">
                  <c:v>5.1899999999999995</c:v>
                </c:pt>
                <c:pt idx="67">
                  <c:v>4.5</c:v>
                </c:pt>
                <c:pt idx="68">
                  <c:v>2.9</c:v>
                </c:pt>
                <c:pt idx="69">
                  <c:v>1.78</c:v>
                </c:pt>
                <c:pt idx="70">
                  <c:v>0.98</c:v>
                </c:pt>
                <c:pt idx="71">
                  <c:v>0.75000000000000011</c:v>
                </c:pt>
                <c:pt idx="72">
                  <c:v>0.68</c:v>
                </c:pt>
                <c:pt idx="73">
                  <c:v>0.6100000000000001</c:v>
                </c:pt>
                <c:pt idx="74">
                  <c:v>0.51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UL-UDP-10M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'1301-2'!$I$1:$I$81</c:f>
              <c:numCache>
                <c:formatCode>General</c:formatCode>
                <c:ptCount val="81"/>
                <c:pt idx="0">
                  <c:v>9.9600000000000026</c:v>
                </c:pt>
                <c:pt idx="1">
                  <c:v>9.9700000000000006</c:v>
                </c:pt>
                <c:pt idx="2">
                  <c:v>9.9700000000000006</c:v>
                </c:pt>
                <c:pt idx="3">
                  <c:v>9.9700000000000006</c:v>
                </c:pt>
                <c:pt idx="4">
                  <c:v>9.9600000000000026</c:v>
                </c:pt>
                <c:pt idx="5">
                  <c:v>9.9700000000000006</c:v>
                </c:pt>
                <c:pt idx="6">
                  <c:v>9.9500000000000011</c:v>
                </c:pt>
                <c:pt idx="7">
                  <c:v>9.9600000000000026</c:v>
                </c:pt>
                <c:pt idx="8">
                  <c:v>9.9700000000000006</c:v>
                </c:pt>
                <c:pt idx="9">
                  <c:v>9.9700000000000006</c:v>
                </c:pt>
                <c:pt idx="10">
                  <c:v>9.9600000000000026</c:v>
                </c:pt>
                <c:pt idx="11">
                  <c:v>9.9600000000000026</c:v>
                </c:pt>
                <c:pt idx="12">
                  <c:v>9.9700000000000006</c:v>
                </c:pt>
                <c:pt idx="13">
                  <c:v>9.9600000000000026</c:v>
                </c:pt>
                <c:pt idx="14">
                  <c:v>9.9600000000000026</c:v>
                </c:pt>
                <c:pt idx="15">
                  <c:v>9.9600000000000026</c:v>
                </c:pt>
                <c:pt idx="16">
                  <c:v>9.9700000000000006</c:v>
                </c:pt>
                <c:pt idx="17">
                  <c:v>9.9700000000000006</c:v>
                </c:pt>
                <c:pt idx="18">
                  <c:v>9.9600000000000026</c:v>
                </c:pt>
                <c:pt idx="19">
                  <c:v>9.9700000000000006</c:v>
                </c:pt>
                <c:pt idx="20">
                  <c:v>9.9700000000000006</c:v>
                </c:pt>
                <c:pt idx="21">
                  <c:v>9.9500000000000011</c:v>
                </c:pt>
                <c:pt idx="22">
                  <c:v>9.9600000000000026</c:v>
                </c:pt>
                <c:pt idx="23">
                  <c:v>9.9700000000000006</c:v>
                </c:pt>
                <c:pt idx="24">
                  <c:v>9.9600000000000026</c:v>
                </c:pt>
                <c:pt idx="25">
                  <c:v>9.9700000000000006</c:v>
                </c:pt>
                <c:pt idx="26">
                  <c:v>9.9600000000000026</c:v>
                </c:pt>
                <c:pt idx="27">
                  <c:v>9.9500000000000011</c:v>
                </c:pt>
                <c:pt idx="28">
                  <c:v>9.9700000000000006</c:v>
                </c:pt>
                <c:pt idx="29">
                  <c:v>9.98</c:v>
                </c:pt>
                <c:pt idx="30">
                  <c:v>9.9600000000000026</c:v>
                </c:pt>
                <c:pt idx="31">
                  <c:v>9.9600000000000026</c:v>
                </c:pt>
                <c:pt idx="32">
                  <c:v>9.9700000000000006</c:v>
                </c:pt>
                <c:pt idx="33">
                  <c:v>9.9700000000000006</c:v>
                </c:pt>
                <c:pt idx="34">
                  <c:v>9.9700000000000006</c:v>
                </c:pt>
                <c:pt idx="35">
                  <c:v>9.9700000000000006</c:v>
                </c:pt>
                <c:pt idx="36">
                  <c:v>9.9700000000000006</c:v>
                </c:pt>
                <c:pt idx="37">
                  <c:v>9.98</c:v>
                </c:pt>
                <c:pt idx="38">
                  <c:v>9.9500000000000011</c:v>
                </c:pt>
                <c:pt idx="39">
                  <c:v>9.99</c:v>
                </c:pt>
                <c:pt idx="40">
                  <c:v>9.99</c:v>
                </c:pt>
                <c:pt idx="41">
                  <c:v>9.99</c:v>
                </c:pt>
                <c:pt idx="42">
                  <c:v>9.9500000000000011</c:v>
                </c:pt>
                <c:pt idx="43">
                  <c:v>9.98</c:v>
                </c:pt>
                <c:pt idx="44">
                  <c:v>9.99</c:v>
                </c:pt>
                <c:pt idx="45">
                  <c:v>9.98</c:v>
                </c:pt>
                <c:pt idx="46">
                  <c:v>9.98</c:v>
                </c:pt>
                <c:pt idx="47">
                  <c:v>9.5400000000000009</c:v>
                </c:pt>
                <c:pt idx="48">
                  <c:v>8.18</c:v>
                </c:pt>
                <c:pt idx="49">
                  <c:v>7.05</c:v>
                </c:pt>
                <c:pt idx="50">
                  <c:v>6.1499999999999995</c:v>
                </c:pt>
                <c:pt idx="51">
                  <c:v>5.6499999999999995</c:v>
                </c:pt>
                <c:pt idx="52">
                  <c:v>5.38</c:v>
                </c:pt>
                <c:pt idx="53">
                  <c:v>4.57</c:v>
                </c:pt>
                <c:pt idx="54">
                  <c:v>3.8499999999999996</c:v>
                </c:pt>
                <c:pt idx="55">
                  <c:v>3.05</c:v>
                </c:pt>
                <c:pt idx="56">
                  <c:v>2.54</c:v>
                </c:pt>
                <c:pt idx="57">
                  <c:v>1.81</c:v>
                </c:pt>
                <c:pt idx="58">
                  <c:v>1.42</c:v>
                </c:pt>
                <c:pt idx="59">
                  <c:v>1.05</c:v>
                </c:pt>
                <c:pt idx="60">
                  <c:v>0.84000000000000008</c:v>
                </c:pt>
                <c:pt idx="61">
                  <c:v>0.53</c:v>
                </c:pt>
                <c:pt idx="62">
                  <c:v>0.46</c:v>
                </c:pt>
                <c:pt idx="63">
                  <c:v>0.30000000000000004</c:v>
                </c:pt>
                <c:pt idx="64">
                  <c:v>0.28000000000000008</c:v>
                </c:pt>
                <c:pt idx="65">
                  <c:v>0.27</c:v>
                </c:pt>
                <c:pt idx="66">
                  <c:v>0.23</c:v>
                </c:pt>
                <c:pt idx="67">
                  <c:v>0.14000000000000001</c:v>
                </c:pt>
                <c:pt idx="68">
                  <c:v>0.12000000000000001</c:v>
                </c:pt>
                <c:pt idx="69">
                  <c:v>6.0000000000000005E-2</c:v>
                </c:pt>
                <c:pt idx="70">
                  <c:v>4.0000000000000008E-2</c:v>
                </c:pt>
                <c:pt idx="71">
                  <c:v>2.0000000000000004E-2</c:v>
                </c:pt>
                <c:pt idx="72">
                  <c:v>2.0000000000000004E-2</c:v>
                </c:pt>
                <c:pt idx="73">
                  <c:v>1.0000000000000002E-2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467624"/>
        <c:axId val="122921888"/>
      </c:lineChart>
      <c:catAx>
        <c:axId val="358467624"/>
        <c:scaling>
          <c:orientation val="minMax"/>
        </c:scaling>
        <c:delete val="0"/>
        <c:axPos val="b"/>
        <c:majorTickMark val="out"/>
        <c:minorTickMark val="none"/>
        <c:tickLblPos val="nextTo"/>
        <c:crossAx val="122921888"/>
        <c:crosses val="autoZero"/>
        <c:auto val="1"/>
        <c:lblAlgn val="ctr"/>
        <c:lblOffset val="100"/>
        <c:noMultiLvlLbl val="0"/>
      </c:catAx>
      <c:valAx>
        <c:axId val="122921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467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0.27404</cdr:x>
      <cdr:y>0.04607</cdr:y>
    </cdr:from>
    <cdr:to>
      <cdr:x>0.55072</cdr:x>
      <cdr:y>0.119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1" y="228601"/>
          <a:ext cx="2000250" cy="361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0.09091</cdr:x>
      <cdr:y>0.04979</cdr:y>
    </cdr:from>
    <cdr:to>
      <cdr:x>0.95455</cdr:x>
      <cdr:y>0.22472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2401" y="84421"/>
          <a:ext cx="1447800" cy="2965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IPERF Suite</a:t>
          </a:r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1D947-6989-4854-A336-455FBB0E4985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F6E65-F282-470A-B5D2-DD81A2E5A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07042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387640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40100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29167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68791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601413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68450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i="0" dirty="0" smtClean="0"/>
              <a:t>Frames</a:t>
            </a:r>
            <a:r>
              <a:rPr lang="en-US" sz="1400" b="1" i="0" baseline="0" dirty="0" smtClean="0"/>
              <a:t> with faded pictures and text</a:t>
            </a:r>
            <a:endParaRPr lang="en-US" sz="1400" b="1" i="0" dirty="0" smtClean="0"/>
          </a:p>
          <a:p>
            <a:r>
              <a:rPr lang="en-US" sz="1400" dirty="0" smtClean="0"/>
              <a:t>(Intermediate)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increase or decrease frame width.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another picture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new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new picture.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Clipboard</a:t>
            </a:r>
            <a:r>
              <a:rPr lang="en-US" sz="1200" baseline="0" dirty="0" smtClean="0"/>
              <a:t> group, click the arrow under </a:t>
            </a:r>
            <a:r>
              <a:rPr lang="en-US" sz="1200" b="1" baseline="0" dirty="0" smtClean="0"/>
              <a:t>Copy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the duplicate picture to an area below the original picture.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original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 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then,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  <a:endParaRPr lang="en-US" sz="1200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in the </a:t>
            </a:r>
            <a:r>
              <a:rPr lang="en-US" sz="1200" b="1" baseline="0" dirty="0" smtClean="0"/>
              <a:t>Adjust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Corrections</a:t>
            </a:r>
            <a:r>
              <a:rPr lang="en-US" sz="1200" b="0" baseline="0" dirty="0" smtClean="0"/>
              <a:t>, and then click Picture Corrections Options. In the Format Picture dialog box, click Picture Corrections in the left pane, and then in the right pane,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Brightness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55%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Contrast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-70%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duplicate picture. </a:t>
            </a:r>
            <a:r>
              <a:rPr lang="en-US" sz="1200" baseline="0" dirty="0" smtClean="0"/>
              <a:t>Under </a:t>
            </a:r>
            <a:r>
              <a:rPr lang="en-US" sz="1200" b="1" baseline="0" dirty="0" smtClean="0"/>
              <a:t>Picture 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Size </a:t>
            </a:r>
            <a:r>
              <a:rPr lang="en-US" sz="1200" baseline="0" dirty="0" smtClean="0"/>
              <a:t>group, click the arrow under </a:t>
            </a:r>
            <a:r>
              <a:rPr lang="en-US" sz="1200" b="1" baseline="0" dirty="0" smtClean="0"/>
              <a:t>Crop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Crop to Shape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Basic Shapes </a:t>
            </a:r>
            <a:r>
              <a:rPr lang="en-US" sz="1200" baseline="0" dirty="0" smtClean="0"/>
              <a:t>click</a:t>
            </a:r>
            <a:r>
              <a:rPr lang="en-US" sz="1200" b="1" baseline="0" dirty="0" smtClean="0"/>
              <a:t> Frame </a:t>
            </a:r>
            <a:r>
              <a:rPr lang="en-US" sz="1200" b="0" baseline="0" dirty="0" smtClean="0"/>
              <a:t>(second row, fourth option from the left)</a:t>
            </a:r>
            <a:r>
              <a:rPr lang="en-US" sz="1200" baseline="0" dirty="0" smtClean="0"/>
              <a:t>. Click and drag the yellow diamond adjustment handle to make the frame width the same as the first one.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Press</a:t>
            </a:r>
            <a:r>
              <a:rPr lang="en-US" sz="1200" baseline="0" dirty="0" smtClean="0"/>
              <a:t> and hold SHIFT and select both frames.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 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Bevel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3-D Options</a:t>
            </a:r>
            <a:r>
              <a:rPr lang="en-US" sz="1200" baseline="0" dirty="0" smtClean="0"/>
              <a:t>. I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3-D Format</a:t>
            </a:r>
            <a:r>
              <a:rPr lang="en-US" sz="1200" dirty="0" smtClean="0"/>
              <a:t> </a:t>
            </a:r>
            <a:r>
              <a:rPr lang="en-US" sz="1200" b="0" baseline="0" dirty="0" smtClean="0"/>
              <a:t>in the left pane, and then do the following in the right pane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Bevel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Circle</a:t>
            </a:r>
            <a:r>
              <a:rPr lang="en-US" sz="1200" b="0" baseline="0" dirty="0" smtClean="0"/>
              <a:t> (first row, first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Width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Next to </a:t>
            </a:r>
            <a:r>
              <a:rPr lang="en-US" sz="1200" b="1" baseline="0" dirty="0" smtClean="0"/>
              <a:t>Top</a:t>
            </a:r>
            <a:r>
              <a:rPr lang="en-US" sz="1200" b="0" baseline="0" dirty="0" smtClean="0"/>
              <a:t>, in the </a:t>
            </a:r>
            <a:r>
              <a:rPr lang="en-US" sz="1200" b="1" baseline="0" dirty="0" smtClean="0"/>
              <a:t>Height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6 pt</a:t>
            </a:r>
            <a:r>
              <a:rPr lang="en-US" sz="1200" b="0" baseline="0" dirty="0" smtClean="0"/>
              <a:t>.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Also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Format Shape </a:t>
            </a:r>
            <a:r>
              <a:rPr lang="en-US" sz="1200" b="0" baseline="0" dirty="0" smtClean="0"/>
              <a:t>dialog box, click </a:t>
            </a:r>
            <a:r>
              <a:rPr lang="en-US" sz="1200" b="1" dirty="0" smtClean="0"/>
              <a:t>Shadow</a:t>
            </a:r>
            <a:r>
              <a:rPr lang="en-US" sz="1200" b="0" baseline="0" dirty="0" smtClean="0"/>
              <a:t> 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Click the button next to </a:t>
            </a:r>
            <a:r>
              <a:rPr lang="en-US" sz="1200" b="1" baseline="0" dirty="0" smtClean="0"/>
              <a:t>Presets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Outer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Offset Bottom </a:t>
            </a:r>
            <a:r>
              <a:rPr lang="en-US" sz="1200" b="0" baseline="0" dirty="0" smtClean="0"/>
              <a:t>(first row, second option from the left).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Blur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30 pt</a:t>
            </a:r>
            <a:r>
              <a:rPr lang="en-US" sz="1200" b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Distance</a:t>
            </a:r>
            <a:r>
              <a:rPr lang="en-US" sz="1200" b="0" baseline="0" dirty="0" smtClean="0"/>
              <a:t> box, enter </a:t>
            </a:r>
            <a:r>
              <a:rPr lang="en-US" sz="1200" b="1" baseline="0" dirty="0" smtClean="0"/>
              <a:t>18 pt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Press and hold SHIFT and select one of the frames and the corresponding grayscale picture. </a:t>
            </a: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Drawing</a:t>
            </a:r>
            <a:r>
              <a:rPr lang="en-US" sz="1200" b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="0" baseline="0" dirty="0" smtClean="0"/>
              <a:t>, and then do the following to position the frame directly on top of the grayscale picture: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Align Selected Objects</a:t>
            </a:r>
            <a:r>
              <a:rPr lang="en-US" sz="1200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click </a:t>
            </a:r>
            <a:r>
              <a:rPr lang="en-US" sz="1200" b="1" dirty="0" smtClean="0"/>
              <a:t>Align Center</a:t>
            </a:r>
            <a:r>
              <a:rPr lang="en-US" sz="120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Point to </a:t>
            </a:r>
            <a:r>
              <a:rPr lang="en-US" sz="1200" b="1" baseline="0" dirty="0" smtClean="0"/>
              <a:t>Align</a:t>
            </a:r>
            <a:r>
              <a:rPr lang="en-US" sz="1200" b="0" baseline="0" dirty="0" smtClean="0"/>
              <a:t>, and then c</a:t>
            </a:r>
            <a:r>
              <a:rPr lang="en-US" sz="1200" dirty="0" smtClean="0"/>
              <a:t>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  <a:r>
              <a:rPr lang="en-US" sz="120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Click </a:t>
            </a:r>
            <a:r>
              <a:rPr lang="en-US" sz="1200" b="1" dirty="0" smtClean="0"/>
              <a:t>Group</a:t>
            </a:r>
            <a:r>
              <a:rPr lang="en-US" sz="120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Repeat step 14 with the other frame and corresponding grayscale picture.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each group and drag them so they are next to each other at the desired position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Press and hold SHIFT and select both groups.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Arrange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Align</a:t>
            </a:r>
            <a:r>
              <a:rPr lang="en-US" sz="1200" baseline="0" dirty="0" smtClean="0"/>
              <a:t>, and then click </a:t>
            </a:r>
            <a:r>
              <a:rPr lang="en-US" sz="1200" b="1" baseline="0" dirty="0" smtClean="0"/>
              <a:t>Align Middle</a:t>
            </a:r>
            <a:r>
              <a:rPr lang="en-US" sz="1200" baseline="0" dirty="0" smtClean="0"/>
              <a:t>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</a:t>
            </a:r>
            <a:r>
              <a:rPr lang="en-US" sz="1200" baseline="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text in the text box, 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select </a:t>
            </a:r>
            <a:r>
              <a:rPr lang="en-US" sz="1200" b="1" dirty="0" smtClean="0"/>
              <a:t>Franklin Gothic Medium Cond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from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 and then enter </a:t>
            </a:r>
            <a:r>
              <a:rPr lang="en-US" sz="1200" b="1" i="0" baseline="0" dirty="0" smtClean="0"/>
              <a:t>30</a:t>
            </a:r>
            <a:r>
              <a:rPr lang="en-US" sz="1200" i="0" baseline="0" dirty="0" smtClean="0"/>
              <a:t> 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box.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Center</a:t>
            </a:r>
            <a:r>
              <a:rPr lang="en-US" sz="1200" i="0" baseline="0" dirty="0" smtClean="0"/>
              <a:t> to center the text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Under </a:t>
            </a:r>
            <a:r>
              <a:rPr lang="en-US" sz="1200" b="1" dirty="0" smtClean="0"/>
              <a:t>Drawing Tools</a:t>
            </a:r>
            <a:r>
              <a:rPr lang="en-US" sz="1200" dirty="0" smtClean="0"/>
              <a:t>, on the </a:t>
            </a:r>
            <a:r>
              <a:rPr lang="en-US" sz="1200" b="1" dirty="0" smtClean="0"/>
              <a:t>Format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WordArt Styles </a:t>
            </a:r>
            <a:r>
              <a:rPr lang="en-US" sz="1200" dirty="0" smtClean="0"/>
              <a:t>group, click the arrow next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</a:t>
            </a:r>
            <a:r>
              <a:rPr lang="en-US" sz="1200" b="1" dirty="0" smtClean="0"/>
              <a:t>Text Fill</a:t>
            </a:r>
            <a:r>
              <a:rPr lang="en-US" sz="1200" b="0" dirty="0" smtClean="0"/>
              <a:t>, </a:t>
            </a:r>
            <a:r>
              <a:rPr lang="en-US" sz="1200" dirty="0" smtClean="0"/>
              <a:t>and then under </a:t>
            </a:r>
            <a:r>
              <a:rPr lang="en-US" sz="1200" b="1" dirty="0" smtClean="0"/>
              <a:t>Theme Colors </a:t>
            </a:r>
            <a:r>
              <a:rPr lang="en-US" sz="1200" dirty="0" smtClean="0"/>
              <a:t>click </a:t>
            </a:r>
            <a:r>
              <a:rPr lang="en-US" sz="1200" b="1" dirty="0" smtClean="0"/>
              <a:t>White, Background 1, Darker 50% </a:t>
            </a:r>
            <a:r>
              <a:rPr lang="en-US" sz="1200" b="0" dirty="0" smtClean="0"/>
              <a:t>(sixth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On the slide, drag the text box to position it inside one of the frames.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Repeat steps 1-5 to create</a:t>
            </a:r>
            <a:r>
              <a:rPr lang="en-US" sz="1200" baseline="0" dirty="0" smtClean="0"/>
              <a:t> </a:t>
            </a:r>
            <a:r>
              <a:rPr lang="en-US" sz="1200" dirty="0" smtClean="0"/>
              <a:t>text </a:t>
            </a:r>
            <a:r>
              <a:rPr lang="en-US" sz="1200" baseline="0" dirty="0" smtClean="0"/>
              <a:t>for the other frame. 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horizontal</a:t>
            </a:r>
            <a:r>
              <a:rPr lang="en-US" sz="1200" baseline="0" dirty="0" smtClean="0"/>
              <a:t> line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, and then under </a:t>
            </a:r>
            <a:r>
              <a:rPr lang="en-US" sz="1200" b="1" baseline="0" dirty="0" smtClean="0"/>
              <a:t>Lines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Line</a:t>
            </a:r>
            <a:r>
              <a:rPr lang="en-US" sz="1200" baseline="0" dirty="0" smtClean="0"/>
              <a:t> (first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SHIFT, and then on the slide, drag to draw a straight, horizontal line.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the line. Under </a:t>
            </a:r>
            <a:r>
              <a:rPr lang="en-US" sz="1200" b="1" i="0" baseline="0" dirty="0" smtClean="0"/>
              <a:t>Drawing Tools</a:t>
            </a:r>
            <a:r>
              <a:rPr lang="en-US" sz="1200" b="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b="0" i="0" baseline="0" dirty="0" smtClean="0"/>
              <a:t> group, in the </a:t>
            </a:r>
            <a:r>
              <a:rPr lang="en-US" sz="1200" b="1" i="0" baseline="0" dirty="0" smtClean="0"/>
              <a:t>Shape Width </a:t>
            </a:r>
            <a:r>
              <a:rPr lang="en-US" sz="1200" b="0" i="0" baseline="0" dirty="0" smtClean="0"/>
              <a:t>box, enter </a:t>
            </a:r>
            <a:r>
              <a:rPr lang="en-US" sz="1200" b="1" i="0" baseline="0" dirty="0" smtClean="0"/>
              <a:t>10”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 </a:t>
            </a:r>
            <a:r>
              <a:rPr lang="en-US" sz="1200" b="0" i="0" baseline="0" dirty="0" smtClean="0"/>
              <a:t>tab, in the bottom right corner of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the </a:t>
            </a:r>
            <a:r>
              <a:rPr lang="en-US" sz="1200" b="1" i="0" baseline="0" dirty="0" smtClean="0"/>
              <a:t>Format Shape</a:t>
            </a:r>
            <a:r>
              <a:rPr lang="en-US" sz="1200" b="0" i="0" baseline="0" dirty="0" smtClean="0"/>
              <a:t> 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Color </a:t>
            </a:r>
            <a:r>
              <a:rPr lang="en-US" sz="1200" b="0" i="0" baseline="0" dirty="0" smtClean="0"/>
              <a:t>in the left pane, and then do the following in the right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Select </a:t>
            </a:r>
            <a:r>
              <a:rPr lang="en-US" sz="1200" b="1" i="0" baseline="0" dirty="0" smtClean="0"/>
              <a:t>Solid line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the button next to </a:t>
            </a:r>
            <a:r>
              <a:rPr lang="en-US" sz="1200" b="1" i="0" baseline="0" dirty="0" smtClean="0"/>
              <a:t>Color</a:t>
            </a:r>
            <a:r>
              <a:rPr lang="en-US" sz="1200" b="0" i="0" baseline="0" dirty="0" smtClean="0"/>
              <a:t>, and then under </a:t>
            </a:r>
            <a:r>
              <a:rPr lang="en-US" sz="1200" b="1" i="0" baseline="0" dirty="0" smtClean="0"/>
              <a:t>Theme Colors </a:t>
            </a: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White, Background 1, Darker 35%</a:t>
            </a:r>
            <a:r>
              <a:rPr lang="en-US" sz="1200" b="0" i="0" baseline="0" dirty="0" smtClean="0"/>
              <a:t> (fifth row, first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Also in the </a:t>
            </a:r>
            <a:r>
              <a:rPr lang="en-US" sz="1200" b="1" i="0" baseline="0" dirty="0" smtClean="0"/>
              <a:t>Format Shape </a:t>
            </a:r>
            <a:r>
              <a:rPr lang="en-US" sz="1200" b="0" i="0" baseline="0" dirty="0" smtClean="0"/>
              <a:t>dialog box, click </a:t>
            </a:r>
            <a:r>
              <a:rPr lang="en-US" sz="1200" b="1" i="0" baseline="0" dirty="0" smtClean="0"/>
              <a:t>Line Style </a:t>
            </a:r>
            <a:r>
              <a:rPr lang="en-US" sz="1200" b="0" i="0" baseline="0" dirty="0" smtClean="0"/>
              <a:t>in the left pane, and then in the right pane, in the </a:t>
            </a:r>
            <a:r>
              <a:rPr lang="en-US" sz="1200" b="1" i="0" baseline="0" dirty="0" smtClean="0"/>
              <a:t>Width</a:t>
            </a:r>
            <a:r>
              <a:rPr lang="en-US" sz="1200" b="0" i="0" baseline="0" dirty="0" smtClean="0"/>
              <a:t> box, enter </a:t>
            </a:r>
            <a:r>
              <a:rPr lang="en-US" sz="1200" b="1" i="0" baseline="0" dirty="0" smtClean="0"/>
              <a:t>0.75 pt</a:t>
            </a:r>
            <a:r>
              <a:rPr lang="en-US" sz="1200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Clipboard</a:t>
            </a:r>
            <a:r>
              <a:rPr lang="en-US" sz="1200" b="0" i="0" baseline="0" dirty="0" smtClean="0"/>
              <a:t> group, click the arrow under </a:t>
            </a:r>
            <a:r>
              <a:rPr lang="en-US" sz="1200" b="1" i="0" baseline="0" dirty="0" smtClean="0"/>
              <a:t>Copy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Duplicate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Press and hold SHIFT and select both lines on the slide.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and then click </a:t>
            </a:r>
            <a:r>
              <a:rPr lang="en-US" sz="1200" b="1" i="0" baseline="0" dirty="0" smtClean="0"/>
              <a:t>Send to Back</a:t>
            </a:r>
            <a:r>
              <a:rPr lang="en-US" sz="1200" b="0" i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Drag both lines so that they are positioned behind the pictures and frames. 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b="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b="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b="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b="0" i="0" baseline="0" dirty="0" smtClean="0"/>
              <a:t>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b="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/>
              <a:t>Click </a:t>
            </a:r>
            <a:r>
              <a:rPr lang="en-US" sz="1200" b="1" i="0" baseline="0" dirty="0" smtClean="0"/>
              <a:t>Align Center</a:t>
            </a:r>
            <a:r>
              <a:rPr lang="en-US" sz="1200" b="0" i="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background on this slide, do the following:</a:t>
            </a:r>
            <a:endParaRPr lang="en-US" sz="1200" dirty="0" smtClean="0"/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arrow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 5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(second row, first option from the left). 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this action is taken in a PowerPoint presentation containing more than one slide, the background style will be applied to all of the slides.) </a:t>
            </a:r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342008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35A-FD80-46DF-89C3-C164B8E267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EB0F-6F70-4883-991C-25F76AF39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7.bin"/><Relationship Id="rId4" Type="http://schemas.openxmlformats.org/officeDocument/2006/relationships/chart" Target="../charts/chart4.xml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chart" Target="../charts/chart5.xml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6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1.png"/><Relationship Id="rId4" Type="http://schemas.openxmlformats.org/officeDocument/2006/relationships/chart" Target="../charts/chart6.xml"/><Relationship Id="rId9" Type="http://schemas.openxmlformats.org/officeDocument/2006/relationships/image" Target="../media/image20.png"/><Relationship Id="rId1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30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General 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2192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IPERF </a:t>
            </a:r>
            <a:r>
              <a:rPr lang="en-US" dirty="0" smtClean="0"/>
              <a:t>Suite designed to simplify IPERF app usage for network traffic simulation.</a:t>
            </a:r>
          </a:p>
          <a:p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IPERF Suite uses TELNET to connect to the related Windows and Linux Hosts.</a:t>
            </a: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IPERF Suite runs on Windows platform only.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IPERF Suite includes </a:t>
            </a:r>
            <a:r>
              <a:rPr lang="en-US" dirty="0" err="1" smtClean="0"/>
              <a:t>iManager</a:t>
            </a:r>
            <a:r>
              <a:rPr lang="en-US" dirty="0" smtClean="0"/>
              <a:t> and </a:t>
            </a:r>
            <a:r>
              <a:rPr lang="en-US" dirty="0" err="1" smtClean="0"/>
              <a:t>iRun</a:t>
            </a:r>
            <a:r>
              <a:rPr lang="en-US" dirty="0" smtClean="0"/>
              <a:t> applications.   </a:t>
            </a: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iManager</a:t>
            </a:r>
            <a:r>
              <a:rPr lang="en-US" dirty="0"/>
              <a:t> </a:t>
            </a:r>
            <a:r>
              <a:rPr lang="en-US" dirty="0" smtClean="0"/>
              <a:t>is Test configuration GUI.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iRun</a:t>
            </a:r>
            <a:r>
              <a:rPr lang="en-US" dirty="0" smtClean="0"/>
              <a:t> is Test control and execution GUI.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IPERF Suite supports TELNET connection to JWF attenuators.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IPERF Suite supports TELNET connection to Power Switch.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IPERF Suite supports TELNET connection to Fader.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60906906"/>
              </p:ext>
            </p:extLst>
          </p:nvPr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91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62783923"/>
              </p:ext>
            </p:extLst>
          </p:nvPr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04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E2E TPUT testing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30923"/>
            <a:ext cx="6324600" cy="3264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8006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Simplified Wireless Network </a:t>
            </a:r>
            <a:r>
              <a:rPr lang="en-US" dirty="0" err="1" smtClean="0"/>
              <a:t>Testbed</a:t>
            </a:r>
            <a:r>
              <a:rPr lang="en-US" dirty="0" smtClean="0"/>
              <a:t> with IPERF Suite PC running TELNET sessions to perform E2E TPUT testing against increasing RF Path Loss.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30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 Functional workflow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81" y="1143285"/>
            <a:ext cx="5495238" cy="42669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200" y="5490013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Basic functional IPERF Suite workflow and files used in the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iManager</a:t>
            </a:r>
            <a:r>
              <a:rPr lang="en-US" dirty="0" smtClean="0"/>
              <a:t> Input: </a:t>
            </a:r>
            <a:r>
              <a:rPr lang="en-US" dirty="0" err="1" smtClean="0"/>
              <a:t>Host.config</a:t>
            </a:r>
            <a:r>
              <a:rPr lang="en-US" dirty="0" smtClean="0"/>
              <a:t>, </a:t>
            </a:r>
            <a:r>
              <a:rPr lang="en-US" dirty="0" err="1" smtClean="0"/>
              <a:t>TestCases</a:t>
            </a:r>
            <a:r>
              <a:rPr lang="en-US" dirty="0" smtClean="0"/>
              <a:t>. Output: </a:t>
            </a:r>
            <a:r>
              <a:rPr lang="en-US" dirty="0" err="1" smtClean="0"/>
              <a:t>TestCases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iRun</a:t>
            </a:r>
            <a:r>
              <a:rPr lang="en-US" dirty="0" smtClean="0"/>
              <a:t> Input: </a:t>
            </a:r>
            <a:r>
              <a:rPr lang="en-US" dirty="0" err="1" smtClean="0"/>
              <a:t>iRun.config</a:t>
            </a:r>
            <a:r>
              <a:rPr lang="en-US" dirty="0" smtClean="0"/>
              <a:t>, </a:t>
            </a:r>
            <a:r>
              <a:rPr lang="en-US" dirty="0" err="1" smtClean="0"/>
              <a:t>TestCases</a:t>
            </a:r>
            <a:r>
              <a:rPr lang="en-US" dirty="0" smtClean="0"/>
              <a:t>. Output: Logs.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7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4270" y="28462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 Sample of </a:t>
            </a:r>
            <a:r>
              <a:rPr lang="en-US" dirty="0" err="1" smtClean="0"/>
              <a:t>Host.config</a:t>
            </a:r>
            <a:r>
              <a:rPr lang="en-US" dirty="0" smtClean="0"/>
              <a:t> file syntax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21745"/>
              </p:ext>
            </p:extLst>
          </p:nvPr>
        </p:nvGraphicFramePr>
        <p:xfrm>
          <a:off x="381000" y="1209171"/>
          <a:ext cx="22860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5" imgW="2287247" imgH="1608384" progId="Visio.Drawing.11">
                  <p:embed/>
                </p:oleObj>
              </mc:Choice>
              <mc:Fallback>
                <p:oleObj r:id="rId5" imgW="2287247" imgH="16083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09171"/>
                        <a:ext cx="22860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1913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55" y="4640398"/>
            <a:ext cx="2390476" cy="1104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200" y="2427622"/>
            <a:ext cx="6378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epc_server_node</a:t>
            </a:r>
            <a:r>
              <a:rPr lang="en-US" sz="1400" dirty="0" smtClean="0"/>
              <a:t>=IPERF1,192.168.1.102,root,root123,Lin,192.168.2.10,30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227056" y="4295342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ue_pc_node</a:t>
            </a:r>
            <a:r>
              <a:rPr lang="en-US" sz="1400" dirty="0" smtClean="0"/>
              <a:t>=UE1,192.168.1.101,root,root123,Win,(192\.168\.[\</a:t>
            </a:r>
            <a:r>
              <a:rPr lang="en-US" sz="1400" dirty="0"/>
              <a:t>d+\.]+),</a:t>
            </a:r>
            <a:r>
              <a:rPr lang="en-US" sz="1400" dirty="0" smtClean="0"/>
              <a:t>30,none,none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321988" y="5682657"/>
            <a:ext cx="3086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jfw_node</a:t>
            </a:r>
            <a:r>
              <a:rPr lang="en-US" sz="1400" dirty="0" smtClean="0"/>
              <a:t>=JFW1,192.168.1.103,3001,10</a:t>
            </a:r>
            <a:endParaRPr lang="en-US" sz="1400" dirty="0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81000" y="27785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597398"/>
              </p:ext>
            </p:extLst>
          </p:nvPr>
        </p:nvGraphicFramePr>
        <p:xfrm>
          <a:off x="381000" y="2778511"/>
          <a:ext cx="315277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8" imgW="3155927" imgH="1692861" progId="Visio.Drawing.11">
                  <p:embed/>
                </p:oleObj>
              </mc:Choice>
              <mc:Fallback>
                <p:oleObj r:id="rId8" imgW="3155927" imgH="169286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78511"/>
                        <a:ext cx="3152775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09732"/>
              </p:ext>
            </p:extLst>
          </p:nvPr>
        </p:nvGraphicFramePr>
        <p:xfrm>
          <a:off x="6087359" y="5097460"/>
          <a:ext cx="889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ackager Shell Object" showAsIcon="1" r:id="rId10" imgW="888480" imgH="647640" progId="Package">
                  <p:embed/>
                </p:oleObj>
              </mc:Choice>
              <mc:Fallback>
                <p:oleObj name="Packager Shell Object" showAsIcon="1" r:id="rId10" imgW="888480" imgH="64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7359" y="5097460"/>
                        <a:ext cx="8890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542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4270" y="284629"/>
            <a:ext cx="669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 Usage of iManager.exe GUI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0" y="1219200"/>
            <a:ext cx="2159524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74" y="3654423"/>
            <a:ext cx="2159524" cy="213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274" y="3365112"/>
            <a:ext cx="218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TestCases</a:t>
            </a:r>
            <a:r>
              <a:rPr lang="en-US" sz="1200" dirty="0" smtClean="0"/>
              <a:t> browsing Tab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570" y="5812647"/>
            <a:ext cx="221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Lab resources browsing Tab Parses </a:t>
            </a:r>
            <a:r>
              <a:rPr lang="en-US" sz="1200" dirty="0" err="1" smtClean="0"/>
              <a:t>Host.config</a:t>
            </a:r>
            <a:r>
              <a:rPr lang="en-US" sz="1200" dirty="0" smtClean="0"/>
              <a:t> file 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2960998" y="2057400"/>
            <a:ext cx="130797" cy="304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1228726"/>
            <a:ext cx="3962400" cy="18131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2775" y="2395554"/>
            <a:ext cx="93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Double-Click on TT.txt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5184267" y="3202224"/>
            <a:ext cx="451866" cy="196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3501" y="312126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on TPUT Setup Tab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9849" y="3477641"/>
            <a:ext cx="3967899" cy="1775334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5268633" y="5422811"/>
            <a:ext cx="451866" cy="196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07867" y="534185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Save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842597"/>
              </p:ext>
            </p:extLst>
          </p:nvPr>
        </p:nvGraphicFramePr>
        <p:xfrm>
          <a:off x="5276489" y="5820085"/>
          <a:ext cx="508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ackager Shell Object" showAsIcon="1" r:id="rId9" imgW="507600" imgH="647640" progId="Package">
                  <p:embed/>
                </p:oleObj>
              </mc:Choice>
              <mc:Fallback>
                <p:oleObj name="Packager Shell Object" showAsIcon="1" r:id="rId9" imgW="507600" imgH="64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6489" y="5820085"/>
                        <a:ext cx="5080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16508" y="590497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TestCase</a:t>
            </a:r>
            <a:r>
              <a:rPr lang="en-US" sz="1200" dirty="0" smtClean="0"/>
              <a:t> TT.txt ready for execution</a:t>
            </a:r>
          </a:p>
        </p:txBody>
      </p:sp>
    </p:spTree>
    <p:extLst>
      <p:ext uri="{BB962C8B-B14F-4D97-AF65-F5344CB8AC3E}">
        <p14:creationId xmlns:p14="http://schemas.microsoft.com/office/powerpoint/2010/main" val="388688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4270" y="284629"/>
            <a:ext cx="669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 Usage of iRun.exe GUI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12" y="1333500"/>
            <a:ext cx="2662287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6370" y="4281521"/>
            <a:ext cx="178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Navigate to TT.txt and Press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977" y="4543131"/>
            <a:ext cx="361950" cy="19591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505200" y="5461655"/>
            <a:ext cx="15593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20428" y="4419600"/>
            <a:ext cx="345256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913" y="4813955"/>
            <a:ext cx="2662287" cy="16764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962401" y="5461655"/>
            <a:ext cx="15770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48551" y="5939625"/>
            <a:ext cx="165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Press                     to </a:t>
            </a:r>
          </a:p>
          <a:p>
            <a:r>
              <a:rPr lang="en-US" sz="1400" dirty="0" smtClean="0"/>
              <a:t>Start test execution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3520" y="6012550"/>
            <a:ext cx="657225" cy="161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8600" y="1385273"/>
            <a:ext cx="5106800" cy="36242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039" y="5265737"/>
            <a:ext cx="463336" cy="1959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29424" y="5516580"/>
            <a:ext cx="227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Logs collected in IPR_LOGS\.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09225"/>
              </p:ext>
            </p:extLst>
          </p:nvPr>
        </p:nvGraphicFramePr>
        <p:xfrm>
          <a:off x="4984113" y="5833570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ackager Shell Object" showAsIcon="1" r:id="rId11" imgW="723600" imgH="647640" progId="Package">
                  <p:embed/>
                </p:oleObj>
              </mc:Choice>
              <mc:Fallback>
                <p:oleObj name="Packager Shell Object" showAsIcon="1" r:id="rId11" imgW="723600" imgH="64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4113" y="5833570"/>
                        <a:ext cx="723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538063"/>
              </p:ext>
            </p:extLst>
          </p:nvPr>
        </p:nvGraphicFramePr>
        <p:xfrm>
          <a:off x="5708013" y="5815145"/>
          <a:ext cx="80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ackager Shell Object" showAsIcon="1" r:id="rId13" imgW="799560" imgH="647640" progId="Package">
                  <p:embed/>
                </p:oleObj>
              </mc:Choice>
              <mc:Fallback>
                <p:oleObj name="Packager Shell Object" showAsIcon="1" r:id="rId13" imgW="799560" imgH="64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8013" y="5815145"/>
                        <a:ext cx="8001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Up Arrow 22"/>
          <p:cNvSpPr/>
          <p:nvPr/>
        </p:nvSpPr>
        <p:spPr>
          <a:xfrm>
            <a:off x="4118335" y="5140799"/>
            <a:ext cx="377466" cy="1815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38750"/>
              </p:ext>
            </p:extLst>
          </p:nvPr>
        </p:nvGraphicFramePr>
        <p:xfrm>
          <a:off x="6489924" y="5818863"/>
          <a:ext cx="95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ackager Shell Object" showAsIcon="1" r:id="rId15" imgW="952200" imgH="647640" progId="Package">
                  <p:embed/>
                </p:oleObj>
              </mc:Choice>
              <mc:Fallback>
                <p:oleObj name="Packager Shell Object" showAsIcon="1" r:id="rId15" imgW="952200" imgH="64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89924" y="5818863"/>
                        <a:ext cx="9525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59757"/>
              </p:ext>
            </p:extLst>
          </p:nvPr>
        </p:nvGraphicFramePr>
        <p:xfrm>
          <a:off x="5029424" y="6089793"/>
          <a:ext cx="584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Packager Shell Object" showAsIcon="1" r:id="rId17" imgW="583920" imgH="647640" progId="Package">
                  <p:embed/>
                </p:oleObj>
              </mc:Choice>
              <mc:Fallback>
                <p:oleObj name="Packager Shell Object" showAsIcon="1" r:id="rId17" imgW="583920" imgH="64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29424" y="6089793"/>
                        <a:ext cx="5842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931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4270" y="284629"/>
            <a:ext cx="669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 </a:t>
            </a:r>
            <a:r>
              <a:rPr lang="en-US" dirty="0" smtClean="0"/>
              <a:t>Notes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2192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 IPERF </a:t>
            </a:r>
            <a:r>
              <a:rPr lang="en-US" dirty="0" smtClean="0"/>
              <a:t>Suite supports single IPERF session only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IPERF Suite supports DL-UDP, DL-TCP, UL-UDP, UL-TCP. </a:t>
            </a:r>
            <a:endParaRPr lang="en-US" dirty="0" smtClean="0"/>
          </a:p>
          <a:p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IPERF Suite++ supports multiple IPERF sessions from multiple Hosts.</a:t>
            </a: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IPERF Suite </a:t>
            </a:r>
            <a:r>
              <a:rPr lang="en-US" dirty="0" smtClean="0"/>
              <a:t>questions, comments, wish list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tttower@comcast.net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IPERF Suite supports Log upload to dedicated Server using FTP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IPERF tool download: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https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://iperf.fr/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0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7473462" y="5162550"/>
          <a:ext cx="1676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723" y="1066800"/>
            <a:ext cx="91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4270" y="284629"/>
            <a:ext cx="669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IPERF Suite –  Enjoy!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75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3B3A39-E5CB-4FD1-8041-A43758E93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Frames with faded pictures and text</Template>
  <TotalTime>1612</TotalTime>
  <Words>13278</Words>
  <Application>Microsoft Office PowerPoint</Application>
  <PresentationFormat>On-screen Show (4:3)</PresentationFormat>
  <Paragraphs>646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Wingdings</vt:lpstr>
      <vt:lpstr>1_Office Theme</vt:lpstr>
      <vt:lpstr>Visio.Drawing.11</vt:lpstr>
      <vt:lpstr>Packager Shell Object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Kestas Jasinevicius</dc:creator>
  <cp:keywords/>
  <cp:lastModifiedBy>Kestas Jasinevicius</cp:lastModifiedBy>
  <cp:revision>38</cp:revision>
  <dcterms:created xsi:type="dcterms:W3CDTF">2014-12-15T21:28:54Z</dcterms:created>
  <dcterms:modified xsi:type="dcterms:W3CDTF">2014-12-18T17:46:09Z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TC018814349991</vt:lpwstr>
  </property>
</Properties>
</file>