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3" r:id="rId11"/>
    <p:sldId id="269" r:id="rId12"/>
    <p:sldId id="270" r:id="rId13"/>
    <p:sldId id="271" r:id="rId14"/>
    <p:sldId id="272" r:id="rId15"/>
    <p:sldId id="274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5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79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34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6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4671B2-8137-4CC9-899E-14EE58C582D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A3FCC6-BB9D-4973-A161-BD5D08A9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5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3662-A48F-F577-7425-21610BE82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Photovoltaic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2AEEC-4935-96CC-97F9-8A243E849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Gabriel Laboy</a:t>
            </a:r>
          </a:p>
        </p:txBody>
      </p:sp>
    </p:spTree>
    <p:extLst>
      <p:ext uri="{BB962C8B-B14F-4D97-AF65-F5344CB8AC3E}">
        <p14:creationId xmlns:p14="http://schemas.microsoft.com/office/powerpoint/2010/main" val="114894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CC055-EB72-701F-542A-D0748FFC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71" y="58053"/>
            <a:ext cx="10031857" cy="67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The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7"/>
            <a:ext cx="8534400" cy="460007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What does sunlight do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The sun emits photons, which when it hits an electron in the p-layer of the cell, excites it and gives it enough energy to pass through the e-field back to the n-layer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This movement causes a disruption in the electrical neutrality, and will cause equivalent number of electrons to move back to the p-layer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By connecting the layers with an external path, the electrons have a way to move back to the p-layer, creating current</a:t>
            </a:r>
          </a:p>
          <a:p>
            <a:pPr marL="914400" lvl="1" indent="-457200">
              <a:buFontTx/>
              <a:buChar char="-"/>
            </a:pPr>
            <a:endParaRPr lang="en-US" sz="3200" dirty="0"/>
          </a:p>
          <a:p>
            <a:pPr marL="914400" lvl="1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45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CC055-EB72-701F-542A-D0748FFC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71" y="58053"/>
            <a:ext cx="10031857" cy="67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3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The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7"/>
            <a:ext cx="8534400" cy="4600074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The last steps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Silicon is a shiny metal with reflective properties, so anti-reflective coatings are added to improve absorption of photons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A glass cover plate is set over the cells to protect it from the environment</a:t>
            </a:r>
          </a:p>
          <a:p>
            <a:pPr marL="914400" lvl="1" indent="-457200">
              <a:buFontTx/>
              <a:buChar char="-"/>
            </a:pPr>
            <a:endParaRPr lang="en-US" sz="3200" dirty="0"/>
          </a:p>
          <a:p>
            <a:pPr marL="914400" lvl="1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59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7"/>
            <a:ext cx="8534400" cy="460007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Electromagnetic Spectrum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Light is separated into different wavelengths, where some photons have too little or too much energy to work with solar cells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The energy able to be absorbed is called band gap energy measured in electron volts (eV)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Band gap energy is dependent on material (average of 1.1 eV for crystalline silicon)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If band gap is too low, have low voltage output (optimal value is about 1.4 eV)</a:t>
            </a:r>
          </a:p>
          <a:p>
            <a:pPr marL="914400" lvl="1" indent="-457200">
              <a:buFontTx/>
              <a:buChar char="-"/>
            </a:pPr>
            <a:endParaRPr lang="en-US" sz="3200" dirty="0"/>
          </a:p>
          <a:p>
            <a:pPr marL="914400" lvl="1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441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7"/>
            <a:ext cx="7247006" cy="460007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Temperature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Increases in temperature actually causes a decrease in band gap energy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An increase in temperature causes an increase in the energy levels of the electrons -&gt; leads to a lower bond energy needed to break the electron bond -&gt; leads to a lower band gap energy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Reflected by a drop in voltage and increase in current</a:t>
            </a:r>
          </a:p>
          <a:p>
            <a:pPr marL="914400" lvl="1" indent="-457200">
              <a:buFontTx/>
              <a:buChar char="-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DA054-172E-6EA0-00E8-85951B1D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959" y="224490"/>
            <a:ext cx="4468875" cy="32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5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7"/>
            <a:ext cx="8534400" cy="46000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Semiconductor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Not as effective as a metal for transporting current since it has a high internal (or series) resistance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To mitigate loss, a metal contact grid is added over cells to shorten distance electrons travel 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Due to metal blocking photons, grid has to remain small</a:t>
            </a:r>
          </a:p>
          <a:p>
            <a:pPr marL="914400" lvl="1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009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0" y="1819976"/>
            <a:ext cx="9037305" cy="4467728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[1] Aldous, Scott et al. “How do Solar Panels Work?” </a:t>
            </a:r>
            <a:r>
              <a:rPr lang="en-US" sz="3200" i="1" dirty="0">
                <a:solidFill>
                  <a:schemeClr val="tx1"/>
                </a:solidFill>
              </a:rPr>
              <a:t>HowStuffWorks</a:t>
            </a:r>
            <a:r>
              <a:rPr lang="en-US" sz="3200" dirty="0">
                <a:solidFill>
                  <a:schemeClr val="tx1"/>
                </a:solidFill>
              </a:rPr>
              <a:t>, 14 Apr 2023. https://science.howstuffworks.com/environmental/energy/solar-cell.htm.</a:t>
            </a:r>
          </a:p>
          <a:p>
            <a:r>
              <a:rPr lang="en-US" sz="3200" dirty="0">
                <a:solidFill>
                  <a:schemeClr val="tx1"/>
                </a:solidFill>
              </a:rPr>
              <a:t>[2] Ashok, S. et al. “solar cell,” </a:t>
            </a:r>
            <a:r>
              <a:rPr lang="en-US" sz="3200" i="1" dirty="0">
                <a:solidFill>
                  <a:schemeClr val="tx1"/>
                </a:solidFill>
              </a:rPr>
              <a:t>Britannica</a:t>
            </a:r>
            <a:r>
              <a:rPr lang="en-US" sz="3200" dirty="0">
                <a:solidFill>
                  <a:schemeClr val="tx1"/>
                </a:solidFill>
              </a:rPr>
              <a:t>, 6 Apr 2023. https://www.britannica.com/technology/solar-cell.</a:t>
            </a:r>
          </a:p>
          <a:p>
            <a:r>
              <a:rPr lang="en-US" sz="3200" dirty="0">
                <a:solidFill>
                  <a:schemeClr val="tx1"/>
                </a:solidFill>
              </a:rPr>
              <a:t>[3] “Effect of Temperature,” </a:t>
            </a:r>
            <a:r>
              <a:rPr lang="en-US" sz="3200" i="1" dirty="0">
                <a:solidFill>
                  <a:schemeClr val="tx1"/>
                </a:solidFill>
              </a:rPr>
              <a:t>PV Education</a:t>
            </a:r>
            <a:r>
              <a:rPr lang="en-US" sz="3200" dirty="0">
                <a:solidFill>
                  <a:schemeClr val="tx1"/>
                </a:solidFill>
              </a:rPr>
              <a:t>. https://www.pveducation.org/pvcdrom/solar-cell-operation/effect-of-temperature</a:t>
            </a:r>
          </a:p>
          <a:p>
            <a:r>
              <a:rPr lang="en-US" sz="3200" dirty="0">
                <a:solidFill>
                  <a:schemeClr val="tx1"/>
                </a:solidFill>
              </a:rPr>
              <a:t>[4] ”How a Solar Cell Works,” </a:t>
            </a:r>
            <a:r>
              <a:rPr lang="en-US" sz="3200" i="1" dirty="0">
                <a:solidFill>
                  <a:schemeClr val="tx1"/>
                </a:solidFill>
              </a:rPr>
              <a:t>ACS</a:t>
            </a:r>
            <a:r>
              <a:rPr lang="en-US" sz="3200" dirty="0">
                <a:solidFill>
                  <a:schemeClr val="tx1"/>
                </a:solidFill>
              </a:rPr>
              <a:t>. https://www.acs.org/education/resources/highschool/chemmatters/past-issues/archive-2013-2014/how-a-solar-cell-works.html.</a:t>
            </a:r>
          </a:p>
          <a:p>
            <a:r>
              <a:rPr lang="en-US" sz="3200" dirty="0">
                <a:solidFill>
                  <a:schemeClr val="tx1"/>
                </a:solidFill>
              </a:rPr>
              <a:t>[5] </a:t>
            </a:r>
            <a:r>
              <a:rPr lang="en-US" sz="3200" dirty="0" err="1">
                <a:solidFill>
                  <a:schemeClr val="tx1"/>
                </a:solidFill>
              </a:rPr>
              <a:t>Knier</a:t>
            </a:r>
            <a:r>
              <a:rPr lang="en-US" sz="3200" dirty="0">
                <a:solidFill>
                  <a:schemeClr val="tx1"/>
                </a:solidFill>
              </a:rPr>
              <a:t>, Gil, “How do Photovoltaics Work?,” </a:t>
            </a:r>
            <a:r>
              <a:rPr lang="en-US" sz="3200" i="1" dirty="0">
                <a:solidFill>
                  <a:schemeClr val="tx1"/>
                </a:solidFill>
              </a:rPr>
              <a:t>NASA</a:t>
            </a:r>
            <a:r>
              <a:rPr lang="en-US" sz="3200" dirty="0">
                <a:solidFill>
                  <a:schemeClr val="tx1"/>
                </a:solidFill>
              </a:rPr>
              <a:t>, 6 Aug 2008. https://science.nasa.gov/science-news/science-at-nasa/2002/solarcells.</a:t>
            </a:r>
          </a:p>
          <a:p>
            <a:r>
              <a:rPr lang="en-US" sz="3200" dirty="0">
                <a:solidFill>
                  <a:schemeClr val="tx1"/>
                </a:solidFill>
              </a:rPr>
              <a:t>[6] “photovoltaic,” </a:t>
            </a:r>
            <a:r>
              <a:rPr lang="en-US" sz="3200" i="1" dirty="0">
                <a:solidFill>
                  <a:schemeClr val="tx1"/>
                </a:solidFill>
              </a:rPr>
              <a:t>Oxford Leaner’s Dictionary</a:t>
            </a:r>
            <a:r>
              <a:rPr lang="en-US" sz="3200" dirty="0">
                <a:solidFill>
                  <a:schemeClr val="tx1"/>
                </a:solidFill>
              </a:rPr>
              <a:t>. https://www.oxfordlearnersdictionaries.com/definition/english/photovoltaic.</a:t>
            </a:r>
          </a:p>
          <a:p>
            <a:r>
              <a:rPr lang="en-US" sz="3200" dirty="0">
                <a:solidFill>
                  <a:schemeClr val="tx1"/>
                </a:solidFill>
              </a:rPr>
              <a:t>[7] “The History of Solar,” </a:t>
            </a:r>
            <a:r>
              <a:rPr lang="en-US" sz="3200" i="1" dirty="0">
                <a:solidFill>
                  <a:schemeClr val="tx1"/>
                </a:solidFill>
              </a:rPr>
              <a:t>U.S. Department of Energy</a:t>
            </a:r>
            <a:r>
              <a:rPr lang="en-US" sz="3200" dirty="0">
                <a:solidFill>
                  <a:schemeClr val="tx1"/>
                </a:solidFill>
              </a:rPr>
              <a:t>.  https://www1.eere.energy.gov/solar/pdfs/solar_timeline.pdf.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30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Presentation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7"/>
            <a:ext cx="8534400" cy="3887804"/>
          </a:xfrm>
        </p:spPr>
        <p:txBody>
          <a:bodyPr>
            <a:normAutofit/>
          </a:bodyPr>
          <a:lstStyle/>
          <a:p>
            <a:pPr marL="400050" indent="-400050">
              <a:buAutoNum type="romanUcPeriod"/>
            </a:pPr>
            <a:r>
              <a:rPr lang="en-US" sz="3200" dirty="0">
                <a:solidFill>
                  <a:schemeClr val="tx1"/>
                </a:solidFill>
              </a:rPr>
              <a:t>Defining Photovoltaic Cell</a:t>
            </a:r>
          </a:p>
          <a:p>
            <a:pPr marL="400050" indent="-400050">
              <a:buAutoNum type="romanUcPeriod"/>
            </a:pPr>
            <a:r>
              <a:rPr lang="en-US" sz="3200" dirty="0">
                <a:solidFill>
                  <a:schemeClr val="tx1"/>
                </a:solidFill>
              </a:rPr>
              <a:t>Brief History of the Photovoltaic Cell</a:t>
            </a:r>
          </a:p>
          <a:p>
            <a:pPr marL="400050" indent="-400050">
              <a:buAutoNum type="romanUcPeriod"/>
            </a:pPr>
            <a:r>
              <a:rPr lang="en-US" sz="3200" dirty="0">
                <a:solidFill>
                  <a:schemeClr val="tx1"/>
                </a:solidFill>
              </a:rPr>
              <a:t>Science Behind the Photovoltaic Cell</a:t>
            </a:r>
          </a:p>
          <a:p>
            <a:pPr marL="400050" indent="-400050">
              <a:buAutoNum type="romanUcPeriod"/>
            </a:pPr>
            <a:r>
              <a:rPr lang="en-US" sz="3200" dirty="0">
                <a:solidFill>
                  <a:schemeClr val="tx1"/>
                </a:solidFill>
              </a:rPr>
              <a:t>Limitations of the Photovoltaic Cell</a:t>
            </a:r>
          </a:p>
        </p:txBody>
      </p:sp>
    </p:spTree>
    <p:extLst>
      <p:ext uri="{BB962C8B-B14F-4D97-AF65-F5344CB8AC3E}">
        <p14:creationId xmlns:p14="http://schemas.microsoft.com/office/powerpoint/2010/main" val="111615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The Photovoltaic Cell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7"/>
            <a:ext cx="8534400" cy="4099560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Photovoltaic Definition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Relating to the production of electric current at the junction of two substances exposed to </a:t>
            </a:r>
            <a:r>
              <a:rPr lang="en-US" sz="2400">
                <a:solidFill>
                  <a:schemeClr val="tx1"/>
                </a:solidFill>
              </a:rPr>
              <a:t>light [6]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Putting it together</a:t>
            </a:r>
          </a:p>
          <a:p>
            <a:pPr marL="914400" lvl="1" indent="-457200">
              <a:buFontTx/>
              <a:buChar char="-"/>
            </a:pPr>
            <a:r>
              <a:rPr lang="en-US" sz="2600" dirty="0">
                <a:solidFill>
                  <a:schemeClr val="tx1"/>
                </a:solidFill>
              </a:rPr>
              <a:t>Photovoltaic cell is any device that directly converts the energy of light into electricity through the photovoltaic effect [2]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Also known as a solar cell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687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Brief history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6"/>
            <a:ext cx="9345313" cy="446772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First uses of harnessing the sun’s power was to create fire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A lot of technologies would be made with solar power with the intent of heating things (food, heat engines, etc.)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1839 – French scientist Edmond Becquerel discovers the photoelectric effect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1954 – Daryl Chapin, Calvin Fuller, and Gerald Pearson make the first successful silicon cell in the US at Bell Labs which had a 4% conversion efficiency!</a:t>
            </a:r>
          </a:p>
        </p:txBody>
      </p:sp>
    </p:spTree>
    <p:extLst>
      <p:ext uri="{BB962C8B-B14F-4D97-AF65-F5344CB8AC3E}">
        <p14:creationId xmlns:p14="http://schemas.microsoft.com/office/powerpoint/2010/main" val="102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The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6"/>
            <a:ext cx="8534400" cy="4561573"/>
          </a:xfrm>
        </p:spPr>
        <p:txBody>
          <a:bodyPr>
            <a:normAutofit fontScale="925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Made with two semiconductors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Base material for both is typically silicon and mixed with another element to produce two layers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Silicon has four valence electrons in outer energy level 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Will bond with other atoms of itself to stabilize and form a crystalline structure</a:t>
            </a:r>
          </a:p>
          <a:p>
            <a:pPr marL="914400" lvl="1" indent="-457200">
              <a:buFontTx/>
              <a:buChar char="-"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0B7CC-5384-64A9-B58D-A41FF29D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76" y="91453"/>
            <a:ext cx="3031206" cy="26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The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7"/>
            <a:ext cx="8534400" cy="46000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Why Silicon?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When energy is added, some electrons break free of bonds and become free carriers and bond somewhere else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On its own is a poor conductor because of lack of free electrons (everything is bonded)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Doping – intentional adding of impurities to crystal lattice structure to modify its electrical properties</a:t>
            </a:r>
          </a:p>
          <a:p>
            <a:pPr marL="914400" lvl="1" indent="-457200">
              <a:buFontTx/>
              <a:buChar char="-"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9CEF3-F26B-359A-3169-23248913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74167"/>
            <a:ext cx="4511040" cy="22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The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6"/>
            <a:ext cx="8534400" cy="4782955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p-type layer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Added element such as boron or gallium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Element has three valence electrons in outer energy level and cannot fully bond with the silicon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The effect creates positively charged “holes” which are looking for that missing electron</a:t>
            </a:r>
          </a:p>
        </p:txBody>
      </p:sp>
    </p:spTree>
    <p:extLst>
      <p:ext uri="{BB962C8B-B14F-4D97-AF65-F5344CB8AC3E}">
        <p14:creationId xmlns:p14="http://schemas.microsoft.com/office/powerpoint/2010/main" val="305075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The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6"/>
            <a:ext cx="8534400" cy="4686702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n-type layer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Added element such as phosphorous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Element has five valence electrons in outer energy level which is one more than needed to bond with silicon 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Can be considered “excess” of electrons which move around freely in semiconductor</a:t>
            </a:r>
          </a:p>
        </p:txBody>
      </p:sp>
    </p:spTree>
    <p:extLst>
      <p:ext uri="{BB962C8B-B14F-4D97-AF65-F5344CB8AC3E}">
        <p14:creationId xmlns:p14="http://schemas.microsoft.com/office/powerpoint/2010/main" val="39569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BDF2-1512-B526-CD3F-40F99CC5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70296"/>
            <a:ext cx="8534401" cy="859200"/>
          </a:xfrm>
        </p:spPr>
        <p:txBody>
          <a:bodyPr>
            <a:normAutofit/>
          </a:bodyPr>
          <a:lstStyle/>
          <a:p>
            <a:r>
              <a:rPr lang="en-US" sz="4800" dirty="0"/>
              <a:t>The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E5FB3-C07D-6A88-7BCE-1E8EA6A7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819976"/>
            <a:ext cx="8534400" cy="468670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Construction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n-type and p-type layers sandwiched with each other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Creates an area called the depletion zone where the free electrons from the n-type move to the holes in the p-type layer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Once the depletion zone hits equilibrium, an electric field is created  allowing easy flow of electrons from P to N, but not the other way around</a:t>
            </a:r>
          </a:p>
        </p:txBody>
      </p:sp>
    </p:spTree>
    <p:extLst>
      <p:ext uri="{BB962C8B-B14F-4D97-AF65-F5344CB8AC3E}">
        <p14:creationId xmlns:p14="http://schemas.microsoft.com/office/powerpoint/2010/main" val="32440836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603</TotalTime>
  <Words>942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Photovoltaic Cells</vt:lpstr>
      <vt:lpstr>Presentation overview</vt:lpstr>
      <vt:lpstr>The Photovoltaic Cell</vt:lpstr>
      <vt:lpstr>Brief history</vt:lpstr>
      <vt:lpstr>The science</vt:lpstr>
      <vt:lpstr>The science</vt:lpstr>
      <vt:lpstr>The science</vt:lpstr>
      <vt:lpstr>The science</vt:lpstr>
      <vt:lpstr>The science</vt:lpstr>
      <vt:lpstr>PowerPoint Presentation</vt:lpstr>
      <vt:lpstr>The science</vt:lpstr>
      <vt:lpstr>PowerPoint Presentation</vt:lpstr>
      <vt:lpstr>The science</vt:lpstr>
      <vt:lpstr>Limitations</vt:lpstr>
      <vt:lpstr>Limitations</vt:lpstr>
      <vt:lpstr>Limitations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for measuring Photovoltaic solar panel efficiency</dc:title>
  <dc:creator>Gabe Laboy</dc:creator>
  <cp:lastModifiedBy>Gabe Laboy</cp:lastModifiedBy>
  <cp:revision>23</cp:revision>
  <dcterms:created xsi:type="dcterms:W3CDTF">2023-04-11T14:39:11Z</dcterms:created>
  <dcterms:modified xsi:type="dcterms:W3CDTF">2023-04-17T15:45:32Z</dcterms:modified>
</cp:coreProperties>
</file>