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5"/>
  </p:notesMasterIdLst>
  <p:sldIdLst>
    <p:sldId id="256" r:id="rId2"/>
    <p:sldId id="259" r:id="rId3"/>
    <p:sldId id="260" r:id="rId4"/>
    <p:sldId id="268" r:id="rId5"/>
    <p:sldId id="267" r:id="rId6"/>
    <p:sldId id="261" r:id="rId7"/>
    <p:sldId id="270" r:id="rId8"/>
    <p:sldId id="265" r:id="rId9"/>
    <p:sldId id="264" r:id="rId10"/>
    <p:sldId id="271" r:id="rId11"/>
    <p:sldId id="263" r:id="rId12"/>
    <p:sldId id="25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247"/>
  </p:normalViewPr>
  <p:slideViewPr>
    <p:cSldViewPr snapToGrid="0">
      <p:cViewPr varScale="1">
        <p:scale>
          <a:sx n="88" d="100"/>
          <a:sy n="88" d="100"/>
        </p:scale>
        <p:origin x="1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3CA1A-A9B5-1F45-AC4A-7A4CAACD4866}" type="datetimeFigureOut">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7DFEA-5339-EC45-91A2-2918DFECEC18}" type="slidenum">
              <a:rPr lang="en-US" smtClean="0"/>
              <a:t>‹#›</a:t>
            </a:fld>
            <a:endParaRPr lang="en-US"/>
          </a:p>
        </p:txBody>
      </p:sp>
    </p:spTree>
    <p:extLst>
      <p:ext uri="{BB962C8B-B14F-4D97-AF65-F5344CB8AC3E}">
        <p14:creationId xmlns:p14="http://schemas.microsoft.com/office/powerpoint/2010/main" val="18273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0:00-0:15</a:t>
            </a:r>
          </a:p>
          <a:p>
            <a:endParaRPr lang="en-US" dirty="0"/>
          </a:p>
          <a:p>
            <a:r>
              <a:rPr lang="en-US" dirty="0"/>
              <a:t>Hello everybody, my name is Kester </a:t>
            </a:r>
            <a:r>
              <a:rPr lang="en-US" dirty="0" err="1"/>
              <a:t>Nucum</a:t>
            </a:r>
            <a:r>
              <a:rPr lang="en-US" dirty="0"/>
              <a:t>, and I currently am on the Capstone Team for the Parking Lot Monitoring System. Today we will be looking at the present image and be understanding the YOLOv3 algorithm.</a:t>
            </a:r>
          </a:p>
        </p:txBody>
      </p:sp>
      <p:sp>
        <p:nvSpPr>
          <p:cNvPr id="4" name="Slide Number Placeholder 3"/>
          <p:cNvSpPr>
            <a:spLocks noGrp="1"/>
          </p:cNvSpPr>
          <p:nvPr>
            <p:ph type="sldNum" sz="quarter" idx="5"/>
          </p:nvPr>
        </p:nvSpPr>
        <p:spPr/>
        <p:txBody>
          <a:bodyPr/>
          <a:lstStyle/>
          <a:p>
            <a:fld id="{C567DFEA-5339-EC45-91A2-2918DFECEC18}" type="slidenum">
              <a:rPr lang="en-US" smtClean="0"/>
              <a:t>1</a:t>
            </a:fld>
            <a:endParaRPr lang="en-US"/>
          </a:p>
        </p:txBody>
      </p:sp>
    </p:spTree>
    <p:extLst>
      <p:ext uri="{BB962C8B-B14F-4D97-AF65-F5344CB8AC3E}">
        <p14:creationId xmlns:p14="http://schemas.microsoft.com/office/powerpoint/2010/main" val="3956616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13:00-14:00</a:t>
            </a:r>
          </a:p>
        </p:txBody>
      </p:sp>
      <p:sp>
        <p:nvSpPr>
          <p:cNvPr id="4" name="Slide Number Placeholder 3"/>
          <p:cNvSpPr>
            <a:spLocks noGrp="1"/>
          </p:cNvSpPr>
          <p:nvPr>
            <p:ph type="sldNum" sz="quarter" idx="5"/>
          </p:nvPr>
        </p:nvSpPr>
        <p:spPr/>
        <p:txBody>
          <a:bodyPr/>
          <a:lstStyle/>
          <a:p>
            <a:fld id="{C567DFEA-5339-EC45-91A2-2918DFECEC18}" type="slidenum">
              <a:rPr lang="en-US" smtClean="0"/>
              <a:t>10</a:t>
            </a:fld>
            <a:endParaRPr lang="en-US"/>
          </a:p>
        </p:txBody>
      </p:sp>
    </p:spTree>
    <p:extLst>
      <p:ext uri="{BB962C8B-B14F-4D97-AF65-F5344CB8AC3E}">
        <p14:creationId xmlns:p14="http://schemas.microsoft.com/office/powerpoint/2010/main" val="1491434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14:00-15:00</a:t>
            </a:r>
          </a:p>
        </p:txBody>
      </p:sp>
      <p:sp>
        <p:nvSpPr>
          <p:cNvPr id="4" name="Slide Number Placeholder 3"/>
          <p:cNvSpPr>
            <a:spLocks noGrp="1"/>
          </p:cNvSpPr>
          <p:nvPr>
            <p:ph type="sldNum" sz="quarter" idx="5"/>
          </p:nvPr>
        </p:nvSpPr>
        <p:spPr/>
        <p:txBody>
          <a:bodyPr/>
          <a:lstStyle/>
          <a:p>
            <a:fld id="{C567DFEA-5339-EC45-91A2-2918DFECEC18}" type="slidenum">
              <a:rPr lang="en-US" smtClean="0"/>
              <a:t>11</a:t>
            </a:fld>
            <a:endParaRPr lang="en-US"/>
          </a:p>
        </p:txBody>
      </p:sp>
    </p:spTree>
    <p:extLst>
      <p:ext uri="{BB962C8B-B14F-4D97-AF65-F5344CB8AC3E}">
        <p14:creationId xmlns:p14="http://schemas.microsoft.com/office/powerpoint/2010/main" val="131687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67DFEA-5339-EC45-91A2-2918DFECEC18}" type="slidenum">
              <a:rPr lang="en-US" smtClean="0"/>
              <a:t>12</a:t>
            </a:fld>
            <a:endParaRPr lang="en-US"/>
          </a:p>
        </p:txBody>
      </p:sp>
    </p:spTree>
    <p:extLst>
      <p:ext uri="{BB962C8B-B14F-4D97-AF65-F5344CB8AC3E}">
        <p14:creationId xmlns:p14="http://schemas.microsoft.com/office/powerpoint/2010/main" val="583060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67DFEA-5339-EC45-91A2-2918DFECEC18}" type="slidenum">
              <a:rPr lang="en-US" smtClean="0"/>
              <a:t>13</a:t>
            </a:fld>
            <a:endParaRPr lang="en-US"/>
          </a:p>
        </p:txBody>
      </p:sp>
    </p:spTree>
    <p:extLst>
      <p:ext uri="{BB962C8B-B14F-4D97-AF65-F5344CB8AC3E}">
        <p14:creationId xmlns:p14="http://schemas.microsoft.com/office/powerpoint/2010/main" val="128837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0:15-2:00</a:t>
            </a:r>
          </a:p>
          <a:p>
            <a:endParaRPr lang="en-US" dirty="0"/>
          </a:p>
          <a:p>
            <a:r>
              <a:rPr lang="en-US" dirty="0"/>
              <a:t>Whether or not you live by #YOLO, it seems like the creators live by that motto. YOLO was first introduced in 2016 in a paper by Joseph Redmon, who was a PhD student under Dr. Ali Farhadi at the University of Washington. YOLO is a real-time object detection algorithm, and was revolutionary at the time because it combines feature extraction, classification, and bounding box regression all into a single neural network. In other words, prior to the YOLO algorithm, all of these tasks were separate. There was a separate module that extracted features such as edges and colors from the image, another that made sense of those features and classified the objects into categories, and another to create bounding boxes that essentially pinpoint where the objects are at. Sounds complicated? Well, Redmon wanted to simplify this by combining all of these tasks into a single convolutional neural network that performs a single evaluation across an image. YOLO stands for “You Only Look Once,” a reference to this exact architecture and how the algorithm applies a 1x1 convolution to the entire image (1 pixel by 1 pixel). This architecture allows for the algorithm to have a very fast inference time at also a high accuracy.</a:t>
            </a:r>
          </a:p>
        </p:txBody>
      </p:sp>
      <p:sp>
        <p:nvSpPr>
          <p:cNvPr id="4" name="Slide Number Placeholder 3"/>
          <p:cNvSpPr>
            <a:spLocks noGrp="1"/>
          </p:cNvSpPr>
          <p:nvPr>
            <p:ph type="sldNum" sz="quarter" idx="5"/>
          </p:nvPr>
        </p:nvSpPr>
        <p:spPr/>
        <p:txBody>
          <a:bodyPr/>
          <a:lstStyle/>
          <a:p>
            <a:fld id="{C567DFEA-5339-EC45-91A2-2918DFECEC18}" type="slidenum">
              <a:rPr lang="en-US" smtClean="0"/>
              <a:t>2</a:t>
            </a:fld>
            <a:endParaRPr lang="en-US"/>
          </a:p>
        </p:txBody>
      </p:sp>
    </p:spTree>
    <p:extLst>
      <p:ext uri="{BB962C8B-B14F-4D97-AF65-F5344CB8AC3E}">
        <p14:creationId xmlns:p14="http://schemas.microsoft.com/office/powerpoint/2010/main" val="11851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2:00-3:00</a:t>
            </a:r>
          </a:p>
          <a:p>
            <a:endParaRPr lang="en-US" dirty="0"/>
          </a:p>
          <a:p>
            <a:r>
              <a:rPr lang="en-US" dirty="0"/>
              <a:t>To explain what the YOLO algorithm is, I’m going to start from the top-level and go down. Firstly, in general, a neural network is a subset of machine learning and deep learning that is loosely based upon how the human brain takes in stimuli and propagates processes those signals through neurons throughout the brain. Taking the image to the right, in a neural network, we start at the inputs, and those inputs are sent to the next hidden layer where they are weighted and operated upon, and those sums are then sent to the next hidden layer and then operated upon. These signals are propagated throughout the neural network until they reach the final output layer. In neural networks in general, and in particular convolutional neural networks, you can think of each layer as a different representation of the original inputs, that the inputs are re-presented and re-processed again and again until we obtain the output that we need. </a:t>
            </a:r>
          </a:p>
        </p:txBody>
      </p:sp>
      <p:sp>
        <p:nvSpPr>
          <p:cNvPr id="4" name="Slide Number Placeholder 3"/>
          <p:cNvSpPr>
            <a:spLocks noGrp="1"/>
          </p:cNvSpPr>
          <p:nvPr>
            <p:ph type="sldNum" sz="quarter" idx="5"/>
          </p:nvPr>
        </p:nvSpPr>
        <p:spPr/>
        <p:txBody>
          <a:bodyPr/>
          <a:lstStyle/>
          <a:p>
            <a:fld id="{C567DFEA-5339-EC45-91A2-2918DFECEC18}" type="slidenum">
              <a:rPr lang="en-US" smtClean="0"/>
              <a:t>3</a:t>
            </a:fld>
            <a:endParaRPr lang="en-US"/>
          </a:p>
        </p:txBody>
      </p:sp>
    </p:spTree>
    <p:extLst>
      <p:ext uri="{BB962C8B-B14F-4D97-AF65-F5344CB8AC3E}">
        <p14:creationId xmlns:p14="http://schemas.microsoft.com/office/powerpoint/2010/main" val="340200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3:00-4:00</a:t>
            </a:r>
          </a:p>
          <a:p>
            <a:endParaRPr lang="en-US" dirty="0"/>
          </a:p>
          <a:p>
            <a:r>
              <a:rPr lang="en-US" dirty="0"/>
              <a:t>Convolutional neural networks are a specific kind of neural networks that, as the name implies, performs convolution on each layer, and I’ll explain what convolution is on the next slide. This image is a convolutional neural network in a nutshell. As you can see, there are multiple layers starting from the input image. What happens is that we take a section of that image and perform convolution upon it to glean out information, and then we take the convolution performed on that region and break it down even further and feed that into more neural networks. As you can see, there are multiple layers in which each at each layer, the data is re-presented. </a:t>
            </a:r>
            <a:r>
              <a:rPr lang="en-US" b="0" i="0" u="none" strike="noStrike" dirty="0">
                <a:solidFill>
                  <a:srgbClr val="292929"/>
                </a:solidFill>
                <a:effectLst/>
                <a:latin typeface="source-serif-pro"/>
              </a:rPr>
              <a:t>The first layers capturing the low-level features such as edges, color, etc. (feature identification) and later layers piece together this information to determine high-level features, like detecting objects and even classifying them. </a:t>
            </a:r>
            <a:r>
              <a:rPr lang="en-US" dirty="0"/>
              <a:t>CNNs are very useful for image classification.</a:t>
            </a:r>
          </a:p>
          <a:p>
            <a:endParaRPr lang="en-US" dirty="0"/>
          </a:p>
          <a:p>
            <a:r>
              <a:rPr lang="en-US" dirty="0"/>
              <a:t>Images are pixels</a:t>
            </a:r>
          </a:p>
        </p:txBody>
      </p:sp>
      <p:sp>
        <p:nvSpPr>
          <p:cNvPr id="4" name="Slide Number Placeholder 3"/>
          <p:cNvSpPr>
            <a:spLocks noGrp="1"/>
          </p:cNvSpPr>
          <p:nvPr>
            <p:ph type="sldNum" sz="quarter" idx="5"/>
          </p:nvPr>
        </p:nvSpPr>
        <p:spPr/>
        <p:txBody>
          <a:bodyPr/>
          <a:lstStyle/>
          <a:p>
            <a:fld id="{C567DFEA-5339-EC45-91A2-2918DFECEC18}" type="slidenum">
              <a:rPr lang="en-US" smtClean="0"/>
              <a:t>4</a:t>
            </a:fld>
            <a:endParaRPr lang="en-US"/>
          </a:p>
        </p:txBody>
      </p:sp>
    </p:spTree>
    <p:extLst>
      <p:ext uri="{BB962C8B-B14F-4D97-AF65-F5344CB8AC3E}">
        <p14:creationId xmlns:p14="http://schemas.microsoft.com/office/powerpoint/2010/main" val="398735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4:00 – 6:30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specifically, you can say that a CNN applies a pattern of pixels and go through region by region whether or not that pattern could be found through the weights in the kernel (greatly, somewhat, or not at all). Firstly, an image and a kernel can be described in three dimensions: height x breadth x number of channels. The height x breadth is your aspect ratio, like for example if an image is 1920 by 1080 pixels. The number of channels refers to if there are multiple data points per pixel, like how for example, a single pixel in RGB has three pairs of bits: one for red, one for green, one for blue. The kernel should match the number of channels, but can have a different “aspect ratio” as you can call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those who have taken signal processing, which is pretty much all of you, convolution is not exactly the same but is very similar. If you remember how in signal processing, how an output signal is found by convolving the input signal with the impulse response of a filter or system, the same process applies to image convolution. Remember the sliding tape rule. You can think of the kernel as the impulse response that is being slid over the image—the kernel is a pattern of weights replicated across multiple local regions. For example, this kernel could symbolize a pattern of pixels that applies to a car. Convolution occurs when the algorithm applies this kernel to the pixels of the image, and this kernel moves around the various regions of the image. These regions are determined by the stride, which is the number of pixels that each kernel center is separated by. Thus, the stride and kernel divides up the image into a grid (overlapping in the example or non-overlapping), and just like convolution, this kernel is applied to the region and the pixels and weights are multiplied and summed together to produce a convolved feature. To the right is an example of convolving a 5x5x1 image with a 3x3x1 kernel with a stride of 1 to obtain a 3x3x1 feature. The weights of the kernel are seen in the bottom right of the yellow squares. Convolution reduces the dimensions</a:t>
            </a:r>
          </a:p>
        </p:txBody>
      </p:sp>
      <p:sp>
        <p:nvSpPr>
          <p:cNvPr id="4" name="Slide Number Placeholder 3"/>
          <p:cNvSpPr>
            <a:spLocks noGrp="1"/>
          </p:cNvSpPr>
          <p:nvPr>
            <p:ph type="sldNum" sz="quarter" idx="5"/>
          </p:nvPr>
        </p:nvSpPr>
        <p:spPr/>
        <p:txBody>
          <a:bodyPr/>
          <a:lstStyle/>
          <a:p>
            <a:fld id="{C567DFEA-5339-EC45-91A2-2918DFECEC18}" type="slidenum">
              <a:rPr lang="en-US" smtClean="0"/>
              <a:t>5</a:t>
            </a:fld>
            <a:endParaRPr lang="en-US"/>
          </a:p>
        </p:txBody>
      </p:sp>
    </p:spTree>
    <p:extLst>
      <p:ext uri="{BB962C8B-B14F-4D97-AF65-F5344CB8AC3E}">
        <p14:creationId xmlns:p14="http://schemas.microsoft.com/office/powerpoint/2010/main" val="337773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6:30 – 8:30</a:t>
            </a:r>
          </a:p>
          <a:p>
            <a:endParaRPr lang="en-US" dirty="0"/>
          </a:p>
          <a:p>
            <a:r>
              <a:rPr lang="en-US" dirty="0"/>
              <a:t>FCN – only convolutional layers</a:t>
            </a:r>
          </a:p>
        </p:txBody>
      </p:sp>
      <p:sp>
        <p:nvSpPr>
          <p:cNvPr id="4" name="Slide Number Placeholder 3"/>
          <p:cNvSpPr>
            <a:spLocks noGrp="1"/>
          </p:cNvSpPr>
          <p:nvPr>
            <p:ph type="sldNum" sz="quarter" idx="5"/>
          </p:nvPr>
        </p:nvSpPr>
        <p:spPr/>
        <p:txBody>
          <a:bodyPr/>
          <a:lstStyle/>
          <a:p>
            <a:fld id="{C567DFEA-5339-EC45-91A2-2918DFECEC18}" type="slidenum">
              <a:rPr lang="en-US" smtClean="0"/>
              <a:t>6</a:t>
            </a:fld>
            <a:endParaRPr lang="en-US"/>
          </a:p>
        </p:txBody>
      </p:sp>
    </p:spTree>
    <p:extLst>
      <p:ext uri="{BB962C8B-B14F-4D97-AF65-F5344CB8AC3E}">
        <p14:creationId xmlns:p14="http://schemas.microsoft.com/office/powerpoint/2010/main" val="372363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8:30 </a:t>
            </a:r>
            <a:r>
              <a:rPr lang="en-US"/>
              <a:t>– 9:45 </a:t>
            </a:r>
            <a:endParaRPr lang="en-US" dirty="0"/>
          </a:p>
          <a:p>
            <a:endParaRPr lang="en-US" dirty="0"/>
          </a:p>
          <a:p>
            <a:r>
              <a:rPr lang="en-US" dirty="0"/>
              <a:t>Point out bounding boxes, image classification, and probabilities (feature extraction is the first step in making sense of the pixels)</a:t>
            </a:r>
          </a:p>
          <a:p>
            <a:r>
              <a:rPr lang="en-US" dirty="0"/>
              <a:t>Point out the 106 layers</a:t>
            </a:r>
          </a:p>
          <a:p>
            <a:r>
              <a:rPr lang="en-US" dirty="0"/>
              <a:t>Point out the speed – 0.029329 seconds</a:t>
            </a:r>
          </a:p>
        </p:txBody>
      </p:sp>
      <p:sp>
        <p:nvSpPr>
          <p:cNvPr id="4" name="Slide Number Placeholder 3"/>
          <p:cNvSpPr>
            <a:spLocks noGrp="1"/>
          </p:cNvSpPr>
          <p:nvPr>
            <p:ph type="sldNum" sz="quarter" idx="5"/>
          </p:nvPr>
        </p:nvSpPr>
        <p:spPr/>
        <p:txBody>
          <a:bodyPr/>
          <a:lstStyle/>
          <a:p>
            <a:fld id="{C567DFEA-5339-EC45-91A2-2918DFECEC18}" type="slidenum">
              <a:rPr lang="en-US" smtClean="0"/>
              <a:t>7</a:t>
            </a:fld>
            <a:endParaRPr lang="en-US"/>
          </a:p>
        </p:txBody>
      </p:sp>
    </p:spTree>
    <p:extLst>
      <p:ext uri="{BB962C8B-B14F-4D97-AF65-F5344CB8AC3E}">
        <p14:creationId xmlns:p14="http://schemas.microsoft.com/office/powerpoint/2010/main" val="360438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9:45 – 12:00</a:t>
            </a:r>
          </a:p>
        </p:txBody>
      </p:sp>
      <p:sp>
        <p:nvSpPr>
          <p:cNvPr id="4" name="Slide Number Placeholder 3"/>
          <p:cNvSpPr>
            <a:spLocks noGrp="1"/>
          </p:cNvSpPr>
          <p:nvPr>
            <p:ph type="sldNum" sz="quarter" idx="5"/>
          </p:nvPr>
        </p:nvSpPr>
        <p:spPr/>
        <p:txBody>
          <a:bodyPr/>
          <a:lstStyle/>
          <a:p>
            <a:fld id="{C567DFEA-5339-EC45-91A2-2918DFECEC18}" type="slidenum">
              <a:rPr lang="en-US" smtClean="0"/>
              <a:t>8</a:t>
            </a:fld>
            <a:endParaRPr lang="en-US"/>
          </a:p>
        </p:txBody>
      </p:sp>
    </p:spTree>
    <p:extLst>
      <p:ext uri="{BB962C8B-B14F-4D97-AF65-F5344CB8AC3E}">
        <p14:creationId xmlns:p14="http://schemas.microsoft.com/office/powerpoint/2010/main" val="196077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F6368"/>
                </a:solidFill>
                <a:effectLst/>
                <a:latin typeface="arial" panose="020B0604020202020204" pitchFamily="34" charset="0"/>
              </a:rPr>
              <a:t>12:00-13:00</a:t>
            </a:r>
          </a:p>
          <a:p>
            <a:endParaRPr lang="en-US" b="0" i="0" u="none" strike="noStrike" dirty="0">
              <a:solidFill>
                <a:srgbClr val="5F6368"/>
              </a:solidFill>
              <a:effectLst/>
              <a:latin typeface="arial" panose="020B0604020202020204" pitchFamily="34" charset="0"/>
            </a:endParaRPr>
          </a:p>
          <a:p>
            <a:r>
              <a:rPr lang="en-US" b="0" i="0" u="none" strike="noStrike" dirty="0">
                <a:solidFill>
                  <a:srgbClr val="5F6368"/>
                </a:solidFill>
                <a:effectLst/>
                <a:latin typeface="arial" panose="020B0604020202020204" pitchFamily="34" charset="0"/>
              </a:rPr>
              <a:t>Darknet</a:t>
            </a:r>
            <a:r>
              <a:rPr lang="en-US" b="0" i="0" u="none" strike="noStrike" dirty="0">
                <a:solidFill>
                  <a:srgbClr val="4D5156"/>
                </a:solidFill>
                <a:effectLst/>
                <a:latin typeface="arial" panose="020B0604020202020204" pitchFamily="34" charset="0"/>
              </a:rPr>
              <a:t> is an open source neural network framework written in C and CUDA</a:t>
            </a:r>
          </a:p>
          <a:p>
            <a:endParaRPr lang="en-US" b="0" i="0" u="none" strike="noStrike" dirty="0">
              <a:solidFill>
                <a:srgbClr val="4D5156"/>
              </a:solidFill>
              <a:effectLst/>
              <a:latin typeface="arial" panose="020B0604020202020204" pitchFamily="34" charset="0"/>
            </a:endParaRPr>
          </a:p>
          <a:p>
            <a:r>
              <a:rPr lang="en-US" b="0" i="0" u="none" strike="noStrike" dirty="0">
                <a:solidFill>
                  <a:srgbClr val="292929"/>
                </a:solidFill>
                <a:effectLst/>
                <a:latin typeface="source-serif-pro"/>
              </a:rPr>
              <a:t>Uses binary cross-entropy for calculating the classification loss for each label while object confidence and class predictions are predicted through logistic regression.</a:t>
            </a:r>
            <a:endParaRPr lang="en-US" b="0" dirty="0"/>
          </a:p>
        </p:txBody>
      </p:sp>
      <p:sp>
        <p:nvSpPr>
          <p:cNvPr id="4" name="Slide Number Placeholder 3"/>
          <p:cNvSpPr>
            <a:spLocks noGrp="1"/>
          </p:cNvSpPr>
          <p:nvPr>
            <p:ph type="sldNum" sz="quarter" idx="5"/>
          </p:nvPr>
        </p:nvSpPr>
        <p:spPr/>
        <p:txBody>
          <a:bodyPr/>
          <a:lstStyle/>
          <a:p>
            <a:fld id="{C567DFEA-5339-EC45-91A2-2918DFECEC18}" type="slidenum">
              <a:rPr lang="en-US" smtClean="0"/>
              <a:t>9</a:t>
            </a:fld>
            <a:endParaRPr lang="en-US"/>
          </a:p>
        </p:txBody>
      </p:sp>
    </p:spTree>
    <p:extLst>
      <p:ext uri="{BB962C8B-B14F-4D97-AF65-F5344CB8AC3E}">
        <p14:creationId xmlns:p14="http://schemas.microsoft.com/office/powerpoint/2010/main" val="268522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47D5-BFFE-1507-24E9-3A7398F48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80CA41-58B8-BE68-95D7-0E4FA3B5D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353E0-7458-A5BA-7649-D26625CBC81F}"/>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5" name="Footer Placeholder 4">
            <a:extLst>
              <a:ext uri="{FF2B5EF4-FFF2-40B4-BE49-F238E27FC236}">
                <a16:creationId xmlns:a16="http://schemas.microsoft.com/office/drawing/2014/main" id="{BCD5E97D-66CF-17F0-B614-AA6924348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D7DC1-CB33-ABED-E0FE-3B6D0E9F9E41}"/>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125448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7FE1-061B-1A0A-3417-531E4B9CC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75F29-3CA2-E5E4-65CB-7AF1372A0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BBBF-8E52-DB90-91FF-B56C9BBDE3CD}"/>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5" name="Footer Placeholder 4">
            <a:extLst>
              <a:ext uri="{FF2B5EF4-FFF2-40B4-BE49-F238E27FC236}">
                <a16:creationId xmlns:a16="http://schemas.microsoft.com/office/drawing/2014/main" id="{EB4296C2-0B4D-239D-B70F-6DCF97C18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67790-FDB4-21BF-BDF5-5E9C271813F2}"/>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24245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55FF05-0369-DB1D-E35F-B2B783A6A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F92D8-8B1C-14C6-9CD2-57F85C6EC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6CB7B-3164-A758-E51F-D51C83619BFC}"/>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5" name="Footer Placeholder 4">
            <a:extLst>
              <a:ext uri="{FF2B5EF4-FFF2-40B4-BE49-F238E27FC236}">
                <a16:creationId xmlns:a16="http://schemas.microsoft.com/office/drawing/2014/main" id="{3B607285-C5C6-7A81-C431-175065B54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307C6-9BAB-9D55-3E89-9B0381A2F4BF}"/>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306995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BB5B-5F02-F084-8801-75E9D7BC6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383C1-F749-2FBC-2724-5B2FAF992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7EBD0-F312-DED8-7DF5-2B23A2B999D2}"/>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5" name="Footer Placeholder 4">
            <a:extLst>
              <a:ext uri="{FF2B5EF4-FFF2-40B4-BE49-F238E27FC236}">
                <a16:creationId xmlns:a16="http://schemas.microsoft.com/office/drawing/2014/main" id="{BA6CB966-EBB2-88EE-907D-0D2535124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09E70-E0B6-67A8-A380-31976C377285}"/>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239470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058F-CDED-12A2-22B6-AD92126B1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4D6D6-6A2B-FC67-E7C8-04C3D91C3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4E75B-0106-B421-A8F4-BF549D9D0556}"/>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5" name="Footer Placeholder 4">
            <a:extLst>
              <a:ext uri="{FF2B5EF4-FFF2-40B4-BE49-F238E27FC236}">
                <a16:creationId xmlns:a16="http://schemas.microsoft.com/office/drawing/2014/main" id="{C15F78DC-3D04-ED48-B39B-AC97EFB0F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8B3EF-2D0B-A0CF-25BD-12843577B438}"/>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29193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F16D-9ADE-4A7F-B53C-9BA579B60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C0222-2242-6265-E9BF-3F28C869A6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3B7602-43B1-FD05-D601-5D52BA5C1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BF469-B66F-1E05-F68A-4C6852453E37}"/>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6" name="Footer Placeholder 5">
            <a:extLst>
              <a:ext uri="{FF2B5EF4-FFF2-40B4-BE49-F238E27FC236}">
                <a16:creationId xmlns:a16="http://schemas.microsoft.com/office/drawing/2014/main" id="{DCCB6450-1AEC-9F3C-13FA-2101B48E6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5EBCE-39F2-25A9-6853-FBFB5E4CE55E}"/>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4571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2766-2FE5-A5BA-43AA-2E0D3709A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451A5-DD99-6B8F-49A6-DB6121461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DEC58-260E-E93A-822D-CBF2B11C42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25643C-5A35-DD63-E033-C28CF5840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7AB44-2D6B-0671-0138-06FAAAFD2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B921B-9981-0578-04EE-064E20EDB286}"/>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8" name="Footer Placeholder 7">
            <a:extLst>
              <a:ext uri="{FF2B5EF4-FFF2-40B4-BE49-F238E27FC236}">
                <a16:creationId xmlns:a16="http://schemas.microsoft.com/office/drawing/2014/main" id="{A66C3E3F-07C6-FBBC-E2EB-7606F302D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77E86-368F-0D7E-907F-5978AEE74147}"/>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5283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EFEC-2216-D857-6C2E-71C79AF3C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7A19C-CC07-1557-8E17-96F75AA8B584}"/>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4" name="Footer Placeholder 3">
            <a:extLst>
              <a:ext uri="{FF2B5EF4-FFF2-40B4-BE49-F238E27FC236}">
                <a16:creationId xmlns:a16="http://schemas.microsoft.com/office/drawing/2014/main" id="{518A7F9D-D98A-ADE1-664A-8EFBDE1DFD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16ECE-8813-E13E-DF65-B7268B8E013F}"/>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389249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81C52-5759-B136-1FD0-69F02A93F54B}"/>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3" name="Footer Placeholder 2">
            <a:extLst>
              <a:ext uri="{FF2B5EF4-FFF2-40B4-BE49-F238E27FC236}">
                <a16:creationId xmlns:a16="http://schemas.microsoft.com/office/drawing/2014/main" id="{B944BF5E-D33B-D2AE-1929-CB02AB2D1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AB859-8E45-0789-4B73-881A7D1BED17}"/>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352933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74CC-57C3-7942-1718-AE0C37BD1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D4904-48AF-718B-CB2B-6EF81290B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0E0F04-73E6-F277-64A6-E6878DD72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30E4F-230A-E581-436D-A087B641103D}"/>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6" name="Footer Placeholder 5">
            <a:extLst>
              <a:ext uri="{FF2B5EF4-FFF2-40B4-BE49-F238E27FC236}">
                <a16:creationId xmlns:a16="http://schemas.microsoft.com/office/drawing/2014/main" id="{B5763BB8-A7AB-141B-5562-46CAAF2B4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BE176-9C71-2089-D4F7-85B682FDCC80}"/>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240785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8F35-91B5-B334-9412-60B030C68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9D0E9-0719-49A7-0831-41EADBFE8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476000-EEFA-CA12-D879-353731C0C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5B303-EAF7-E84D-5C1B-0D96A04D8BBC}"/>
              </a:ext>
            </a:extLst>
          </p:cNvPr>
          <p:cNvSpPr>
            <a:spLocks noGrp="1"/>
          </p:cNvSpPr>
          <p:nvPr>
            <p:ph type="dt" sz="half" idx="10"/>
          </p:nvPr>
        </p:nvSpPr>
        <p:spPr/>
        <p:txBody>
          <a:bodyPr/>
          <a:lstStyle/>
          <a:p>
            <a:fld id="{04F75FC7-C948-4C46-B28C-6D64645D6D63}" type="datetimeFigureOut">
              <a:rPr lang="en-US" smtClean="0"/>
              <a:t>2/24/23</a:t>
            </a:fld>
            <a:endParaRPr lang="en-US"/>
          </a:p>
        </p:txBody>
      </p:sp>
      <p:sp>
        <p:nvSpPr>
          <p:cNvPr id="6" name="Footer Placeholder 5">
            <a:extLst>
              <a:ext uri="{FF2B5EF4-FFF2-40B4-BE49-F238E27FC236}">
                <a16:creationId xmlns:a16="http://schemas.microsoft.com/office/drawing/2014/main" id="{ED121F82-E636-41F4-4E87-3252839B4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CBDF0-FEE1-CD44-76C3-A3E2727DB522}"/>
              </a:ext>
            </a:extLst>
          </p:cNvPr>
          <p:cNvSpPr>
            <a:spLocks noGrp="1"/>
          </p:cNvSpPr>
          <p:nvPr>
            <p:ph type="sldNum" sz="quarter" idx="12"/>
          </p:nvPr>
        </p:nvSpPr>
        <p:spPr/>
        <p:txBody>
          <a:bodyPr/>
          <a:lstStyle/>
          <a:p>
            <a:fld id="{2D75F922-1870-9B46-AEBE-B552DE39D6AC}" type="slidenum">
              <a:rPr lang="en-US" smtClean="0"/>
              <a:t>‹#›</a:t>
            </a:fld>
            <a:endParaRPr lang="en-US"/>
          </a:p>
        </p:txBody>
      </p:sp>
    </p:spTree>
    <p:extLst>
      <p:ext uri="{BB962C8B-B14F-4D97-AF65-F5344CB8AC3E}">
        <p14:creationId xmlns:p14="http://schemas.microsoft.com/office/powerpoint/2010/main" val="365067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E7632-A435-DC35-D160-25C22F23D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BA68A2-4525-A4D7-D2DF-899FD4ACB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90088-E5A0-7284-AF64-186C810C0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75FC7-C948-4C46-B28C-6D64645D6D63}" type="datetimeFigureOut">
              <a:rPr lang="en-US" smtClean="0"/>
              <a:t>2/24/23</a:t>
            </a:fld>
            <a:endParaRPr lang="en-US"/>
          </a:p>
        </p:txBody>
      </p:sp>
      <p:sp>
        <p:nvSpPr>
          <p:cNvPr id="5" name="Footer Placeholder 4">
            <a:extLst>
              <a:ext uri="{FF2B5EF4-FFF2-40B4-BE49-F238E27FC236}">
                <a16:creationId xmlns:a16="http://schemas.microsoft.com/office/drawing/2014/main" id="{DC94842B-406C-4418-6383-790CFCBD3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28DFFD-8733-0042-3221-A7733615C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5F922-1870-9B46-AEBE-B552DE39D6AC}" type="slidenum">
              <a:rPr lang="en-US" smtClean="0"/>
              <a:t>‹#›</a:t>
            </a:fld>
            <a:endParaRPr lang="en-US"/>
          </a:p>
        </p:txBody>
      </p:sp>
    </p:spTree>
    <p:extLst>
      <p:ext uri="{BB962C8B-B14F-4D97-AF65-F5344CB8AC3E}">
        <p14:creationId xmlns:p14="http://schemas.microsoft.com/office/powerpoint/2010/main" val="6193805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886643-547B-492D-8E83-30656F734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Freeform: Shape 21">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4859458-4DD0-158E-D28F-5DFDE5212E38}"/>
              </a:ext>
            </a:extLst>
          </p:cNvPr>
          <p:cNvSpPr>
            <a:spLocks noGrp="1"/>
          </p:cNvSpPr>
          <p:nvPr>
            <p:ph type="ctrTitle"/>
          </p:nvPr>
        </p:nvSpPr>
        <p:spPr>
          <a:xfrm>
            <a:off x="919197" y="2146149"/>
            <a:ext cx="4593580" cy="2271660"/>
          </a:xfrm>
          <a:noFill/>
        </p:spPr>
        <p:txBody>
          <a:bodyPr anchor="ctr">
            <a:normAutofit/>
          </a:bodyPr>
          <a:lstStyle/>
          <a:p>
            <a:r>
              <a:rPr lang="en-US" sz="4000" dirty="0">
                <a:solidFill>
                  <a:srgbClr val="080808"/>
                </a:solidFill>
              </a:rPr>
              <a:t>Looking at the</a:t>
            </a:r>
            <a:br>
              <a:rPr lang="en-US" sz="4000" dirty="0">
                <a:solidFill>
                  <a:srgbClr val="080808"/>
                </a:solidFill>
              </a:rPr>
            </a:br>
            <a:r>
              <a:rPr lang="en-US" sz="4000" dirty="0">
                <a:solidFill>
                  <a:srgbClr val="080808"/>
                </a:solidFill>
              </a:rPr>
              <a:t>Present Image:</a:t>
            </a:r>
            <a:br>
              <a:rPr lang="en-US" sz="3300" dirty="0">
                <a:solidFill>
                  <a:srgbClr val="080808"/>
                </a:solidFill>
              </a:rPr>
            </a:br>
            <a:r>
              <a:rPr lang="en-US" sz="2200" dirty="0">
                <a:solidFill>
                  <a:srgbClr val="080808"/>
                </a:solidFill>
              </a:rPr>
              <a:t>Understanding the YOLOv3 Algorithm</a:t>
            </a:r>
          </a:p>
        </p:txBody>
      </p:sp>
      <p:sp>
        <p:nvSpPr>
          <p:cNvPr id="3" name="Subtitle 2">
            <a:extLst>
              <a:ext uri="{FF2B5EF4-FFF2-40B4-BE49-F238E27FC236}">
                <a16:creationId xmlns:a16="http://schemas.microsoft.com/office/drawing/2014/main" id="{2363B4ED-A9D9-B26D-93BF-F53C1D2A1C22}"/>
              </a:ext>
            </a:extLst>
          </p:cNvPr>
          <p:cNvSpPr>
            <a:spLocks noGrp="1"/>
          </p:cNvSpPr>
          <p:nvPr>
            <p:ph type="subTitle" idx="1"/>
          </p:nvPr>
        </p:nvSpPr>
        <p:spPr>
          <a:xfrm>
            <a:off x="1973223" y="4150039"/>
            <a:ext cx="2442690" cy="1165732"/>
          </a:xfrm>
          <a:noFill/>
        </p:spPr>
        <p:txBody>
          <a:bodyPr>
            <a:normAutofit/>
          </a:bodyPr>
          <a:lstStyle/>
          <a:p>
            <a:r>
              <a:rPr lang="en-US" sz="1900" dirty="0">
                <a:solidFill>
                  <a:srgbClr val="080808"/>
                </a:solidFill>
              </a:rPr>
              <a:t>Kester </a:t>
            </a:r>
            <a:r>
              <a:rPr lang="en-US" sz="1900" dirty="0" err="1">
                <a:solidFill>
                  <a:srgbClr val="080808"/>
                </a:solidFill>
              </a:rPr>
              <a:t>Nucum</a:t>
            </a:r>
            <a:br>
              <a:rPr lang="en-US" sz="1900" dirty="0">
                <a:solidFill>
                  <a:srgbClr val="080808"/>
                </a:solidFill>
              </a:rPr>
            </a:br>
            <a:r>
              <a:rPr lang="en-US" sz="1900" dirty="0">
                <a:solidFill>
                  <a:srgbClr val="080808"/>
                </a:solidFill>
              </a:rPr>
              <a:t>ECE 4971 – Capstone II</a:t>
            </a:r>
            <a:br>
              <a:rPr lang="en-US" sz="1900" dirty="0">
                <a:solidFill>
                  <a:srgbClr val="080808"/>
                </a:solidFill>
              </a:rPr>
            </a:br>
            <a:r>
              <a:rPr lang="en-US" sz="1900" dirty="0">
                <a:solidFill>
                  <a:srgbClr val="080808"/>
                </a:solidFill>
              </a:rPr>
              <a:t>Technical Presentation</a:t>
            </a:r>
            <a:br>
              <a:rPr lang="en-US" sz="1900" dirty="0">
                <a:solidFill>
                  <a:srgbClr val="080808"/>
                </a:solidFill>
              </a:rPr>
            </a:br>
            <a:r>
              <a:rPr lang="en-US" sz="1900" dirty="0">
                <a:solidFill>
                  <a:srgbClr val="080808"/>
                </a:solidFill>
              </a:rPr>
              <a:t>February 27, 2023</a:t>
            </a:r>
          </a:p>
        </p:txBody>
      </p:sp>
      <p:grpSp>
        <p:nvGrpSpPr>
          <p:cNvPr id="24" name="Group 23">
            <a:extLst>
              <a:ext uri="{FF2B5EF4-FFF2-40B4-BE49-F238E27FC236}">
                <a16:creationId xmlns:a16="http://schemas.microsoft.com/office/drawing/2014/main" id="{4A0CBA31-096E-4091-9E61-2D558A509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2"/>
            <a:ext cx="1248189" cy="1248189"/>
            <a:chOff x="10943811" y="-2"/>
            <a:chExt cx="1248189" cy="1248189"/>
          </a:xfrm>
        </p:grpSpPr>
        <p:sp>
          <p:nvSpPr>
            <p:cNvPr id="43" name="Isosceles Triangle 24">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943811"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317937"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DCEF321-6D7A-4F12-9C40-45B5BCE69D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778603" y="3517915"/>
            <a:ext cx="3385655" cy="3655570"/>
            <a:chOff x="-969545" y="3517915"/>
            <a:chExt cx="3385655" cy="3655570"/>
          </a:xfrm>
        </p:grpSpPr>
        <p:sp>
          <p:nvSpPr>
            <p:cNvPr id="44" name="Freeform: Shape 28">
              <a:extLst>
                <a:ext uri="{FF2B5EF4-FFF2-40B4-BE49-F238E27FC236}">
                  <a16:creationId xmlns:a16="http://schemas.microsoft.com/office/drawing/2014/main" id="{6E5DFE27-9624-478D-A5DB-D1245FF45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474116" y="4022486"/>
              <a:ext cx="3655570" cy="2646427"/>
            </a:xfrm>
            <a:custGeom>
              <a:avLst/>
              <a:gdLst>
                <a:gd name="connsiteX0" fmla="*/ 0 w 2736866"/>
                <a:gd name="connsiteY0" fmla="*/ 0 h 1981337"/>
                <a:gd name="connsiteX1" fmla="*/ 2736866 w 2736866"/>
                <a:gd name="connsiteY1" fmla="*/ 0 h 1981337"/>
                <a:gd name="connsiteX2" fmla="*/ 2736866 w 2736866"/>
                <a:gd name="connsiteY2" fmla="*/ 1225808 h 1981337"/>
                <a:gd name="connsiteX3" fmla="*/ 1981337 w 2736866"/>
                <a:gd name="connsiteY3" fmla="*/ 1981337 h 1981337"/>
              </a:gdLst>
              <a:ahLst/>
              <a:cxnLst>
                <a:cxn ang="0">
                  <a:pos x="connsiteX0" y="connsiteY0"/>
                </a:cxn>
                <a:cxn ang="0">
                  <a:pos x="connsiteX1" y="connsiteY1"/>
                </a:cxn>
                <a:cxn ang="0">
                  <a:pos x="connsiteX2" y="connsiteY2"/>
                </a:cxn>
                <a:cxn ang="0">
                  <a:pos x="connsiteX3" y="connsiteY3"/>
                </a:cxn>
              </a:cxnLst>
              <a:rect l="l" t="t" r="r" b="b"/>
              <a:pathLst>
                <a:path w="2736866" h="1981337">
                  <a:moveTo>
                    <a:pt x="0" y="0"/>
                  </a:moveTo>
                  <a:lnTo>
                    <a:pt x="2736866" y="0"/>
                  </a:lnTo>
                  <a:lnTo>
                    <a:pt x="2736866" y="1225808"/>
                  </a:lnTo>
                  <a:lnTo>
                    <a:pt x="1981337" y="198133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5BFF565-70E2-42D9-88A5-F588A72A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616274" y="5778765"/>
              <a:ext cx="799836" cy="79983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3BE7D698-5667-7D0E-707C-47DA78BF6434}"/>
              </a:ext>
            </a:extLst>
          </p:cNvPr>
          <p:cNvPicPr>
            <a:picLocks noChangeAspect="1"/>
          </p:cNvPicPr>
          <p:nvPr/>
        </p:nvPicPr>
        <p:blipFill rotWithShape="1">
          <a:blip r:embed="rId3"/>
          <a:srcRect l="11216" r="25157"/>
          <a:stretch/>
        </p:blipFill>
        <p:spPr>
          <a:xfrm>
            <a:off x="6168343" y="-1"/>
            <a:ext cx="4906956" cy="4607926"/>
          </a:xfrm>
          <a:custGeom>
            <a:avLst/>
            <a:gdLst/>
            <a:ahLst/>
            <a:cxnLst/>
            <a:rect l="l" t="t" r="r" b="b"/>
            <a:pathLst>
              <a:path w="5956528" h="5593537">
                <a:moveTo>
                  <a:pt x="2615274" y="0"/>
                </a:moveTo>
                <a:lnTo>
                  <a:pt x="3341256" y="0"/>
                </a:lnTo>
                <a:lnTo>
                  <a:pt x="5956528" y="2615274"/>
                </a:lnTo>
                <a:lnTo>
                  <a:pt x="2978265" y="5593537"/>
                </a:lnTo>
                <a:lnTo>
                  <a:pt x="0" y="2615274"/>
                </a:lnTo>
                <a:lnTo>
                  <a:pt x="2615274" y="0"/>
                </a:lnTo>
                <a:close/>
              </a:path>
            </a:pathLst>
          </a:custGeom>
        </p:spPr>
      </p:pic>
      <p:sp>
        <p:nvSpPr>
          <p:cNvPr id="32" name="Rectangle 31">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D12E931-C1A9-4A7E-A98D-CCA7DC6AC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423089" y="4846332"/>
            <a:ext cx="1333438" cy="13334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93727061-1ADF-421E-B715-7D4DE0B2E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85899" y="4866318"/>
            <a:ext cx="618664" cy="61866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3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D359DC-AB17-EF7A-B07A-1D4328E7C2C0}"/>
              </a:ext>
            </a:extLst>
          </p:cNvPr>
          <p:cNvSpPr>
            <a:spLocks noGrp="1"/>
          </p:cNvSpPr>
          <p:nvPr>
            <p:ph type="title"/>
          </p:nvPr>
        </p:nvSpPr>
        <p:spPr>
          <a:xfrm>
            <a:off x="643467" y="321734"/>
            <a:ext cx="10905066" cy="1135737"/>
          </a:xfrm>
        </p:spPr>
        <p:txBody>
          <a:bodyPr>
            <a:normAutofit/>
          </a:bodyPr>
          <a:lstStyle/>
          <a:p>
            <a:r>
              <a:rPr lang="en-US" dirty="0"/>
              <a:t>YOLOv3 vs. Predecessors</a:t>
            </a:r>
          </a:p>
        </p:txBody>
      </p:sp>
      <p:sp>
        <p:nvSpPr>
          <p:cNvPr id="3" name="Content Placeholder 2">
            <a:extLst>
              <a:ext uri="{FF2B5EF4-FFF2-40B4-BE49-F238E27FC236}">
                <a16:creationId xmlns:a16="http://schemas.microsoft.com/office/drawing/2014/main" id="{0FBAA792-8374-8A9B-FB16-DE721D5D6CE7}"/>
              </a:ext>
            </a:extLst>
          </p:cNvPr>
          <p:cNvSpPr>
            <a:spLocks noGrp="1"/>
          </p:cNvSpPr>
          <p:nvPr>
            <p:ph idx="1"/>
          </p:nvPr>
        </p:nvSpPr>
        <p:spPr>
          <a:xfrm>
            <a:off x="643467" y="1782980"/>
            <a:ext cx="11403390" cy="4753285"/>
          </a:xfrm>
        </p:spPr>
        <p:txBody>
          <a:bodyPr>
            <a:normAutofit/>
          </a:bodyPr>
          <a:lstStyle/>
          <a:p>
            <a:r>
              <a:rPr lang="en-US" sz="2400" dirty="0"/>
              <a:t>YOLO</a:t>
            </a:r>
          </a:p>
          <a:p>
            <a:pPr lvl="1"/>
            <a:r>
              <a:rPr lang="en-US" sz="2000" dirty="0"/>
              <a:t>Foundation of YOLO architecture, very outdated</a:t>
            </a:r>
          </a:p>
          <a:p>
            <a:r>
              <a:rPr lang="en-US" sz="2400" dirty="0"/>
              <a:t>YOLOv2</a:t>
            </a:r>
          </a:p>
          <a:p>
            <a:pPr lvl="1"/>
            <a:r>
              <a:rPr lang="en-US" sz="2000" dirty="0"/>
              <a:t>Improvements upon YOLO, particularly resolution independency</a:t>
            </a:r>
          </a:p>
          <a:p>
            <a:pPr lvl="1"/>
            <a:r>
              <a:rPr lang="en-US" sz="2000" dirty="0"/>
              <a:t>Much faster than YOLOv3 but used Darknet-16</a:t>
            </a:r>
          </a:p>
          <a:p>
            <a:r>
              <a:rPr lang="en-US" sz="2400" dirty="0"/>
              <a:t>YOLOv3 Improvements</a:t>
            </a:r>
          </a:p>
          <a:p>
            <a:pPr lvl="1"/>
            <a:r>
              <a:rPr lang="en-US" sz="2000" dirty="0"/>
              <a:t>Better at detecting smaller objects</a:t>
            </a:r>
          </a:p>
          <a:p>
            <a:pPr lvl="1"/>
            <a:r>
              <a:rPr lang="en-US" sz="2000" dirty="0"/>
              <a:t>Detections at different layers for large (13x13 layer), medium (26x26 layer), and small (52x52) objects</a:t>
            </a:r>
          </a:p>
          <a:p>
            <a:pPr lvl="1"/>
            <a:r>
              <a:rPr lang="en-US" sz="2000" dirty="0"/>
              <a:t>Uses Darknet-53 to improve accuracy (at expense of time)</a:t>
            </a:r>
          </a:p>
          <a:p>
            <a:pPr lvl="1"/>
            <a:r>
              <a:rPr lang="en-US" sz="2000" dirty="0"/>
              <a:t>10x number of bounding boxes</a:t>
            </a:r>
          </a:p>
          <a:p>
            <a:pPr lvl="1"/>
            <a:r>
              <a:rPr lang="en-US" sz="2000" dirty="0"/>
              <a:t>Multilabel classifications</a:t>
            </a:r>
          </a:p>
          <a:p>
            <a:r>
              <a:rPr lang="en-US" sz="2400" dirty="0"/>
              <a:t>There are successors (YOLOv4, YOLOv5, YOLOv7) but were not released by Redmon</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2612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6C6E8-5EA8-6FC7-41AE-EBE4DB8E97BC}"/>
              </a:ext>
            </a:extLst>
          </p:cNvPr>
          <p:cNvSpPr>
            <a:spLocks noGrp="1"/>
          </p:cNvSpPr>
          <p:nvPr>
            <p:ph type="title"/>
          </p:nvPr>
        </p:nvSpPr>
        <p:spPr>
          <a:xfrm>
            <a:off x="643467" y="321734"/>
            <a:ext cx="10001531" cy="1135737"/>
          </a:xfrm>
        </p:spPr>
        <p:txBody>
          <a:bodyPr>
            <a:normAutofit/>
          </a:bodyPr>
          <a:lstStyle/>
          <a:p>
            <a:r>
              <a:rPr lang="en-US" dirty="0"/>
              <a:t>Comparisons with Other Algorithms</a:t>
            </a:r>
          </a:p>
        </p:txBody>
      </p:sp>
      <p:sp>
        <p:nvSpPr>
          <p:cNvPr id="3" name="Content Placeholder 2">
            <a:extLst>
              <a:ext uri="{FF2B5EF4-FFF2-40B4-BE49-F238E27FC236}">
                <a16:creationId xmlns:a16="http://schemas.microsoft.com/office/drawing/2014/main" id="{E10ECD20-4E3C-ED4B-750A-1AC0504F1CC6}"/>
              </a:ext>
            </a:extLst>
          </p:cNvPr>
          <p:cNvSpPr>
            <a:spLocks noGrp="1"/>
          </p:cNvSpPr>
          <p:nvPr>
            <p:ph idx="1"/>
          </p:nvPr>
        </p:nvSpPr>
        <p:spPr>
          <a:xfrm>
            <a:off x="643468" y="1782981"/>
            <a:ext cx="4970877" cy="4836096"/>
          </a:xfrm>
        </p:spPr>
        <p:txBody>
          <a:bodyPr>
            <a:normAutofit/>
          </a:bodyPr>
          <a:lstStyle/>
          <a:p>
            <a:r>
              <a:rPr lang="en-US" sz="2400" dirty="0"/>
              <a:t>Speed</a:t>
            </a:r>
          </a:p>
          <a:p>
            <a:pPr lvl="1"/>
            <a:r>
              <a:rPr lang="en-US" sz="2000" dirty="0"/>
              <a:t>Very fast inference time and frames per second (fps)</a:t>
            </a:r>
          </a:p>
          <a:p>
            <a:pPr lvl="2"/>
            <a:r>
              <a:rPr lang="en-US" sz="1800" dirty="0"/>
              <a:t>30 fps on a Pascal Titan X</a:t>
            </a:r>
          </a:p>
          <a:p>
            <a:pPr lvl="1"/>
            <a:r>
              <a:rPr lang="en-US" sz="2000" dirty="0"/>
              <a:t>Highly suitable for real-time applications</a:t>
            </a:r>
          </a:p>
          <a:p>
            <a:r>
              <a:rPr lang="en-US" sz="2400" dirty="0"/>
              <a:t>Accuracy</a:t>
            </a:r>
          </a:p>
          <a:p>
            <a:pPr lvl="1"/>
            <a:r>
              <a:rPr lang="en-US" sz="2000" dirty="0"/>
              <a:t>Not the most accurate object detection algorithm, especially small objects</a:t>
            </a:r>
          </a:p>
          <a:p>
            <a:pPr lvl="2"/>
            <a:r>
              <a:rPr lang="en-US" dirty="0" err="1"/>
              <a:t>RetinaNet</a:t>
            </a:r>
            <a:r>
              <a:rPr lang="en-US" dirty="0"/>
              <a:t> shows a higher mean-average precision (MAP)</a:t>
            </a:r>
          </a:p>
          <a:p>
            <a:pPr lvl="1"/>
            <a:r>
              <a:rPr lang="en-US" sz="2000" dirty="0"/>
              <a:t>Larger dataset increases accuracy</a:t>
            </a:r>
          </a:p>
          <a:p>
            <a:pPr lvl="2"/>
            <a:r>
              <a:rPr lang="en-US" dirty="0"/>
              <a:t>May not be ideal for niche models with smaller datasets</a:t>
            </a:r>
          </a:p>
        </p:txBody>
      </p:sp>
      <p:sp>
        <p:nvSpPr>
          <p:cNvPr id="9225" name="Isosceles Triangle 92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CBFAE83-CE98-FB1D-E304-542E5C652C58}"/>
              </a:ext>
            </a:extLst>
          </p:cNvPr>
          <p:cNvSpPr/>
          <p:nvPr/>
        </p:nvSpPr>
        <p:spPr>
          <a:xfrm>
            <a:off x="5956772" y="2170319"/>
            <a:ext cx="5892800" cy="354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229" name="Group 922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9230" name="Isosceles Triangle 922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1" name="Rectangle 923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Graphical user interface, diagram&#10;&#10;Description automatically generated">
            <a:extLst>
              <a:ext uri="{FF2B5EF4-FFF2-40B4-BE49-F238E27FC236}">
                <a16:creationId xmlns:a16="http://schemas.microsoft.com/office/drawing/2014/main" id="{42DB0B71-AB85-11A4-0AF4-2B516DE683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7812" y="2301764"/>
            <a:ext cx="5290720" cy="329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60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3CE33E-C11F-C8FF-E146-EEBFC0454F1C}"/>
              </a:ext>
            </a:extLst>
          </p:cNvPr>
          <p:cNvSpPr>
            <a:spLocks noGrp="1"/>
          </p:cNvSpPr>
          <p:nvPr>
            <p:ph type="title"/>
          </p:nvPr>
        </p:nvSpPr>
        <p:spPr>
          <a:xfrm>
            <a:off x="643467" y="321734"/>
            <a:ext cx="10905066" cy="1135737"/>
          </a:xfrm>
        </p:spPr>
        <p:txBody>
          <a:bodyPr>
            <a:normAutofit/>
          </a:bodyPr>
          <a:lstStyle/>
          <a:p>
            <a:r>
              <a:rPr lang="en-US" sz="3600"/>
              <a:t>References</a:t>
            </a:r>
          </a:p>
        </p:txBody>
      </p:sp>
      <p:sp>
        <p:nvSpPr>
          <p:cNvPr id="3" name="Content Placeholder 2">
            <a:extLst>
              <a:ext uri="{FF2B5EF4-FFF2-40B4-BE49-F238E27FC236}">
                <a16:creationId xmlns:a16="http://schemas.microsoft.com/office/drawing/2014/main" id="{02B0F422-579C-41BD-E314-3ADA5AC5AD2D}"/>
              </a:ext>
            </a:extLst>
          </p:cNvPr>
          <p:cNvSpPr>
            <a:spLocks noGrp="1"/>
          </p:cNvSpPr>
          <p:nvPr>
            <p:ph idx="1"/>
          </p:nvPr>
        </p:nvSpPr>
        <p:spPr>
          <a:xfrm>
            <a:off x="643467" y="1782981"/>
            <a:ext cx="10905066" cy="4393982"/>
          </a:xfrm>
        </p:spPr>
        <p:txBody>
          <a:bodyPr>
            <a:normAutofit/>
          </a:bodyPr>
          <a:lstStyle/>
          <a:p>
            <a:pPr marL="0" indent="0">
              <a:buNone/>
            </a:pPr>
            <a:r>
              <a:rPr lang="en-US" sz="2000" dirty="0"/>
              <a:t>[1] S. Russell, P. Norvig, </a:t>
            </a:r>
            <a:r>
              <a:rPr lang="en-US" sz="2000" i="1" dirty="0"/>
              <a:t>Artificial Intelligence: A Modern Approach</a:t>
            </a:r>
            <a:r>
              <a:rPr lang="en-US" sz="2000" dirty="0"/>
              <a:t>, 4</a:t>
            </a:r>
            <a:r>
              <a:rPr lang="en-US" sz="2000" baseline="30000" dirty="0"/>
              <a:t>th</a:t>
            </a:r>
            <a:r>
              <a:rPr lang="en-US" sz="2000" dirty="0"/>
              <a:t> ed., Hoboken, NJ: Pearson Education, Inc., 2021.</a:t>
            </a:r>
          </a:p>
          <a:p>
            <a:pPr marL="0" indent="0">
              <a:buNone/>
            </a:pPr>
            <a:r>
              <a:rPr lang="en-US" sz="2000" dirty="0"/>
              <a:t>[2] H. Bandyopadhyay, “What is Computer Vision? [Basic Tasks &amp; Techniques],” </a:t>
            </a:r>
            <a:r>
              <a:rPr lang="en-US" sz="2000" i="1" dirty="0"/>
              <a:t>V7Labs</a:t>
            </a:r>
            <a:r>
              <a:rPr lang="en-US" sz="2000" dirty="0"/>
              <a:t>, 2 Feb. 2023, </a:t>
            </a:r>
            <a:r>
              <a:rPr lang="en-US" sz="2000" u="sng" dirty="0"/>
              <a:t>https://www.v7labs.com/blog/what-is-computer-vision</a:t>
            </a:r>
            <a:r>
              <a:rPr lang="en-US" sz="2000" dirty="0"/>
              <a:t>. </a:t>
            </a:r>
          </a:p>
          <a:p>
            <a:pPr marL="0" indent="0">
              <a:buNone/>
            </a:pPr>
            <a:r>
              <a:rPr lang="en-US" sz="2000" dirty="0"/>
              <a:t>[3] M. Memon, “ANN vs CNN vs RNN: Neural Networks,” </a:t>
            </a:r>
            <a:r>
              <a:rPr lang="en-US" sz="2000" i="1" dirty="0"/>
              <a:t>Levity</a:t>
            </a:r>
            <a:r>
              <a:rPr lang="en-US" sz="2000" dirty="0"/>
              <a:t>, 16 Nov. 2022, </a:t>
            </a:r>
            <a:r>
              <a:rPr lang="en-US" sz="2000" u="sng" dirty="0"/>
              <a:t>https://</a:t>
            </a:r>
            <a:r>
              <a:rPr lang="en-US" sz="2000" u="sng" dirty="0" err="1"/>
              <a:t>levity.ai</a:t>
            </a:r>
            <a:r>
              <a:rPr lang="en-US" sz="2000" u="sng" dirty="0"/>
              <a:t>/blog/neural-networks-</a:t>
            </a:r>
            <a:r>
              <a:rPr lang="en-US" sz="2000" u="sng" dirty="0" err="1"/>
              <a:t>cnn</a:t>
            </a:r>
            <a:r>
              <a:rPr lang="en-US" sz="2000" u="sng" dirty="0"/>
              <a:t>-</a:t>
            </a:r>
            <a:r>
              <a:rPr lang="en-US" sz="2000" u="sng" dirty="0" err="1"/>
              <a:t>ann-rnn</a:t>
            </a:r>
            <a:r>
              <a:rPr lang="en-US" sz="2000" dirty="0"/>
              <a:t>.</a:t>
            </a:r>
          </a:p>
          <a:p>
            <a:pPr marL="0" indent="0">
              <a:buNone/>
            </a:pPr>
            <a:r>
              <a:rPr lang="en-US" sz="2000" dirty="0"/>
              <a:t>[4] S. </a:t>
            </a:r>
            <a:r>
              <a:rPr lang="en-US" sz="2000" dirty="0" err="1"/>
              <a:t>Saha</a:t>
            </a:r>
            <a:r>
              <a:rPr lang="en-US" sz="2000" dirty="0"/>
              <a:t>, “A Comprehensive Guide to Convolutional Neural Networks – the ELI5 way,” </a:t>
            </a:r>
            <a:r>
              <a:rPr lang="en-US" sz="2000" i="1" dirty="0"/>
              <a:t>Towards Data Science</a:t>
            </a:r>
            <a:r>
              <a:rPr lang="en-US" sz="2000" dirty="0"/>
              <a:t>, 15 Dec. 2018, </a:t>
            </a:r>
            <a:r>
              <a:rPr lang="en-US" sz="2000" u="sng" dirty="0"/>
              <a:t>https://</a:t>
            </a:r>
            <a:r>
              <a:rPr lang="en-US" sz="2000" u="sng" dirty="0" err="1"/>
              <a:t>towardsdatascience.com</a:t>
            </a:r>
            <a:r>
              <a:rPr lang="en-US" sz="2000" u="sng" dirty="0"/>
              <a:t>/a-comprehensive-guide-to-convolutional-neural-networks-the-eli5-way-3bd2b1164a53</a:t>
            </a:r>
            <a:r>
              <a:rPr lang="en-US" sz="2000" dirty="0"/>
              <a:t>. </a:t>
            </a:r>
          </a:p>
          <a:p>
            <a:pPr marL="0" indent="0">
              <a:buNone/>
            </a:pPr>
            <a:r>
              <a:rPr lang="en-US" sz="2000" dirty="0"/>
              <a:t>[5] U. </a:t>
            </a:r>
            <a:r>
              <a:rPr lang="en-US" sz="2000" dirty="0" err="1"/>
              <a:t>Almog</a:t>
            </a:r>
            <a:r>
              <a:rPr lang="en-US" sz="2000" dirty="0"/>
              <a:t>, “YOLO V3 Explained,” </a:t>
            </a:r>
            <a:r>
              <a:rPr lang="en-US" sz="2000" i="1" dirty="0"/>
              <a:t>Towards Data Science</a:t>
            </a:r>
            <a:r>
              <a:rPr lang="en-US" sz="2000" dirty="0"/>
              <a:t>, 9 Oct. 2020, </a:t>
            </a:r>
            <a:r>
              <a:rPr lang="en-US" sz="2000" u="sng" dirty="0"/>
              <a:t>https://</a:t>
            </a:r>
            <a:r>
              <a:rPr lang="en-US" sz="2000" u="sng" dirty="0" err="1"/>
              <a:t>towardsdatascience.com</a:t>
            </a:r>
            <a:r>
              <a:rPr lang="en-US" sz="2000" u="sng" dirty="0"/>
              <a:t>/yolo-v3-explained-ff5b850390f</a:t>
            </a:r>
            <a:r>
              <a:rPr lang="en-US" sz="2000" dirty="0"/>
              <a:t>.</a:t>
            </a:r>
          </a:p>
          <a:p>
            <a:pPr marL="0" indent="0">
              <a:buNone/>
            </a:pPr>
            <a:r>
              <a:rPr lang="en-US" sz="2000" dirty="0"/>
              <a:t>[6] S. </a:t>
            </a:r>
            <a:r>
              <a:rPr lang="en-US" sz="2000" dirty="0" err="1"/>
              <a:t>Shakhadri</a:t>
            </a:r>
            <a:r>
              <a:rPr lang="en-US" sz="2000" dirty="0"/>
              <a:t>, “Implementation of YOLOv3: Simplified,” </a:t>
            </a:r>
            <a:r>
              <a:rPr lang="en-US" sz="2000" i="1" dirty="0"/>
              <a:t>Analytics Vidhya, </a:t>
            </a:r>
            <a:r>
              <a:rPr lang="en-US" sz="2000" dirty="0"/>
              <a:t>11 Jun. 2021.   </a:t>
            </a:r>
            <a:br>
              <a:rPr lang="en-US" sz="2000" dirty="0"/>
            </a:br>
            <a:r>
              <a:rPr lang="en-US" sz="2000" u="sng" dirty="0"/>
              <a:t>https://</a:t>
            </a:r>
            <a:r>
              <a:rPr lang="en-US" sz="2000" u="sng" dirty="0" err="1"/>
              <a:t>www.analyticsvidhya.com</a:t>
            </a:r>
            <a:r>
              <a:rPr lang="en-US" sz="2000" u="sng" dirty="0"/>
              <a:t>/blog/2021/06/implementation-of-yolov3-simplified/</a:t>
            </a:r>
            <a:r>
              <a:rPr lang="en-US" sz="2000" dirty="0"/>
              <a:t>.</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809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3CE33E-C11F-C8FF-E146-EEBFC0454F1C}"/>
              </a:ext>
            </a:extLst>
          </p:cNvPr>
          <p:cNvSpPr>
            <a:spLocks noGrp="1"/>
          </p:cNvSpPr>
          <p:nvPr>
            <p:ph type="title"/>
          </p:nvPr>
        </p:nvSpPr>
        <p:spPr>
          <a:xfrm>
            <a:off x="643467" y="321734"/>
            <a:ext cx="10905066" cy="1135737"/>
          </a:xfrm>
        </p:spPr>
        <p:txBody>
          <a:bodyPr>
            <a:normAutofit/>
          </a:bodyPr>
          <a:lstStyle/>
          <a:p>
            <a:r>
              <a:rPr lang="en-US" sz="3600"/>
              <a:t>References</a:t>
            </a:r>
          </a:p>
        </p:txBody>
      </p:sp>
      <p:sp>
        <p:nvSpPr>
          <p:cNvPr id="3" name="Content Placeholder 2">
            <a:extLst>
              <a:ext uri="{FF2B5EF4-FFF2-40B4-BE49-F238E27FC236}">
                <a16:creationId xmlns:a16="http://schemas.microsoft.com/office/drawing/2014/main" id="{02B0F422-579C-41BD-E314-3ADA5AC5AD2D}"/>
              </a:ext>
            </a:extLst>
          </p:cNvPr>
          <p:cNvSpPr>
            <a:spLocks noGrp="1"/>
          </p:cNvSpPr>
          <p:nvPr>
            <p:ph idx="1"/>
          </p:nvPr>
        </p:nvSpPr>
        <p:spPr>
          <a:xfrm>
            <a:off x="643467" y="1782981"/>
            <a:ext cx="10905066" cy="4393982"/>
          </a:xfrm>
        </p:spPr>
        <p:txBody>
          <a:bodyPr>
            <a:normAutofit/>
          </a:bodyPr>
          <a:lstStyle/>
          <a:p>
            <a:pPr marL="0" indent="0">
              <a:buNone/>
            </a:pPr>
            <a:r>
              <a:rPr lang="en-US" sz="2000" dirty="0"/>
              <a:t>[7] A. </a:t>
            </a:r>
            <a:r>
              <a:rPr lang="en-US" sz="2000" dirty="0" err="1"/>
              <a:t>Chakure</a:t>
            </a:r>
            <a:r>
              <a:rPr lang="en-US" sz="2000" dirty="0"/>
              <a:t>, “YOLOv3 (You Only Look Once) Deep Learning Algorithm,” </a:t>
            </a:r>
            <a:r>
              <a:rPr lang="en-US" sz="2000" i="1" dirty="0" err="1"/>
              <a:t>DataDrivenInvestor</a:t>
            </a:r>
            <a:r>
              <a:rPr lang="en-US" sz="2000" dirty="0"/>
              <a:t>, 27 Apr. 2021. </a:t>
            </a:r>
            <a:r>
              <a:rPr lang="en-US" sz="2000" u="sng" dirty="0"/>
              <a:t>https://</a:t>
            </a:r>
            <a:r>
              <a:rPr lang="en-US" sz="2000" u="sng" dirty="0" err="1"/>
              <a:t>medium.datadriveninvestor.com</a:t>
            </a:r>
            <a:r>
              <a:rPr lang="en-US" sz="2000" u="sng" dirty="0"/>
              <a:t>/yolov3-you-only-look-once-12de76ad74d5</a:t>
            </a:r>
            <a:r>
              <a:rPr lang="en-US" sz="2000" dirty="0"/>
              <a:t>.</a:t>
            </a:r>
          </a:p>
          <a:p>
            <a:pPr marL="0" indent="0">
              <a:buNone/>
            </a:pPr>
            <a:r>
              <a:rPr lang="en-US" sz="2000" dirty="0"/>
              <a:t>[8] J. Redmon, “YOLO: Real-Time Object Detection,” </a:t>
            </a:r>
            <a:r>
              <a:rPr lang="en-US" sz="2000" u="sng" dirty="0"/>
              <a:t>https://</a:t>
            </a:r>
            <a:r>
              <a:rPr lang="en-US" sz="2000" u="sng" dirty="0" err="1"/>
              <a:t>pjreddie.com</a:t>
            </a:r>
            <a:r>
              <a:rPr lang="en-US" sz="2000" u="sng" dirty="0"/>
              <a:t>/darknet/yolo/</a:t>
            </a:r>
            <a:r>
              <a:rPr lang="en-US" sz="2000" dirty="0"/>
              <a:t>.</a:t>
            </a:r>
            <a:endParaRPr lang="en-US" sz="2000" u="sng" dirty="0"/>
          </a:p>
          <a:p>
            <a:pPr marL="0" indent="0">
              <a:buNone/>
            </a:pPr>
            <a:r>
              <a:rPr lang="en-US" sz="2000" dirty="0"/>
              <a:t>[9] J. Redmon, A. Farhadi, “YOLOv3: An Incremental Improvement,” </a:t>
            </a:r>
            <a:r>
              <a:rPr lang="en-US" sz="2000" i="1" dirty="0" err="1"/>
              <a:t>arXiv</a:t>
            </a:r>
            <a:r>
              <a:rPr lang="en-US" sz="2000" dirty="0"/>
              <a:t>, 2018.</a:t>
            </a:r>
          </a:p>
          <a:p>
            <a:pPr marL="0" indent="0">
              <a:buNone/>
            </a:pPr>
            <a:r>
              <a:rPr lang="en-US" sz="2000" dirty="0"/>
              <a:t>[10] L. Tan, T. </a:t>
            </a:r>
            <a:r>
              <a:rPr lang="en-US" sz="2000" dirty="0" err="1"/>
              <a:t>Huangfu</a:t>
            </a:r>
            <a:r>
              <a:rPr lang="en-US" sz="2000" dirty="0"/>
              <a:t>, L. Wu, W. Chen, “Comparison of </a:t>
            </a:r>
            <a:r>
              <a:rPr lang="en-US" sz="2000" dirty="0" err="1"/>
              <a:t>RetinaNet</a:t>
            </a:r>
            <a:r>
              <a:rPr lang="en-US" sz="2000" dirty="0"/>
              <a:t>, SSD, and YOLO v3 for real-time pill identification,” </a:t>
            </a:r>
            <a:r>
              <a:rPr lang="en-US" sz="2000" i="1" dirty="0"/>
              <a:t>BMC Medical Informatics and Decision Making</a:t>
            </a:r>
            <a:r>
              <a:rPr lang="en-US" sz="2000" dirty="0"/>
              <a:t>, 2021.</a:t>
            </a:r>
          </a:p>
          <a:p>
            <a:pPr marL="0" indent="0">
              <a:buNone/>
            </a:pPr>
            <a:r>
              <a:rPr lang="en-US" sz="2000" dirty="0"/>
              <a:t>[11] V. </a:t>
            </a:r>
            <a:r>
              <a:rPr lang="en-US" sz="2000" dirty="0" err="1"/>
              <a:t>Meel</a:t>
            </a:r>
            <a:r>
              <a:rPr lang="en-US" sz="2000" dirty="0"/>
              <a:t>, “YOLOv3: Real-Time Object Detection Algorithm (Guide),” </a:t>
            </a:r>
            <a:r>
              <a:rPr lang="en-US" sz="2000" i="1" dirty="0" err="1"/>
              <a:t>viso.ai</a:t>
            </a:r>
            <a:r>
              <a:rPr lang="en-US" sz="2000" dirty="0"/>
              <a:t>, </a:t>
            </a:r>
            <a:r>
              <a:rPr lang="en-US" sz="2000" u="sng" dirty="0"/>
              <a:t>https://</a:t>
            </a:r>
            <a:r>
              <a:rPr lang="en-US" sz="2000" u="sng" dirty="0" err="1"/>
              <a:t>viso.ai</a:t>
            </a:r>
            <a:r>
              <a:rPr lang="en-US" sz="2000" u="sng" dirty="0"/>
              <a:t>/deep-learning/yolov3-overview/</a:t>
            </a:r>
            <a:r>
              <a:rPr lang="en-US" sz="2000" dirty="0"/>
              <a:t>.</a:t>
            </a:r>
          </a:p>
          <a:p>
            <a:pPr marL="0" indent="0">
              <a:buNone/>
            </a:pPr>
            <a:r>
              <a:rPr lang="en-US" sz="2000" dirty="0"/>
              <a:t>[12] A. </a:t>
            </a:r>
            <a:r>
              <a:rPr lang="en-US" sz="2000" dirty="0" err="1"/>
              <a:t>Kathuria</a:t>
            </a:r>
            <a:r>
              <a:rPr lang="en-US" sz="2000" dirty="0"/>
              <a:t>, “What’s New in YOLO v3?,” </a:t>
            </a:r>
            <a:r>
              <a:rPr lang="en-US" sz="2000" i="1" dirty="0"/>
              <a:t>Towards Data Science</a:t>
            </a:r>
            <a:r>
              <a:rPr lang="en-US" sz="2000" dirty="0"/>
              <a:t>, 23 Apr. 2018. </a:t>
            </a:r>
            <a:r>
              <a:rPr lang="en-US" sz="2000" u="sng" dirty="0"/>
              <a:t>https://</a:t>
            </a:r>
            <a:r>
              <a:rPr lang="en-US" sz="2000" u="sng" dirty="0" err="1"/>
              <a:t>towardsdatascience.com</a:t>
            </a:r>
            <a:r>
              <a:rPr lang="en-US" sz="2000" u="sng" dirty="0"/>
              <a:t>/yolo-v3-object-detection-53fb7d3bfe6b</a:t>
            </a:r>
            <a:r>
              <a:rPr lang="en-US" sz="2000" dirty="0"/>
              <a:t>. </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368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D01F49-20FE-722D-FA83-B541E8FAFBE1}"/>
              </a:ext>
            </a:extLst>
          </p:cNvPr>
          <p:cNvSpPr>
            <a:spLocks noGrp="1"/>
          </p:cNvSpPr>
          <p:nvPr>
            <p:ph type="title"/>
          </p:nvPr>
        </p:nvSpPr>
        <p:spPr>
          <a:xfrm>
            <a:off x="4653441" y="321734"/>
            <a:ext cx="6895092" cy="1135737"/>
          </a:xfrm>
        </p:spPr>
        <p:txBody>
          <a:bodyPr>
            <a:normAutofit/>
          </a:bodyPr>
          <a:lstStyle/>
          <a:p>
            <a:r>
              <a:rPr lang="en-US" dirty="0"/>
              <a:t>YOLOv3 Algorithm Overview</a:t>
            </a:r>
          </a:p>
        </p:txBody>
      </p:sp>
      <p:pic>
        <p:nvPicPr>
          <p:cNvPr id="1026" name="Picture 2">
            <a:extLst>
              <a:ext uri="{FF2B5EF4-FFF2-40B4-BE49-F238E27FC236}">
                <a16:creationId xmlns:a16="http://schemas.microsoft.com/office/drawing/2014/main" id="{3B63F5A8-0F8E-3128-FB23-94D37AF779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25" r="13633" b="1"/>
          <a:stretch/>
        </p:blipFill>
        <p:spPr bwMode="auto">
          <a:xfrm>
            <a:off x="643467" y="1653816"/>
            <a:ext cx="3415612" cy="3550366"/>
          </a:xfrm>
          <a:prstGeom prst="rect">
            <a:avLst/>
          </a:prstGeom>
          <a:noFill/>
          <a:extLst>
            <a:ext uri="{909E8E84-426E-40DD-AFC4-6F175D3DCCD1}">
              <a14:hiddenFill xmlns:a14="http://schemas.microsoft.com/office/drawing/2010/main">
                <a:solidFill>
                  <a:srgbClr val="FFFFFF"/>
                </a:solidFill>
              </a14:hiddenFill>
            </a:ext>
          </a:extLst>
        </p:spPr>
      </p:pic>
      <p:grpSp>
        <p:nvGrpSpPr>
          <p:cNvPr id="1040" name="Group 1039">
            <a:extLst>
              <a:ext uri="{FF2B5EF4-FFF2-40B4-BE49-F238E27FC236}">
                <a16:creationId xmlns:a16="http://schemas.microsoft.com/office/drawing/2014/main" id="{C34A4475-365F-4381-A542-4698D6377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041" name="Isosceles Triangle 1040">
              <a:extLst>
                <a:ext uri="{FF2B5EF4-FFF2-40B4-BE49-F238E27FC236}">
                  <a16:creationId xmlns:a16="http://schemas.microsoft.com/office/drawing/2014/main" id="{148F8F8B-B172-475E-9119-57F2A1C87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41">
              <a:extLst>
                <a:ext uri="{FF2B5EF4-FFF2-40B4-BE49-F238E27FC236}">
                  <a16:creationId xmlns:a16="http://schemas.microsoft.com/office/drawing/2014/main" id="{1B0349D0-97A5-4654-A515-C72EA9E0B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D77FBE3-D202-5B92-4EAA-4903D8EE3D98}"/>
              </a:ext>
            </a:extLst>
          </p:cNvPr>
          <p:cNvSpPr>
            <a:spLocks noGrp="1"/>
          </p:cNvSpPr>
          <p:nvPr>
            <p:ph idx="1"/>
          </p:nvPr>
        </p:nvSpPr>
        <p:spPr>
          <a:xfrm>
            <a:off x="4653440" y="1782981"/>
            <a:ext cx="7422446" cy="4393982"/>
          </a:xfrm>
        </p:spPr>
        <p:txBody>
          <a:bodyPr>
            <a:normAutofit/>
          </a:bodyPr>
          <a:lstStyle/>
          <a:p>
            <a:r>
              <a:rPr lang="en-US" sz="2400" dirty="0"/>
              <a:t>First YOLO iteration created by Joseph Redmon in 2016</a:t>
            </a:r>
          </a:p>
          <a:p>
            <a:pPr lvl="1"/>
            <a:r>
              <a:rPr lang="en-US" sz="2000" dirty="0"/>
              <a:t>PhD student under Dr. Ali Farhadi at the</a:t>
            </a:r>
            <a:br>
              <a:rPr lang="en-US" sz="2000" dirty="0"/>
            </a:br>
            <a:r>
              <a:rPr lang="en-US" sz="2000" dirty="0"/>
              <a:t>University of Washington</a:t>
            </a:r>
          </a:p>
          <a:p>
            <a:r>
              <a:rPr lang="en-US" sz="2400" dirty="0"/>
              <a:t>Real-time object detection algorithm</a:t>
            </a:r>
          </a:p>
          <a:p>
            <a:pPr lvl="1"/>
            <a:r>
              <a:rPr lang="en-US" sz="2000" dirty="0"/>
              <a:t>Combines feature extraction, classification, and bounding box regression in a single neural network doing one evaluation</a:t>
            </a:r>
          </a:p>
          <a:p>
            <a:r>
              <a:rPr lang="en-US" sz="2400" dirty="0"/>
              <a:t>YOLO = “You Only Look Once”</a:t>
            </a:r>
          </a:p>
          <a:p>
            <a:pPr lvl="1"/>
            <a:r>
              <a:rPr lang="en-US" sz="2000" dirty="0"/>
              <a:t>Convolutional neural network</a:t>
            </a:r>
          </a:p>
          <a:p>
            <a:pPr lvl="1"/>
            <a:r>
              <a:rPr lang="en-US" sz="2000" dirty="0"/>
              <a:t>Applies 1x1 convolutions, aka 1x1 kernel on a feature map (simple single-stage architecture)</a:t>
            </a:r>
          </a:p>
          <a:p>
            <a:pPr lvl="1"/>
            <a:r>
              <a:rPr lang="en-US" sz="2000" dirty="0"/>
              <a:t>Very fast inference time, good for real-time systems</a:t>
            </a:r>
          </a:p>
          <a:p>
            <a:r>
              <a:rPr lang="en-US" sz="2400" dirty="0"/>
              <a:t>Predecessors: YOLO, YOLOv2</a:t>
            </a:r>
          </a:p>
        </p:txBody>
      </p:sp>
      <p:grpSp>
        <p:nvGrpSpPr>
          <p:cNvPr id="1044" name="Group 1043">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45" name="Isosceles Triangle 10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317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145E6-1F32-D5E1-525B-26153A6FEB87}"/>
              </a:ext>
            </a:extLst>
          </p:cNvPr>
          <p:cNvSpPr>
            <a:spLocks noGrp="1"/>
          </p:cNvSpPr>
          <p:nvPr>
            <p:ph type="title"/>
          </p:nvPr>
        </p:nvSpPr>
        <p:spPr>
          <a:xfrm>
            <a:off x="643467" y="321734"/>
            <a:ext cx="10905066" cy="1135737"/>
          </a:xfrm>
        </p:spPr>
        <p:txBody>
          <a:bodyPr>
            <a:normAutofit/>
          </a:bodyPr>
          <a:lstStyle/>
          <a:p>
            <a:r>
              <a:rPr lang="en-US" dirty="0"/>
              <a:t>Neural Network</a:t>
            </a:r>
          </a:p>
        </p:txBody>
      </p:sp>
      <p:sp>
        <p:nvSpPr>
          <p:cNvPr id="3" name="Content Placeholder 2">
            <a:extLst>
              <a:ext uri="{FF2B5EF4-FFF2-40B4-BE49-F238E27FC236}">
                <a16:creationId xmlns:a16="http://schemas.microsoft.com/office/drawing/2014/main" id="{9D7D8C7C-EEE1-8478-E9AE-C3039EA98BA0}"/>
              </a:ext>
            </a:extLst>
          </p:cNvPr>
          <p:cNvSpPr>
            <a:spLocks noGrp="1"/>
          </p:cNvSpPr>
          <p:nvPr>
            <p:ph idx="1"/>
          </p:nvPr>
        </p:nvSpPr>
        <p:spPr>
          <a:xfrm>
            <a:off x="643469" y="1782981"/>
            <a:ext cx="4008384" cy="4393982"/>
          </a:xfrm>
        </p:spPr>
        <p:txBody>
          <a:bodyPr>
            <a:normAutofit/>
          </a:bodyPr>
          <a:lstStyle/>
          <a:p>
            <a:r>
              <a:rPr lang="en-US" sz="2400" dirty="0"/>
              <a:t>Subset of machine learning and deep learning</a:t>
            </a:r>
          </a:p>
          <a:p>
            <a:r>
              <a:rPr lang="en-US" sz="2400" dirty="0"/>
              <a:t>Models the human brain</a:t>
            </a:r>
          </a:p>
          <a:p>
            <a:r>
              <a:rPr lang="en-US" sz="2400" dirty="0"/>
              <a:t>Inputs propagate through multiple hidden layers in which each layer performs calculations on outputs from previous layers</a:t>
            </a:r>
          </a:p>
          <a:p>
            <a:endParaRPr lang="en-US" sz="2400" dirty="0"/>
          </a:p>
        </p:txBody>
      </p:sp>
      <p:grpSp>
        <p:nvGrpSpPr>
          <p:cNvPr id="3081" name="Group 30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82" name="Isosceles Triangle 30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Neural networks – TikZ.net">
            <a:extLst>
              <a:ext uri="{FF2B5EF4-FFF2-40B4-BE49-F238E27FC236}">
                <a16:creationId xmlns:a16="http://schemas.microsoft.com/office/drawing/2014/main" id="{02A46C25-AF53-D1BE-9AB8-DE864C952D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949" y="1782981"/>
            <a:ext cx="6121954"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3085" name="Group 308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86" name="Rectangle 308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Isosceles Triangle 308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706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 name="Rectangle 41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8" name="Group 4117">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4119" name="Rectangle 4118">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Isosceles Triangle 4119">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9D145E6-1F32-D5E1-525B-26153A6FEB87}"/>
              </a:ext>
            </a:extLst>
          </p:cNvPr>
          <p:cNvSpPr>
            <a:spLocks noGrp="1"/>
          </p:cNvSpPr>
          <p:nvPr>
            <p:ph type="title"/>
          </p:nvPr>
        </p:nvSpPr>
        <p:spPr>
          <a:xfrm>
            <a:off x="643467" y="321734"/>
            <a:ext cx="10905066" cy="1135737"/>
          </a:xfrm>
        </p:spPr>
        <p:txBody>
          <a:bodyPr>
            <a:normAutofit/>
          </a:bodyPr>
          <a:lstStyle/>
          <a:p>
            <a:pPr algn="r"/>
            <a:r>
              <a:rPr lang="en-US" dirty="0"/>
              <a:t>Convolutional Neural Network (</a:t>
            </a:r>
            <a:r>
              <a:rPr lang="en-US" dirty="0" err="1"/>
              <a:t>ConvNet</a:t>
            </a:r>
            <a:r>
              <a:rPr lang="en-US" dirty="0"/>
              <a:t>/CNN)</a:t>
            </a:r>
          </a:p>
        </p:txBody>
      </p:sp>
      <p:pic>
        <p:nvPicPr>
          <p:cNvPr id="4098" name="Picture 2">
            <a:extLst>
              <a:ext uri="{FF2B5EF4-FFF2-40B4-BE49-F238E27FC236}">
                <a16:creationId xmlns:a16="http://schemas.microsoft.com/office/drawing/2014/main" id="{CED9615D-4DEF-C7F5-3282-911ADC19F3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083" y="1935308"/>
            <a:ext cx="7303887" cy="390757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E5872EBE-14D5-FB9A-8EA5-E4AF29EA6627}"/>
              </a:ext>
            </a:extLst>
          </p:cNvPr>
          <p:cNvSpPr>
            <a:spLocks noGrp="1"/>
          </p:cNvSpPr>
          <p:nvPr>
            <p:ph idx="1"/>
          </p:nvPr>
        </p:nvSpPr>
        <p:spPr>
          <a:xfrm>
            <a:off x="7544052" y="1782981"/>
            <a:ext cx="4004479" cy="4393982"/>
          </a:xfrm>
        </p:spPr>
        <p:txBody>
          <a:bodyPr>
            <a:normAutofit/>
          </a:bodyPr>
          <a:lstStyle/>
          <a:p>
            <a:r>
              <a:rPr lang="en-US" sz="2000" dirty="0"/>
              <a:t>Takes in images as input, assigns weights to certain characteristics, and differentiates between characteristics</a:t>
            </a:r>
          </a:p>
          <a:p>
            <a:r>
              <a:rPr lang="en-US" sz="2000" dirty="0"/>
              <a:t>Convolution is applied region by region</a:t>
            </a:r>
          </a:p>
          <a:p>
            <a:pPr lvl="1"/>
            <a:r>
              <a:rPr lang="en-US" sz="2000" dirty="0"/>
              <a:t>First layers capture low-level features such as edges, color, etc.</a:t>
            </a:r>
          </a:p>
          <a:p>
            <a:pPr lvl="1"/>
            <a:r>
              <a:rPr lang="en-US" sz="2000" dirty="0"/>
              <a:t>Later layers determine high-level features, like detecting objects</a:t>
            </a:r>
          </a:p>
          <a:p>
            <a:pPr lvl="1"/>
            <a:r>
              <a:rPr lang="en-US" sz="2000" dirty="0"/>
              <a:t>Trend: Pixel -&gt; Information</a:t>
            </a:r>
          </a:p>
          <a:p>
            <a:r>
              <a:rPr lang="en-US" sz="2000" dirty="0"/>
              <a:t>Great for image classification</a:t>
            </a:r>
          </a:p>
        </p:txBody>
      </p:sp>
      <p:grpSp>
        <p:nvGrpSpPr>
          <p:cNvPr id="4122" name="Group 4121">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4123" name="Isosceles Triangle 4122">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648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8" name="Rectangle 71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D145E6-1F32-D5E1-525B-26153A6FEB87}"/>
              </a:ext>
            </a:extLst>
          </p:cNvPr>
          <p:cNvSpPr>
            <a:spLocks noGrp="1"/>
          </p:cNvSpPr>
          <p:nvPr>
            <p:ph type="title"/>
          </p:nvPr>
        </p:nvSpPr>
        <p:spPr>
          <a:xfrm>
            <a:off x="643467" y="321734"/>
            <a:ext cx="4970877" cy="1135737"/>
          </a:xfrm>
        </p:spPr>
        <p:txBody>
          <a:bodyPr>
            <a:normAutofit/>
          </a:bodyPr>
          <a:lstStyle/>
          <a:p>
            <a:r>
              <a:rPr lang="en-US" dirty="0"/>
              <a:t>Convolution</a:t>
            </a:r>
          </a:p>
        </p:txBody>
      </p:sp>
      <p:sp>
        <p:nvSpPr>
          <p:cNvPr id="3" name="Content Placeholder 2">
            <a:extLst>
              <a:ext uri="{FF2B5EF4-FFF2-40B4-BE49-F238E27FC236}">
                <a16:creationId xmlns:a16="http://schemas.microsoft.com/office/drawing/2014/main" id="{9D7D8C7C-EEE1-8478-E9AE-C3039EA98BA0}"/>
              </a:ext>
            </a:extLst>
          </p:cNvPr>
          <p:cNvSpPr>
            <a:spLocks noGrp="1"/>
          </p:cNvSpPr>
          <p:nvPr>
            <p:ph idx="1"/>
          </p:nvPr>
        </p:nvSpPr>
        <p:spPr>
          <a:xfrm>
            <a:off x="643468" y="1782980"/>
            <a:ext cx="4970877" cy="5075019"/>
          </a:xfrm>
        </p:spPr>
        <p:txBody>
          <a:bodyPr>
            <a:normAutofit/>
          </a:bodyPr>
          <a:lstStyle/>
          <a:p>
            <a:r>
              <a:rPr lang="en-US" sz="2400" dirty="0"/>
              <a:t>Image/Kernel Dimensions:</a:t>
            </a:r>
            <a:br>
              <a:rPr lang="en-US" sz="2400" dirty="0"/>
            </a:br>
            <a:r>
              <a:rPr lang="en-US" sz="2400" dirty="0"/>
              <a:t>Height x Breadth x Number of Channels</a:t>
            </a:r>
          </a:p>
          <a:p>
            <a:pPr lvl="1"/>
            <a:r>
              <a:rPr lang="en-US" sz="2000" dirty="0"/>
              <a:t>Height x Breadth = Aspect Ratio</a:t>
            </a:r>
          </a:p>
          <a:p>
            <a:pPr lvl="1"/>
            <a:r>
              <a:rPr lang="en-US" sz="2000" dirty="0"/>
              <a:t>Number of Channels = RGB, etc.</a:t>
            </a:r>
          </a:p>
          <a:p>
            <a:r>
              <a:rPr lang="en-US" sz="2400" dirty="0"/>
              <a:t>“Convolution” = “cross-correlation”</a:t>
            </a:r>
          </a:p>
          <a:p>
            <a:pPr lvl="1"/>
            <a:r>
              <a:rPr lang="en-US" sz="2000" dirty="0"/>
              <a:t>Not exactly convolution as in signal processing, but similar</a:t>
            </a:r>
          </a:p>
          <a:p>
            <a:pPr lvl="1"/>
            <a:r>
              <a:rPr lang="en-US" sz="2000" dirty="0"/>
              <a:t>Kernel – a pattern of weights replicated across multiple local regions</a:t>
            </a:r>
          </a:p>
          <a:p>
            <a:pPr lvl="1"/>
            <a:r>
              <a:rPr lang="en-US" sz="2000" dirty="0"/>
              <a:t>Convolution – applying kernel to pixels of the image</a:t>
            </a:r>
          </a:p>
          <a:p>
            <a:pPr lvl="1"/>
            <a:r>
              <a:rPr lang="en-US" sz="2000" dirty="0"/>
              <a:t>Stride - number of pixels that each kernel center is separated by</a:t>
            </a:r>
          </a:p>
        </p:txBody>
      </p:sp>
      <p:sp>
        <p:nvSpPr>
          <p:cNvPr id="7199" name="Isosceles Triangle 717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Rectangle 71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63FD78CB-CE88-380A-EB49-77B0A891B0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23438" y="1235888"/>
            <a:ext cx="6018841" cy="4393982"/>
          </a:xfrm>
          <a:prstGeom prst="rect">
            <a:avLst/>
          </a:prstGeom>
          <a:noFill/>
          <a:extLst>
            <a:ext uri="{909E8E84-426E-40DD-AFC4-6F175D3DCCD1}">
              <a14:hiddenFill xmlns:a14="http://schemas.microsoft.com/office/drawing/2010/main">
                <a:solidFill>
                  <a:srgbClr val="FFFFFF"/>
                </a:solidFill>
              </a14:hiddenFill>
            </a:ext>
          </a:extLst>
        </p:spPr>
      </p:pic>
      <p:grpSp>
        <p:nvGrpSpPr>
          <p:cNvPr id="7201" name="Group 7180">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202" name="Isosceles Triangle 7181">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03" name="Rectangle 7182">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2">
            <a:extLst>
              <a:ext uri="{FF2B5EF4-FFF2-40B4-BE49-F238E27FC236}">
                <a16:creationId xmlns:a16="http://schemas.microsoft.com/office/drawing/2014/main" id="{AD4A9B5E-A14F-6E94-0A3E-FFB41948E805}"/>
              </a:ext>
            </a:extLst>
          </p:cNvPr>
          <p:cNvSpPr txBox="1">
            <a:spLocks/>
          </p:cNvSpPr>
          <p:nvPr/>
        </p:nvSpPr>
        <p:spPr>
          <a:xfrm>
            <a:off x="6366906" y="5563013"/>
            <a:ext cx="4970877" cy="816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Convolving 5x5x1 image with 3x3x1 kernel with a stride of 1 to obtain 3x3x1 feature</a:t>
            </a:r>
          </a:p>
        </p:txBody>
      </p:sp>
    </p:spTree>
    <p:extLst>
      <p:ext uri="{BB962C8B-B14F-4D97-AF65-F5344CB8AC3E}">
        <p14:creationId xmlns:p14="http://schemas.microsoft.com/office/powerpoint/2010/main" val="397319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D359DC-AB17-EF7A-B07A-1D4328E7C2C0}"/>
              </a:ext>
            </a:extLst>
          </p:cNvPr>
          <p:cNvSpPr>
            <a:spLocks noGrp="1"/>
          </p:cNvSpPr>
          <p:nvPr>
            <p:ph type="title"/>
          </p:nvPr>
        </p:nvSpPr>
        <p:spPr>
          <a:xfrm>
            <a:off x="643467" y="321734"/>
            <a:ext cx="4970877" cy="1135737"/>
          </a:xfrm>
        </p:spPr>
        <p:txBody>
          <a:bodyPr>
            <a:normAutofit/>
          </a:bodyPr>
          <a:lstStyle/>
          <a:p>
            <a:r>
              <a:rPr lang="en-US" sz="3600" dirty="0"/>
              <a:t>YOLOv3 in a Nutshell</a:t>
            </a:r>
          </a:p>
        </p:txBody>
      </p:sp>
      <p:sp>
        <p:nvSpPr>
          <p:cNvPr id="3" name="Content Placeholder 2">
            <a:extLst>
              <a:ext uri="{FF2B5EF4-FFF2-40B4-BE49-F238E27FC236}">
                <a16:creationId xmlns:a16="http://schemas.microsoft.com/office/drawing/2014/main" id="{0FBAA792-8374-8A9B-FB16-DE721D5D6CE7}"/>
              </a:ext>
            </a:extLst>
          </p:cNvPr>
          <p:cNvSpPr>
            <a:spLocks noGrp="1"/>
          </p:cNvSpPr>
          <p:nvPr>
            <p:ph idx="1"/>
          </p:nvPr>
        </p:nvSpPr>
        <p:spPr>
          <a:xfrm>
            <a:off x="643468" y="1782981"/>
            <a:ext cx="11098811" cy="4836096"/>
          </a:xfrm>
        </p:spPr>
        <p:txBody>
          <a:bodyPr>
            <a:noAutofit/>
          </a:bodyPr>
          <a:lstStyle/>
          <a:p>
            <a:r>
              <a:rPr lang="en-US" sz="2200" dirty="0"/>
              <a:t>Single fully convolutional network (FCN) across the entire image</a:t>
            </a:r>
          </a:p>
          <a:p>
            <a:pPr lvl="1"/>
            <a:r>
              <a:rPr lang="en-US" sz="2000" dirty="0"/>
              <a:t>Divides image into regions/cells within a grid</a:t>
            </a:r>
          </a:p>
          <a:p>
            <a:pPr lvl="1"/>
            <a:r>
              <a:rPr lang="en-US" sz="2000" dirty="0"/>
              <a:t>Each region predicts a fixed number of bounding boxes with probabilities</a:t>
            </a:r>
          </a:p>
          <a:p>
            <a:pPr lvl="2"/>
            <a:r>
              <a:rPr lang="en-US" sz="1800" dirty="0"/>
              <a:t>Bounding box – indicates where an object is by surrounding the object</a:t>
            </a:r>
          </a:p>
          <a:p>
            <a:pPr lvl="2"/>
            <a:r>
              <a:rPr lang="en-US" sz="1800" dirty="0"/>
              <a:t>Classification – what the objects in the images are (typically general categories)</a:t>
            </a:r>
          </a:p>
          <a:p>
            <a:pPr lvl="2"/>
            <a:r>
              <a:rPr lang="en-US" sz="1800" dirty="0"/>
              <a:t>Predicted probabilities – how probable there is an object in the bounding box and it is classified correctly</a:t>
            </a:r>
          </a:p>
          <a:p>
            <a:r>
              <a:rPr lang="en-US" sz="2200" dirty="0"/>
              <a:t>Bounding Box Prediction</a:t>
            </a:r>
          </a:p>
          <a:p>
            <a:pPr lvl="1"/>
            <a:r>
              <a:rPr lang="en-US" sz="2000" dirty="0"/>
              <a:t>2 values for box center offsets (x and y)</a:t>
            </a:r>
          </a:p>
          <a:p>
            <a:pPr lvl="1"/>
            <a:r>
              <a:rPr lang="en-US" sz="2000" dirty="0"/>
              <a:t>2 values for box size scales (x and y)</a:t>
            </a:r>
          </a:p>
          <a:p>
            <a:pPr lvl="1"/>
            <a:r>
              <a:rPr lang="en-US" sz="2000" dirty="0"/>
              <a:t>1 value for </a:t>
            </a:r>
            <a:r>
              <a:rPr lang="en-US" sz="2000" dirty="0" err="1"/>
              <a:t>objectness</a:t>
            </a:r>
            <a:r>
              <a:rPr lang="en-US" sz="2000" dirty="0"/>
              <a:t> score</a:t>
            </a:r>
          </a:p>
          <a:p>
            <a:pPr lvl="1"/>
            <a:r>
              <a:rPr lang="en-US" sz="2000" dirty="0"/>
              <a:t>N values for scores for N number of classes to be detected</a:t>
            </a:r>
          </a:p>
          <a:p>
            <a:r>
              <a:rPr lang="en-US" sz="2200" dirty="0"/>
              <a:t>Can process inputs of any size</a:t>
            </a:r>
          </a:p>
          <a:p>
            <a:pPr lvl="1"/>
            <a:r>
              <a:rPr lang="en-US" sz="2000" dirty="0"/>
              <a:t>Uses resolution augmentation to account for varying resolutions affecting network parameters</a:t>
            </a:r>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2" name="Isosceles Triangle 41">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834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D359DC-AB17-EF7A-B07A-1D4328E7C2C0}"/>
              </a:ext>
            </a:extLst>
          </p:cNvPr>
          <p:cNvSpPr>
            <a:spLocks noGrp="1"/>
          </p:cNvSpPr>
          <p:nvPr>
            <p:ph type="title"/>
          </p:nvPr>
        </p:nvSpPr>
        <p:spPr>
          <a:xfrm>
            <a:off x="643467" y="321734"/>
            <a:ext cx="10905066" cy="1135737"/>
          </a:xfrm>
        </p:spPr>
        <p:txBody>
          <a:bodyPr>
            <a:normAutofit/>
          </a:bodyPr>
          <a:lstStyle/>
          <a:p>
            <a:r>
              <a:rPr lang="en-US" dirty="0"/>
              <a:t>YOLOv3 Output</a:t>
            </a:r>
          </a:p>
        </p:txBody>
      </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Text&#10;&#10;Description automatically generated">
            <a:extLst>
              <a:ext uri="{FF2B5EF4-FFF2-40B4-BE49-F238E27FC236}">
                <a16:creationId xmlns:a16="http://schemas.microsoft.com/office/drawing/2014/main" id="{C5ECE1FC-D336-8E94-77C1-84C2F36241C0}"/>
              </a:ext>
            </a:extLst>
          </p:cNvPr>
          <p:cNvPicPr>
            <a:picLocks noChangeAspect="1"/>
          </p:cNvPicPr>
          <p:nvPr/>
        </p:nvPicPr>
        <p:blipFill>
          <a:blip r:embed="rId3"/>
          <a:stretch>
            <a:fillRect/>
          </a:stretch>
        </p:blipFill>
        <p:spPr>
          <a:xfrm>
            <a:off x="507030" y="2285905"/>
            <a:ext cx="5320214" cy="2513801"/>
          </a:xfrm>
          <a:prstGeom prst="rect">
            <a:avLst/>
          </a:prstGeom>
        </p:spPr>
      </p:pic>
      <p:pic>
        <p:nvPicPr>
          <p:cNvPr id="7" name="Content Placeholder 6" descr="A picture containing dog, bicycle&#10;&#10;Description automatically generated">
            <a:extLst>
              <a:ext uri="{FF2B5EF4-FFF2-40B4-BE49-F238E27FC236}">
                <a16:creationId xmlns:a16="http://schemas.microsoft.com/office/drawing/2014/main" id="{1312779C-E02F-8E77-79E7-B285F140822E}"/>
              </a:ext>
            </a:extLst>
          </p:cNvPr>
          <p:cNvPicPr>
            <a:picLocks noChangeAspect="1"/>
          </p:cNvPicPr>
          <p:nvPr/>
        </p:nvPicPr>
        <p:blipFill>
          <a:blip r:embed="rId4"/>
          <a:stretch>
            <a:fillRect/>
          </a:stretch>
        </p:blipFill>
        <p:spPr>
          <a:xfrm>
            <a:off x="6082648" y="1457471"/>
            <a:ext cx="5677296" cy="4683769"/>
          </a:xfrm>
          <a:prstGeom prst="rect">
            <a:avLst/>
          </a:prstGeom>
        </p:spPr>
      </p:pic>
    </p:spTree>
    <p:extLst>
      <p:ext uri="{BB962C8B-B14F-4D97-AF65-F5344CB8AC3E}">
        <p14:creationId xmlns:p14="http://schemas.microsoft.com/office/powerpoint/2010/main" val="345908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1D7EC4-8A0C-4052-8B57-196C860B1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D359DC-AB17-EF7A-B07A-1D4328E7C2C0}"/>
              </a:ext>
            </a:extLst>
          </p:cNvPr>
          <p:cNvSpPr>
            <a:spLocks noGrp="1"/>
          </p:cNvSpPr>
          <p:nvPr>
            <p:ph type="title"/>
          </p:nvPr>
        </p:nvSpPr>
        <p:spPr>
          <a:xfrm>
            <a:off x="643467" y="438350"/>
            <a:ext cx="10877005" cy="898502"/>
          </a:xfrm>
        </p:spPr>
        <p:txBody>
          <a:bodyPr>
            <a:normAutofit/>
          </a:bodyPr>
          <a:lstStyle/>
          <a:p>
            <a:r>
              <a:rPr lang="en-US" sz="3600" dirty="0"/>
              <a:t>YOLOv3 Characteristics</a:t>
            </a:r>
          </a:p>
        </p:txBody>
      </p:sp>
      <p:sp>
        <p:nvSpPr>
          <p:cNvPr id="10" name="Isosceles Triangle 9">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H="1">
            <a:off x="-964439" y="5591066"/>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06432" y="5273670"/>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FBAA792-8374-8A9B-FB16-DE721D5D6CE7}"/>
              </a:ext>
            </a:extLst>
          </p:cNvPr>
          <p:cNvSpPr>
            <a:spLocks noGrp="1"/>
          </p:cNvSpPr>
          <p:nvPr>
            <p:ph idx="1"/>
          </p:nvPr>
        </p:nvSpPr>
        <p:spPr>
          <a:xfrm>
            <a:off x="643466" y="1336852"/>
            <a:ext cx="10877003" cy="5521148"/>
          </a:xfrm>
          <a:noFill/>
        </p:spPr>
        <p:txBody>
          <a:bodyPr anchor="ctr">
            <a:normAutofit/>
          </a:bodyPr>
          <a:lstStyle/>
          <a:p>
            <a:r>
              <a:rPr lang="en-US" sz="2200" dirty="0"/>
              <a:t>1 x 1 Convolution</a:t>
            </a:r>
          </a:p>
          <a:p>
            <a:pPr lvl="1"/>
            <a:r>
              <a:rPr lang="en-US" sz="1800" dirty="0"/>
              <a:t>1 x 1 detection kernels are applied on feature map</a:t>
            </a:r>
          </a:p>
          <a:p>
            <a:pPr lvl="2"/>
            <a:r>
              <a:rPr lang="en-US" sz="1800" dirty="0"/>
              <a:t>Produced prediction map is same size as feature map</a:t>
            </a:r>
          </a:p>
          <a:p>
            <a:pPr lvl="1"/>
            <a:r>
              <a:rPr lang="en-US" sz="1800" dirty="0"/>
              <a:t>Shape of detection kernel is 1 x 1 x (B x (5 + C))</a:t>
            </a:r>
          </a:p>
          <a:p>
            <a:pPr lvl="2"/>
            <a:r>
              <a:rPr lang="en-US" sz="1800" dirty="0"/>
              <a:t>B – number of boundary boxes per cell</a:t>
            </a:r>
          </a:p>
          <a:p>
            <a:pPr lvl="2"/>
            <a:r>
              <a:rPr lang="en-US" sz="1800" dirty="0"/>
              <a:t>5 – x and y offset, x and y scale, and object presence</a:t>
            </a:r>
          </a:p>
          <a:p>
            <a:pPr lvl="2"/>
            <a:r>
              <a:rPr lang="en-US" sz="1800" dirty="0"/>
              <a:t>C – number of classes</a:t>
            </a:r>
          </a:p>
          <a:p>
            <a:pPr lvl="2"/>
            <a:r>
              <a:rPr lang="en-US" sz="1800" dirty="0"/>
              <a:t>Reduces filter dimensionality</a:t>
            </a:r>
          </a:p>
          <a:p>
            <a:r>
              <a:rPr lang="en-US" sz="2200" dirty="0"/>
              <a:t>Intersection over Union (IOU) and Non-Max Suppression</a:t>
            </a:r>
          </a:p>
          <a:p>
            <a:pPr lvl="1"/>
            <a:r>
              <a:rPr lang="en-US" sz="1800" dirty="0"/>
              <a:t>Prevents objects from being detected multiple times</a:t>
            </a:r>
          </a:p>
          <a:p>
            <a:pPr lvl="1"/>
            <a:r>
              <a:rPr lang="en-US" sz="1800" dirty="0"/>
              <a:t>Chooses the best bounding box</a:t>
            </a:r>
          </a:p>
          <a:p>
            <a:r>
              <a:rPr lang="en-US" sz="2200" dirty="0"/>
              <a:t>Boundary boxes with high predictions are final predictions</a:t>
            </a:r>
          </a:p>
          <a:p>
            <a:pPr lvl="1"/>
            <a:r>
              <a:rPr lang="en-US" sz="1800" dirty="0"/>
              <a:t>Whichever cell is at the very center of the ground truth box is responsible for predicting object presence</a:t>
            </a:r>
          </a:p>
          <a:p>
            <a:pPr lvl="1"/>
            <a:r>
              <a:rPr lang="en-US" sz="1800" dirty="0"/>
              <a:t>Predictions are made at three scales</a:t>
            </a:r>
          </a:p>
          <a:p>
            <a:pPr lvl="2"/>
            <a:r>
              <a:rPr lang="en-US" sz="1800" dirty="0"/>
              <a:t>Input image dimensions are down-sampled by 32, 16, and 8</a:t>
            </a:r>
          </a:p>
          <a:p>
            <a:endParaRPr lang="en-US" sz="1700" dirty="0"/>
          </a:p>
        </p:txBody>
      </p:sp>
      <p:grpSp>
        <p:nvGrpSpPr>
          <p:cNvPr id="14" name="Group 13">
            <a:extLst>
              <a:ext uri="{FF2B5EF4-FFF2-40B4-BE49-F238E27FC236}">
                <a16:creationId xmlns:a16="http://schemas.microsoft.com/office/drawing/2014/main" id="{4AE9E3B2-BC34-46EF-BE18-7E72877824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1523591" y="2655724"/>
            <a:ext cx="668410" cy="1345385"/>
            <a:chOff x="11523591" y="2655724"/>
            <a:chExt cx="668410" cy="1345385"/>
          </a:xfrm>
        </p:grpSpPr>
        <p:sp>
          <p:nvSpPr>
            <p:cNvPr id="15" name="Freeform: Shape 14">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185103"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690383"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047828"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131130"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18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2" name="Rectangle 82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14" name="Group 8213">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8215" name="Rectangle 8214">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6" name="Isosceles Triangle 8215">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B718FB0-8CA0-8A1B-0F84-2BD7C2E0ACF2}"/>
              </a:ext>
            </a:extLst>
          </p:cNvPr>
          <p:cNvSpPr>
            <a:spLocks noGrp="1"/>
          </p:cNvSpPr>
          <p:nvPr>
            <p:ph type="title"/>
          </p:nvPr>
        </p:nvSpPr>
        <p:spPr>
          <a:xfrm>
            <a:off x="643467" y="321734"/>
            <a:ext cx="10905066" cy="1135737"/>
          </a:xfrm>
        </p:spPr>
        <p:txBody>
          <a:bodyPr>
            <a:normAutofit/>
          </a:bodyPr>
          <a:lstStyle/>
          <a:p>
            <a:pPr algn="r"/>
            <a:r>
              <a:rPr lang="en-US" dirty="0"/>
              <a:t>YOLOv3 Architecture</a:t>
            </a:r>
          </a:p>
        </p:txBody>
      </p:sp>
      <p:sp>
        <p:nvSpPr>
          <p:cNvPr id="3" name="Content Placeholder 2">
            <a:extLst>
              <a:ext uri="{FF2B5EF4-FFF2-40B4-BE49-F238E27FC236}">
                <a16:creationId xmlns:a16="http://schemas.microsoft.com/office/drawing/2014/main" id="{FB19C692-BC96-5301-EAED-E2BA2743DC6F}"/>
              </a:ext>
            </a:extLst>
          </p:cNvPr>
          <p:cNvSpPr>
            <a:spLocks noGrp="1"/>
          </p:cNvSpPr>
          <p:nvPr>
            <p:ph idx="1"/>
          </p:nvPr>
        </p:nvSpPr>
        <p:spPr>
          <a:xfrm>
            <a:off x="7544052" y="1782981"/>
            <a:ext cx="4004479" cy="4393982"/>
          </a:xfrm>
        </p:spPr>
        <p:txBody>
          <a:bodyPr>
            <a:normAutofit/>
          </a:bodyPr>
          <a:lstStyle/>
          <a:p>
            <a:r>
              <a:rPr lang="en-US" sz="2400" dirty="0"/>
              <a:t>106 fully convolutional layers</a:t>
            </a:r>
          </a:p>
          <a:p>
            <a:pPr lvl="1"/>
            <a:r>
              <a:rPr lang="en-US" sz="2000" dirty="0"/>
              <a:t>53 layers from Darknet-53 for feature extraction</a:t>
            </a:r>
          </a:p>
          <a:p>
            <a:pPr lvl="1"/>
            <a:r>
              <a:rPr lang="en-US" sz="2000" dirty="0"/>
              <a:t>53 more layers for object detection</a:t>
            </a:r>
          </a:p>
          <a:p>
            <a:pPr lvl="1"/>
            <a:r>
              <a:rPr lang="en-US" sz="2000" dirty="0"/>
              <a:t>Convolves multiple filters to produce multiple feature maps</a:t>
            </a:r>
          </a:p>
          <a:p>
            <a:r>
              <a:rPr lang="en-US" sz="2400" dirty="0"/>
              <a:t>Very compact</a:t>
            </a:r>
          </a:p>
          <a:p>
            <a:pPr lvl="1"/>
            <a:r>
              <a:rPr lang="en-US" sz="2000" dirty="0"/>
              <a:t>Loss functions are very complicated</a:t>
            </a:r>
          </a:p>
          <a:p>
            <a:r>
              <a:rPr lang="en-US" sz="2400" dirty="0"/>
              <a:t>Detections at three layers</a:t>
            </a:r>
          </a:p>
          <a:p>
            <a:pPr marL="0" indent="0">
              <a:buNone/>
            </a:pPr>
            <a:endParaRPr lang="en-US" sz="2000" dirty="0"/>
          </a:p>
        </p:txBody>
      </p:sp>
      <p:grpSp>
        <p:nvGrpSpPr>
          <p:cNvPr id="8218" name="Group 821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8219" name="Isosceles Triangle 821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0" name="Rectangle 821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8C51A45-FC48-8CAD-4893-8762B4824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55" y="1935308"/>
            <a:ext cx="7057697" cy="393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4859</TotalTime>
  <Words>2306</Words>
  <Application>Microsoft Macintosh PowerPoint</Application>
  <PresentationFormat>Widescreen</PresentationFormat>
  <Paragraphs>157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source-serif-pro</vt:lpstr>
      <vt:lpstr>Office Theme</vt:lpstr>
      <vt:lpstr>Looking at the Present Image: Understanding the YOLOv3 Algorithm</vt:lpstr>
      <vt:lpstr>YOLOv3 Algorithm Overview</vt:lpstr>
      <vt:lpstr>Neural Network</vt:lpstr>
      <vt:lpstr>Convolutional Neural Network (ConvNet/CNN)</vt:lpstr>
      <vt:lpstr>Convolution</vt:lpstr>
      <vt:lpstr>YOLOv3 in a Nutshell</vt:lpstr>
      <vt:lpstr>YOLOv3 Output</vt:lpstr>
      <vt:lpstr>YOLOv3 Characteristics</vt:lpstr>
      <vt:lpstr>YOLOv3 Architecture</vt:lpstr>
      <vt:lpstr>YOLOv3 vs. Predecessors</vt:lpstr>
      <vt:lpstr>Comparisons with Other Algorithms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with YOLOv3 and OpenCV: Hardware and Software Considerations</dc:title>
  <dc:creator>Nucum, Kester (knucum42)</dc:creator>
  <cp:lastModifiedBy>Nucum, Kester (knucum42)</cp:lastModifiedBy>
  <cp:revision>246</cp:revision>
  <dcterms:created xsi:type="dcterms:W3CDTF">2023-02-13T20:58:12Z</dcterms:created>
  <dcterms:modified xsi:type="dcterms:W3CDTF">2023-02-27T15:48:47Z</dcterms:modified>
</cp:coreProperties>
</file>