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6" r:id="rId3"/>
    <p:sldId id="267" r:id="rId4"/>
    <p:sldId id="268" r:id="rId5"/>
    <p:sldId id="270" r:id="rId6"/>
    <p:sldId id="256" r:id="rId7"/>
    <p:sldId id="271" r:id="rId8"/>
    <p:sldId id="259" r:id="rId9"/>
    <p:sldId id="258" r:id="rId10"/>
    <p:sldId id="260" r:id="rId11"/>
    <p:sldId id="261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9B4DC2-05FB-4DA8-A202-DA215230CCBB}" v="51" dt="2025-04-15T06:27:45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B704D-9C7E-4987-BD98-8923D34E660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E891B-B1B4-4BEE-9ACC-FE77CE7A1D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56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E891B-B1B4-4BEE-9ACC-FE77CE7A1D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5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8FD2-F44B-8424-4038-8FBC0367C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46AC5-B162-8CFE-9A24-7C225DA5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077DF-2488-6FC8-18E5-2F456B67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DB5A-170B-19E5-C5D1-9E440EAC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A3B0-0144-8A14-B072-F216941B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3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6E0B-EDCC-0E55-BC2D-C9B7B1D9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72699-0F8D-07D4-05B9-A9196BCC0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1D3AA-C680-E12E-2EA1-A916FD1C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C34A-0A69-BADC-F07D-0C18F540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64F0-3DF3-D42D-2ADE-3EA0654F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37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A92BF-61D0-B041-5F6E-D77581BFB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4AD13-99AE-92D6-16FB-E721794B6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30D6A-6864-E934-5023-8921A842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D95B-C72A-E03A-A327-DE4BD1D9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9C0F-806E-CC90-9C86-4A725946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77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E0F5-737D-8DAF-D9F6-7052E614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78B2-A29C-789D-9A0C-A42C0EE25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CA86-1BF8-5C0F-A2CD-F043D7F4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19B0-6AF8-D5A4-BB32-B8395885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F5B7A-B94B-052A-3539-CD4613B5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4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9EF3-C315-852D-3BBF-C886841E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37E46-8E6B-D0BB-5D14-9D85E95EA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A16A4-1D1F-A54C-3EFF-48EE0856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0726F-1763-CFB5-D8DD-CBE7B45F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89E7-DBB1-494A-CD28-4985C4AB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43CF-51DD-8D62-2D53-D8848222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B8F9C-4BFC-942C-03F8-59ED0890D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E0413-C2B4-4855-3DB6-CA7D5718B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E01A6-752B-04BC-0947-59F069B1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1098F-5D21-0A3A-7804-D84EB85C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2D5D3-702C-FFA3-FC64-3BDF5A9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39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3DF8-BA16-FC14-F9B6-986D4935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C29A8-40CC-AD7F-ED91-170B02B34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19B32-B231-535B-748D-2545F2680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37254-03EB-CBCF-4DC6-D523709AD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31B76-78E7-2FC2-60D9-118152D4F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B296F-963C-CA9D-6DE2-F5B9D089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FB573-8528-A5ED-8EDE-8FCE4393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F7A24-12CC-5651-DCAC-4CBDE79D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02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16E-4D39-2319-53EE-5E1034BF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5B233-9F64-44D0-FED8-82B39DEB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2007D-1C4F-4939-405F-1504E3DD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CE39D-2F93-CC04-10DC-2892A3BD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89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4263C-2192-C51D-E739-ED088ACE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C298F-ABED-3FC3-E9C5-2FA595BA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F9931-AD94-FDE2-93DD-B872F0D3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53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91BB-7052-D49B-B999-2A50F3D5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4FA8-EC94-C2AF-A406-73B07126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BDCE8-62F6-8742-4D40-1158B9568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6BA19-48F6-AF16-F020-6435FA53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F4D7A-DC0B-603F-766A-D2CD4575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B64F-B53D-D15C-E366-FD452D93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29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7B5D-510D-1C23-5B7B-430F8F4F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737B3-279A-D187-D324-2E2166761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7C3E9-AB0C-403F-C234-F6EF2B9B4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BAD7-2E4F-F683-A67A-AF81D1CB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374A-58B4-92CF-382D-6039C24C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10533-1F49-5736-AF43-86D2B197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42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F320E-BEDC-FC82-F9C4-FB768068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021E9-3D23-5296-0959-DBD392028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36EF1-A19B-520F-DACB-14D0234A5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4642B-F0D4-4B69-9098-AAAB9CA95BA0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77A7-C11B-F5DC-66B3-5E1FD82DC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61DF-14BE-7738-00DF-962E3C0CD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AED5CF-6AD1-4338-920E-3779ED8468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0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Rectangle 206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Isosceles Triangle 207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07EBA5F6-E78D-BE66-7DD2-CFDD61EB4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40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F3B9627-7648-7810-BB86-32E49D7C5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24000"/>
            <a:ext cx="1047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8809C2-0306-46E0-E0B8-844A9478504A}"/>
              </a:ext>
            </a:extLst>
          </p:cNvPr>
          <p:cNvSpPr txBox="1"/>
          <p:nvPr/>
        </p:nvSpPr>
        <p:spPr>
          <a:xfrm>
            <a:off x="527883" y="122411"/>
            <a:ext cx="3532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Flatten Layer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2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77823F6-6550-0299-11FE-4E948A12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2" y="1098227"/>
            <a:ext cx="12192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4A0D3-1771-70F3-71E3-A03C663AAA3A}"/>
              </a:ext>
            </a:extLst>
          </p:cNvPr>
          <p:cNvSpPr txBox="1"/>
          <p:nvPr/>
        </p:nvSpPr>
        <p:spPr>
          <a:xfrm>
            <a:off x="527883" y="122411"/>
            <a:ext cx="6019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Filter hyperparameters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3DA07-080E-27E4-DC8C-C7FD5674A09B}"/>
              </a:ext>
            </a:extLst>
          </p:cNvPr>
          <p:cNvSpPr txBox="1"/>
          <p:nvPr/>
        </p:nvSpPr>
        <p:spPr>
          <a:xfrm>
            <a:off x="527883" y="4405094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Stride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33A92D2-B7D7-17CB-30BB-2F157A27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5051425"/>
            <a:ext cx="115252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2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D9DE95-E81E-AB81-2855-D090B85D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984153"/>
              </p:ext>
            </p:extLst>
          </p:nvPr>
        </p:nvGraphicFramePr>
        <p:xfrm>
          <a:off x="659722" y="883715"/>
          <a:ext cx="11197524" cy="5496094"/>
        </p:xfrm>
        <a:graphic>
          <a:graphicData uri="http://schemas.openxmlformats.org/drawingml/2006/table">
            <a:tbl>
              <a:tblPr/>
              <a:tblGrid>
                <a:gridCol w="2799381">
                  <a:extLst>
                    <a:ext uri="{9D8B030D-6E8A-4147-A177-3AD203B41FA5}">
                      <a16:colId xmlns:a16="http://schemas.microsoft.com/office/drawing/2014/main" val="3867143420"/>
                    </a:ext>
                  </a:extLst>
                </a:gridCol>
                <a:gridCol w="2799381">
                  <a:extLst>
                    <a:ext uri="{9D8B030D-6E8A-4147-A177-3AD203B41FA5}">
                      <a16:colId xmlns:a16="http://schemas.microsoft.com/office/drawing/2014/main" val="2438814557"/>
                    </a:ext>
                  </a:extLst>
                </a:gridCol>
                <a:gridCol w="2799381">
                  <a:extLst>
                    <a:ext uri="{9D8B030D-6E8A-4147-A177-3AD203B41FA5}">
                      <a16:colId xmlns:a16="http://schemas.microsoft.com/office/drawing/2014/main" val="3053826419"/>
                    </a:ext>
                  </a:extLst>
                </a:gridCol>
                <a:gridCol w="2799381">
                  <a:extLst>
                    <a:ext uri="{9D8B030D-6E8A-4147-A177-3AD203B41FA5}">
                      <a16:colId xmlns:a16="http://schemas.microsoft.com/office/drawing/2014/main" val="2243336732"/>
                    </a:ext>
                  </a:extLst>
                </a:gridCol>
              </a:tblGrid>
              <a:tr h="191299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</a:rPr>
                        <a:t>Mode</a:t>
                      </a:r>
                      <a:endParaRPr lang="en-US" sz="120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Valid</a:t>
                      </a: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Same</a:t>
                      </a: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Full</a:t>
                      </a: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60955"/>
                  </a:ext>
                </a:extLst>
              </a:tr>
              <a:tr h="11515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значение</a:t>
                      </a:r>
                      <a:endParaRPr lang="en-US" sz="1200" dirty="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61355"/>
                  </a:ext>
                </a:extLst>
              </a:tr>
              <a:tr h="2118527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иллюстрация</a:t>
                      </a:r>
                      <a:endParaRPr lang="en-US" sz="1200" dirty="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70430"/>
                  </a:ext>
                </a:extLst>
              </a:tr>
              <a:tr h="1993017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цель</a:t>
                      </a:r>
                      <a:endParaRPr lang="en-US" sz="1200" dirty="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• </a:t>
                      </a:r>
                      <a:r>
                        <a:rPr lang="ru-RU" sz="1200" dirty="0">
                          <a:effectLst/>
                        </a:rPr>
                        <a:t>без отступа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• </a:t>
                      </a:r>
                      <a:r>
                        <a:rPr lang="ru-RU" sz="1200" dirty="0">
                          <a:effectLst/>
                        </a:rPr>
                        <a:t>Опускает последнюю свертку, если размеры не совпадают</a:t>
                      </a:r>
                      <a:endParaRPr lang="en-US" sz="1200" dirty="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ru-RU" sz="1200" dirty="0">
                          <a:effectLst/>
                        </a:rPr>
                        <a:t>Выходной размер математически удобен 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ru-RU" sz="1200" dirty="0">
                          <a:effectLst/>
                        </a:rPr>
                        <a:t>также называется «половинным» отступом</a:t>
                      </a:r>
                      <a:endParaRPr lang="en-US" sz="1200" dirty="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ru-RU" sz="1200" dirty="0">
                          <a:effectLst/>
                        </a:rPr>
                        <a:t>Максимальное заполнение, чтобы концевые свертки применялись на границах входа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ru-RU" sz="1200" dirty="0">
                          <a:effectLst/>
                        </a:rPr>
                        <a:t>Фильтр «видит» входные данные из конца в конец</a:t>
                      </a:r>
                      <a:endParaRPr lang="en-US" sz="1200" dirty="0">
                        <a:effectLst/>
                      </a:endParaRPr>
                    </a:p>
                  </a:txBody>
                  <a:tcPr marL="54308" marR="54308" marT="25065" marB="25065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1390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7D5EA9C-8058-1289-86D7-B99A1438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46" y="1166911"/>
            <a:ext cx="2623297" cy="1008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B446FB-A698-CDB4-1875-AC540BF22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083" y="1166911"/>
            <a:ext cx="2461174" cy="956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AB8F16-EDC4-26E8-FE2C-7B2877BF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241" y="1242551"/>
            <a:ext cx="1400370" cy="724001"/>
          </a:xfrm>
          <a:prstGeom prst="rect">
            <a:avLst/>
          </a:prstGeom>
        </p:spPr>
      </p:pic>
      <p:pic>
        <p:nvPicPr>
          <p:cNvPr id="14" name="Picture 13" descr="A grid with a blue square&#10;&#10;AI-generated content may be incorrect.">
            <a:extLst>
              <a:ext uri="{FF2B5EF4-FFF2-40B4-BE49-F238E27FC236}">
                <a16:creationId xmlns:a16="http://schemas.microsoft.com/office/drawing/2014/main" id="{7D479B32-65C1-40E0-1C84-199BEB27B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60" y="2321972"/>
            <a:ext cx="1980021" cy="1980021"/>
          </a:xfrm>
          <a:prstGeom prst="rect">
            <a:avLst/>
          </a:prstGeom>
        </p:spPr>
      </p:pic>
      <p:pic>
        <p:nvPicPr>
          <p:cNvPr id="16" name="Picture 15" descr="A grid with blue squares&#10;&#10;AI-generated content may be incorrect.">
            <a:extLst>
              <a:ext uri="{FF2B5EF4-FFF2-40B4-BE49-F238E27FC236}">
                <a16:creationId xmlns:a16="http://schemas.microsoft.com/office/drawing/2014/main" id="{D20A51F7-8A01-F909-05D3-EF2C9C937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06" y="2353794"/>
            <a:ext cx="1916379" cy="1916379"/>
          </a:xfrm>
          <a:prstGeom prst="rect">
            <a:avLst/>
          </a:prstGeom>
        </p:spPr>
      </p:pic>
      <p:pic>
        <p:nvPicPr>
          <p:cNvPr id="18" name="Picture 17" descr="A blue and white square&#10;&#10;AI-generated content may be incorrect.">
            <a:extLst>
              <a:ext uri="{FF2B5EF4-FFF2-40B4-BE49-F238E27FC236}">
                <a16:creationId xmlns:a16="http://schemas.microsoft.com/office/drawing/2014/main" id="{F785E8E2-1C4E-2EA7-AFB6-1DBCCE486F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37" y="2325388"/>
            <a:ext cx="1916379" cy="19163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115DFE-128D-5784-4ACF-6F2ACD758608}"/>
              </a:ext>
            </a:extLst>
          </p:cNvPr>
          <p:cNvSpPr txBox="1"/>
          <p:nvPr/>
        </p:nvSpPr>
        <p:spPr>
          <a:xfrm>
            <a:off x="488908" y="173134"/>
            <a:ext cx="2207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Padding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33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A1F57-4A0D-5EF8-8B5A-244A2AD0B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87" y="397944"/>
            <a:ext cx="9419104" cy="52746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76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EB6BAE-BB87-7204-F4EC-D8979B15A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66799"/>
              </p:ext>
            </p:extLst>
          </p:nvPr>
        </p:nvGraphicFramePr>
        <p:xfrm>
          <a:off x="457200" y="355602"/>
          <a:ext cx="11023600" cy="3631856"/>
        </p:xfrm>
        <a:graphic>
          <a:graphicData uri="http://schemas.openxmlformats.org/drawingml/2006/table">
            <a:tbl>
              <a:tblPr/>
              <a:tblGrid>
                <a:gridCol w="2755900">
                  <a:extLst>
                    <a:ext uri="{9D8B030D-6E8A-4147-A177-3AD203B41FA5}">
                      <a16:colId xmlns:a16="http://schemas.microsoft.com/office/drawing/2014/main" val="378304613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01300460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949256486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3853694309"/>
                    </a:ext>
                  </a:extLst>
                </a:gridCol>
              </a:tblGrid>
              <a:tr h="254775">
                <a:tc>
                  <a:txBody>
                    <a:bodyPr/>
                    <a:lstStyle/>
                    <a:p>
                      <a:pPr algn="ctr"/>
                      <a:endParaRPr lang="ru-RU" sz="140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CONV</a:t>
                      </a:r>
                      <a:endParaRPr lang="en-US" sz="140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POOL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FC</a:t>
                      </a:r>
                      <a:endParaRPr lang="en-US" sz="140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34496"/>
                  </a:ext>
                </a:extLst>
              </a:tr>
              <a:tr h="1071681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/>
                        </a:rPr>
                        <a:t>иллюстрация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endParaRPr lang="ru-RU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92556"/>
                  </a:ext>
                </a:extLst>
              </a:tr>
              <a:tr h="25477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/>
                        </a:rPr>
                        <a:t>Входной размер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KaTeX_Main"/>
                        </a:rPr>
                        <a:t>I×I×</a:t>
                      </a:r>
                      <a:r>
                        <a:rPr lang="en-US" sz="1400" i="1" dirty="0">
                          <a:effectLst/>
                          <a:latin typeface="KaTeX_Math"/>
                        </a:rPr>
                        <a:t>C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KaTeX_Main"/>
                        </a:rPr>
                        <a:t>I×I×</a:t>
                      </a:r>
                      <a:r>
                        <a:rPr lang="en-US" sz="1400" i="1" dirty="0">
                          <a:effectLst/>
                          <a:latin typeface="KaTeX_Math"/>
                        </a:rPr>
                        <a:t>C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KaTeX_Main"/>
                        </a:rPr>
                        <a:t>Nin​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63235"/>
                  </a:ext>
                </a:extLst>
              </a:tr>
              <a:tr h="454738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/>
                        </a:rPr>
                        <a:t>Размер на выходе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KaTeX_Main"/>
                        </a:rPr>
                        <a:t>O×O×K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KaTeX_Main"/>
                        </a:rPr>
                        <a:t>O×O×C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KaTeX_Main"/>
                        </a:rPr>
                        <a:t>Nout​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92778"/>
                  </a:ext>
                </a:extLst>
              </a:tr>
              <a:tr h="654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effectLst/>
                        </a:rPr>
                        <a:t>Число параметров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KaTeX_Main"/>
                        </a:rPr>
                        <a:t>(F×F×C+1)⋅K</a:t>
                      </a:r>
                      <a:endParaRPr lang="en-US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KaTeX_Main"/>
                        </a:rPr>
                        <a:t>0</a:t>
                      </a:r>
                      <a:endParaRPr lang="ru-RU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400" dirty="0">
                          <a:effectLst/>
                          <a:latin typeface="KaTeX_Main"/>
                        </a:rPr>
                        <a:t>(Nin+1)×Nout​</a:t>
                      </a:r>
                      <a:endParaRPr lang="fi-FI" sz="1400" dirty="0">
                        <a:effectLst/>
                      </a:endParaRPr>
                    </a:p>
                  </a:txBody>
                  <a:tcPr marL="63360" marR="63360" marT="29243" marB="29243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46004"/>
                  </a:ext>
                </a:extLst>
              </a:tr>
            </a:tbl>
          </a:graphicData>
        </a:graphic>
      </p:graphicFrame>
      <p:pic>
        <p:nvPicPr>
          <p:cNvPr id="7172" name="Picture 4">
            <a:extLst>
              <a:ext uri="{FF2B5EF4-FFF2-40B4-BE49-F238E27FC236}">
                <a16:creationId xmlns:a16="http://schemas.microsoft.com/office/drawing/2014/main" id="{E5A566CC-5D44-4979-57D3-77ED2C043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767556"/>
            <a:ext cx="2308226" cy="173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DD364A1A-DF8E-CC53-6568-C21AD4F6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64" y="701676"/>
            <a:ext cx="2419350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A44E193-9CB7-4F4A-8CA7-03F34B34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699" y="701676"/>
            <a:ext cx="2016125" cy="151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3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FA7881-BD1C-07C9-57D4-4AA579735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60" y="1144198"/>
            <a:ext cx="10440584" cy="40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77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95E0BB-9950-4335-564F-5E745BBA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70" y="0"/>
            <a:ext cx="8702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85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07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Представление изображений">
            <a:extLst>
              <a:ext uri="{FF2B5EF4-FFF2-40B4-BE49-F238E27FC236}">
                <a16:creationId xmlns:a16="http://schemas.microsoft.com/office/drawing/2014/main" id="{7812626F-A76E-9722-EAF4-0E9817A0E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66688"/>
            <a:ext cx="9391650" cy="652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7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Свёртка">
            <a:extLst>
              <a:ext uri="{FF2B5EF4-FFF2-40B4-BE49-F238E27FC236}">
                <a16:creationId xmlns:a16="http://schemas.microsoft.com/office/drawing/2014/main" id="{CEEF1308-CCF6-0504-4600-C61C7DC4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84" y="797077"/>
            <a:ext cx="9348633" cy="492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36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ross&#10;&#10;AI-generated content may be incorrect.">
            <a:extLst>
              <a:ext uri="{FF2B5EF4-FFF2-40B4-BE49-F238E27FC236}">
                <a16:creationId xmlns:a16="http://schemas.microsoft.com/office/drawing/2014/main" id="{B7DA9FCA-9663-B102-2FA5-4E37E8CF3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58333"/>
            <a:ext cx="10905066" cy="47413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97840-4DB1-3F62-5BE2-FFFF16DA8606}"/>
              </a:ext>
            </a:extLst>
          </p:cNvPr>
          <p:cNvSpPr txBox="1"/>
          <p:nvPr/>
        </p:nvSpPr>
        <p:spPr>
          <a:xfrm>
            <a:off x="1785183" y="139215"/>
            <a:ext cx="471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Convolution Layer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2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Свёртка">
            <a:extLst>
              <a:ext uri="{FF2B5EF4-FFF2-40B4-BE49-F238E27FC236}">
                <a16:creationId xmlns:a16="http://schemas.microsoft.com/office/drawing/2014/main" id="{9647233F-80C5-8CA8-8D51-70DF54AD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07" y="72349"/>
            <a:ext cx="1110615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Свёртка">
            <a:extLst>
              <a:ext uri="{FF2B5EF4-FFF2-40B4-BE49-F238E27FC236}">
                <a16:creationId xmlns:a16="http://schemas.microsoft.com/office/drawing/2014/main" id="{ED78DBB5-9FEA-A0D2-58FC-3977DA584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11" y="4452761"/>
            <a:ext cx="5958178" cy="233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Свёртка">
            <a:extLst>
              <a:ext uri="{FF2B5EF4-FFF2-40B4-BE49-F238E27FC236}">
                <a16:creationId xmlns:a16="http://schemas.microsoft.com/office/drawing/2014/main" id="{B349518D-CCE5-B00C-F8E7-67B8FD836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024" y="4452761"/>
            <a:ext cx="1658911" cy="204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52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red and pink square&#10;&#10;AI-generated content may be incorrect.">
            <a:extLst>
              <a:ext uri="{FF2B5EF4-FFF2-40B4-BE49-F238E27FC236}">
                <a16:creationId xmlns:a16="http://schemas.microsoft.com/office/drawing/2014/main" id="{33A5C71B-B2D0-2109-82A2-3013B803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96213"/>
            <a:ext cx="5294716" cy="36655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red and white square&#10;&#10;AI-generated content may be incorrect.">
            <a:extLst>
              <a:ext uri="{FF2B5EF4-FFF2-40B4-BE49-F238E27FC236}">
                <a16:creationId xmlns:a16="http://schemas.microsoft.com/office/drawing/2014/main" id="{489F1618-1815-0B1C-8431-04D059CD8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596214"/>
            <a:ext cx="5294715" cy="3665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CAAE85-C1E6-F3BD-C245-F167B0747F7F}"/>
              </a:ext>
            </a:extLst>
          </p:cNvPr>
          <p:cNvSpPr txBox="1"/>
          <p:nvPr/>
        </p:nvSpPr>
        <p:spPr>
          <a:xfrm>
            <a:off x="521533" y="496669"/>
            <a:ext cx="3601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Pooling Layer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2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BB77DD-58F0-279F-1529-F8A311164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85107"/>
              </p:ext>
            </p:extLst>
          </p:nvPr>
        </p:nvGraphicFramePr>
        <p:xfrm>
          <a:off x="1077132" y="891153"/>
          <a:ext cx="9880170" cy="4896816"/>
        </p:xfrm>
        <a:graphic>
          <a:graphicData uri="http://schemas.openxmlformats.org/drawingml/2006/table">
            <a:tbl>
              <a:tblPr/>
              <a:tblGrid>
                <a:gridCol w="3293390">
                  <a:extLst>
                    <a:ext uri="{9D8B030D-6E8A-4147-A177-3AD203B41FA5}">
                      <a16:colId xmlns:a16="http://schemas.microsoft.com/office/drawing/2014/main" val="2083548178"/>
                    </a:ext>
                  </a:extLst>
                </a:gridCol>
                <a:gridCol w="3293390">
                  <a:extLst>
                    <a:ext uri="{9D8B030D-6E8A-4147-A177-3AD203B41FA5}">
                      <a16:colId xmlns:a16="http://schemas.microsoft.com/office/drawing/2014/main" val="1057096895"/>
                    </a:ext>
                  </a:extLst>
                </a:gridCol>
                <a:gridCol w="3293390">
                  <a:extLst>
                    <a:ext uri="{9D8B030D-6E8A-4147-A177-3AD203B41FA5}">
                      <a16:colId xmlns:a16="http://schemas.microsoft.com/office/drawing/2014/main" val="3296432468"/>
                    </a:ext>
                  </a:extLst>
                </a:gridCol>
              </a:tblGrid>
              <a:tr h="75118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Type</a:t>
                      </a:r>
                      <a:endParaRPr lang="en-US" sz="1800">
                        <a:effectLst/>
                      </a:endParaRPr>
                    </a:p>
                  </a:txBody>
                  <a:tcPr marL="81275" marR="81275" marT="37512" marB="37512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Max pooling</a:t>
                      </a:r>
                    </a:p>
                  </a:txBody>
                  <a:tcPr marL="81275" marR="81275" marT="37512" marB="37512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Average pooling</a:t>
                      </a:r>
                    </a:p>
                  </a:txBody>
                  <a:tcPr marL="81275" marR="81275" marT="37512" marB="37512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67660"/>
                  </a:ext>
                </a:extLst>
              </a:tr>
              <a:tr h="2072817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Цели</a:t>
                      </a:r>
                      <a:endParaRPr lang="en-US" sz="1800" dirty="0">
                        <a:effectLst/>
                      </a:endParaRPr>
                    </a:p>
                  </a:txBody>
                  <a:tcPr marL="81275" marR="81275" marT="37512" marB="37512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Каждая операция объединения выбирает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максимальное значение текущего представления</a:t>
                      </a:r>
                    </a:p>
                  </a:txBody>
                  <a:tcPr marL="81275" marR="81275" marT="37512" marB="37512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dirty="0">
                          <a:effectLst/>
                        </a:rPr>
                        <a:t>Каждая операция объединения усредняет значения текущего представления</a:t>
                      </a:r>
                      <a:endParaRPr lang="en-US" sz="1800" dirty="0">
                        <a:effectLst/>
                      </a:endParaRPr>
                    </a:p>
                  </a:txBody>
                  <a:tcPr marL="81275" marR="81275" marT="37512" marB="37512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41542"/>
                  </a:ext>
                </a:extLst>
              </a:tr>
              <a:tr h="2072817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Дополнения</a:t>
                      </a:r>
                      <a:endParaRPr lang="en-US" sz="1800" dirty="0">
                        <a:effectLst/>
                      </a:endParaRPr>
                    </a:p>
                  </a:txBody>
                  <a:tcPr marL="81275" marR="81275" marT="37512" marB="37512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ru-RU" sz="1800" dirty="0">
                          <a:effectLst/>
                        </a:rPr>
                        <a:t>Сохраняет обнаруженные особенности</a:t>
                      </a:r>
                      <a:endParaRPr lang="en-US" sz="1800" dirty="0">
                        <a:effectLst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ru-RU" sz="1800" dirty="0">
                          <a:effectLst/>
                        </a:rPr>
                        <a:t>Наиболее часто используемые</a:t>
                      </a:r>
                      <a:endParaRPr lang="en-US" sz="1800" dirty="0">
                        <a:effectLst/>
                      </a:endParaRPr>
                    </a:p>
                  </a:txBody>
                  <a:tcPr marL="81275" marR="81275" marT="37512" marB="37512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ru-RU" sz="1800" dirty="0">
                          <a:effectLst/>
                        </a:rPr>
                        <a:t>Уменьшение выборки карты характеристик</a:t>
                      </a:r>
                      <a:endParaRPr lang="en-US" sz="1800" dirty="0">
                        <a:effectLst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ru-RU" sz="1800" dirty="0">
                          <a:effectLst/>
                        </a:rPr>
                        <a:t>Используется в </a:t>
                      </a:r>
                      <a:r>
                        <a:rPr lang="ru-RU" sz="1800" dirty="0" err="1">
                          <a:effectLst/>
                        </a:rPr>
                        <a:t>LeNet</a:t>
                      </a:r>
                      <a:endParaRPr lang="en-US" sz="1800" dirty="0">
                        <a:effectLst/>
                      </a:endParaRPr>
                    </a:p>
                  </a:txBody>
                  <a:tcPr marL="81275" marR="81275" marT="37512" marB="37512" anchor="ctr">
                    <a:lnL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3931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63412CE-DEB3-E0EA-32F9-314C94B98B62}"/>
              </a:ext>
            </a:extLst>
          </p:cNvPr>
          <p:cNvSpPr txBox="1"/>
          <p:nvPr/>
        </p:nvSpPr>
        <p:spPr>
          <a:xfrm>
            <a:off x="527883" y="122411"/>
            <a:ext cx="3601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Pooling Layer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1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152</Words>
  <Application>Microsoft Office PowerPoint</Application>
  <PresentationFormat>Widescreen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Arial Black</vt:lpstr>
      <vt:lpstr>KaTeX_Main</vt:lpstr>
      <vt:lpstr>KaTeX_Math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Анжин</dc:creator>
  <cp:lastModifiedBy>Илья Анжин</cp:lastModifiedBy>
  <cp:revision>2</cp:revision>
  <dcterms:created xsi:type="dcterms:W3CDTF">2025-04-08T06:01:05Z</dcterms:created>
  <dcterms:modified xsi:type="dcterms:W3CDTF">2025-05-26T08:23:16Z</dcterms:modified>
</cp:coreProperties>
</file>