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ontent" panose="020B0604020202020204" charset="0"/>
      <p:regular r:id="rId38"/>
      <p:bold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7/fhRFAoi7mKby0dqs0KSmTzV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ABECFD-911B-46F3-822C-4BE442078274}">
  <a:tblStyle styleId="{35ABECFD-911B-46F3-822C-4BE442078274}" styleName="Table_0">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630687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3"/>
          <p:cNvSpPr txBox="1">
            <a:spLocks noGrp="1"/>
          </p:cNvSpPr>
          <p:nvPr>
            <p:ph type="ctrTitle"/>
          </p:nvPr>
        </p:nvSpPr>
        <p:spPr>
          <a:xfrm>
            <a:off x="914400" y="2130442"/>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33"/>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3"/>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3"/>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2"/>
          <p:cNvSpPr txBox="1">
            <a:spLocks noGrp="1"/>
          </p:cNvSpPr>
          <p:nvPr>
            <p:ph type="body" idx="1"/>
          </p:nvPr>
        </p:nvSpPr>
        <p:spPr>
          <a:xfrm rot="5400000">
            <a:off x="3833019" y="-1623212"/>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42"/>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2"/>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3"/>
          <p:cNvSpPr txBox="1">
            <a:spLocks noGrp="1"/>
          </p:cNvSpPr>
          <p:nvPr>
            <p:ph type="title"/>
          </p:nvPr>
        </p:nvSpPr>
        <p:spPr>
          <a:xfrm rot="5400000">
            <a:off x="10688637" y="1371618"/>
            <a:ext cx="5851525" cy="3657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3"/>
          <p:cNvSpPr txBox="1">
            <a:spLocks noGrp="1"/>
          </p:cNvSpPr>
          <p:nvPr>
            <p:ph type="body" idx="1"/>
          </p:nvPr>
        </p:nvSpPr>
        <p:spPr>
          <a:xfrm rot="5400000">
            <a:off x="3271838" y="-2184382"/>
            <a:ext cx="5851525" cy="1076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43"/>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3"/>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3"/>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4"/>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5"/>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5"/>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5"/>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6"/>
          <p:cNvSpPr txBox="1">
            <a:spLocks noGrp="1"/>
          </p:cNvSpPr>
          <p:nvPr>
            <p:ph type="title"/>
          </p:nvPr>
        </p:nvSpPr>
        <p:spPr>
          <a:xfrm>
            <a:off x="963084" y="4406917"/>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6"/>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9" name="Google Shape;29;p36"/>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6"/>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6"/>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7"/>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37"/>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7"/>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7"/>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8"/>
          <p:cNvSpPr txBox="1">
            <a:spLocks noGrp="1"/>
          </p:cNvSpPr>
          <p:nvPr>
            <p:ph type="body" idx="1"/>
          </p:nvPr>
        </p:nvSpPr>
        <p:spPr>
          <a:xfrm>
            <a:off x="812800" y="1600206"/>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38"/>
          <p:cNvSpPr txBox="1">
            <a:spLocks noGrp="1"/>
          </p:cNvSpPr>
          <p:nvPr>
            <p:ph type="body" idx="2"/>
          </p:nvPr>
        </p:nvSpPr>
        <p:spPr>
          <a:xfrm>
            <a:off x="8229600" y="1600206"/>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38"/>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3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39"/>
          <p:cNvSpPr txBox="1">
            <a:spLocks noGrp="1"/>
          </p:cNvSpPr>
          <p:nvPr>
            <p:ph type="body" idx="3"/>
          </p:nvPr>
        </p:nvSpPr>
        <p:spPr>
          <a:xfrm>
            <a:off x="619337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39"/>
          <p:cNvSpPr txBox="1">
            <a:spLocks noGrp="1"/>
          </p:cNvSpPr>
          <p:nvPr>
            <p:ph type="body" idx="4"/>
          </p:nvPr>
        </p:nvSpPr>
        <p:spPr>
          <a:xfrm>
            <a:off x="619337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39"/>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0"/>
          <p:cNvSpPr txBox="1">
            <a:spLocks noGrp="1"/>
          </p:cNvSpPr>
          <p:nvPr>
            <p:ph type="title"/>
          </p:nvPr>
        </p:nvSpPr>
        <p:spPr>
          <a:xfrm>
            <a:off x="609603"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0"/>
          <p:cNvSpPr txBox="1">
            <a:spLocks noGrp="1"/>
          </p:cNvSpPr>
          <p:nvPr>
            <p:ph type="body" idx="1"/>
          </p:nvPr>
        </p:nvSpPr>
        <p:spPr>
          <a:xfrm>
            <a:off x="4766733" y="273067"/>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40"/>
          <p:cNvSpPr txBox="1">
            <a:spLocks noGrp="1"/>
          </p:cNvSpPr>
          <p:nvPr>
            <p:ph type="body" idx="2"/>
          </p:nvPr>
        </p:nvSpPr>
        <p:spPr>
          <a:xfrm>
            <a:off x="609603"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40"/>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41"/>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2"/>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2"/>
          <p:cNvSpPr txBox="1">
            <a:spLocks noGrp="1"/>
          </p:cNvSpPr>
          <p:nvPr>
            <p:ph type="dt" idx="10"/>
          </p:nvPr>
        </p:nvSpPr>
        <p:spPr>
          <a:xfrm>
            <a:off x="609600" y="6356367"/>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2"/>
          <p:cNvSpPr txBox="1">
            <a:spLocks noGrp="1"/>
          </p:cNvSpPr>
          <p:nvPr>
            <p:ph type="ftr" idx="11"/>
          </p:nvPr>
        </p:nvSpPr>
        <p:spPr>
          <a:xfrm>
            <a:off x="4165600" y="6356367"/>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2"/>
          <p:cNvSpPr txBox="1">
            <a:spLocks noGrp="1"/>
          </p:cNvSpPr>
          <p:nvPr>
            <p:ph type="sldNum" idx="12"/>
          </p:nvPr>
        </p:nvSpPr>
        <p:spPr>
          <a:xfrm>
            <a:off x="8737600" y="6356367"/>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247580" y="751625"/>
            <a:ext cx="8963025" cy="4900613"/>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ct val="100000"/>
              <a:buFont typeface="Calibri"/>
              <a:buNone/>
            </a:pPr>
            <a:r>
              <a:rPr lang="en-US" sz="4000" b="1" u="sng" dirty="0">
                <a:solidFill>
                  <a:schemeClr val="dk1"/>
                </a:solidFill>
              </a:rPr>
              <a:t>TO PREDICT THE LOAN STATUS</a:t>
            </a:r>
            <a:br>
              <a:rPr lang="en-US" sz="4000" b="1" dirty="0">
                <a:solidFill>
                  <a:schemeClr val="dk1"/>
                </a:solidFill>
              </a:rPr>
            </a:br>
            <a:r>
              <a:rPr lang="en-US" sz="4000" b="1" dirty="0">
                <a:solidFill>
                  <a:schemeClr val="dk1"/>
                </a:solidFill>
              </a:rPr>
              <a:t>				      </a:t>
            </a:r>
            <a:r>
              <a:rPr lang="en-US" sz="2800" dirty="0">
                <a:solidFill>
                  <a:schemeClr val="dk1"/>
                </a:solidFill>
              </a:rPr>
              <a:t>:Sam</a:t>
            </a:r>
            <a:r>
              <a:rPr lang="en-US" sz="2800" dirty="0"/>
              <a:t>m</a:t>
            </a:r>
            <a:r>
              <a:rPr lang="en-US" sz="2800" dirty="0">
                <a:solidFill>
                  <a:schemeClr val="dk1"/>
                </a:solidFill>
              </a:rPr>
              <a:t>ed Kesti</a:t>
            </a:r>
            <a:br>
              <a:rPr lang="en-US" sz="2800" dirty="0">
                <a:solidFill>
                  <a:schemeClr val="dk1"/>
                </a:solidFill>
              </a:rPr>
            </a:br>
            <a:br>
              <a:rPr lang="en-US" sz="2000" dirty="0"/>
            </a:br>
            <a:r>
              <a:rPr lang="en-US" sz="2000"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0"/>
          <p:cNvPicPr preferRelativeResize="0"/>
          <p:nvPr/>
        </p:nvPicPr>
        <p:blipFill rotWithShape="1">
          <a:blip r:embed="rId3">
            <a:alphaModFix/>
          </a:blip>
          <a:srcRect/>
          <a:stretch/>
        </p:blipFill>
        <p:spPr>
          <a:xfrm>
            <a:off x="483327" y="2312126"/>
            <a:ext cx="3891235" cy="4349931"/>
          </a:xfrm>
          <a:prstGeom prst="rect">
            <a:avLst/>
          </a:prstGeom>
          <a:noFill/>
          <a:ln>
            <a:noFill/>
          </a:ln>
        </p:spPr>
      </p:pic>
      <p:pic>
        <p:nvPicPr>
          <p:cNvPr id="150" name="Google Shape;150;p10"/>
          <p:cNvPicPr preferRelativeResize="0"/>
          <p:nvPr/>
        </p:nvPicPr>
        <p:blipFill rotWithShape="1">
          <a:blip r:embed="rId4">
            <a:alphaModFix/>
          </a:blip>
          <a:srcRect/>
          <a:stretch/>
        </p:blipFill>
        <p:spPr>
          <a:xfrm>
            <a:off x="7523936" y="2233753"/>
            <a:ext cx="4067175" cy="4349931"/>
          </a:xfrm>
          <a:prstGeom prst="rect">
            <a:avLst/>
          </a:prstGeom>
          <a:noFill/>
          <a:ln>
            <a:noFill/>
          </a:ln>
        </p:spPr>
      </p:pic>
      <p:sp>
        <p:nvSpPr>
          <p:cNvPr id="151" name="Google Shape;151;p10"/>
          <p:cNvSpPr txBox="1"/>
          <p:nvPr/>
        </p:nvSpPr>
        <p:spPr>
          <a:xfrm>
            <a:off x="0" y="169818"/>
            <a:ext cx="12192000" cy="263869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a:p>
          <a:p>
            <a:pPr marL="0" marR="0" lvl="0" indent="0" algn="ctr" rtl="0">
              <a:lnSpc>
                <a:spcPct val="100000"/>
              </a:lnSpc>
              <a:spcBef>
                <a:spcPts val="0"/>
              </a:spcBef>
              <a:spcAft>
                <a:spcPts val="0"/>
              </a:spcAft>
              <a:buClr>
                <a:schemeClr val="dk1"/>
              </a:buClr>
              <a:buSzPts val="2800"/>
              <a:buFont typeface="Calibri"/>
              <a:buNone/>
            </a:pPr>
            <a:r>
              <a:rPr lang="en-US" sz="2800" b="1" u="sng">
                <a:solidFill>
                  <a:schemeClr val="dk1"/>
                </a:solidFill>
                <a:latin typeface="Calibri"/>
                <a:ea typeface="Calibri"/>
                <a:cs typeface="Calibri"/>
                <a:sym typeface="Calibri"/>
              </a:rPr>
              <a:t>Ordinal</a:t>
            </a:r>
            <a:r>
              <a:rPr lang="en-US" sz="2800" b="1">
                <a:solidFill>
                  <a:schemeClr val="dk1"/>
                </a:solidFill>
                <a:latin typeface="Calibri"/>
                <a:ea typeface="Calibri"/>
                <a:cs typeface="Calibri"/>
                <a:sym typeface="Calibri"/>
              </a:rPr>
              <a:t> </a:t>
            </a:r>
            <a:r>
              <a:rPr lang="en-US" sz="2800" b="1" u="sng">
                <a:solidFill>
                  <a:schemeClr val="dk1"/>
                </a:solidFill>
                <a:latin typeface="Calibri"/>
                <a:ea typeface="Calibri"/>
                <a:cs typeface="Calibri"/>
                <a:sym typeface="Calibri"/>
              </a:rPr>
              <a:t>Data</a:t>
            </a:r>
            <a:r>
              <a:rPr lang="en-US" sz="2800" b="1">
                <a:solidFill>
                  <a:schemeClr val="dk1"/>
                </a:solidFill>
                <a:latin typeface="Calibri"/>
                <a:ea typeface="Calibri"/>
                <a:cs typeface="Calibri"/>
                <a:sym typeface="Calibri"/>
              </a:rPr>
              <a:t> </a:t>
            </a:r>
            <a:r>
              <a:rPr lang="en-US" sz="2800" b="1" u="sng">
                <a:solidFill>
                  <a:schemeClr val="dk1"/>
                </a:solidFill>
                <a:latin typeface="Calibri"/>
                <a:ea typeface="Calibri"/>
                <a:cs typeface="Calibri"/>
                <a:sym typeface="Calibri"/>
              </a:rPr>
              <a:t>Analysis</a:t>
            </a:r>
            <a:r>
              <a:rPr lang="en-US" sz="2800" b="1">
                <a:solidFill>
                  <a:schemeClr val="dk1"/>
                </a:solidFill>
                <a:latin typeface="Calibri"/>
                <a:ea typeface="Calibri"/>
                <a:cs typeface="Calibri"/>
                <a:sym typeface="Calibri"/>
              </a:rPr>
              <a:t> </a:t>
            </a:r>
            <a:endParaRPr sz="24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1">
                <a:solidFill>
                  <a:schemeClr val="dk1"/>
                </a:solidFill>
                <a:latin typeface="Calibri"/>
                <a:ea typeface="Calibri"/>
                <a:cs typeface="Calibri"/>
                <a:sym typeface="Calibri"/>
              </a:rPr>
              <a:t>    Analysis on variable ‘Education’ and ‘Property_Area’ : </a:t>
            </a:r>
            <a:endParaRPr/>
          </a:p>
          <a:p>
            <a:pPr marL="457200" marR="0" lvl="0" indent="-4572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Majority of applicants are Graduates i.e 78% of the applicants are Graduates remaining are not. </a:t>
            </a:r>
            <a:endParaRPr/>
          </a:p>
          <a:p>
            <a:pPr marL="457200" marR="0" lvl="0" indent="-4572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applicants are distributed in all areas. But majority of applicants are with Semiurban area.</a:t>
            </a:r>
            <a:endParaRPr/>
          </a:p>
          <a:p>
            <a:pPr marL="457200" marR="0" lvl="0" indent="-4572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39% are from Semiurban, 33% are from Urban and 29% are from Rural respectively. </a:t>
            </a:r>
            <a:endParaRPr/>
          </a:p>
          <a:p>
            <a:pPr marL="457200" marR="0" lvl="0" indent="-3048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None/>
            </a:pPr>
            <a:r>
              <a:rPr lang="en-US" sz="2400" b="1">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1"/>
          <p:cNvPicPr preferRelativeResize="0"/>
          <p:nvPr/>
        </p:nvPicPr>
        <p:blipFill rotWithShape="1">
          <a:blip r:embed="rId3">
            <a:alphaModFix/>
          </a:blip>
          <a:srcRect/>
          <a:stretch/>
        </p:blipFill>
        <p:spPr>
          <a:xfrm>
            <a:off x="3725363" y="2286005"/>
            <a:ext cx="3905251" cy="4349931"/>
          </a:xfrm>
          <a:prstGeom prst="rect">
            <a:avLst/>
          </a:prstGeom>
          <a:noFill/>
          <a:ln>
            <a:noFill/>
          </a:ln>
        </p:spPr>
      </p:pic>
      <p:sp>
        <p:nvSpPr>
          <p:cNvPr id="157" name="Google Shape;157;p11"/>
          <p:cNvSpPr txBox="1">
            <a:spLocks noGrp="1"/>
          </p:cNvSpPr>
          <p:nvPr>
            <p:ph type="title"/>
          </p:nvPr>
        </p:nvSpPr>
        <p:spPr>
          <a:xfrm>
            <a:off x="230777" y="222068"/>
            <a:ext cx="10972800" cy="233825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2400"/>
              <a:buFont typeface="Calibri"/>
              <a:buNone/>
            </a:pPr>
            <a:r>
              <a:rPr lang="en-US" sz="2400" b="1"/>
              <a:t>    Analysis on variable ‘Dependents’ : </a:t>
            </a:r>
            <a:br>
              <a:rPr lang="en-US" sz="2400" b="1"/>
            </a:br>
            <a:endParaRPr sz="2400" b="1"/>
          </a:p>
          <a:p>
            <a:pPr marL="457200" lvl="0" indent="-457200" algn="l" rtl="0">
              <a:spcBef>
                <a:spcPts val="0"/>
              </a:spcBef>
              <a:spcAft>
                <a:spcPts val="0"/>
              </a:spcAft>
              <a:buClr>
                <a:schemeClr val="dk1"/>
              </a:buClr>
              <a:buSzPts val="2000"/>
              <a:buFont typeface="Arial"/>
              <a:buChar char="•"/>
            </a:pPr>
            <a:r>
              <a:rPr lang="en-US" sz="2000"/>
              <a:t>Majority of applicants have no dependents. </a:t>
            </a:r>
            <a:endParaRPr/>
          </a:p>
          <a:p>
            <a:pPr marL="457200" lvl="0" indent="-457200" algn="l" rtl="0">
              <a:spcBef>
                <a:spcPts val="0"/>
              </a:spcBef>
              <a:spcAft>
                <a:spcPts val="0"/>
              </a:spcAft>
              <a:buClr>
                <a:schemeClr val="dk1"/>
              </a:buClr>
              <a:buSzPts val="2000"/>
              <a:buFont typeface="Arial"/>
              <a:buChar char="•"/>
            </a:pPr>
            <a:r>
              <a:rPr lang="en-US" sz="2000"/>
              <a:t>58% are with 0 dependents, 17% are with 1 dependents, 17% are with 2 dependents and 9% are with 3+ dependents. </a:t>
            </a:r>
            <a:endParaRPr/>
          </a:p>
          <a:p>
            <a:pPr marL="457200" lvl="0" indent="-304800" algn="l" rtl="0">
              <a:spcBef>
                <a:spcPts val="0"/>
              </a:spcBef>
              <a:spcAft>
                <a:spcPts val="0"/>
              </a:spcAft>
              <a:buClr>
                <a:schemeClr val="dk1"/>
              </a:buClr>
              <a:buSzPts val="2400"/>
              <a:buFont typeface="Arial"/>
              <a:buNone/>
            </a:pPr>
            <a:endParaRPr sz="2400"/>
          </a:p>
          <a:p>
            <a:pPr marL="457200" lvl="0" indent="-457200" algn="l" rtl="0">
              <a:spcBef>
                <a:spcPts val="0"/>
              </a:spcBef>
              <a:spcAft>
                <a:spcPts val="0"/>
              </a:spcAft>
              <a:buClr>
                <a:schemeClr val="dk1"/>
              </a:buClr>
              <a:buSzPts val="2400"/>
              <a:buFont typeface="Calibri"/>
              <a:buNone/>
            </a:pPr>
            <a:r>
              <a:rPr lang="en-US" sz="2400" b="1"/>
              <a:t>          </a:t>
            </a:r>
            <a:endParaRPr sz="2400"/>
          </a:p>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0" y="0"/>
            <a:ext cx="12192000" cy="6858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br>
              <a:rPr lang="en-US"/>
            </a:br>
            <a:br>
              <a:rPr lang="en-US"/>
            </a:br>
            <a:br>
              <a:rPr lang="en-US"/>
            </a:br>
            <a:br>
              <a:rPr lang="en-US"/>
            </a:br>
            <a:endParaRPr/>
          </a:p>
        </p:txBody>
      </p:sp>
      <p:pic>
        <p:nvPicPr>
          <p:cNvPr id="164" name="Google Shape;164;p12"/>
          <p:cNvPicPr preferRelativeResize="0"/>
          <p:nvPr/>
        </p:nvPicPr>
        <p:blipFill rotWithShape="1">
          <a:blip r:embed="rId3">
            <a:alphaModFix/>
          </a:blip>
          <a:srcRect/>
          <a:stretch/>
        </p:blipFill>
        <p:spPr>
          <a:xfrm>
            <a:off x="3540034" y="4820192"/>
            <a:ext cx="8508269" cy="1946367"/>
          </a:xfrm>
          <a:prstGeom prst="rect">
            <a:avLst/>
          </a:prstGeom>
          <a:noFill/>
          <a:ln>
            <a:noFill/>
          </a:ln>
        </p:spPr>
      </p:pic>
      <p:pic>
        <p:nvPicPr>
          <p:cNvPr id="165" name="Google Shape;165;p12"/>
          <p:cNvPicPr preferRelativeResize="0"/>
          <p:nvPr/>
        </p:nvPicPr>
        <p:blipFill rotWithShape="1">
          <a:blip r:embed="rId4">
            <a:alphaModFix/>
          </a:blip>
          <a:srcRect/>
          <a:stretch/>
        </p:blipFill>
        <p:spPr>
          <a:xfrm>
            <a:off x="3566159" y="849078"/>
            <a:ext cx="8456019" cy="1933301"/>
          </a:xfrm>
          <a:prstGeom prst="rect">
            <a:avLst/>
          </a:prstGeom>
          <a:noFill/>
          <a:ln>
            <a:noFill/>
          </a:ln>
        </p:spPr>
      </p:pic>
      <p:sp>
        <p:nvSpPr>
          <p:cNvPr id="166" name="Google Shape;166;p12"/>
          <p:cNvSpPr txBox="1"/>
          <p:nvPr/>
        </p:nvSpPr>
        <p:spPr>
          <a:xfrm>
            <a:off x="91443" y="809904"/>
            <a:ext cx="3474718" cy="536883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r>
              <a:rPr lang="en-US" sz="2400" b="1" i="0" u="sng" strike="noStrike" cap="none">
                <a:solidFill>
                  <a:schemeClr val="dk1"/>
                </a:solidFill>
                <a:latin typeface="Calibri"/>
                <a:ea typeface="Calibri"/>
                <a:cs typeface="Calibri"/>
                <a:sym typeface="Calibri"/>
              </a:rPr>
              <a:t>Numerical</a:t>
            </a:r>
            <a:r>
              <a:rPr lang="en-US" sz="2400" b="1" i="0" u="none" strike="noStrike" cap="none">
                <a:solidFill>
                  <a:schemeClr val="dk1"/>
                </a:solidFill>
                <a:latin typeface="Calibri"/>
                <a:ea typeface="Calibri"/>
                <a:cs typeface="Calibri"/>
                <a:sym typeface="Calibri"/>
              </a:rPr>
              <a:t> </a:t>
            </a:r>
            <a:r>
              <a:rPr lang="en-US" sz="2400" b="1" i="0" u="sng" strike="noStrike" cap="none">
                <a:solidFill>
                  <a:schemeClr val="dk1"/>
                </a:solidFill>
                <a:latin typeface="Calibri"/>
                <a:ea typeface="Calibri"/>
                <a:cs typeface="Calibri"/>
                <a:sym typeface="Calibri"/>
              </a:rPr>
              <a:t>Data</a:t>
            </a:r>
            <a:r>
              <a:rPr lang="en-US" sz="2400" b="1" i="0" u="none" strike="noStrike" cap="none">
                <a:solidFill>
                  <a:schemeClr val="dk1"/>
                </a:solidFill>
                <a:latin typeface="Calibri"/>
                <a:ea typeface="Calibri"/>
                <a:cs typeface="Calibri"/>
                <a:sym typeface="Calibri"/>
              </a:rPr>
              <a:t> </a:t>
            </a:r>
            <a:r>
              <a:rPr lang="en-US" sz="2400" b="1" i="0" u="sng" strike="noStrike" cap="none">
                <a:solidFill>
                  <a:schemeClr val="dk1"/>
                </a:solidFill>
                <a:latin typeface="Calibri"/>
                <a:ea typeface="Calibri"/>
                <a:cs typeface="Calibri"/>
                <a:sym typeface="Calibri"/>
              </a:rPr>
              <a:t>Analysis</a:t>
            </a:r>
            <a:r>
              <a:rPr lang="en-US" sz="2400" b="1"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Analysis on variables</a:t>
            </a:r>
            <a:endParaRPr/>
          </a:p>
          <a:p>
            <a:pPr marL="0" marR="0" lvl="0" indent="0" algn="l" rtl="0">
              <a:lnSpc>
                <a:spcPct val="10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‘ApplicantIncome’, ‘CoapplicantIncome’ and ‘LoanA</a:t>
            </a:r>
            <a:r>
              <a:rPr lang="en-US" sz="2000" b="1">
                <a:solidFill>
                  <a:schemeClr val="dk1"/>
                </a:solidFill>
                <a:latin typeface="Calibri"/>
                <a:ea typeface="Calibri"/>
                <a:cs typeface="Calibri"/>
                <a:sym typeface="Calibri"/>
              </a:rPr>
              <a:t>mount</a:t>
            </a:r>
            <a:r>
              <a:rPr lang="en-US" sz="2000" b="1" i="0" u="none" strike="noStrike" cap="none">
                <a:solidFill>
                  <a:schemeClr val="dk1"/>
                </a:solidFill>
                <a:latin typeface="Calibri"/>
                <a:ea typeface="Calibri"/>
                <a:cs typeface="Calibri"/>
                <a:sym typeface="Calibri"/>
              </a:rPr>
              <a:t>’ </a:t>
            </a:r>
            <a:r>
              <a:rPr lang="en-US" sz="2400" b="1" i="0" u="none" strike="noStrike" cap="none">
                <a:solidFill>
                  <a:schemeClr val="dk1"/>
                </a:solidFill>
                <a:latin typeface="Calibri"/>
                <a:ea typeface="Calibri"/>
                <a:cs typeface="Calibri"/>
                <a:sym typeface="Calibri"/>
              </a:rPr>
              <a:t>: </a:t>
            </a:r>
            <a:br>
              <a:rPr lang="en-US" sz="2400" b="1" i="0" u="none" strike="noStrike" cap="none">
                <a:solidFill>
                  <a:schemeClr val="dk1"/>
                </a:solidFill>
                <a:latin typeface="Calibri"/>
                <a:ea typeface="Calibri"/>
                <a:cs typeface="Calibri"/>
                <a:sym typeface="Calibri"/>
              </a:rPr>
            </a:br>
            <a:endParaRPr sz="2400" b="1" i="0" u="none" strike="noStrike" cap="none">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It is seen that all the numerical data of ApplicantIncome, CoapplicantIcome and LoanAmount are positively skewed as per the graph</a:t>
            </a:r>
            <a:endParaRPr sz="2000" b="0" i="0" u="none" strike="noStrike" cap="none">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All the numerical variables have Outliers. </a:t>
            </a:r>
            <a:endParaRPr/>
          </a:p>
          <a:p>
            <a:pPr marL="457200" marR="0" lvl="0" indent="-457200" algn="l" rtl="0">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data normalization and outlier removal is done in the later section</a:t>
            </a:r>
            <a:endParaRPr sz="2000" b="0" i="0" u="none" strike="noStrike" cap="none">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pic>
        <p:nvPicPr>
          <p:cNvPr id="167" name="Google Shape;167;p12"/>
          <p:cNvPicPr preferRelativeResize="0"/>
          <p:nvPr/>
        </p:nvPicPr>
        <p:blipFill rotWithShape="1">
          <a:blip r:embed="rId5">
            <a:alphaModFix/>
          </a:blip>
          <a:srcRect/>
          <a:stretch/>
        </p:blipFill>
        <p:spPr>
          <a:xfrm>
            <a:off x="3553097" y="2835750"/>
            <a:ext cx="8451669" cy="1919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326574" y="1"/>
            <a:ext cx="6910249" cy="7315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libri"/>
              <a:buNone/>
            </a:pPr>
            <a:r>
              <a:rPr lang="en-US" sz="3600"/>
              <a:t>Analysis on Dependent Variable</a:t>
            </a:r>
            <a:endParaRPr sz="3600"/>
          </a:p>
        </p:txBody>
      </p:sp>
      <p:pic>
        <p:nvPicPr>
          <p:cNvPr id="173" name="Google Shape;173;p13"/>
          <p:cNvPicPr preferRelativeResize="0"/>
          <p:nvPr/>
        </p:nvPicPr>
        <p:blipFill rotWithShape="1">
          <a:blip r:embed="rId3">
            <a:alphaModFix/>
          </a:blip>
          <a:srcRect/>
          <a:stretch/>
        </p:blipFill>
        <p:spPr>
          <a:xfrm>
            <a:off x="5717219" y="1624653"/>
            <a:ext cx="5609642" cy="4731759"/>
          </a:xfrm>
          <a:prstGeom prst="rect">
            <a:avLst/>
          </a:prstGeom>
          <a:noFill/>
          <a:ln>
            <a:noFill/>
          </a:ln>
        </p:spPr>
      </p:pic>
      <p:sp>
        <p:nvSpPr>
          <p:cNvPr id="174" name="Google Shape;174;p13"/>
          <p:cNvSpPr txBox="1"/>
          <p:nvPr/>
        </p:nvSpPr>
        <p:spPr>
          <a:xfrm>
            <a:off x="230777" y="640085"/>
            <a:ext cx="10972800" cy="216843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2400"/>
              <a:buFont typeface="Calibri"/>
              <a:buNone/>
            </a:pPr>
            <a:endParaRPr sz="2400" u="sng">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Analysis on variable ‘Dependents’ : </a:t>
            </a:r>
            <a:endParaRPr/>
          </a:p>
          <a:p>
            <a:pPr marL="0" marR="0" lvl="0" indent="0" algn="l" rtl="0">
              <a:lnSpc>
                <a:spcPct val="100000"/>
              </a:lnSpc>
              <a:spcBef>
                <a:spcPts val="0"/>
              </a:spcBef>
              <a:spcAft>
                <a:spcPts val="0"/>
              </a:spcAft>
              <a:buClr>
                <a:schemeClr val="dk1"/>
              </a:buClr>
              <a:buSzPts val="2400"/>
              <a:buFont typeface="Calibri"/>
              <a:buNone/>
            </a:pPr>
            <a:endParaRPr sz="2400" b="1" i="0" u="none" strike="noStrike" cap="none">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observed that 69% of the applicants </a:t>
            </a:r>
            <a:r>
              <a:rPr lang="en-US" sz="2000" b="0" i="0" u="none" strike="noStrike" cap="none">
                <a:solidFill>
                  <a:schemeClr val="dk1"/>
                </a:solidFill>
                <a:latin typeface="Calibri"/>
                <a:ea typeface="Calibri"/>
                <a:cs typeface="Calibri"/>
                <a:sym typeface="Calibri"/>
              </a:rPr>
              <a:t>. </a:t>
            </a:r>
            <a:endParaRPr/>
          </a:p>
          <a:p>
            <a:pPr marL="457200" marR="0" lvl="0" indent="-4572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58% are with 0 dependents, 17% are with </a:t>
            </a:r>
            <a:endParaRPr sz="20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1 dependents, 17% are with 2 dependents </a:t>
            </a:r>
            <a:endParaRPr/>
          </a:p>
          <a:p>
            <a:pPr marL="457200" marR="0" lvl="0" indent="-4572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and 9% are with 3+ dependents. </a:t>
            </a:r>
            <a:endParaRPr/>
          </a:p>
          <a:p>
            <a:pPr marL="457200" marR="0" lvl="0" indent="-45720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1" y="0"/>
            <a:ext cx="11758613" cy="6629400"/>
          </a:xfrm>
          <a:prstGeom prst="rect">
            <a:avLst/>
          </a:prstGeom>
          <a:noFill/>
          <a:ln>
            <a:noFill/>
          </a:ln>
        </p:spPr>
        <p:txBody>
          <a:bodyPr spcFirstLastPara="1" wrap="square" lIns="91425" tIns="45700" rIns="91425" bIns="45700" anchor="ctr" anchorCtr="0">
            <a:normAutofit fontScale="90000"/>
          </a:bodyPr>
          <a:lstStyle/>
          <a:p>
            <a:pPr marL="342900" lvl="0" indent="-342900" algn="l" rtl="0">
              <a:spcBef>
                <a:spcPts val="0"/>
              </a:spcBef>
              <a:spcAft>
                <a:spcPts val="0"/>
              </a:spcAft>
              <a:buClr>
                <a:schemeClr val="dk1"/>
              </a:buClr>
              <a:buSzPct val="100000"/>
              <a:buFont typeface="Arial"/>
              <a:buChar char="•"/>
            </a:pPr>
            <a:br>
              <a:rPr lang="en-US" sz="2200">
                <a:solidFill>
                  <a:schemeClr val="dk1"/>
                </a:solidFill>
              </a:rPr>
            </a:br>
            <a:br>
              <a:rPr lang="en-US" sz="2200">
                <a:solidFill>
                  <a:schemeClr val="dk1"/>
                </a:solidFill>
              </a:rPr>
            </a:br>
            <a:br>
              <a:rPr lang="en-US" sz="2200">
                <a:solidFill>
                  <a:schemeClr val="dk1"/>
                </a:solidFill>
              </a:rPr>
            </a:br>
            <a:br>
              <a:rPr lang="en-US" sz="2800"/>
            </a:br>
            <a:br>
              <a:rPr lang="en-US" sz="2800"/>
            </a:br>
            <a:br>
              <a:rPr lang="en-US" sz="3200">
                <a:solidFill>
                  <a:schemeClr val="dk1"/>
                </a:solidFill>
              </a:rPr>
            </a:br>
            <a:r>
              <a:rPr lang="en-US" sz="3200" b="1">
                <a:solidFill>
                  <a:schemeClr val="dk1"/>
                </a:solidFill>
              </a:rPr>
              <a:t>2) </a:t>
            </a:r>
            <a:r>
              <a:rPr lang="en-US" sz="3200" b="1" u="sng">
                <a:solidFill>
                  <a:schemeClr val="dk1"/>
                </a:solidFill>
              </a:rPr>
              <a:t>Bivariate</a:t>
            </a:r>
            <a:r>
              <a:rPr lang="en-US" sz="3200" b="1">
                <a:solidFill>
                  <a:schemeClr val="dk1"/>
                </a:solidFill>
              </a:rPr>
              <a:t> </a:t>
            </a:r>
            <a:r>
              <a:rPr lang="en-US" sz="3200" b="1" u="sng">
                <a:solidFill>
                  <a:schemeClr val="dk1"/>
                </a:solidFill>
              </a:rPr>
              <a:t>Analysis</a:t>
            </a:r>
            <a:r>
              <a:rPr lang="en-US" sz="3200" b="1">
                <a:solidFill>
                  <a:schemeClr val="dk1"/>
                </a:solidFill>
              </a:rPr>
              <a:t>:</a:t>
            </a:r>
            <a:br>
              <a:rPr lang="en-US" sz="3200">
                <a:solidFill>
                  <a:schemeClr val="dk1"/>
                </a:solidFill>
              </a:rPr>
            </a:br>
            <a:r>
              <a:rPr lang="en-US" sz="3200">
                <a:solidFill>
                  <a:schemeClr val="dk1"/>
                </a:solidFill>
              </a:rPr>
              <a:t>                            </a:t>
            </a:r>
            <a:r>
              <a:rPr lang="en-US" sz="2800">
                <a:solidFill>
                  <a:schemeClr val="dk1"/>
                </a:solidFill>
              </a:rPr>
              <a:t>Categorical </a:t>
            </a:r>
            <a:r>
              <a:rPr lang="en-US" sz="2800"/>
              <a:t>I</a:t>
            </a:r>
            <a:r>
              <a:rPr lang="en-US" sz="2800">
                <a:solidFill>
                  <a:schemeClr val="dk1"/>
                </a:solidFill>
              </a:rPr>
              <a:t>ndependent variable </a:t>
            </a:r>
            <a:r>
              <a:rPr lang="en-US" sz="2800" b="1">
                <a:solidFill>
                  <a:schemeClr val="dk1"/>
                </a:solidFill>
              </a:rPr>
              <a:t>vs</a:t>
            </a:r>
            <a:r>
              <a:rPr lang="en-US" sz="2800">
                <a:solidFill>
                  <a:schemeClr val="dk1"/>
                </a:solidFill>
              </a:rPr>
              <a:t> Dependent variable</a:t>
            </a:r>
            <a:br>
              <a:rPr lang="en-US" sz="2800"/>
            </a:br>
            <a:br>
              <a:rPr lang="en-US" sz="2800"/>
            </a:br>
            <a:br>
              <a:rPr lang="en-US" sz="2800"/>
            </a:br>
            <a:br>
              <a:rPr lang="en-US" sz="2800"/>
            </a:br>
            <a:br>
              <a:rPr lang="en-US" sz="2800"/>
            </a:br>
            <a:br>
              <a:rPr lang="en-US" sz="2800"/>
            </a:br>
            <a:br>
              <a:rPr lang="en-US" sz="2800"/>
            </a:br>
            <a:br>
              <a:rPr lang="en-US" sz="2800"/>
            </a:br>
            <a:br>
              <a:rPr lang="en-US" sz="2800"/>
            </a:br>
            <a:br>
              <a:rPr lang="en-US" sz="2800"/>
            </a:br>
            <a:br>
              <a:rPr lang="en-US" sz="2800"/>
            </a:br>
            <a:br>
              <a:rPr lang="en-US" sz="2800"/>
            </a:br>
            <a:r>
              <a:rPr lang="en-US" sz="1800">
                <a:solidFill>
                  <a:srgbClr val="292929"/>
                </a:solidFill>
                <a:latin typeface="Arial"/>
                <a:ea typeface="Arial"/>
                <a:cs typeface="Arial"/>
                <a:sym typeface="Arial"/>
              </a:rPr>
              <a:t>We</a:t>
            </a:r>
            <a:r>
              <a:rPr lang="en-US" sz="1800" b="0" i="0">
                <a:solidFill>
                  <a:srgbClr val="292929"/>
                </a:solidFill>
                <a:latin typeface="Arial"/>
                <a:ea typeface="Arial"/>
                <a:cs typeface="Arial"/>
                <a:sym typeface="Arial"/>
              </a:rPr>
              <a:t> can </a:t>
            </a:r>
            <a:r>
              <a:rPr lang="en-US" sz="1800">
                <a:solidFill>
                  <a:srgbClr val="292929"/>
                </a:solidFill>
                <a:latin typeface="Arial"/>
                <a:ea typeface="Arial"/>
                <a:cs typeface="Arial"/>
                <a:sym typeface="Arial"/>
              </a:rPr>
              <a:t>conclude</a:t>
            </a:r>
            <a:r>
              <a:rPr lang="en-US" sz="1800" b="0" i="0">
                <a:solidFill>
                  <a:srgbClr val="292929"/>
                </a:solidFill>
                <a:latin typeface="Arial"/>
                <a:ea typeface="Arial"/>
                <a:cs typeface="Arial"/>
                <a:sym typeface="Arial"/>
              </a:rPr>
              <a:t> that the proportion of male and female applicants is more or less the same for both approved and unapproved loans.</a:t>
            </a:r>
            <a:br>
              <a:rPr lang="en-US" sz="1800"/>
            </a:br>
            <a:r>
              <a:rPr lang="en-US" sz="1800" b="0" i="0">
                <a:solidFill>
                  <a:srgbClr val="292929"/>
                </a:solidFill>
                <a:latin typeface="Arial"/>
                <a:ea typeface="Arial"/>
                <a:cs typeface="Arial"/>
                <a:sym typeface="Arial"/>
              </a:rPr>
              <a:t>The proportion of married applicants is higher for approved loans.</a:t>
            </a:r>
            <a:br>
              <a:rPr lang="en-US" sz="1800" b="0" i="0">
                <a:solidFill>
                  <a:srgbClr val="292929"/>
                </a:solidFill>
                <a:latin typeface="Arial"/>
                <a:ea typeface="Arial"/>
                <a:cs typeface="Arial"/>
                <a:sym typeface="Arial"/>
              </a:rPr>
            </a:br>
            <a:r>
              <a:rPr lang="en-US" sz="1800" b="0" i="0">
                <a:solidFill>
                  <a:srgbClr val="292929"/>
                </a:solidFill>
                <a:latin typeface="Arial"/>
                <a:ea typeface="Arial"/>
                <a:cs typeface="Arial"/>
                <a:sym typeface="Arial"/>
              </a:rPr>
              <a:t>Distribution of applicants with 1 or 3+ dependents is similar across both the categories of Loan_Status.</a:t>
            </a:r>
            <a:br>
              <a:rPr lang="en-US" sz="1800" b="0" i="0">
                <a:solidFill>
                  <a:srgbClr val="292929"/>
                </a:solidFill>
                <a:latin typeface="Arial"/>
                <a:ea typeface="Arial"/>
                <a:cs typeface="Arial"/>
                <a:sym typeface="Arial"/>
              </a:rPr>
            </a:br>
            <a:r>
              <a:rPr lang="en-US" sz="1800" b="0" i="0">
                <a:solidFill>
                  <a:srgbClr val="292929"/>
                </a:solidFill>
                <a:latin typeface="Arial"/>
                <a:ea typeface="Arial"/>
                <a:cs typeface="Arial"/>
                <a:sym typeface="Arial"/>
              </a:rPr>
              <a:t>There is nothing significant we can infer from Self_Employed vs Loan_Status plot.</a:t>
            </a:r>
            <a:br>
              <a:rPr lang="en-US" sz="1800" b="0" i="0">
                <a:solidFill>
                  <a:srgbClr val="292929"/>
                </a:solidFill>
                <a:latin typeface="Arial"/>
                <a:ea typeface="Arial"/>
                <a:cs typeface="Arial"/>
                <a:sym typeface="Arial"/>
              </a:rPr>
            </a:br>
            <a:br>
              <a:rPr lang="en-US" sz="1800"/>
            </a:br>
            <a:br>
              <a:rPr lang="en-US" sz="2800"/>
            </a:br>
            <a:br>
              <a:rPr lang="en-US" sz="2800"/>
            </a:br>
            <a:br>
              <a:rPr lang="en-US" sz="2800"/>
            </a:br>
            <a:br>
              <a:rPr lang="en-US" sz="2800"/>
            </a:br>
            <a:br>
              <a:rPr lang="en-US" sz="1400" b="0" i="0">
                <a:solidFill>
                  <a:srgbClr val="202124"/>
                </a:solidFill>
                <a:latin typeface="Roboto"/>
                <a:ea typeface="Roboto"/>
                <a:cs typeface="Roboto"/>
                <a:sym typeface="Roboto"/>
              </a:rPr>
            </a:br>
            <a:br>
              <a:rPr lang="en-US" sz="2800">
                <a:solidFill>
                  <a:schemeClr val="dk1"/>
                </a:solidFill>
              </a:rPr>
            </a:br>
            <a:endParaRPr sz="2800">
              <a:solidFill>
                <a:schemeClr val="dk1"/>
              </a:solidFill>
            </a:endParaRPr>
          </a:p>
        </p:txBody>
      </p:sp>
      <p:pic>
        <p:nvPicPr>
          <p:cNvPr id="180" name="Google Shape;180;p14"/>
          <p:cNvPicPr preferRelativeResize="0"/>
          <p:nvPr/>
        </p:nvPicPr>
        <p:blipFill rotWithShape="1">
          <a:blip r:embed="rId3">
            <a:alphaModFix/>
          </a:blip>
          <a:srcRect/>
          <a:stretch/>
        </p:blipFill>
        <p:spPr>
          <a:xfrm>
            <a:off x="0" y="922381"/>
            <a:ext cx="2396971" cy="2392319"/>
          </a:xfrm>
          <a:prstGeom prst="rect">
            <a:avLst/>
          </a:prstGeom>
          <a:noFill/>
          <a:ln>
            <a:noFill/>
          </a:ln>
        </p:spPr>
      </p:pic>
      <p:pic>
        <p:nvPicPr>
          <p:cNvPr id="181" name="Google Shape;181;p14"/>
          <p:cNvPicPr preferRelativeResize="0"/>
          <p:nvPr/>
        </p:nvPicPr>
        <p:blipFill rotWithShape="1">
          <a:blip r:embed="rId4">
            <a:alphaModFix/>
          </a:blip>
          <a:srcRect/>
          <a:stretch/>
        </p:blipFill>
        <p:spPr>
          <a:xfrm>
            <a:off x="2701746" y="1571559"/>
            <a:ext cx="2502151" cy="2392319"/>
          </a:xfrm>
          <a:prstGeom prst="rect">
            <a:avLst/>
          </a:prstGeom>
          <a:noFill/>
          <a:ln>
            <a:noFill/>
          </a:ln>
        </p:spPr>
      </p:pic>
      <p:pic>
        <p:nvPicPr>
          <p:cNvPr id="182" name="Google Shape;182;p14"/>
          <p:cNvPicPr preferRelativeResize="0"/>
          <p:nvPr/>
        </p:nvPicPr>
        <p:blipFill rotWithShape="1">
          <a:blip r:embed="rId5">
            <a:alphaModFix/>
          </a:blip>
          <a:srcRect/>
          <a:stretch/>
        </p:blipFill>
        <p:spPr>
          <a:xfrm>
            <a:off x="5394731" y="2330495"/>
            <a:ext cx="2798417" cy="2197010"/>
          </a:xfrm>
          <a:prstGeom prst="rect">
            <a:avLst/>
          </a:prstGeom>
          <a:noFill/>
          <a:ln>
            <a:noFill/>
          </a:ln>
        </p:spPr>
      </p:pic>
      <p:pic>
        <p:nvPicPr>
          <p:cNvPr id="183" name="Google Shape;183;p14"/>
          <p:cNvPicPr preferRelativeResize="0"/>
          <p:nvPr/>
        </p:nvPicPr>
        <p:blipFill rotWithShape="1">
          <a:blip r:embed="rId6">
            <a:alphaModFix/>
          </a:blip>
          <a:srcRect/>
          <a:stretch/>
        </p:blipFill>
        <p:spPr>
          <a:xfrm>
            <a:off x="8455005" y="2700116"/>
            <a:ext cx="2798417" cy="23727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p:nvPr/>
        </p:nvSpPr>
        <p:spPr>
          <a:xfrm>
            <a:off x="344127" y="4863878"/>
            <a:ext cx="11143578"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0">
              <a:solidFill>
                <a:schemeClr val="dk1"/>
              </a:solidFill>
              <a:latin typeface="Roboto"/>
              <a:ea typeface="Roboto"/>
              <a:cs typeface="Roboto"/>
              <a:sym typeface="Roboto"/>
            </a:endParaRPr>
          </a:p>
          <a:p>
            <a:pPr marL="342900" marR="0" lvl="0" indent="-342900" algn="l" rtl="0">
              <a:spcBef>
                <a:spcPts val="0"/>
              </a:spcBef>
              <a:spcAft>
                <a:spcPts val="0"/>
              </a:spcAft>
              <a:buClr>
                <a:schemeClr val="dk1"/>
              </a:buClr>
              <a:buSzPts val="1800"/>
              <a:buFont typeface="Arial"/>
              <a:buChar char="•"/>
            </a:pPr>
            <a:r>
              <a:rPr lang="en-US" sz="1800" b="0" i="0">
                <a:solidFill>
                  <a:schemeClr val="dk1"/>
                </a:solidFill>
                <a:latin typeface="Roboto"/>
                <a:ea typeface="Roboto"/>
                <a:cs typeface="Roboto"/>
                <a:sym typeface="Roboto"/>
              </a:rPr>
              <a:t>Most of the people who are graduated got the </a:t>
            </a:r>
            <a:r>
              <a:rPr lang="en-US" sz="1800">
                <a:solidFill>
                  <a:schemeClr val="dk1"/>
                </a:solidFill>
                <a:latin typeface="Roboto"/>
                <a:ea typeface="Roboto"/>
                <a:cs typeface="Roboto"/>
                <a:sym typeface="Roboto"/>
              </a:rPr>
              <a:t>loan</a:t>
            </a:r>
            <a:r>
              <a:rPr lang="en-US" sz="1800" b="0" i="0">
                <a:solidFill>
                  <a:schemeClr val="dk1"/>
                </a:solidFill>
                <a:latin typeface="Roboto"/>
                <a:ea typeface="Roboto"/>
                <a:cs typeface="Roboto"/>
                <a:sym typeface="Roboto"/>
              </a:rPr>
              <a:t> and people who are not graduated also got the loan but with less proportion compared to graduated people.</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Roboto"/>
                <a:ea typeface="Roboto"/>
                <a:cs typeface="Roboto"/>
                <a:sym typeface="Roboto"/>
              </a:rPr>
              <a:t>The applicants with 0 dependents have more chances of approval.</a:t>
            </a:r>
            <a:endParaRPr/>
          </a:p>
          <a:p>
            <a:pPr marL="342900" marR="0" lvl="0" indent="-342900" algn="l" rtl="0">
              <a:spcBef>
                <a:spcPts val="0"/>
              </a:spcBef>
              <a:spcAft>
                <a:spcPts val="0"/>
              </a:spcAft>
              <a:buClr>
                <a:schemeClr val="dk1"/>
              </a:buClr>
              <a:buSzPts val="1800"/>
              <a:buFont typeface="Arial"/>
              <a:buChar char="•"/>
            </a:pPr>
            <a:r>
              <a:rPr lang="en-US" sz="1800" b="0" i="0">
                <a:solidFill>
                  <a:schemeClr val="dk1"/>
                </a:solidFill>
                <a:latin typeface="Roboto"/>
                <a:ea typeface="Roboto"/>
                <a:cs typeface="Roboto"/>
                <a:sym typeface="Roboto"/>
              </a:rPr>
              <a:t>The applicants who have property in semi-</a:t>
            </a:r>
            <a:r>
              <a:rPr lang="en-US" sz="1800">
                <a:solidFill>
                  <a:schemeClr val="dk1"/>
                </a:solidFill>
                <a:latin typeface="Roboto"/>
                <a:ea typeface="Roboto"/>
                <a:cs typeface="Roboto"/>
                <a:sym typeface="Roboto"/>
              </a:rPr>
              <a:t>urban area have high chances to get loan.</a:t>
            </a:r>
            <a:endParaRPr sz="1800" b="0" i="0">
              <a:solidFill>
                <a:schemeClr val="dk1"/>
              </a:solidFill>
              <a:latin typeface="Roboto"/>
              <a:ea typeface="Roboto"/>
              <a:cs typeface="Roboto"/>
              <a:sym typeface="Roboto"/>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0" name="Google Shape;190;p15"/>
          <p:cNvSpPr txBox="1"/>
          <p:nvPr/>
        </p:nvSpPr>
        <p:spPr>
          <a:xfrm>
            <a:off x="344127" y="188353"/>
            <a:ext cx="89189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Ordinal Independent Variables Vs Dependent Variables</a:t>
            </a:r>
            <a:r>
              <a:rPr lang="en-US" sz="2000" b="1">
                <a:solidFill>
                  <a:schemeClr val="dk1"/>
                </a:solidFill>
                <a:latin typeface="Calibri"/>
                <a:ea typeface="Calibri"/>
                <a:cs typeface="Calibri"/>
                <a:sym typeface="Calibri"/>
              </a:rPr>
              <a:t>:</a:t>
            </a:r>
            <a:endParaRPr/>
          </a:p>
        </p:txBody>
      </p:sp>
      <p:pic>
        <p:nvPicPr>
          <p:cNvPr id="191" name="Google Shape;191;p15"/>
          <p:cNvPicPr preferRelativeResize="0"/>
          <p:nvPr/>
        </p:nvPicPr>
        <p:blipFill rotWithShape="1">
          <a:blip r:embed="rId3">
            <a:alphaModFix/>
          </a:blip>
          <a:srcRect/>
          <a:stretch/>
        </p:blipFill>
        <p:spPr>
          <a:xfrm>
            <a:off x="80932" y="852255"/>
            <a:ext cx="2922982" cy="2529557"/>
          </a:xfrm>
          <a:prstGeom prst="rect">
            <a:avLst/>
          </a:prstGeom>
          <a:noFill/>
          <a:ln>
            <a:noFill/>
          </a:ln>
        </p:spPr>
      </p:pic>
      <p:pic>
        <p:nvPicPr>
          <p:cNvPr id="192" name="Google Shape;192;p15"/>
          <p:cNvPicPr preferRelativeResize="0"/>
          <p:nvPr/>
        </p:nvPicPr>
        <p:blipFill rotWithShape="1">
          <a:blip r:embed="rId4">
            <a:alphaModFix/>
          </a:blip>
          <a:srcRect/>
          <a:stretch/>
        </p:blipFill>
        <p:spPr>
          <a:xfrm>
            <a:off x="3821240" y="1503694"/>
            <a:ext cx="2922981" cy="2743438"/>
          </a:xfrm>
          <a:prstGeom prst="rect">
            <a:avLst/>
          </a:prstGeom>
          <a:noFill/>
          <a:ln>
            <a:noFill/>
          </a:ln>
        </p:spPr>
      </p:pic>
      <p:pic>
        <p:nvPicPr>
          <p:cNvPr id="193" name="Google Shape;193;p15"/>
          <p:cNvPicPr preferRelativeResize="0"/>
          <p:nvPr/>
        </p:nvPicPr>
        <p:blipFill rotWithShape="1">
          <a:blip r:embed="rId5">
            <a:alphaModFix/>
          </a:blip>
          <a:srcRect/>
          <a:stretch/>
        </p:blipFill>
        <p:spPr>
          <a:xfrm>
            <a:off x="7561547" y="2120440"/>
            <a:ext cx="2922981" cy="27434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6"/>
          <p:cNvSpPr txBox="1"/>
          <p:nvPr/>
        </p:nvSpPr>
        <p:spPr>
          <a:xfrm>
            <a:off x="-35834" y="143457"/>
            <a:ext cx="771303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Numerical Independent Variables Vs Dependent Variables:</a:t>
            </a:r>
            <a:endParaRPr/>
          </a:p>
        </p:txBody>
      </p:sp>
      <p:sp>
        <p:nvSpPr>
          <p:cNvPr id="200" name="Google Shape;200;p16"/>
          <p:cNvSpPr txBox="1"/>
          <p:nvPr/>
        </p:nvSpPr>
        <p:spPr>
          <a:xfrm>
            <a:off x="364764" y="4552759"/>
            <a:ext cx="10581403"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92929"/>
              </a:buClr>
              <a:buSzPts val="1800"/>
              <a:buFont typeface="Arial"/>
              <a:buChar char="•"/>
            </a:pPr>
            <a:r>
              <a:rPr lang="en-US" sz="1800" b="0" i="0">
                <a:solidFill>
                  <a:srgbClr val="292929"/>
                </a:solidFill>
                <a:latin typeface="Arial"/>
                <a:ea typeface="Arial"/>
                <a:cs typeface="Arial"/>
                <a:sym typeface="Arial"/>
              </a:rPr>
              <a:t>It can be inferred that Applicant's income does not affect the chances of loan approval.</a:t>
            </a:r>
            <a:endParaRPr sz="1800" b="0" i="0">
              <a:solidFill>
                <a:srgbClr val="202124"/>
              </a:solidFill>
              <a:latin typeface="Roboto"/>
              <a:ea typeface="Roboto"/>
              <a:cs typeface="Roboto"/>
              <a:sym typeface="Roboto"/>
            </a:endParaRPr>
          </a:p>
          <a:p>
            <a:pPr marL="285750" marR="0" lvl="0" indent="-285750" algn="l" rtl="0">
              <a:spcBef>
                <a:spcPts val="0"/>
              </a:spcBef>
              <a:spcAft>
                <a:spcPts val="0"/>
              </a:spcAft>
              <a:buClr>
                <a:srgbClr val="292929"/>
              </a:buClr>
              <a:buSzPts val="1800"/>
              <a:buFont typeface="Arial"/>
              <a:buChar char="•"/>
            </a:pPr>
            <a:r>
              <a:rPr lang="en-US" sz="1800">
                <a:solidFill>
                  <a:srgbClr val="292929"/>
                </a:solidFill>
                <a:latin typeface="Arial"/>
                <a:ea typeface="Arial"/>
                <a:cs typeface="Arial"/>
                <a:sym typeface="Arial"/>
              </a:rPr>
              <a:t>M</a:t>
            </a:r>
            <a:r>
              <a:rPr lang="en-US" sz="1800" b="0" i="0">
                <a:solidFill>
                  <a:srgbClr val="292929"/>
                </a:solidFill>
                <a:latin typeface="Arial"/>
                <a:ea typeface="Arial"/>
                <a:cs typeface="Arial"/>
                <a:sym typeface="Arial"/>
              </a:rPr>
              <a:t>ay be that most of the applicants don’t have any co-applicant income that is co-applicant income for such applicants is 0 and hence the loan approval </a:t>
            </a:r>
            <a:r>
              <a:rPr lang="en-US" sz="1800">
                <a:solidFill>
                  <a:srgbClr val="292929"/>
                </a:solidFill>
                <a:latin typeface="Arial"/>
                <a:ea typeface="Arial"/>
                <a:cs typeface="Arial"/>
                <a:sym typeface="Arial"/>
              </a:rPr>
              <a:t>does</a:t>
            </a:r>
            <a:r>
              <a:rPr lang="en-US" sz="1800" b="0" i="0">
                <a:solidFill>
                  <a:srgbClr val="292929"/>
                </a:solidFill>
                <a:latin typeface="Arial"/>
                <a:ea typeface="Arial"/>
                <a:cs typeface="Arial"/>
                <a:sym typeface="Arial"/>
              </a:rPr>
              <a:t> not depend on it.</a:t>
            </a:r>
            <a:endParaRPr/>
          </a:p>
          <a:p>
            <a:pPr marL="285750" marR="0" lvl="0" indent="-285750" algn="l" rtl="0">
              <a:spcBef>
                <a:spcPts val="0"/>
              </a:spcBef>
              <a:spcAft>
                <a:spcPts val="0"/>
              </a:spcAft>
              <a:buClr>
                <a:srgbClr val="292929"/>
              </a:buClr>
              <a:buSzPts val="1800"/>
              <a:buFont typeface="Arial"/>
              <a:buChar char="•"/>
            </a:pPr>
            <a:r>
              <a:rPr lang="en-US" sz="1800" b="0" i="0">
                <a:solidFill>
                  <a:srgbClr val="292929"/>
                </a:solidFill>
                <a:latin typeface="Arial"/>
                <a:ea typeface="Arial"/>
                <a:cs typeface="Arial"/>
                <a:sym typeface="Arial"/>
              </a:rPr>
              <a:t>It can be seen that the proportion of approved loans is higher for Low and Average Loan Amount as compared to that of High Loan Amount which supports our hypothesis which we considered that the chances of loan approval will be high when the loan amount is less. </a:t>
            </a:r>
            <a:endParaRPr sz="1800">
              <a:solidFill>
                <a:schemeClr val="dk1"/>
              </a:solidFill>
              <a:latin typeface="Calibri"/>
              <a:ea typeface="Calibri"/>
              <a:cs typeface="Calibri"/>
              <a:sym typeface="Calibri"/>
            </a:endParaRPr>
          </a:p>
        </p:txBody>
      </p:sp>
      <p:pic>
        <p:nvPicPr>
          <p:cNvPr id="201" name="Google Shape;201;p16"/>
          <p:cNvPicPr preferRelativeResize="0"/>
          <p:nvPr/>
        </p:nvPicPr>
        <p:blipFill rotWithShape="1">
          <a:blip r:embed="rId3">
            <a:alphaModFix/>
          </a:blip>
          <a:srcRect/>
          <a:stretch/>
        </p:blipFill>
        <p:spPr>
          <a:xfrm>
            <a:off x="1035570" y="738907"/>
            <a:ext cx="2651990" cy="2690093"/>
          </a:xfrm>
          <a:prstGeom prst="rect">
            <a:avLst/>
          </a:prstGeom>
          <a:noFill/>
          <a:ln>
            <a:noFill/>
          </a:ln>
        </p:spPr>
      </p:pic>
      <p:pic>
        <p:nvPicPr>
          <p:cNvPr id="202" name="Google Shape;202;p16"/>
          <p:cNvPicPr preferRelativeResize="0"/>
          <p:nvPr/>
        </p:nvPicPr>
        <p:blipFill rotWithShape="1">
          <a:blip r:embed="rId4">
            <a:alphaModFix/>
          </a:blip>
          <a:srcRect/>
          <a:stretch/>
        </p:blipFill>
        <p:spPr>
          <a:xfrm>
            <a:off x="4729246" y="1169016"/>
            <a:ext cx="2733508" cy="2690093"/>
          </a:xfrm>
          <a:prstGeom prst="rect">
            <a:avLst/>
          </a:prstGeom>
          <a:noFill/>
          <a:ln>
            <a:noFill/>
          </a:ln>
        </p:spPr>
      </p:pic>
      <p:pic>
        <p:nvPicPr>
          <p:cNvPr id="203" name="Google Shape;203;p16"/>
          <p:cNvPicPr preferRelativeResize="0"/>
          <p:nvPr/>
        </p:nvPicPr>
        <p:blipFill rotWithShape="1">
          <a:blip r:embed="rId5">
            <a:alphaModFix/>
          </a:blip>
          <a:srcRect/>
          <a:stretch/>
        </p:blipFill>
        <p:spPr>
          <a:xfrm>
            <a:off x="8422922" y="1757493"/>
            <a:ext cx="2733508" cy="26900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7"/>
          <p:cNvSpPr txBox="1">
            <a:spLocks noGrp="1"/>
          </p:cNvSpPr>
          <p:nvPr>
            <p:ph type="ctrTitle"/>
          </p:nvPr>
        </p:nvSpPr>
        <p:spPr>
          <a:xfrm>
            <a:off x="914400" y="2130442"/>
            <a:ext cx="103632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8800"/>
              <a:buFont typeface="Calibri"/>
              <a:buNone/>
            </a:pPr>
            <a:r>
              <a:rPr lang="en-US" sz="8800" b="1" i="0" u="sng" strike="noStrike">
                <a:solidFill>
                  <a:srgbClr val="000000"/>
                </a:solidFill>
                <a:latin typeface="Calibri"/>
                <a:ea typeface="Calibri"/>
                <a:cs typeface="Calibri"/>
                <a:sym typeface="Calibri"/>
              </a:rPr>
              <a:t>Data Processing</a:t>
            </a:r>
            <a:endParaRPr sz="8800" u="sn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44137" y="235131"/>
            <a:ext cx="11351624" cy="61395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000" b="1" u="sng"/>
              <a:t>CHECKING THE MISSING/NULL VALUES</a:t>
            </a:r>
            <a:r>
              <a:rPr lang="en-US" b="1"/>
              <a:t>:</a:t>
            </a:r>
            <a:br>
              <a:rPr lang="en-US" b="1"/>
            </a:br>
            <a:endParaRPr sz="2000" b="1"/>
          </a:p>
        </p:txBody>
      </p:sp>
      <p:pic>
        <p:nvPicPr>
          <p:cNvPr id="216" name="Google Shape;216;p18"/>
          <p:cNvPicPr preferRelativeResize="0"/>
          <p:nvPr/>
        </p:nvPicPr>
        <p:blipFill rotWithShape="1">
          <a:blip r:embed="rId3">
            <a:alphaModFix/>
          </a:blip>
          <a:srcRect/>
          <a:stretch/>
        </p:blipFill>
        <p:spPr>
          <a:xfrm>
            <a:off x="444138" y="2612297"/>
            <a:ext cx="3500847" cy="3893006"/>
          </a:xfrm>
          <a:prstGeom prst="rect">
            <a:avLst/>
          </a:prstGeom>
          <a:noFill/>
          <a:ln>
            <a:noFill/>
          </a:ln>
        </p:spPr>
      </p:pic>
      <p:pic>
        <p:nvPicPr>
          <p:cNvPr id="217" name="Google Shape;217;p18"/>
          <p:cNvPicPr preferRelativeResize="0"/>
          <p:nvPr/>
        </p:nvPicPr>
        <p:blipFill rotWithShape="1">
          <a:blip r:embed="rId4">
            <a:alphaModFix/>
          </a:blip>
          <a:srcRect/>
          <a:stretch/>
        </p:blipFill>
        <p:spPr>
          <a:xfrm>
            <a:off x="7074352" y="2617199"/>
            <a:ext cx="3872322" cy="3861981"/>
          </a:xfrm>
          <a:prstGeom prst="rect">
            <a:avLst/>
          </a:prstGeom>
          <a:noFill/>
          <a:ln>
            <a:noFill/>
          </a:ln>
        </p:spPr>
      </p:pic>
      <p:sp>
        <p:nvSpPr>
          <p:cNvPr id="218" name="Google Shape;218;p18"/>
          <p:cNvSpPr txBox="1"/>
          <p:nvPr/>
        </p:nvSpPr>
        <p:spPr>
          <a:xfrm>
            <a:off x="195944" y="2024743"/>
            <a:ext cx="9235440" cy="418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Train data:                                                                            Test data:</a:t>
            </a:r>
            <a:endParaRPr/>
          </a:p>
        </p:txBody>
      </p:sp>
      <p:sp>
        <p:nvSpPr>
          <p:cNvPr id="219" name="Google Shape;219;p18"/>
          <p:cNvSpPr txBox="1"/>
          <p:nvPr/>
        </p:nvSpPr>
        <p:spPr>
          <a:xfrm>
            <a:off x="222069" y="992778"/>
            <a:ext cx="11595463" cy="1293222"/>
          </a:xfrm>
          <a:prstGeom prst="rect">
            <a:avLst/>
          </a:prstGeom>
          <a:noFill/>
          <a:ln>
            <a:noFill/>
          </a:ln>
        </p:spPr>
        <p:txBody>
          <a:bodyPr spcFirstLastPara="1" wrap="square" lIns="91425" tIns="45700" rIns="91425" bIns="45700" anchor="ctr" anchorCtr="0">
            <a:normAutofit fontScale="75000" lnSpcReduction="20000"/>
          </a:bodyPr>
          <a:lstStyle/>
          <a:p>
            <a:pPr marL="0" marR="0" lvl="0" indent="0" algn="l" rtl="0">
              <a:lnSpc>
                <a:spcPct val="100000"/>
              </a:lnSpc>
              <a:spcBef>
                <a:spcPts val="0"/>
              </a:spcBef>
              <a:spcAft>
                <a:spcPts val="0"/>
              </a:spcAft>
              <a:buClr>
                <a:schemeClr val="dk1"/>
              </a:buClr>
              <a:buSzPct val="100000"/>
              <a:buFont typeface="Calibri"/>
              <a:buNone/>
            </a:pPr>
            <a:r>
              <a:rPr lang="en-US" sz="3000">
                <a:solidFill>
                  <a:schemeClr val="dk1"/>
                </a:solidFill>
                <a:latin typeface="Calibri"/>
                <a:ea typeface="Calibri"/>
                <a:cs typeface="Calibri"/>
                <a:sym typeface="Calibri"/>
              </a:rPr>
              <a:t>It is found that both Train and Test data sets consists of null values, which will be treated further during the Preprocessing.</a:t>
            </a:r>
            <a:endParaRPr/>
          </a:p>
          <a:p>
            <a:pPr marL="0" marR="0" lvl="0" indent="0" algn="l" rtl="0">
              <a:lnSpc>
                <a:spcPct val="100000"/>
              </a:lnSpc>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 </a:t>
            </a:r>
            <a:br>
              <a:rPr lang="en-US" sz="4400" b="0" i="0" u="none" strike="noStrike" cap="none">
                <a:solidFill>
                  <a:schemeClr val="dk1"/>
                </a:solidFill>
                <a:latin typeface="Calibri"/>
                <a:ea typeface="Calibri"/>
                <a:cs typeface="Calibri"/>
                <a:sym typeface="Calibri"/>
              </a:rPr>
            </a:b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9"/>
          <p:cNvSpPr txBox="1">
            <a:spLocks noGrp="1"/>
          </p:cNvSpPr>
          <p:nvPr>
            <p:ph type="title"/>
          </p:nvPr>
        </p:nvSpPr>
        <p:spPr>
          <a:xfrm>
            <a:off x="190726" y="861135"/>
            <a:ext cx="10363200" cy="272544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imes New Roman"/>
              <a:buNone/>
            </a:pPr>
            <a:r>
              <a:rPr lang="en-US" sz="1800" b="0">
                <a:latin typeface="Times New Roman"/>
                <a:ea typeface="Times New Roman"/>
                <a:cs typeface="Times New Roman"/>
                <a:sym typeface="Times New Roman"/>
              </a:rPr>
              <a:t>THERE ARE MISSING VALUES IN GENDER, MARRIED, DEPENDENTS, SELF_EMPLOYED, LOAN AMOUNT, LOAN_AMOUNT_TERM, AND CREDIT_HISTORY FEATURES.</a:t>
            </a:r>
            <a:br>
              <a:rPr lang="en-US" sz="1800" b="0">
                <a:latin typeface="Times New Roman"/>
                <a:ea typeface="Times New Roman"/>
                <a:cs typeface="Times New Roman"/>
                <a:sym typeface="Times New Roman"/>
              </a:rPr>
            </a:br>
            <a:r>
              <a:rPr lang="en-US" sz="1800" b="0">
                <a:latin typeface="Times New Roman"/>
                <a:ea typeface="Times New Roman"/>
                <a:cs typeface="Times New Roman"/>
                <a:sym typeface="Times New Roman"/>
              </a:rPr>
              <a:t>WE CAN TREAT THE MISSING VALUES IN ALL THE FEATURES TO BUILD A PERFECT MODEL</a:t>
            </a:r>
            <a:br>
              <a:rPr lang="en-US" sz="1800" b="0">
                <a:latin typeface="Times New Roman"/>
                <a:ea typeface="Times New Roman"/>
                <a:cs typeface="Times New Roman"/>
                <a:sym typeface="Times New Roman"/>
              </a:rPr>
            </a:br>
            <a:r>
              <a:rPr lang="en-US" sz="1800" b="0">
                <a:latin typeface="Times New Roman"/>
                <a:ea typeface="Times New Roman"/>
                <a:cs typeface="Times New Roman"/>
                <a:sym typeface="Times New Roman"/>
              </a:rPr>
              <a:t>WE CAN  FILL THE MISSING VALUES USING THE BELOW OPTIONS:</a:t>
            </a:r>
            <a:br>
              <a:rPr lang="en-US" sz="1800" b="0">
                <a:latin typeface="Times New Roman"/>
                <a:ea typeface="Times New Roman"/>
                <a:cs typeface="Times New Roman"/>
                <a:sym typeface="Times New Roman"/>
              </a:rPr>
            </a:br>
            <a:r>
              <a:rPr lang="en-US" sz="1800" b="0">
                <a:latin typeface="Times New Roman"/>
                <a:ea typeface="Times New Roman"/>
                <a:cs typeface="Times New Roman"/>
                <a:sym typeface="Times New Roman"/>
              </a:rPr>
              <a:t>FOR NUMERICAL VARIABLES: IMPUTATION USING MEAN OR MEDIAN</a:t>
            </a:r>
            <a:br>
              <a:rPr lang="en-US" sz="1800" b="0">
                <a:latin typeface="Times New Roman"/>
                <a:ea typeface="Times New Roman"/>
                <a:cs typeface="Times New Roman"/>
                <a:sym typeface="Times New Roman"/>
              </a:rPr>
            </a:br>
            <a:r>
              <a:rPr lang="en-US" sz="1800" b="0">
                <a:latin typeface="Times New Roman"/>
                <a:ea typeface="Times New Roman"/>
                <a:cs typeface="Times New Roman"/>
                <a:sym typeface="Times New Roman"/>
              </a:rPr>
              <a:t>FOR CATEGORICAL VARIABLES: IMPUTATION USING MODE.</a:t>
            </a:r>
            <a:br>
              <a:rPr lang="en-US" sz="1800" b="0">
                <a:latin typeface="Times New Roman"/>
                <a:ea typeface="Times New Roman"/>
                <a:cs typeface="Times New Roman"/>
                <a:sym typeface="Times New Roman"/>
              </a:rPr>
            </a:br>
            <a:br>
              <a:rPr lang="en-US" sz="1800" b="0">
                <a:latin typeface="Times New Roman"/>
                <a:ea typeface="Times New Roman"/>
                <a:cs typeface="Times New Roman"/>
                <a:sym typeface="Times New Roman"/>
              </a:rPr>
            </a:br>
            <a:r>
              <a:rPr lang="en-US" sz="1800" b="0">
                <a:latin typeface="Times New Roman"/>
                <a:ea typeface="Times New Roman"/>
                <a:cs typeface="Times New Roman"/>
                <a:sym typeface="Times New Roman"/>
              </a:rPr>
              <a:t>WE HAVE PERFORMED THE SAME METHOD FOR BOTH TEST AND TRAIN DATA AND FILLED ALL THE MISSING VALUE</a:t>
            </a:r>
            <a:br>
              <a:rPr lang="en-US" sz="1800" b="0">
                <a:latin typeface="Times New Roman"/>
                <a:ea typeface="Times New Roman"/>
                <a:cs typeface="Times New Roman"/>
                <a:sym typeface="Times New Roman"/>
              </a:rPr>
            </a:br>
            <a:br>
              <a:rPr lang="en-US" sz="1800" b="0">
                <a:latin typeface="Times New Roman"/>
                <a:ea typeface="Times New Roman"/>
                <a:cs typeface="Times New Roman"/>
                <a:sym typeface="Times New Roman"/>
              </a:rPr>
            </a:br>
            <a:br>
              <a:rPr lang="en-US"/>
            </a:br>
            <a:endParaRPr/>
          </a:p>
        </p:txBody>
      </p:sp>
      <p:sp>
        <p:nvSpPr>
          <p:cNvPr id="225" name="Google Shape;225;p19"/>
          <p:cNvSpPr txBox="1">
            <a:spLocks noGrp="1"/>
          </p:cNvSpPr>
          <p:nvPr>
            <p:ph type="body" idx="1"/>
          </p:nvPr>
        </p:nvSpPr>
        <p:spPr>
          <a:xfrm>
            <a:off x="741142" y="224183"/>
            <a:ext cx="10363200" cy="992058"/>
          </a:xfrm>
          <a:prstGeom prst="rect">
            <a:avLst/>
          </a:prstGeom>
          <a:noFill/>
          <a:ln>
            <a:noFill/>
          </a:ln>
        </p:spPr>
        <p:txBody>
          <a:bodyPr spcFirstLastPara="1" wrap="square" lIns="91425" tIns="45700" rIns="91425" bIns="45700" anchor="b" anchorCtr="0">
            <a:normAutofit fontScale="92500" lnSpcReduction="20000"/>
          </a:bodyPr>
          <a:lstStyle/>
          <a:p>
            <a:pPr marL="0" lvl="0" indent="0" algn="ctr" rtl="0">
              <a:spcBef>
                <a:spcPts val="0"/>
              </a:spcBef>
              <a:spcAft>
                <a:spcPts val="0"/>
              </a:spcAft>
              <a:buClr>
                <a:srgbClr val="0C0C0C"/>
              </a:buClr>
              <a:buSzPct val="100000"/>
              <a:buNone/>
            </a:pPr>
            <a:r>
              <a:rPr lang="en-US" sz="3200" b="1" i="0" u="sng" strike="noStrike">
                <a:solidFill>
                  <a:srgbClr val="0C0C0C"/>
                </a:solidFill>
                <a:latin typeface="Arial"/>
                <a:ea typeface="Arial"/>
                <a:cs typeface="Arial"/>
                <a:sym typeface="Arial"/>
              </a:rPr>
              <a:t>Missing/Null value Imputation</a:t>
            </a:r>
            <a:endParaRPr sz="3200" b="0" u="sng">
              <a:solidFill>
                <a:srgbClr val="0C0C0C"/>
              </a:solidFill>
            </a:endParaRPr>
          </a:p>
          <a:p>
            <a:pPr marL="0" lvl="0" indent="0" algn="ctr" rtl="0">
              <a:spcBef>
                <a:spcPts val="370"/>
              </a:spcBef>
              <a:spcAft>
                <a:spcPts val="0"/>
              </a:spcAft>
              <a:buClr>
                <a:srgbClr val="888888"/>
              </a:buClr>
              <a:buSzPct val="100000"/>
              <a:buNone/>
            </a:pPr>
            <a:br>
              <a:rPr lang="en-US"/>
            </a:br>
            <a:endParaRPr/>
          </a:p>
        </p:txBody>
      </p:sp>
      <p:pic>
        <p:nvPicPr>
          <p:cNvPr id="226" name="Google Shape;226;p19"/>
          <p:cNvPicPr preferRelativeResize="0"/>
          <p:nvPr/>
        </p:nvPicPr>
        <p:blipFill rotWithShape="1">
          <a:blip r:embed="rId3">
            <a:alphaModFix/>
          </a:blip>
          <a:srcRect/>
          <a:stretch/>
        </p:blipFill>
        <p:spPr>
          <a:xfrm>
            <a:off x="825622" y="3542189"/>
            <a:ext cx="10173809" cy="1597979"/>
          </a:xfrm>
          <a:prstGeom prst="rect">
            <a:avLst/>
          </a:prstGeom>
          <a:noFill/>
          <a:ln>
            <a:noFill/>
          </a:ln>
        </p:spPr>
      </p:pic>
      <p:pic>
        <p:nvPicPr>
          <p:cNvPr id="227" name="Google Shape;227;p19"/>
          <p:cNvPicPr preferRelativeResize="0"/>
          <p:nvPr/>
        </p:nvPicPr>
        <p:blipFill rotWithShape="1">
          <a:blip r:embed="rId4">
            <a:alphaModFix/>
          </a:blip>
          <a:srcRect/>
          <a:stretch/>
        </p:blipFill>
        <p:spPr>
          <a:xfrm>
            <a:off x="835837" y="5140168"/>
            <a:ext cx="10173809" cy="1493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ctrTitle"/>
          </p:nvPr>
        </p:nvSpPr>
        <p:spPr>
          <a:xfrm>
            <a:off x="1097280" y="758952"/>
            <a:ext cx="10058400" cy="389216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3F3F3F"/>
              </a:buClr>
              <a:buSzPts val="4800"/>
              <a:buFont typeface="Calibri"/>
              <a:buNone/>
            </a:pPr>
            <a:r>
              <a:rPr lang="en-US" sz="4800" b="1" i="1" u="sng">
                <a:solidFill>
                  <a:srgbClr val="3F3F3F"/>
                </a:solidFill>
              </a:rPr>
              <a:t>Business Objective</a:t>
            </a:r>
            <a:r>
              <a:rPr lang="en-US" sz="4800" i="1">
                <a:solidFill>
                  <a:srgbClr val="3F3F3F"/>
                </a:solidFill>
              </a:rPr>
              <a:t>:</a:t>
            </a:r>
            <a:br>
              <a:rPr lang="en-US" sz="4800" i="1">
                <a:solidFill>
                  <a:srgbClr val="595959"/>
                </a:solidFill>
              </a:rPr>
            </a:br>
            <a:br>
              <a:rPr lang="en-US" sz="4800" i="1">
                <a:solidFill>
                  <a:srgbClr val="FFFFFF"/>
                </a:solidFill>
              </a:rPr>
            </a:br>
            <a:r>
              <a:rPr lang="en-US" sz="3600" b="0">
                <a:solidFill>
                  <a:schemeClr val="dk1"/>
                </a:solidFill>
                <a:latin typeface="Arial"/>
                <a:ea typeface="Arial"/>
                <a:cs typeface="Arial"/>
                <a:sym typeface="Arial"/>
              </a:rPr>
              <a:t>To predict the impact of the incident raised by the customer.</a:t>
            </a:r>
            <a:br>
              <a:rPr lang="en-US" sz="3600">
                <a:solidFill>
                  <a:schemeClr val="dk1"/>
                </a:solidFill>
                <a:latin typeface="Calibri"/>
                <a:ea typeface="Calibri"/>
                <a:cs typeface="Calibri"/>
                <a:sym typeface="Calibri"/>
              </a:rPr>
            </a:br>
            <a:endParaRPr sz="3600" i="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txBox="1">
            <a:spLocks noGrp="1"/>
          </p:cNvSpPr>
          <p:nvPr>
            <p:ph type="ctrTitle"/>
          </p:nvPr>
        </p:nvSpPr>
        <p:spPr>
          <a:xfrm>
            <a:off x="914400" y="484187"/>
            <a:ext cx="10363200" cy="118481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t>Dropping</a:t>
            </a:r>
            <a:r>
              <a:rPr lang="en-US" b="1"/>
              <a:t> </a:t>
            </a:r>
            <a:r>
              <a:rPr lang="en-US" b="1" u="sng"/>
              <a:t>the</a:t>
            </a:r>
            <a:r>
              <a:rPr lang="en-US" b="1"/>
              <a:t> </a:t>
            </a:r>
            <a:r>
              <a:rPr lang="en-US" b="1" u="sng"/>
              <a:t>Column</a:t>
            </a:r>
            <a:endParaRPr b="1" u="sng"/>
          </a:p>
        </p:txBody>
      </p:sp>
      <p:sp>
        <p:nvSpPr>
          <p:cNvPr id="233" name="Google Shape;233;p20"/>
          <p:cNvSpPr txBox="1">
            <a:spLocks noGrp="1"/>
          </p:cNvSpPr>
          <p:nvPr>
            <p:ph type="subTitle" idx="1"/>
          </p:nvPr>
        </p:nvSpPr>
        <p:spPr>
          <a:xfrm>
            <a:off x="1367161" y="1676400"/>
            <a:ext cx="8534400" cy="492858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2800"/>
              <a:buNone/>
            </a:pPr>
            <a:r>
              <a:rPr lang="en-US" sz="2800" dirty="0">
                <a:solidFill>
                  <a:srgbClr val="0C0C0C"/>
                </a:solidFill>
              </a:rPr>
              <a:t>We can see that the column Loan-ID does not have any role in building the model, so we are going to drop it from both test and train datasets.</a:t>
            </a:r>
            <a:endParaRPr dirty="0"/>
          </a:p>
          <a:p>
            <a:pPr marL="0" lvl="0" indent="0" algn="l" rtl="0">
              <a:spcBef>
                <a:spcPts val="560"/>
              </a:spcBef>
              <a:spcAft>
                <a:spcPts val="0"/>
              </a:spcAft>
              <a:buClr>
                <a:srgbClr val="888888"/>
              </a:buClr>
              <a:buSzPts val="2800"/>
              <a:buNone/>
            </a:pPr>
            <a:endParaRPr sz="2800" dirty="0">
              <a:solidFill>
                <a:srgbClr val="0C0C0C"/>
              </a:solidFill>
            </a:endParaRPr>
          </a:p>
        </p:txBody>
      </p:sp>
      <p:pic>
        <p:nvPicPr>
          <p:cNvPr id="234" name="Google Shape;234;p20"/>
          <p:cNvPicPr preferRelativeResize="0"/>
          <p:nvPr/>
        </p:nvPicPr>
        <p:blipFill rotWithShape="1">
          <a:blip r:embed="rId3">
            <a:alphaModFix/>
          </a:blip>
          <a:srcRect/>
          <a:stretch/>
        </p:blipFill>
        <p:spPr>
          <a:xfrm>
            <a:off x="1535837" y="3651418"/>
            <a:ext cx="7901125" cy="10182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u="sng"/>
              <a:t>Conversion</a:t>
            </a:r>
            <a:r>
              <a:rPr lang="en-US" b="1"/>
              <a:t> </a:t>
            </a:r>
            <a:r>
              <a:rPr lang="en-US" b="1" u="sng"/>
              <a:t>of</a:t>
            </a:r>
            <a:r>
              <a:rPr lang="en-US" b="1"/>
              <a:t> </a:t>
            </a:r>
            <a:r>
              <a:rPr lang="en-US" b="1" u="sng"/>
              <a:t>categorical</a:t>
            </a:r>
            <a:r>
              <a:rPr lang="en-US" b="1"/>
              <a:t> </a:t>
            </a:r>
            <a:r>
              <a:rPr lang="en-US" b="1" u="sng"/>
              <a:t>data</a:t>
            </a:r>
            <a:r>
              <a:rPr lang="en-US" b="1"/>
              <a:t> </a:t>
            </a:r>
            <a:r>
              <a:rPr lang="en-US" b="1" u="sng"/>
              <a:t>into</a:t>
            </a:r>
            <a:r>
              <a:rPr lang="en-US" b="1"/>
              <a:t> </a:t>
            </a:r>
            <a:r>
              <a:rPr lang="en-US" b="1" u="sng"/>
              <a:t>numerical</a:t>
            </a:r>
            <a:r>
              <a:rPr lang="en-US" b="1"/>
              <a:t> </a:t>
            </a:r>
            <a:r>
              <a:rPr lang="en-US" b="1" u="sng"/>
              <a:t>data</a:t>
            </a:r>
            <a:endParaRPr/>
          </a:p>
        </p:txBody>
      </p:sp>
      <p:pic>
        <p:nvPicPr>
          <p:cNvPr id="241" name="Google Shape;241;p21"/>
          <p:cNvPicPr preferRelativeResize="0"/>
          <p:nvPr/>
        </p:nvPicPr>
        <p:blipFill rotWithShape="1">
          <a:blip r:embed="rId3">
            <a:alphaModFix/>
          </a:blip>
          <a:srcRect/>
          <a:stretch/>
        </p:blipFill>
        <p:spPr>
          <a:xfrm>
            <a:off x="1136342" y="1874385"/>
            <a:ext cx="9445841" cy="1757644"/>
          </a:xfrm>
          <a:prstGeom prst="rect">
            <a:avLst/>
          </a:prstGeom>
          <a:noFill/>
          <a:ln>
            <a:noFill/>
          </a:ln>
        </p:spPr>
      </p:pic>
      <p:pic>
        <p:nvPicPr>
          <p:cNvPr id="242" name="Google Shape;242;p21"/>
          <p:cNvPicPr preferRelativeResize="0"/>
          <p:nvPr/>
        </p:nvPicPr>
        <p:blipFill rotWithShape="1">
          <a:blip r:embed="rId4">
            <a:alphaModFix/>
          </a:blip>
          <a:srcRect/>
          <a:stretch/>
        </p:blipFill>
        <p:spPr>
          <a:xfrm>
            <a:off x="1136343" y="4030462"/>
            <a:ext cx="9445840" cy="198859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2"/>
          <p:cNvSpPr txBox="1">
            <a:spLocks noGrp="1"/>
          </p:cNvSpPr>
          <p:nvPr>
            <p:ph type="ctrTitle"/>
          </p:nvPr>
        </p:nvSpPr>
        <p:spPr>
          <a:xfrm>
            <a:off x="683581" y="97457"/>
            <a:ext cx="10363200" cy="74592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sz="5400" b="1" i="0" u="sng" strike="noStrike">
                <a:latin typeface="Times New Roman"/>
                <a:ea typeface="Times New Roman"/>
                <a:cs typeface="Times New Roman"/>
                <a:sym typeface="Times New Roman"/>
              </a:rPr>
              <a:t>Outlier</a:t>
            </a:r>
            <a:r>
              <a:rPr lang="en-US" sz="5400" b="1" i="0" u="none" strike="noStrike">
                <a:latin typeface="Times New Roman"/>
                <a:ea typeface="Times New Roman"/>
                <a:cs typeface="Times New Roman"/>
                <a:sym typeface="Times New Roman"/>
              </a:rPr>
              <a:t> </a:t>
            </a:r>
            <a:r>
              <a:rPr lang="en-US" sz="5400" b="1" i="0" u="sng" strike="noStrike">
                <a:latin typeface="Times New Roman"/>
                <a:ea typeface="Times New Roman"/>
                <a:cs typeface="Times New Roman"/>
                <a:sym typeface="Times New Roman"/>
              </a:rPr>
              <a:t>Treatment</a:t>
            </a:r>
            <a:endParaRPr sz="5400" u="sng"/>
          </a:p>
        </p:txBody>
      </p:sp>
      <p:sp>
        <p:nvSpPr>
          <p:cNvPr id="248" name="Google Shape;248;p22"/>
          <p:cNvSpPr txBox="1">
            <a:spLocks noGrp="1"/>
          </p:cNvSpPr>
          <p:nvPr>
            <p:ph type="subTitle" idx="1"/>
          </p:nvPr>
        </p:nvSpPr>
        <p:spPr>
          <a:xfrm>
            <a:off x="435007" y="843379"/>
            <a:ext cx="11073412" cy="2041865"/>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spcBef>
                <a:spcPts val="0"/>
              </a:spcBef>
              <a:spcAft>
                <a:spcPts val="0"/>
              </a:spcAft>
              <a:buClr>
                <a:schemeClr val="dk1"/>
              </a:buClr>
              <a:buSzPct val="100000"/>
              <a:buNone/>
            </a:pPr>
            <a:r>
              <a:rPr lang="en-US" sz="5500" b="0" i="0" u="none" strike="noStrike">
                <a:solidFill>
                  <a:schemeClr val="dk1"/>
                </a:solidFill>
                <a:latin typeface="Times New Roman"/>
                <a:ea typeface="Times New Roman"/>
                <a:cs typeface="Times New Roman"/>
                <a:sym typeface="Times New Roman"/>
              </a:rPr>
              <a:t>As we saw earlier in univariate analysis, Loan Amount contains outliers so we have to treat them as the presence of outliers affects the distribution of the data.</a:t>
            </a:r>
            <a:endParaRPr sz="5500" b="0">
              <a:solidFill>
                <a:schemeClr val="dk1"/>
              </a:solidFill>
            </a:endParaRPr>
          </a:p>
          <a:p>
            <a:pPr marL="0" lvl="0" indent="0" algn="l" rtl="0">
              <a:spcBef>
                <a:spcPts val="0"/>
              </a:spcBef>
              <a:spcAft>
                <a:spcPts val="0"/>
              </a:spcAft>
              <a:buClr>
                <a:schemeClr val="dk1"/>
              </a:buClr>
              <a:buSzPct val="100000"/>
              <a:buNone/>
            </a:pPr>
            <a:r>
              <a:rPr lang="en-US" sz="5500" b="0" i="0" u="none" strike="noStrike">
                <a:solidFill>
                  <a:schemeClr val="dk1"/>
                </a:solidFill>
                <a:latin typeface="Times New Roman"/>
                <a:ea typeface="Times New Roman"/>
                <a:cs typeface="Times New Roman"/>
                <a:sym typeface="Times New Roman"/>
              </a:rPr>
              <a:t>Due to these outliers, a  bulk of the data in the loan amount is placed more towards left and the right tail is longer leading to right skewness. </a:t>
            </a:r>
            <a:endParaRPr sz="5500" b="0">
              <a:solidFill>
                <a:schemeClr val="dk1"/>
              </a:solidFill>
            </a:endParaRPr>
          </a:p>
          <a:p>
            <a:pPr marL="0" lvl="0" indent="0" algn="l" rtl="0">
              <a:spcBef>
                <a:spcPts val="0"/>
              </a:spcBef>
              <a:spcAft>
                <a:spcPts val="0"/>
              </a:spcAft>
              <a:buClr>
                <a:schemeClr val="dk1"/>
              </a:buClr>
              <a:buSzPct val="100000"/>
              <a:buNone/>
            </a:pPr>
            <a:r>
              <a:rPr lang="en-US" sz="5500" b="0" i="0" u="none" strike="noStrike">
                <a:solidFill>
                  <a:schemeClr val="dk1"/>
                </a:solidFill>
                <a:latin typeface="Times New Roman"/>
                <a:ea typeface="Times New Roman"/>
                <a:cs typeface="Times New Roman"/>
                <a:sym typeface="Times New Roman"/>
              </a:rPr>
              <a:t>This can be removed by performing the log transformation. It does not affect the smaller values much but reduces the larger values. So, we get a distribution similar to normal distribution.</a:t>
            </a:r>
            <a:endParaRPr sz="5500" b="0">
              <a:solidFill>
                <a:schemeClr val="dk1"/>
              </a:solidFill>
            </a:endParaRPr>
          </a:p>
          <a:p>
            <a:pPr marL="0" lvl="0" indent="0" algn="l" rtl="0">
              <a:spcBef>
                <a:spcPts val="0"/>
              </a:spcBef>
              <a:spcAft>
                <a:spcPts val="0"/>
              </a:spcAft>
              <a:buClr>
                <a:schemeClr val="dk1"/>
              </a:buClr>
              <a:buSzPct val="100000"/>
              <a:buNone/>
            </a:pPr>
            <a:r>
              <a:rPr lang="en-US" sz="5500" b="0" i="0" u="none" strike="noStrike">
                <a:solidFill>
                  <a:schemeClr val="dk1"/>
                </a:solidFill>
                <a:latin typeface="Times New Roman"/>
                <a:ea typeface="Times New Roman"/>
                <a:cs typeface="Times New Roman"/>
                <a:sym typeface="Times New Roman"/>
              </a:rPr>
              <a:t>This is performed on both test as well as train data</a:t>
            </a:r>
            <a:r>
              <a:rPr lang="en-US" sz="5500" b="0" i="0" u="none" strike="noStrike">
                <a:solidFill>
                  <a:srgbClr val="0070C0"/>
                </a:solidFill>
                <a:latin typeface="Times New Roman"/>
                <a:ea typeface="Times New Roman"/>
                <a:cs typeface="Times New Roman"/>
                <a:sym typeface="Times New Roman"/>
              </a:rPr>
              <a:t>.</a:t>
            </a:r>
            <a:endParaRPr sz="5500" b="0"/>
          </a:p>
          <a:p>
            <a:pPr marL="0" lvl="0" indent="0" algn="ctr" rtl="0">
              <a:spcBef>
                <a:spcPts val="208"/>
              </a:spcBef>
              <a:spcAft>
                <a:spcPts val="0"/>
              </a:spcAft>
              <a:buClr>
                <a:srgbClr val="888888"/>
              </a:buClr>
              <a:buSzPct val="100000"/>
              <a:buNone/>
            </a:pPr>
            <a:br>
              <a:rPr lang="en-US"/>
            </a:br>
            <a:endParaRPr/>
          </a:p>
        </p:txBody>
      </p:sp>
      <p:pic>
        <p:nvPicPr>
          <p:cNvPr id="249" name="Google Shape;249;p22"/>
          <p:cNvPicPr preferRelativeResize="0"/>
          <p:nvPr/>
        </p:nvPicPr>
        <p:blipFill rotWithShape="1">
          <a:blip r:embed="rId3">
            <a:alphaModFix/>
          </a:blip>
          <a:srcRect/>
          <a:stretch/>
        </p:blipFill>
        <p:spPr>
          <a:xfrm>
            <a:off x="958789" y="2982895"/>
            <a:ext cx="4190260" cy="3498059"/>
          </a:xfrm>
          <a:prstGeom prst="rect">
            <a:avLst/>
          </a:prstGeom>
          <a:noFill/>
          <a:ln>
            <a:noFill/>
          </a:ln>
        </p:spPr>
      </p:pic>
      <p:pic>
        <p:nvPicPr>
          <p:cNvPr id="250" name="Google Shape;250;p22"/>
          <p:cNvPicPr preferRelativeResize="0"/>
          <p:nvPr/>
        </p:nvPicPr>
        <p:blipFill rotWithShape="1">
          <a:blip r:embed="rId4">
            <a:alphaModFix/>
          </a:blip>
          <a:srcRect/>
          <a:stretch/>
        </p:blipFill>
        <p:spPr>
          <a:xfrm>
            <a:off x="7042952" y="2982895"/>
            <a:ext cx="4190261" cy="34980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ctrTitle"/>
          </p:nvPr>
        </p:nvSpPr>
        <p:spPr>
          <a:xfrm>
            <a:off x="825623" y="-250825"/>
            <a:ext cx="103632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C0C0C"/>
              </a:buClr>
              <a:buSzPts val="4800"/>
              <a:buFont typeface="Times New Roman"/>
              <a:buNone/>
            </a:pPr>
            <a:r>
              <a:rPr lang="en-US" sz="4800" b="1" i="0" u="sng" strike="noStrike">
                <a:solidFill>
                  <a:srgbClr val="0C0C0C"/>
                </a:solidFill>
                <a:latin typeface="Times New Roman"/>
                <a:ea typeface="Times New Roman"/>
                <a:cs typeface="Times New Roman"/>
                <a:sym typeface="Times New Roman"/>
              </a:rPr>
              <a:t>FEATURE</a:t>
            </a:r>
            <a:r>
              <a:rPr lang="en-US" sz="4800" b="1" i="0" u="none" strike="noStrike">
                <a:solidFill>
                  <a:srgbClr val="495526"/>
                </a:solidFill>
                <a:latin typeface="Times New Roman"/>
                <a:ea typeface="Times New Roman"/>
                <a:cs typeface="Times New Roman"/>
                <a:sym typeface="Times New Roman"/>
              </a:rPr>
              <a:t> </a:t>
            </a:r>
            <a:r>
              <a:rPr lang="en-US" sz="4800" b="1" i="0" u="sng" strike="noStrike">
                <a:solidFill>
                  <a:srgbClr val="0C0C0C"/>
                </a:solidFill>
                <a:latin typeface="Times New Roman"/>
                <a:ea typeface="Times New Roman"/>
                <a:cs typeface="Times New Roman"/>
                <a:sym typeface="Times New Roman"/>
              </a:rPr>
              <a:t>ENGINEERING</a:t>
            </a:r>
            <a:endParaRPr sz="4800" b="1" u="sng">
              <a:solidFill>
                <a:srgbClr val="0C0C0C"/>
              </a:solidFill>
            </a:endParaRPr>
          </a:p>
        </p:txBody>
      </p:sp>
      <p:sp>
        <p:nvSpPr>
          <p:cNvPr id="256" name="Google Shape;256;p23"/>
          <p:cNvSpPr txBox="1">
            <a:spLocks noGrp="1"/>
          </p:cNvSpPr>
          <p:nvPr>
            <p:ph type="subTitle" idx="1"/>
          </p:nvPr>
        </p:nvSpPr>
        <p:spPr>
          <a:xfrm>
            <a:off x="-1" y="850037"/>
            <a:ext cx="12393228" cy="1752600"/>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spcBef>
                <a:spcPts val="0"/>
              </a:spcBef>
              <a:spcAft>
                <a:spcPts val="0"/>
              </a:spcAft>
              <a:buClr>
                <a:srgbClr val="888888"/>
              </a:buClr>
              <a:buSzPct val="100000"/>
              <a:buNone/>
            </a:pPr>
            <a:endParaRPr sz="3200" b="0" i="0" dirty="0">
              <a:solidFill>
                <a:schemeClr val="dk1"/>
              </a:solidFill>
              <a:latin typeface="Arial"/>
              <a:ea typeface="Arial"/>
              <a:cs typeface="Arial"/>
              <a:sym typeface="Arial"/>
            </a:endParaRPr>
          </a:p>
          <a:p>
            <a:pPr marL="0" lvl="0" indent="0" algn="ctr" rtl="0">
              <a:spcBef>
                <a:spcPts val="448"/>
              </a:spcBef>
              <a:spcAft>
                <a:spcPts val="0"/>
              </a:spcAft>
              <a:buClr>
                <a:schemeClr val="dk1"/>
              </a:buClr>
              <a:buSzPct val="100000"/>
              <a:buNone/>
            </a:pPr>
            <a:r>
              <a:rPr lang="en-US" sz="3200" b="0" i="0" dirty="0">
                <a:solidFill>
                  <a:schemeClr val="dk1"/>
                </a:solidFill>
                <a:latin typeface="Arial"/>
                <a:ea typeface="Arial"/>
                <a:cs typeface="Arial"/>
                <a:sym typeface="Arial"/>
              </a:rPr>
              <a:t>Based on the basic understanding, we can come up with new features that might affect the target variable. We will create the following one new features:</a:t>
            </a:r>
            <a:endParaRPr dirty="0"/>
          </a:p>
          <a:p>
            <a:pPr marL="0" lvl="0" indent="0" algn="ctr" rtl="0">
              <a:spcBef>
                <a:spcPts val="448"/>
              </a:spcBef>
              <a:spcAft>
                <a:spcPts val="0"/>
              </a:spcAft>
              <a:buClr>
                <a:srgbClr val="0C0C0C"/>
              </a:buClr>
              <a:buSzPct val="100000"/>
              <a:buNone/>
            </a:pPr>
            <a:r>
              <a:rPr lang="en-US" sz="3200" b="1" i="0" dirty="0">
                <a:solidFill>
                  <a:srgbClr val="0C0C0C"/>
                </a:solidFill>
                <a:latin typeface="Content"/>
                <a:ea typeface="Content"/>
                <a:cs typeface="Content"/>
                <a:sym typeface="Content"/>
              </a:rPr>
              <a:t>Total</a:t>
            </a:r>
            <a:r>
              <a:rPr lang="en-US" sz="3200" b="1" i="0" dirty="0">
                <a:solidFill>
                  <a:srgbClr val="FF0000"/>
                </a:solidFill>
                <a:latin typeface="Content"/>
                <a:ea typeface="Content"/>
                <a:cs typeface="Content"/>
                <a:sym typeface="Content"/>
              </a:rPr>
              <a:t> </a:t>
            </a:r>
            <a:r>
              <a:rPr lang="en-US" sz="3200" b="1" i="0" dirty="0">
                <a:solidFill>
                  <a:srgbClr val="0C0C0C"/>
                </a:solidFill>
                <a:latin typeface="Content"/>
                <a:ea typeface="Content"/>
                <a:cs typeface="Content"/>
                <a:sym typeface="Content"/>
              </a:rPr>
              <a:t>Income</a:t>
            </a:r>
            <a:r>
              <a:rPr lang="en-US" sz="3200" b="0" i="0" dirty="0">
                <a:solidFill>
                  <a:srgbClr val="FF0000"/>
                </a:solidFill>
                <a:latin typeface="Content"/>
                <a:ea typeface="Content"/>
                <a:cs typeface="Content"/>
                <a:sym typeface="Content"/>
              </a:rPr>
              <a:t> </a:t>
            </a:r>
            <a:r>
              <a:rPr lang="en-US" sz="3200" b="0" i="0" dirty="0">
                <a:solidFill>
                  <a:schemeClr val="dk1"/>
                </a:solidFill>
                <a:latin typeface="Content"/>
                <a:ea typeface="Content"/>
                <a:cs typeface="Content"/>
                <a:sym typeface="Content"/>
              </a:rPr>
              <a:t>: Applicant Income + </a:t>
            </a:r>
            <a:r>
              <a:rPr lang="en-US" sz="3200" b="0" i="0" dirty="0" err="1">
                <a:solidFill>
                  <a:schemeClr val="dk1"/>
                </a:solidFill>
                <a:latin typeface="Content"/>
                <a:ea typeface="Content"/>
                <a:cs typeface="Content"/>
                <a:sym typeface="Content"/>
              </a:rPr>
              <a:t>Coapplicant</a:t>
            </a:r>
            <a:r>
              <a:rPr lang="en-US" sz="3200" b="0" i="0" dirty="0">
                <a:solidFill>
                  <a:schemeClr val="dk1"/>
                </a:solidFill>
                <a:latin typeface="Content"/>
                <a:ea typeface="Content"/>
                <a:cs typeface="Content"/>
                <a:sym typeface="Content"/>
              </a:rPr>
              <a:t> Income.</a:t>
            </a:r>
            <a:br>
              <a:rPr lang="en-US" sz="3200" b="0" i="0" dirty="0">
                <a:solidFill>
                  <a:schemeClr val="dk1"/>
                </a:solidFill>
                <a:latin typeface="Arial"/>
                <a:ea typeface="Arial"/>
                <a:cs typeface="Arial"/>
                <a:sym typeface="Arial"/>
              </a:rPr>
            </a:br>
            <a:endParaRPr dirty="0"/>
          </a:p>
        </p:txBody>
      </p:sp>
      <p:pic>
        <p:nvPicPr>
          <p:cNvPr id="257" name="Google Shape;257;p23"/>
          <p:cNvPicPr preferRelativeResize="0"/>
          <p:nvPr/>
        </p:nvPicPr>
        <p:blipFill rotWithShape="1">
          <a:blip r:embed="rId3">
            <a:alphaModFix/>
          </a:blip>
          <a:srcRect/>
          <a:stretch/>
        </p:blipFill>
        <p:spPr>
          <a:xfrm>
            <a:off x="1518082" y="2893467"/>
            <a:ext cx="8442663" cy="175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4"/>
          <p:cNvSpPr txBox="1">
            <a:spLocks noGrp="1"/>
          </p:cNvSpPr>
          <p:nvPr>
            <p:ph type="title"/>
          </p:nvPr>
        </p:nvSpPr>
        <p:spPr>
          <a:xfrm>
            <a:off x="609600" y="274637"/>
            <a:ext cx="10972800" cy="755173"/>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dk1"/>
              </a:buClr>
              <a:buSzPct val="157142"/>
              <a:buFont typeface="Calibri"/>
              <a:buNone/>
            </a:pPr>
            <a:r>
              <a:rPr lang="en-US" b="1" u="sng"/>
              <a:t>Normalizing</a:t>
            </a:r>
            <a:r>
              <a:rPr lang="en-US" b="1"/>
              <a:t> </a:t>
            </a:r>
            <a:r>
              <a:rPr lang="en-US" b="1" u="sng"/>
              <a:t>the</a:t>
            </a:r>
            <a:r>
              <a:rPr lang="en-US" b="1"/>
              <a:t> </a:t>
            </a:r>
            <a:r>
              <a:rPr lang="en-US" b="1" u="sng"/>
              <a:t>Data </a:t>
            </a:r>
            <a:br>
              <a:rPr lang="en-US" u="sng"/>
            </a:br>
            <a:br>
              <a:rPr lang="en-US" u="sng"/>
            </a:br>
            <a:r>
              <a:rPr lang="en-US" sz="2800"/>
              <a:t>We have normalized the data using MinMaxScaler. We normalized only those columns which are numerical.</a:t>
            </a:r>
            <a:endParaRPr sz="2800"/>
          </a:p>
        </p:txBody>
      </p:sp>
      <p:pic>
        <p:nvPicPr>
          <p:cNvPr id="264" name="Google Shape;264;p24"/>
          <p:cNvPicPr preferRelativeResize="0"/>
          <p:nvPr/>
        </p:nvPicPr>
        <p:blipFill rotWithShape="1">
          <a:blip r:embed="rId3">
            <a:alphaModFix/>
          </a:blip>
          <a:srcRect/>
          <a:stretch/>
        </p:blipFill>
        <p:spPr>
          <a:xfrm>
            <a:off x="1065321" y="3479760"/>
            <a:ext cx="9658904" cy="142783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2494625" y="2705015"/>
            <a:ext cx="7652552"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0" i="0" u="none" strike="noStrike">
                <a:solidFill>
                  <a:srgbClr val="0C0C0C"/>
                </a:solidFill>
                <a:latin typeface="Times New Roman"/>
                <a:ea typeface="Times New Roman"/>
                <a:cs typeface="Times New Roman"/>
                <a:sym typeface="Times New Roman"/>
              </a:rPr>
              <a:t>   </a:t>
            </a:r>
            <a:r>
              <a:rPr lang="en-US" sz="6600" b="1" i="0" u="sng" strike="noStrike">
                <a:solidFill>
                  <a:srgbClr val="0C0C0C"/>
                </a:solidFill>
                <a:latin typeface="Times New Roman"/>
                <a:ea typeface="Times New Roman"/>
                <a:cs typeface="Times New Roman"/>
                <a:sym typeface="Times New Roman"/>
              </a:rPr>
              <a:t>Model</a:t>
            </a:r>
            <a:r>
              <a:rPr lang="en-US" sz="6600" b="1" i="0" u="sng" strike="noStrike">
                <a:solidFill>
                  <a:srgbClr val="495526"/>
                </a:solidFill>
                <a:latin typeface="Times New Roman"/>
                <a:ea typeface="Times New Roman"/>
                <a:cs typeface="Times New Roman"/>
                <a:sym typeface="Times New Roman"/>
              </a:rPr>
              <a:t> </a:t>
            </a:r>
            <a:r>
              <a:rPr lang="en-US" sz="6600" b="1" u="sng">
                <a:solidFill>
                  <a:srgbClr val="0C0C0C"/>
                </a:solidFill>
                <a:latin typeface="Times New Roman"/>
                <a:ea typeface="Times New Roman"/>
                <a:cs typeface="Times New Roman"/>
                <a:sym typeface="Times New Roman"/>
              </a:rPr>
              <a:t>Summary</a:t>
            </a:r>
            <a:endParaRPr sz="6600" b="1" u="sng">
              <a:solidFill>
                <a:srgbClr val="0C0C0C"/>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ctrTitle"/>
          </p:nvPr>
        </p:nvSpPr>
        <p:spPr>
          <a:xfrm>
            <a:off x="976544" y="212866"/>
            <a:ext cx="10363200" cy="93235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t>Model</a:t>
            </a:r>
            <a:r>
              <a:rPr lang="en-US" b="1"/>
              <a:t> </a:t>
            </a:r>
            <a:r>
              <a:rPr lang="en-US" b="1" u="sng"/>
              <a:t>Summary</a:t>
            </a:r>
            <a:endParaRPr b="1" u="sng"/>
          </a:p>
        </p:txBody>
      </p:sp>
      <p:graphicFrame>
        <p:nvGraphicFramePr>
          <p:cNvPr id="277" name="Google Shape;277;p26"/>
          <p:cNvGraphicFramePr/>
          <p:nvPr/>
        </p:nvGraphicFramePr>
        <p:xfrm>
          <a:off x="763480" y="1242873"/>
          <a:ext cx="10576250" cy="5175700"/>
        </p:xfrm>
        <a:graphic>
          <a:graphicData uri="http://schemas.openxmlformats.org/drawingml/2006/table">
            <a:tbl>
              <a:tblPr firstRow="1" bandRow="1">
                <a:noFill/>
                <a:tableStyleId>{35ABECFD-911B-46F3-822C-4BE442078274}</a:tableStyleId>
              </a:tblPr>
              <a:tblGrid>
                <a:gridCol w="2334975">
                  <a:extLst>
                    <a:ext uri="{9D8B030D-6E8A-4147-A177-3AD203B41FA5}">
                      <a16:colId xmlns:a16="http://schemas.microsoft.com/office/drawing/2014/main" val="20000"/>
                    </a:ext>
                  </a:extLst>
                </a:gridCol>
                <a:gridCol w="1392900">
                  <a:extLst>
                    <a:ext uri="{9D8B030D-6E8A-4147-A177-3AD203B41FA5}">
                      <a16:colId xmlns:a16="http://schemas.microsoft.com/office/drawing/2014/main" val="20001"/>
                    </a:ext>
                  </a:extLst>
                </a:gridCol>
                <a:gridCol w="1560275">
                  <a:extLst>
                    <a:ext uri="{9D8B030D-6E8A-4147-A177-3AD203B41FA5}">
                      <a16:colId xmlns:a16="http://schemas.microsoft.com/office/drawing/2014/main" val="20002"/>
                    </a:ext>
                  </a:extLst>
                </a:gridCol>
                <a:gridCol w="1762700">
                  <a:extLst>
                    <a:ext uri="{9D8B030D-6E8A-4147-A177-3AD203B41FA5}">
                      <a16:colId xmlns:a16="http://schemas.microsoft.com/office/drawing/2014/main" val="20003"/>
                    </a:ext>
                  </a:extLst>
                </a:gridCol>
                <a:gridCol w="1762700">
                  <a:extLst>
                    <a:ext uri="{9D8B030D-6E8A-4147-A177-3AD203B41FA5}">
                      <a16:colId xmlns:a16="http://schemas.microsoft.com/office/drawing/2014/main" val="20004"/>
                    </a:ext>
                  </a:extLst>
                </a:gridCol>
                <a:gridCol w="1762700">
                  <a:extLst>
                    <a:ext uri="{9D8B030D-6E8A-4147-A177-3AD203B41FA5}">
                      <a16:colId xmlns:a16="http://schemas.microsoft.com/office/drawing/2014/main" val="20005"/>
                    </a:ext>
                  </a:extLst>
                </a:gridCol>
              </a:tblGrid>
              <a:tr h="918500">
                <a:tc>
                  <a:txBody>
                    <a:bodyPr/>
                    <a:lstStyle/>
                    <a:p>
                      <a:pPr marL="0" marR="0" lvl="0" indent="0" algn="l" rtl="0">
                        <a:spcBef>
                          <a:spcPts val="0"/>
                        </a:spcBef>
                        <a:spcAft>
                          <a:spcPts val="0"/>
                        </a:spcAft>
                        <a:buNone/>
                      </a:pPr>
                      <a:r>
                        <a:rPr lang="en-US" sz="1800" u="none" strike="noStrike" cap="none"/>
                        <a:t>Model Name</a:t>
                      </a:r>
                      <a:endParaRPr sz="1800"/>
                    </a:p>
                  </a:txBody>
                  <a:tcPr marL="91450" marR="91450" marT="45725" marB="45725"/>
                </a:tc>
                <a:tc>
                  <a:txBody>
                    <a:bodyPr/>
                    <a:lstStyle/>
                    <a:p>
                      <a:pPr marL="0" marR="0" lvl="0" indent="0" algn="l" rtl="0">
                        <a:spcBef>
                          <a:spcPts val="0"/>
                        </a:spcBef>
                        <a:spcAft>
                          <a:spcPts val="0"/>
                        </a:spcAft>
                        <a:buNone/>
                      </a:pPr>
                      <a:r>
                        <a:rPr lang="en-US" sz="1800"/>
                        <a:t>Accuracy</a:t>
                      </a:r>
                      <a:endParaRPr sz="1800"/>
                    </a:p>
                  </a:txBody>
                  <a:tcPr marL="91450" marR="91450" marT="45725" marB="45725"/>
                </a:tc>
                <a:tc>
                  <a:txBody>
                    <a:bodyPr/>
                    <a:lstStyle/>
                    <a:p>
                      <a:pPr marL="0" marR="0" lvl="0" indent="0" algn="l" rtl="0">
                        <a:spcBef>
                          <a:spcPts val="0"/>
                        </a:spcBef>
                        <a:spcAft>
                          <a:spcPts val="0"/>
                        </a:spcAft>
                        <a:buNone/>
                      </a:pPr>
                      <a:r>
                        <a:rPr lang="en-US" sz="1800"/>
                        <a:t>Precision</a:t>
                      </a:r>
                      <a:endParaRPr sz="1800"/>
                    </a:p>
                  </a:txBody>
                  <a:tcPr marL="91450" marR="91450" marT="45725" marB="45725"/>
                </a:tc>
                <a:tc>
                  <a:txBody>
                    <a:bodyPr/>
                    <a:lstStyle/>
                    <a:p>
                      <a:pPr marL="0" marR="0" lvl="0" indent="0" algn="l" rtl="0">
                        <a:spcBef>
                          <a:spcPts val="0"/>
                        </a:spcBef>
                        <a:spcAft>
                          <a:spcPts val="0"/>
                        </a:spcAft>
                        <a:buNone/>
                      </a:pPr>
                      <a:r>
                        <a:rPr lang="en-US" sz="1800"/>
                        <a:t>ROC-AUC Score</a:t>
                      </a:r>
                      <a:endParaRPr sz="1800"/>
                    </a:p>
                  </a:txBody>
                  <a:tcPr marL="91450" marR="91450" marT="45725" marB="45725"/>
                </a:tc>
                <a:tc>
                  <a:txBody>
                    <a:bodyPr/>
                    <a:lstStyle/>
                    <a:p>
                      <a:pPr marL="0" marR="0" lvl="0" indent="0" algn="l" rtl="0">
                        <a:spcBef>
                          <a:spcPts val="0"/>
                        </a:spcBef>
                        <a:spcAft>
                          <a:spcPts val="0"/>
                        </a:spcAft>
                        <a:buNone/>
                      </a:pPr>
                      <a:r>
                        <a:rPr lang="en-US" sz="1800"/>
                        <a:t>F1-Score</a:t>
                      </a:r>
                      <a:endParaRPr sz="1800"/>
                    </a:p>
                  </a:txBody>
                  <a:tcPr marL="91450" marR="91450" marT="45725" marB="45725"/>
                </a:tc>
                <a:tc>
                  <a:txBody>
                    <a:bodyPr/>
                    <a:lstStyle/>
                    <a:p>
                      <a:pPr marL="0" marR="0" lvl="0" indent="0" algn="l" rtl="0">
                        <a:spcBef>
                          <a:spcPts val="0"/>
                        </a:spcBef>
                        <a:spcAft>
                          <a:spcPts val="0"/>
                        </a:spcAft>
                        <a:buNone/>
                      </a:pPr>
                      <a:r>
                        <a:rPr lang="en-US" sz="1800"/>
                        <a:t>Recall</a:t>
                      </a:r>
                      <a:endParaRPr sz="1800"/>
                    </a:p>
                  </a:txBody>
                  <a:tcPr marL="91450" marR="91450" marT="45725" marB="45725"/>
                </a:tc>
                <a:extLst>
                  <a:ext uri="{0D108BD9-81ED-4DB2-BD59-A6C34878D82A}">
                    <a16:rowId xmlns:a16="http://schemas.microsoft.com/office/drawing/2014/main" val="10000"/>
                  </a:ext>
                </a:extLst>
              </a:tr>
              <a:tr h="532150">
                <a:tc>
                  <a:txBody>
                    <a:bodyPr/>
                    <a:lstStyle/>
                    <a:p>
                      <a:pPr marL="0" marR="0" lvl="0" indent="0" algn="l" rtl="0">
                        <a:spcBef>
                          <a:spcPts val="0"/>
                        </a:spcBef>
                        <a:spcAft>
                          <a:spcPts val="0"/>
                        </a:spcAft>
                        <a:buNone/>
                      </a:pPr>
                      <a:r>
                        <a:rPr lang="en-US" sz="1800"/>
                        <a:t>Logistic Regression</a:t>
                      </a:r>
                      <a:endParaRPr sz="1800"/>
                    </a:p>
                  </a:txBody>
                  <a:tcPr marL="91450" marR="91450" marT="45725" marB="45725"/>
                </a:tc>
                <a:tc>
                  <a:txBody>
                    <a:bodyPr/>
                    <a:lstStyle/>
                    <a:p>
                      <a:pPr marL="0" marR="0" lvl="0" indent="0" algn="l" rtl="0">
                        <a:spcBef>
                          <a:spcPts val="0"/>
                        </a:spcBef>
                        <a:spcAft>
                          <a:spcPts val="0"/>
                        </a:spcAft>
                        <a:buNone/>
                      </a:pPr>
                      <a:r>
                        <a:rPr lang="en-US" sz="1800"/>
                        <a:t>0.829268</a:t>
                      </a:r>
                      <a:endParaRPr sz="1800"/>
                    </a:p>
                  </a:txBody>
                  <a:tcPr marL="91450" marR="91450" marT="45725" marB="45725"/>
                </a:tc>
                <a:tc>
                  <a:txBody>
                    <a:bodyPr/>
                    <a:lstStyle/>
                    <a:p>
                      <a:pPr marL="0" marR="0" lvl="0" indent="0" algn="l" rtl="0">
                        <a:spcBef>
                          <a:spcPts val="0"/>
                        </a:spcBef>
                        <a:spcAft>
                          <a:spcPts val="0"/>
                        </a:spcAft>
                        <a:buNone/>
                      </a:pPr>
                      <a:r>
                        <a:rPr lang="en-US" sz="1800"/>
                        <a:t>0.817307</a:t>
                      </a:r>
                      <a:endParaRPr sz="1800"/>
                    </a:p>
                  </a:txBody>
                  <a:tcPr marL="91450" marR="91450" marT="45725" marB="45725"/>
                </a:tc>
                <a:tc>
                  <a:txBody>
                    <a:bodyPr/>
                    <a:lstStyle/>
                    <a:p>
                      <a:pPr marL="0" marR="0" lvl="0" indent="0" algn="l" rtl="0">
                        <a:spcBef>
                          <a:spcPts val="0"/>
                        </a:spcBef>
                        <a:spcAft>
                          <a:spcPts val="0"/>
                        </a:spcAft>
                        <a:buNone/>
                      </a:pPr>
                      <a:r>
                        <a:rPr lang="en-US" sz="1800"/>
                        <a:t>0.724616</a:t>
                      </a:r>
                      <a:endParaRPr sz="1800"/>
                    </a:p>
                  </a:txBody>
                  <a:tcPr marL="91450" marR="91450" marT="45725" marB="45725"/>
                </a:tc>
                <a:tc>
                  <a:txBody>
                    <a:bodyPr/>
                    <a:lstStyle/>
                    <a:p>
                      <a:pPr marL="0" marR="0" lvl="0" indent="0" algn="l" rtl="0">
                        <a:spcBef>
                          <a:spcPts val="0"/>
                        </a:spcBef>
                        <a:spcAft>
                          <a:spcPts val="0"/>
                        </a:spcAft>
                        <a:buNone/>
                      </a:pPr>
                      <a:r>
                        <a:rPr lang="en-US" sz="1800"/>
                        <a:t>0.890052</a:t>
                      </a:r>
                      <a:endParaRPr sz="1800"/>
                    </a:p>
                  </a:txBody>
                  <a:tcPr marL="91450" marR="91450" marT="45725" marB="45725"/>
                </a:tc>
                <a:tc>
                  <a:txBody>
                    <a:bodyPr/>
                    <a:lstStyle/>
                    <a:p>
                      <a:pPr marL="0" marR="0" lvl="0" indent="0" algn="l" rtl="0">
                        <a:spcBef>
                          <a:spcPts val="0"/>
                        </a:spcBef>
                        <a:spcAft>
                          <a:spcPts val="0"/>
                        </a:spcAft>
                        <a:buNone/>
                      </a:pPr>
                      <a:r>
                        <a:rPr lang="en-US" sz="1800"/>
                        <a:t>0.977011</a:t>
                      </a:r>
                      <a:endParaRPr sz="1800"/>
                    </a:p>
                  </a:txBody>
                  <a:tcPr marL="91450" marR="91450" marT="45725" marB="45725"/>
                </a:tc>
                <a:extLst>
                  <a:ext uri="{0D108BD9-81ED-4DB2-BD59-A6C34878D82A}">
                    <a16:rowId xmlns:a16="http://schemas.microsoft.com/office/drawing/2014/main" val="10001"/>
                  </a:ext>
                </a:extLst>
              </a:tr>
              <a:tr h="532150">
                <a:tc>
                  <a:txBody>
                    <a:bodyPr/>
                    <a:lstStyle/>
                    <a:p>
                      <a:pPr marL="0" marR="0" lvl="0" indent="0" algn="l" rtl="0">
                        <a:spcBef>
                          <a:spcPts val="0"/>
                        </a:spcBef>
                        <a:spcAft>
                          <a:spcPts val="0"/>
                        </a:spcAft>
                        <a:buNone/>
                      </a:pPr>
                      <a:r>
                        <a:rPr lang="en-US" sz="1800"/>
                        <a:t>Decision Tree</a:t>
                      </a:r>
                      <a:endParaRPr sz="1800"/>
                    </a:p>
                  </a:txBody>
                  <a:tcPr marL="91450" marR="91450" marT="45725" marB="45725"/>
                </a:tc>
                <a:tc>
                  <a:txBody>
                    <a:bodyPr/>
                    <a:lstStyle/>
                    <a:p>
                      <a:pPr marL="0" marR="0" lvl="0" indent="0" algn="l" rtl="0">
                        <a:spcBef>
                          <a:spcPts val="0"/>
                        </a:spcBef>
                        <a:spcAft>
                          <a:spcPts val="0"/>
                        </a:spcAft>
                        <a:buNone/>
                      </a:pPr>
                      <a:r>
                        <a:rPr lang="en-US" sz="1800"/>
                        <a:t>0.772357</a:t>
                      </a:r>
                      <a:endParaRPr sz="1800"/>
                    </a:p>
                  </a:txBody>
                  <a:tcPr marL="91450" marR="91450" marT="45725" marB="45725"/>
                </a:tc>
                <a:tc>
                  <a:txBody>
                    <a:bodyPr/>
                    <a:lstStyle/>
                    <a:p>
                      <a:pPr marL="0" marR="0" lvl="0" indent="0" algn="l" rtl="0">
                        <a:spcBef>
                          <a:spcPts val="0"/>
                        </a:spcBef>
                        <a:spcAft>
                          <a:spcPts val="0"/>
                        </a:spcAft>
                        <a:buNone/>
                      </a:pPr>
                      <a:r>
                        <a:rPr lang="en-US" sz="1800"/>
                        <a:t>0.794123</a:t>
                      </a:r>
                      <a:endParaRPr sz="1800"/>
                    </a:p>
                  </a:txBody>
                  <a:tcPr marL="91450" marR="91450" marT="45725" marB="45725"/>
                </a:tc>
                <a:tc>
                  <a:txBody>
                    <a:bodyPr/>
                    <a:lstStyle/>
                    <a:p>
                      <a:pPr marL="0" marR="0" lvl="0" indent="0" algn="l" rtl="0">
                        <a:spcBef>
                          <a:spcPts val="0"/>
                        </a:spcBef>
                        <a:spcAft>
                          <a:spcPts val="0"/>
                        </a:spcAft>
                        <a:buNone/>
                      </a:pPr>
                      <a:r>
                        <a:rPr lang="en-US" sz="1800"/>
                        <a:t>0.684386</a:t>
                      </a:r>
                      <a:endParaRPr sz="1800"/>
                    </a:p>
                  </a:txBody>
                  <a:tcPr marL="91450" marR="91450" marT="45725" marB="45725"/>
                </a:tc>
                <a:tc>
                  <a:txBody>
                    <a:bodyPr/>
                    <a:lstStyle/>
                    <a:p>
                      <a:pPr marL="0" marR="0" lvl="0" indent="0" algn="l" rtl="0">
                        <a:spcBef>
                          <a:spcPts val="0"/>
                        </a:spcBef>
                        <a:spcAft>
                          <a:spcPts val="0"/>
                        </a:spcAft>
                        <a:buNone/>
                      </a:pPr>
                      <a:r>
                        <a:rPr lang="en-US" sz="1800"/>
                        <a:t>0.847826</a:t>
                      </a:r>
                      <a:endParaRPr sz="1800"/>
                    </a:p>
                  </a:txBody>
                  <a:tcPr marL="91450" marR="91450" marT="45725" marB="45725"/>
                </a:tc>
                <a:tc>
                  <a:txBody>
                    <a:bodyPr/>
                    <a:lstStyle/>
                    <a:p>
                      <a:pPr marL="0" marR="0" lvl="0" indent="0" algn="l" rtl="0">
                        <a:spcBef>
                          <a:spcPts val="0"/>
                        </a:spcBef>
                        <a:spcAft>
                          <a:spcPts val="0"/>
                        </a:spcAft>
                        <a:buNone/>
                      </a:pPr>
                      <a:r>
                        <a:rPr lang="en-US" sz="1800"/>
                        <a:t>0.896551</a:t>
                      </a:r>
                      <a:endParaRPr sz="1800"/>
                    </a:p>
                  </a:txBody>
                  <a:tcPr marL="91450" marR="91450" marT="45725" marB="45725"/>
                </a:tc>
                <a:extLst>
                  <a:ext uri="{0D108BD9-81ED-4DB2-BD59-A6C34878D82A}">
                    <a16:rowId xmlns:a16="http://schemas.microsoft.com/office/drawing/2014/main" val="10002"/>
                  </a:ext>
                </a:extLst>
              </a:tr>
              <a:tr h="532150">
                <a:tc>
                  <a:txBody>
                    <a:bodyPr/>
                    <a:lstStyle/>
                    <a:p>
                      <a:pPr marL="0" marR="0" lvl="0" indent="0" algn="l" rtl="0">
                        <a:spcBef>
                          <a:spcPts val="0"/>
                        </a:spcBef>
                        <a:spcAft>
                          <a:spcPts val="0"/>
                        </a:spcAft>
                        <a:buNone/>
                      </a:pPr>
                      <a:r>
                        <a:rPr lang="en-US" sz="1800"/>
                        <a:t>Random Forest</a:t>
                      </a:r>
                      <a:endParaRPr sz="1800"/>
                    </a:p>
                  </a:txBody>
                  <a:tcPr marL="91450" marR="91450" marT="45725" marB="45725"/>
                </a:tc>
                <a:tc>
                  <a:txBody>
                    <a:bodyPr/>
                    <a:lstStyle/>
                    <a:p>
                      <a:pPr marL="0" marR="0" lvl="0" indent="0" algn="l" rtl="0">
                        <a:spcBef>
                          <a:spcPts val="0"/>
                        </a:spcBef>
                        <a:spcAft>
                          <a:spcPts val="0"/>
                        </a:spcAft>
                        <a:buNone/>
                      </a:pPr>
                      <a:r>
                        <a:rPr lang="en-US" sz="1800"/>
                        <a:t>0.822398</a:t>
                      </a:r>
                      <a:endParaRPr sz="1800"/>
                    </a:p>
                  </a:txBody>
                  <a:tcPr marL="91450" marR="91450" marT="45725" marB="45725"/>
                </a:tc>
                <a:tc>
                  <a:txBody>
                    <a:bodyPr/>
                    <a:lstStyle/>
                    <a:p>
                      <a:pPr marL="0" marR="0" lvl="0" indent="0" algn="l" rtl="0">
                        <a:spcBef>
                          <a:spcPts val="0"/>
                        </a:spcBef>
                        <a:spcAft>
                          <a:spcPts val="0"/>
                        </a:spcAft>
                        <a:buNone/>
                      </a:pPr>
                      <a:r>
                        <a:rPr lang="en-US" sz="1800"/>
                        <a:t>0.815242</a:t>
                      </a:r>
                      <a:endParaRPr sz="1800"/>
                    </a:p>
                  </a:txBody>
                  <a:tcPr marL="91450" marR="91450" marT="45725" marB="45725"/>
                </a:tc>
                <a:tc>
                  <a:txBody>
                    <a:bodyPr/>
                    <a:lstStyle/>
                    <a:p>
                      <a:pPr marL="0" marR="0" lvl="0" indent="0" algn="l" rtl="0">
                        <a:spcBef>
                          <a:spcPts val="0"/>
                        </a:spcBef>
                        <a:spcAft>
                          <a:spcPts val="0"/>
                        </a:spcAft>
                        <a:buNone/>
                      </a:pPr>
                      <a:r>
                        <a:rPr lang="en-US" sz="1800"/>
                        <a:t>0.738505</a:t>
                      </a:r>
                      <a:endParaRPr sz="1800"/>
                    </a:p>
                  </a:txBody>
                  <a:tcPr marL="91450" marR="91450" marT="45725" marB="45725"/>
                </a:tc>
                <a:tc>
                  <a:txBody>
                    <a:bodyPr/>
                    <a:lstStyle/>
                    <a:p>
                      <a:pPr marL="0" marR="0" lvl="0" indent="0" algn="l" rtl="0">
                        <a:spcBef>
                          <a:spcPts val="0"/>
                        </a:spcBef>
                        <a:spcAft>
                          <a:spcPts val="0"/>
                        </a:spcAft>
                        <a:buNone/>
                      </a:pPr>
                      <a:r>
                        <a:rPr lang="en-US" sz="1800"/>
                        <a:t>0.894736</a:t>
                      </a:r>
                      <a:endParaRPr sz="1800"/>
                    </a:p>
                  </a:txBody>
                  <a:tcPr marL="91450" marR="91450" marT="45725" marB="45725"/>
                </a:tc>
                <a:tc>
                  <a:txBody>
                    <a:bodyPr/>
                    <a:lstStyle/>
                    <a:p>
                      <a:pPr marL="0" marR="0" lvl="0" indent="0" algn="l" rtl="0">
                        <a:spcBef>
                          <a:spcPts val="0"/>
                        </a:spcBef>
                        <a:spcAft>
                          <a:spcPts val="0"/>
                        </a:spcAft>
                        <a:buNone/>
                      </a:pPr>
                      <a:r>
                        <a:rPr lang="en-US" sz="1800"/>
                        <a:t>0.977011</a:t>
                      </a:r>
                      <a:endParaRPr sz="1800"/>
                    </a:p>
                  </a:txBody>
                  <a:tcPr marL="91450" marR="91450" marT="45725" marB="45725"/>
                </a:tc>
                <a:extLst>
                  <a:ext uri="{0D108BD9-81ED-4DB2-BD59-A6C34878D82A}">
                    <a16:rowId xmlns:a16="http://schemas.microsoft.com/office/drawing/2014/main" val="10003"/>
                  </a:ext>
                </a:extLst>
              </a:tr>
              <a:tr h="532150">
                <a:tc>
                  <a:txBody>
                    <a:bodyPr/>
                    <a:lstStyle/>
                    <a:p>
                      <a:pPr marL="0" marR="0" lvl="0" indent="0" algn="l" rtl="0">
                        <a:spcBef>
                          <a:spcPts val="0"/>
                        </a:spcBef>
                        <a:spcAft>
                          <a:spcPts val="0"/>
                        </a:spcAft>
                        <a:buNone/>
                      </a:pPr>
                      <a:r>
                        <a:rPr lang="en-US" sz="1800"/>
                        <a:t>KNN</a:t>
                      </a:r>
                      <a:endParaRPr sz="1800"/>
                    </a:p>
                  </a:txBody>
                  <a:tcPr marL="91450" marR="91450" marT="45725" marB="45725"/>
                </a:tc>
                <a:tc>
                  <a:txBody>
                    <a:bodyPr/>
                    <a:lstStyle/>
                    <a:p>
                      <a:pPr marL="0" marR="0" lvl="0" indent="0" algn="l" rtl="0">
                        <a:spcBef>
                          <a:spcPts val="0"/>
                        </a:spcBef>
                        <a:spcAft>
                          <a:spcPts val="0"/>
                        </a:spcAft>
                        <a:buNone/>
                      </a:pPr>
                      <a:r>
                        <a:rPr lang="en-US" sz="1800"/>
                        <a:t>0.772357</a:t>
                      </a:r>
                      <a:endParaRPr sz="1800"/>
                    </a:p>
                  </a:txBody>
                  <a:tcPr marL="91450" marR="91450" marT="45725" marB="45725"/>
                </a:tc>
                <a:tc>
                  <a:txBody>
                    <a:bodyPr/>
                    <a:lstStyle/>
                    <a:p>
                      <a:pPr marL="0" marR="0" lvl="0" indent="0" algn="l" rtl="0">
                        <a:spcBef>
                          <a:spcPts val="0"/>
                        </a:spcBef>
                        <a:spcAft>
                          <a:spcPts val="0"/>
                        </a:spcAft>
                        <a:buNone/>
                      </a:pPr>
                      <a:r>
                        <a:rPr lang="en-US" sz="1800"/>
                        <a:t>0.770642</a:t>
                      </a:r>
                      <a:endParaRPr sz="1800"/>
                    </a:p>
                  </a:txBody>
                  <a:tcPr marL="91450" marR="91450" marT="45725" marB="45725"/>
                </a:tc>
                <a:tc>
                  <a:txBody>
                    <a:bodyPr/>
                    <a:lstStyle/>
                    <a:p>
                      <a:pPr marL="0" marR="0" lvl="0" indent="0" algn="l" rtl="0">
                        <a:spcBef>
                          <a:spcPts val="0"/>
                        </a:spcBef>
                        <a:spcAft>
                          <a:spcPts val="0"/>
                        </a:spcAft>
                        <a:buNone/>
                      </a:pPr>
                      <a:r>
                        <a:rPr lang="en-US" sz="1800"/>
                        <a:t>0.635536</a:t>
                      </a:r>
                      <a:endParaRPr sz="1800"/>
                    </a:p>
                  </a:txBody>
                  <a:tcPr marL="91450" marR="91450" marT="45725" marB="45725"/>
                </a:tc>
                <a:tc>
                  <a:txBody>
                    <a:bodyPr/>
                    <a:lstStyle/>
                    <a:p>
                      <a:pPr marL="0" marR="0" lvl="0" indent="0" algn="l" rtl="0">
                        <a:spcBef>
                          <a:spcPts val="0"/>
                        </a:spcBef>
                        <a:spcAft>
                          <a:spcPts val="0"/>
                        </a:spcAft>
                        <a:buNone/>
                      </a:pPr>
                      <a:r>
                        <a:rPr lang="en-US" sz="1800"/>
                        <a:t>0.857142</a:t>
                      </a:r>
                      <a:endParaRPr sz="1800"/>
                    </a:p>
                  </a:txBody>
                  <a:tcPr marL="91450" marR="91450" marT="45725" marB="45725"/>
                </a:tc>
                <a:tc>
                  <a:txBody>
                    <a:bodyPr/>
                    <a:lstStyle/>
                    <a:p>
                      <a:pPr marL="0" marR="0" lvl="0" indent="0" algn="l" rtl="0">
                        <a:spcBef>
                          <a:spcPts val="0"/>
                        </a:spcBef>
                        <a:spcAft>
                          <a:spcPts val="0"/>
                        </a:spcAft>
                        <a:buNone/>
                      </a:pPr>
                      <a:r>
                        <a:rPr lang="en-US" sz="1800"/>
                        <a:t>0.965517</a:t>
                      </a:r>
                      <a:endParaRPr sz="1800"/>
                    </a:p>
                  </a:txBody>
                  <a:tcPr marL="91450" marR="91450" marT="45725" marB="45725"/>
                </a:tc>
                <a:extLst>
                  <a:ext uri="{0D108BD9-81ED-4DB2-BD59-A6C34878D82A}">
                    <a16:rowId xmlns:a16="http://schemas.microsoft.com/office/drawing/2014/main" val="10004"/>
                  </a:ext>
                </a:extLst>
              </a:tr>
              <a:tr h="532150">
                <a:tc>
                  <a:txBody>
                    <a:bodyPr/>
                    <a:lstStyle/>
                    <a:p>
                      <a:pPr marL="0" marR="0" lvl="0" indent="0" algn="l" rtl="0">
                        <a:spcBef>
                          <a:spcPts val="0"/>
                        </a:spcBef>
                        <a:spcAft>
                          <a:spcPts val="0"/>
                        </a:spcAft>
                        <a:buNone/>
                      </a:pPr>
                      <a:r>
                        <a:rPr lang="en-US" sz="1800"/>
                        <a:t>SVM</a:t>
                      </a:r>
                      <a:endParaRPr sz="1800"/>
                    </a:p>
                  </a:txBody>
                  <a:tcPr marL="91450" marR="91450" marT="45725" marB="45725"/>
                </a:tc>
                <a:tc>
                  <a:txBody>
                    <a:bodyPr/>
                    <a:lstStyle/>
                    <a:p>
                      <a:pPr marL="0" marR="0" lvl="0" indent="0" algn="l" rtl="0">
                        <a:spcBef>
                          <a:spcPts val="0"/>
                        </a:spcBef>
                        <a:spcAft>
                          <a:spcPts val="0"/>
                        </a:spcAft>
                        <a:buNone/>
                      </a:pPr>
                      <a:r>
                        <a:rPr lang="en-US" sz="1800"/>
                        <a:t>0.817398</a:t>
                      </a:r>
                      <a:endParaRPr sz="1800"/>
                    </a:p>
                  </a:txBody>
                  <a:tcPr marL="91450" marR="91450" marT="45725" marB="45725"/>
                </a:tc>
                <a:tc>
                  <a:txBody>
                    <a:bodyPr/>
                    <a:lstStyle/>
                    <a:p>
                      <a:pPr marL="0" marR="0" lvl="0" indent="0" algn="l" rtl="0">
                        <a:spcBef>
                          <a:spcPts val="0"/>
                        </a:spcBef>
                        <a:spcAft>
                          <a:spcPts val="0"/>
                        </a:spcAft>
                        <a:buNone/>
                      </a:pPr>
                      <a:r>
                        <a:rPr lang="en-US" sz="1800"/>
                        <a:t>0.825242</a:t>
                      </a:r>
                      <a:endParaRPr sz="1800"/>
                    </a:p>
                  </a:txBody>
                  <a:tcPr marL="91450" marR="91450" marT="45725" marB="45725"/>
                </a:tc>
                <a:tc>
                  <a:txBody>
                    <a:bodyPr/>
                    <a:lstStyle/>
                    <a:p>
                      <a:pPr marL="0" marR="0" lvl="0" indent="0" algn="l" rtl="0">
                        <a:spcBef>
                          <a:spcPts val="0"/>
                        </a:spcBef>
                        <a:spcAft>
                          <a:spcPts val="0"/>
                        </a:spcAft>
                        <a:buNone/>
                      </a:pPr>
                      <a:r>
                        <a:rPr lang="en-US" sz="1800"/>
                        <a:t>0.738505</a:t>
                      </a:r>
                      <a:endParaRPr sz="1800"/>
                    </a:p>
                  </a:txBody>
                  <a:tcPr marL="91450" marR="91450" marT="45725" marB="45725"/>
                </a:tc>
                <a:tc>
                  <a:txBody>
                    <a:bodyPr/>
                    <a:lstStyle/>
                    <a:p>
                      <a:pPr marL="0" marR="0" lvl="0" indent="0" algn="l" rtl="0">
                        <a:spcBef>
                          <a:spcPts val="0"/>
                        </a:spcBef>
                        <a:spcAft>
                          <a:spcPts val="0"/>
                        </a:spcAft>
                        <a:buNone/>
                      </a:pPr>
                      <a:r>
                        <a:rPr lang="en-US" sz="1800"/>
                        <a:t>0.894736</a:t>
                      </a:r>
                      <a:endParaRPr sz="1800"/>
                    </a:p>
                  </a:txBody>
                  <a:tcPr marL="91450" marR="91450" marT="45725" marB="45725"/>
                </a:tc>
                <a:tc>
                  <a:txBody>
                    <a:bodyPr/>
                    <a:lstStyle/>
                    <a:p>
                      <a:pPr marL="0" marR="0" lvl="0" indent="0" algn="l" rtl="0">
                        <a:spcBef>
                          <a:spcPts val="0"/>
                        </a:spcBef>
                        <a:spcAft>
                          <a:spcPts val="0"/>
                        </a:spcAft>
                        <a:buNone/>
                      </a:pPr>
                      <a:r>
                        <a:rPr lang="en-US" sz="1800"/>
                        <a:t>0.977011</a:t>
                      </a:r>
                      <a:endParaRPr sz="1800"/>
                    </a:p>
                  </a:txBody>
                  <a:tcPr marL="91450" marR="91450" marT="45725" marB="45725"/>
                </a:tc>
                <a:extLst>
                  <a:ext uri="{0D108BD9-81ED-4DB2-BD59-A6C34878D82A}">
                    <a16:rowId xmlns:a16="http://schemas.microsoft.com/office/drawing/2014/main" val="10005"/>
                  </a:ext>
                </a:extLst>
              </a:tr>
              <a:tr h="532150">
                <a:tc>
                  <a:txBody>
                    <a:bodyPr/>
                    <a:lstStyle/>
                    <a:p>
                      <a:pPr marL="0" marR="0" lvl="0" indent="0" algn="l" rtl="0">
                        <a:spcBef>
                          <a:spcPts val="0"/>
                        </a:spcBef>
                        <a:spcAft>
                          <a:spcPts val="0"/>
                        </a:spcAft>
                        <a:buNone/>
                      </a:pPr>
                      <a:r>
                        <a:rPr lang="en-US" sz="1800"/>
                        <a:t>Naïve Bayes</a:t>
                      </a:r>
                      <a:endParaRPr sz="1800"/>
                    </a:p>
                  </a:txBody>
                  <a:tcPr marL="91450" marR="91450" marT="45725" marB="45725"/>
                </a:tc>
                <a:tc>
                  <a:txBody>
                    <a:bodyPr/>
                    <a:lstStyle/>
                    <a:p>
                      <a:pPr marL="0" marR="0" lvl="0" indent="0" algn="l" rtl="0">
                        <a:spcBef>
                          <a:spcPts val="0"/>
                        </a:spcBef>
                        <a:spcAft>
                          <a:spcPts val="0"/>
                        </a:spcAft>
                        <a:buNone/>
                      </a:pPr>
                      <a:r>
                        <a:rPr lang="en-US" sz="1800"/>
                        <a:t>0.793658</a:t>
                      </a:r>
                      <a:endParaRPr sz="1800"/>
                    </a:p>
                  </a:txBody>
                  <a:tcPr marL="91450" marR="91450" marT="45725" marB="45725"/>
                </a:tc>
                <a:tc>
                  <a:txBody>
                    <a:bodyPr/>
                    <a:lstStyle/>
                    <a:p>
                      <a:pPr marL="0" marR="0" lvl="0" indent="0" algn="l" rtl="0">
                        <a:spcBef>
                          <a:spcPts val="0"/>
                        </a:spcBef>
                        <a:spcAft>
                          <a:spcPts val="0"/>
                        </a:spcAft>
                        <a:buNone/>
                      </a:pPr>
                      <a:r>
                        <a:rPr lang="en-US" sz="1800"/>
                        <a:t>0.811584</a:t>
                      </a:r>
                      <a:endParaRPr sz="1800"/>
                    </a:p>
                  </a:txBody>
                  <a:tcPr marL="91450" marR="91450" marT="45725" marB="45725"/>
                </a:tc>
                <a:tc>
                  <a:txBody>
                    <a:bodyPr/>
                    <a:lstStyle/>
                    <a:p>
                      <a:pPr marL="0" marR="0" lvl="0" indent="0" algn="l" rtl="0">
                        <a:spcBef>
                          <a:spcPts val="0"/>
                        </a:spcBef>
                        <a:spcAft>
                          <a:spcPts val="0"/>
                        </a:spcAft>
                        <a:buNone/>
                      </a:pPr>
                      <a:r>
                        <a:rPr lang="en-US" sz="1800"/>
                        <a:t>0.726283</a:t>
                      </a:r>
                      <a:endParaRPr sz="1800"/>
                    </a:p>
                  </a:txBody>
                  <a:tcPr marL="91450" marR="91450" marT="45725" marB="45725"/>
                </a:tc>
                <a:tc>
                  <a:txBody>
                    <a:bodyPr/>
                    <a:lstStyle/>
                    <a:p>
                      <a:pPr marL="0" marR="0" lvl="0" indent="0" algn="l" rtl="0">
                        <a:spcBef>
                          <a:spcPts val="0"/>
                        </a:spcBef>
                        <a:spcAft>
                          <a:spcPts val="0"/>
                        </a:spcAft>
                        <a:buNone/>
                      </a:pPr>
                      <a:r>
                        <a:rPr lang="en-US" sz="1800"/>
                        <a:t>0.904255</a:t>
                      </a:r>
                      <a:endParaRPr sz="1800"/>
                    </a:p>
                  </a:txBody>
                  <a:tcPr marL="91450" marR="91450" marT="45725" marB="45725"/>
                </a:tc>
                <a:tc>
                  <a:txBody>
                    <a:bodyPr/>
                    <a:lstStyle/>
                    <a:p>
                      <a:pPr marL="0" marR="0" lvl="0" indent="0" algn="l" rtl="0">
                        <a:spcBef>
                          <a:spcPts val="0"/>
                        </a:spcBef>
                        <a:spcAft>
                          <a:spcPts val="0"/>
                        </a:spcAft>
                        <a:buNone/>
                      </a:pPr>
                      <a:r>
                        <a:rPr lang="en-US" sz="1800"/>
                        <a:t>0.977011</a:t>
                      </a:r>
                      <a:endParaRPr sz="1800"/>
                    </a:p>
                  </a:txBody>
                  <a:tcPr marL="91450" marR="91450" marT="45725" marB="45725"/>
                </a:tc>
                <a:extLst>
                  <a:ext uri="{0D108BD9-81ED-4DB2-BD59-A6C34878D82A}">
                    <a16:rowId xmlns:a16="http://schemas.microsoft.com/office/drawing/2014/main" val="10006"/>
                  </a:ext>
                </a:extLst>
              </a:tr>
              <a:tr h="532150">
                <a:tc>
                  <a:txBody>
                    <a:bodyPr/>
                    <a:lstStyle/>
                    <a:p>
                      <a:pPr marL="0" marR="0" lvl="0" indent="0" algn="l" rtl="0">
                        <a:spcBef>
                          <a:spcPts val="0"/>
                        </a:spcBef>
                        <a:spcAft>
                          <a:spcPts val="0"/>
                        </a:spcAft>
                        <a:buNone/>
                      </a:pPr>
                      <a:r>
                        <a:rPr lang="en-US" sz="1800"/>
                        <a:t>XG-Boost</a:t>
                      </a:r>
                      <a:endParaRPr sz="1800"/>
                    </a:p>
                  </a:txBody>
                  <a:tcPr marL="91450" marR="91450" marT="45725" marB="45725"/>
                </a:tc>
                <a:tc>
                  <a:txBody>
                    <a:bodyPr/>
                    <a:lstStyle/>
                    <a:p>
                      <a:pPr marL="0" marR="0" lvl="0" indent="0" algn="l" rtl="0">
                        <a:spcBef>
                          <a:spcPts val="0"/>
                        </a:spcBef>
                        <a:spcAft>
                          <a:spcPts val="0"/>
                        </a:spcAft>
                        <a:buNone/>
                      </a:pPr>
                      <a:r>
                        <a:rPr lang="en-US" sz="1800"/>
                        <a:t>0.756097</a:t>
                      </a:r>
                      <a:endParaRPr sz="1800"/>
                    </a:p>
                  </a:txBody>
                  <a:tcPr marL="91450" marR="91450" marT="45725" marB="45725"/>
                </a:tc>
                <a:tc>
                  <a:txBody>
                    <a:bodyPr/>
                    <a:lstStyle/>
                    <a:p>
                      <a:pPr marL="0" marR="0" lvl="0" indent="0" algn="l" rtl="0">
                        <a:spcBef>
                          <a:spcPts val="0"/>
                        </a:spcBef>
                        <a:spcAft>
                          <a:spcPts val="0"/>
                        </a:spcAft>
                        <a:buNone/>
                      </a:pPr>
                      <a:r>
                        <a:rPr lang="en-US" sz="1800"/>
                        <a:t>0.765294</a:t>
                      </a:r>
                      <a:endParaRPr sz="1800"/>
                    </a:p>
                  </a:txBody>
                  <a:tcPr marL="91450" marR="91450" marT="45725" marB="45725"/>
                </a:tc>
                <a:tc>
                  <a:txBody>
                    <a:bodyPr/>
                    <a:lstStyle/>
                    <a:p>
                      <a:pPr marL="0" marR="0" lvl="0" indent="0" algn="l" rtl="0">
                        <a:spcBef>
                          <a:spcPts val="0"/>
                        </a:spcBef>
                        <a:spcAft>
                          <a:spcPts val="0"/>
                        </a:spcAft>
                        <a:buNone/>
                      </a:pPr>
                      <a:r>
                        <a:rPr lang="en-US" sz="1800"/>
                        <a:t>0.713601</a:t>
                      </a:r>
                      <a:endParaRPr sz="1800"/>
                    </a:p>
                  </a:txBody>
                  <a:tcPr marL="91450" marR="91450" marT="45725" marB="45725"/>
                </a:tc>
                <a:tc>
                  <a:txBody>
                    <a:bodyPr/>
                    <a:lstStyle/>
                    <a:p>
                      <a:pPr marL="0" marR="0" lvl="0" indent="0" algn="l" rtl="0">
                        <a:spcBef>
                          <a:spcPts val="0"/>
                        </a:spcBef>
                        <a:spcAft>
                          <a:spcPts val="0"/>
                        </a:spcAft>
                        <a:buNone/>
                      </a:pPr>
                      <a:r>
                        <a:rPr lang="en-US" sz="1800"/>
                        <a:t>0.825581</a:t>
                      </a:r>
                      <a:endParaRPr sz="1800"/>
                    </a:p>
                  </a:txBody>
                  <a:tcPr marL="91450" marR="91450" marT="45725" marB="45725"/>
                </a:tc>
                <a:tc>
                  <a:txBody>
                    <a:bodyPr/>
                    <a:lstStyle/>
                    <a:p>
                      <a:pPr marL="0" marR="0" lvl="0" indent="0" algn="l" rtl="0">
                        <a:spcBef>
                          <a:spcPts val="0"/>
                        </a:spcBef>
                        <a:spcAft>
                          <a:spcPts val="0"/>
                        </a:spcAft>
                        <a:buNone/>
                      </a:pPr>
                      <a:r>
                        <a:rPr lang="en-US" sz="1800"/>
                        <a:t>0.816091</a:t>
                      </a:r>
                      <a:endParaRPr sz="1800"/>
                    </a:p>
                  </a:txBody>
                  <a:tcPr marL="91450" marR="91450" marT="45725" marB="45725"/>
                </a:tc>
                <a:extLst>
                  <a:ext uri="{0D108BD9-81ED-4DB2-BD59-A6C34878D82A}">
                    <a16:rowId xmlns:a16="http://schemas.microsoft.com/office/drawing/2014/main" val="10007"/>
                  </a:ext>
                </a:extLst>
              </a:tr>
              <a:tr h="532150">
                <a:tc>
                  <a:txBody>
                    <a:bodyPr/>
                    <a:lstStyle/>
                    <a:p>
                      <a:pPr marL="0" marR="0" lvl="0" indent="0" algn="l" rtl="0">
                        <a:spcBef>
                          <a:spcPts val="0"/>
                        </a:spcBef>
                        <a:spcAft>
                          <a:spcPts val="0"/>
                        </a:spcAft>
                        <a:buNone/>
                      </a:pPr>
                      <a:r>
                        <a:rPr lang="en-US" sz="1800"/>
                        <a:t>Neural Network</a:t>
                      </a:r>
                      <a:endParaRPr sz="1800"/>
                    </a:p>
                  </a:txBody>
                  <a:tcPr marL="91450" marR="91450" marT="45725" marB="45725"/>
                </a:tc>
                <a:tc>
                  <a:txBody>
                    <a:bodyPr/>
                    <a:lstStyle/>
                    <a:p>
                      <a:pPr marL="0" marR="0" lvl="0" indent="0" algn="l" rtl="0">
                        <a:spcBef>
                          <a:spcPts val="0"/>
                        </a:spcBef>
                        <a:spcAft>
                          <a:spcPts val="0"/>
                        </a:spcAft>
                        <a:buNone/>
                      </a:pPr>
                      <a:r>
                        <a:rPr lang="en-US" sz="1800"/>
                        <a:t>0.793268</a:t>
                      </a:r>
                      <a:endParaRPr sz="1800"/>
                    </a:p>
                  </a:txBody>
                  <a:tcPr marL="91450" marR="91450" marT="45725" marB="45725"/>
                </a:tc>
                <a:tc>
                  <a:txBody>
                    <a:bodyPr/>
                    <a:lstStyle/>
                    <a:p>
                      <a:pPr marL="0" marR="0" lvl="0" indent="0" algn="l" rtl="0">
                        <a:spcBef>
                          <a:spcPts val="0"/>
                        </a:spcBef>
                        <a:spcAft>
                          <a:spcPts val="0"/>
                        </a:spcAft>
                        <a:buNone/>
                      </a:pPr>
                      <a:r>
                        <a:rPr lang="en-US" sz="1800"/>
                        <a:t>0.817307</a:t>
                      </a:r>
                      <a:endParaRPr sz="1800"/>
                    </a:p>
                  </a:txBody>
                  <a:tcPr marL="91450" marR="91450" marT="45725" marB="45725"/>
                </a:tc>
                <a:tc>
                  <a:txBody>
                    <a:bodyPr/>
                    <a:lstStyle/>
                    <a:p>
                      <a:pPr marL="0" marR="0" lvl="0" indent="0" algn="l" rtl="0">
                        <a:spcBef>
                          <a:spcPts val="0"/>
                        </a:spcBef>
                        <a:spcAft>
                          <a:spcPts val="0"/>
                        </a:spcAft>
                        <a:buNone/>
                      </a:pPr>
                      <a:r>
                        <a:rPr lang="en-US" sz="1800"/>
                        <a:t>0.724616</a:t>
                      </a:r>
                      <a:endParaRPr sz="1800"/>
                    </a:p>
                  </a:txBody>
                  <a:tcPr marL="91450" marR="91450" marT="45725" marB="45725"/>
                </a:tc>
                <a:tc>
                  <a:txBody>
                    <a:bodyPr/>
                    <a:lstStyle/>
                    <a:p>
                      <a:pPr marL="0" marR="0" lvl="0" indent="0" algn="l" rtl="0">
                        <a:spcBef>
                          <a:spcPts val="0"/>
                        </a:spcBef>
                        <a:spcAft>
                          <a:spcPts val="0"/>
                        </a:spcAft>
                        <a:buNone/>
                      </a:pPr>
                      <a:r>
                        <a:rPr lang="en-US" sz="1800"/>
                        <a:t>0.890052</a:t>
                      </a:r>
                      <a:endParaRPr sz="1800"/>
                    </a:p>
                  </a:txBody>
                  <a:tcPr marL="91450" marR="91450" marT="45725" marB="45725"/>
                </a:tc>
                <a:tc>
                  <a:txBody>
                    <a:bodyPr/>
                    <a:lstStyle/>
                    <a:p>
                      <a:pPr marL="0" marR="0" lvl="0" indent="0" algn="l" rtl="0">
                        <a:spcBef>
                          <a:spcPts val="0"/>
                        </a:spcBef>
                        <a:spcAft>
                          <a:spcPts val="0"/>
                        </a:spcAft>
                        <a:buNone/>
                      </a:pPr>
                      <a:r>
                        <a:rPr lang="en-US" sz="1800"/>
                        <a:t>0.977011</a:t>
                      </a:r>
                      <a:endParaRPr sz="1800"/>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7"/>
          <p:cNvSpPr txBox="1">
            <a:spLocks noGrp="1"/>
          </p:cNvSpPr>
          <p:nvPr>
            <p:ph type="ctrTitle"/>
          </p:nvPr>
        </p:nvSpPr>
        <p:spPr>
          <a:xfrm>
            <a:off x="816746" y="186233"/>
            <a:ext cx="103632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t>Model Summary</a:t>
            </a:r>
            <a:endParaRPr b="1" u="sng"/>
          </a:p>
        </p:txBody>
      </p:sp>
      <p:sp>
        <p:nvSpPr>
          <p:cNvPr id="283" name="Google Shape;283;p27"/>
          <p:cNvSpPr txBox="1">
            <a:spLocks noGrp="1"/>
          </p:cNvSpPr>
          <p:nvPr>
            <p:ph type="subTitle" idx="1"/>
          </p:nvPr>
        </p:nvSpPr>
        <p:spPr>
          <a:xfrm>
            <a:off x="816746" y="2563427"/>
            <a:ext cx="10759736" cy="17311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F3F3F"/>
              </a:buClr>
              <a:buSzPts val="2400"/>
              <a:buNone/>
            </a:pPr>
            <a:r>
              <a:rPr lang="en-US" sz="2400" dirty="0">
                <a:solidFill>
                  <a:srgbClr val="3F3F3F"/>
                </a:solidFill>
              </a:rPr>
              <a:t>        After building all the models we can conclude that the Logistic Regression model has upper hand as compared to other models.</a:t>
            </a:r>
            <a:endParaRPr dirty="0"/>
          </a:p>
          <a:p>
            <a:pPr marL="0" lvl="0" indent="0" algn="l" rtl="0">
              <a:spcBef>
                <a:spcPts val="480"/>
              </a:spcBef>
              <a:spcAft>
                <a:spcPts val="0"/>
              </a:spcAft>
              <a:buClr>
                <a:srgbClr val="3F3F3F"/>
              </a:buClr>
              <a:buSzPts val="2400"/>
              <a:buNone/>
            </a:pPr>
            <a:r>
              <a:rPr lang="en-US" sz="2400" dirty="0">
                <a:solidFill>
                  <a:srgbClr val="3F3F3F"/>
                </a:solidFill>
              </a:rPr>
              <a:t>        So, we can conclude that Logistic Regression model is best fit model for given data set.</a:t>
            </a:r>
            <a:endParaRPr dirty="0"/>
          </a:p>
          <a:p>
            <a:pPr marL="0" lvl="0" indent="0" algn="l" rtl="0">
              <a:spcBef>
                <a:spcPts val="480"/>
              </a:spcBef>
              <a:spcAft>
                <a:spcPts val="0"/>
              </a:spcAft>
              <a:buClr>
                <a:srgbClr val="888888"/>
              </a:buClr>
              <a:buSzPts val="2400"/>
              <a:buNone/>
            </a:pP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ctrTitle"/>
          </p:nvPr>
        </p:nvSpPr>
        <p:spPr>
          <a:xfrm>
            <a:off x="914400" y="142044"/>
            <a:ext cx="10363200" cy="47051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u="sng"/>
              <a:t>Model Deployment</a:t>
            </a:r>
            <a:endParaRPr b="1" u="sng"/>
          </a:p>
        </p:txBody>
      </p:sp>
      <p:sp>
        <p:nvSpPr>
          <p:cNvPr id="290" name="Google Shape;290;p28"/>
          <p:cNvSpPr txBox="1">
            <a:spLocks noGrp="1"/>
          </p:cNvSpPr>
          <p:nvPr>
            <p:ph type="subTitle" idx="1"/>
          </p:nvPr>
        </p:nvSpPr>
        <p:spPr>
          <a:xfrm>
            <a:off x="790113" y="1251751"/>
            <a:ext cx="10111666" cy="534011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292" name="Google Shape;292;p28"/>
          <p:cNvPicPr preferRelativeResize="0"/>
          <p:nvPr/>
        </p:nvPicPr>
        <p:blipFill rotWithShape="1">
          <a:blip r:embed="rId3">
            <a:alphaModFix/>
          </a:blip>
          <a:srcRect/>
          <a:stretch/>
        </p:blipFill>
        <p:spPr>
          <a:xfrm>
            <a:off x="3131128" y="901392"/>
            <a:ext cx="6026728" cy="58145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t>Problems Faced</a:t>
            </a:r>
            <a:endParaRPr b="1" u="sng"/>
          </a:p>
        </p:txBody>
      </p:sp>
      <p:sp>
        <p:nvSpPr>
          <p:cNvPr id="298" name="Google Shape;298;p29"/>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Data Processing</a:t>
            </a:r>
            <a:endParaRPr/>
          </a:p>
          <a:p>
            <a:pPr marL="342900" lvl="0" indent="-342900" algn="l" rtl="0">
              <a:spcBef>
                <a:spcPts val="640"/>
              </a:spcBef>
              <a:spcAft>
                <a:spcPts val="0"/>
              </a:spcAft>
              <a:buClr>
                <a:schemeClr val="dk1"/>
              </a:buClr>
              <a:buSzPts val="3200"/>
              <a:buChar char="•"/>
            </a:pPr>
            <a:r>
              <a:rPr lang="en-US"/>
              <a:t>Feature Engineering</a:t>
            </a:r>
            <a:endParaRPr/>
          </a:p>
          <a:p>
            <a:pPr marL="342900" lvl="0" indent="-342900" algn="l" rtl="0">
              <a:spcBef>
                <a:spcPts val="640"/>
              </a:spcBef>
              <a:spcAft>
                <a:spcPts val="0"/>
              </a:spcAft>
              <a:buClr>
                <a:schemeClr val="dk1"/>
              </a:buClr>
              <a:buSzPts val="3200"/>
              <a:buChar char="•"/>
            </a:pPr>
            <a:r>
              <a:rPr lang="en-US"/>
              <a:t>Model Building</a:t>
            </a:r>
            <a:endParaRPr/>
          </a:p>
          <a:p>
            <a:pPr marL="342900" lvl="0" indent="-342900" algn="l" rtl="0">
              <a:spcBef>
                <a:spcPts val="640"/>
              </a:spcBef>
              <a:spcAft>
                <a:spcPts val="0"/>
              </a:spcAft>
              <a:buClr>
                <a:schemeClr val="dk1"/>
              </a:buClr>
              <a:buSzPts val="3200"/>
              <a:buChar char="•"/>
            </a:pPr>
            <a:r>
              <a:rPr lang="en-US"/>
              <a:t>Deployment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3"/>
          <p:cNvPicPr preferRelativeResize="0"/>
          <p:nvPr/>
        </p:nvPicPr>
        <p:blipFill rotWithShape="1">
          <a:blip r:embed="rId3">
            <a:alphaModFix/>
          </a:blip>
          <a:srcRect/>
          <a:stretch/>
        </p:blipFill>
        <p:spPr>
          <a:xfrm>
            <a:off x="4133580" y="931137"/>
            <a:ext cx="2628899" cy="5686426"/>
          </a:xfrm>
          <a:prstGeom prst="rect">
            <a:avLst/>
          </a:prstGeom>
          <a:noFill/>
          <a:ln>
            <a:noFill/>
          </a:ln>
        </p:spPr>
      </p:pic>
      <p:sp>
        <p:nvSpPr>
          <p:cNvPr id="97" name="Google Shape;97;p3"/>
          <p:cNvSpPr/>
          <p:nvPr/>
        </p:nvSpPr>
        <p:spPr>
          <a:xfrm>
            <a:off x="356779" y="281574"/>
            <a:ext cx="3314699" cy="900113"/>
          </a:xfrm>
          <a:prstGeom prst="rect">
            <a:avLst/>
          </a:prstGeom>
          <a:solidFill>
            <a:schemeClr val="accent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lt1"/>
                </a:solidFill>
                <a:latin typeface="Calibri"/>
                <a:ea typeface="Calibri"/>
                <a:cs typeface="Calibri"/>
                <a:sym typeface="Calibri"/>
              </a:rPr>
              <a:t>PROJECT FLOW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0"/>
          <p:cNvSpPr txBox="1">
            <a:spLocks noGrp="1"/>
          </p:cNvSpPr>
          <p:nvPr>
            <p:ph type="ctrTitle"/>
          </p:nvPr>
        </p:nvSpPr>
        <p:spPr>
          <a:xfrm>
            <a:off x="914400" y="-250825"/>
            <a:ext cx="103632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t>How we overcame</a:t>
            </a:r>
            <a:endParaRPr/>
          </a:p>
        </p:txBody>
      </p:sp>
      <p:sp>
        <p:nvSpPr>
          <p:cNvPr id="305" name="Google Shape;305;p30"/>
          <p:cNvSpPr txBox="1">
            <a:spLocks noGrp="1"/>
          </p:cNvSpPr>
          <p:nvPr>
            <p:ph type="subTitle" idx="1"/>
          </p:nvPr>
        </p:nvSpPr>
        <p:spPr>
          <a:xfrm>
            <a:off x="263236" y="1939635"/>
            <a:ext cx="11776364" cy="4017819"/>
          </a:xfrm>
          <a:prstGeom prst="rect">
            <a:avLst/>
          </a:prstGeom>
          <a:noFill/>
          <a:ln>
            <a:noFill/>
          </a:ln>
        </p:spPr>
        <p:txBody>
          <a:bodyPr spcFirstLastPara="1" wrap="square" lIns="91425" tIns="45700" rIns="91425" bIns="45700" anchor="t" anchorCtr="0">
            <a:normAutofit/>
          </a:bodyPr>
          <a:lstStyle/>
          <a:p>
            <a:pPr marL="914400" lvl="1" indent="-457200" algn="l" rtl="0">
              <a:spcBef>
                <a:spcPts val="0"/>
              </a:spcBef>
              <a:spcAft>
                <a:spcPts val="0"/>
              </a:spcAft>
              <a:buClr>
                <a:schemeClr val="dk1"/>
              </a:buClr>
              <a:buSzPts val="2800"/>
              <a:buFont typeface="Arial"/>
              <a:buChar char="•"/>
            </a:pPr>
            <a:r>
              <a:rPr lang="en-US">
                <a:solidFill>
                  <a:schemeClr val="dk1"/>
                </a:solidFill>
              </a:rPr>
              <a:t>Case study from Analytics Vidya Portal</a:t>
            </a:r>
            <a:endParaRPr/>
          </a:p>
          <a:p>
            <a:pPr marL="914400" lvl="1" indent="-457200" algn="l" rtl="0">
              <a:spcBef>
                <a:spcPts val="560"/>
              </a:spcBef>
              <a:spcAft>
                <a:spcPts val="0"/>
              </a:spcAft>
              <a:buClr>
                <a:schemeClr val="dk1"/>
              </a:buClr>
              <a:buSzPts val="2800"/>
              <a:buFont typeface="Arial"/>
              <a:buChar char="•"/>
            </a:pPr>
            <a:r>
              <a:rPr lang="en-US">
                <a:solidFill>
                  <a:schemeClr val="dk1"/>
                </a:solidFill>
              </a:rPr>
              <a:t>Research on Google </a:t>
            </a:r>
            <a:endParaRPr/>
          </a:p>
          <a:p>
            <a:pPr marL="914400" lvl="1" indent="-457200" algn="l" rtl="0">
              <a:spcBef>
                <a:spcPts val="560"/>
              </a:spcBef>
              <a:spcAft>
                <a:spcPts val="0"/>
              </a:spcAft>
              <a:buClr>
                <a:schemeClr val="dk1"/>
              </a:buClr>
              <a:buSzPts val="2800"/>
              <a:buFont typeface="Arial"/>
              <a:buChar char="•"/>
            </a:pPr>
            <a:r>
              <a:rPr lang="en-US">
                <a:solidFill>
                  <a:schemeClr val="dk1"/>
                </a:solidFill>
              </a:rPr>
              <a:t>Read multiple articles on towardsdatascience.com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1"/>
          <p:cNvSpPr txBox="1">
            <a:spLocks noGrp="1"/>
          </p:cNvSpPr>
          <p:nvPr>
            <p:ph type="title"/>
          </p:nvPr>
        </p:nvSpPr>
        <p:spPr>
          <a:xfrm>
            <a:off x="609600" y="22860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Calibri"/>
              <a:buNone/>
            </a:pPr>
            <a:r>
              <a:rPr lang="en-US" sz="8000" b="1"/>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ctrTitle"/>
          </p:nvPr>
        </p:nvSpPr>
        <p:spPr>
          <a:xfrm>
            <a:off x="953588" y="600888"/>
            <a:ext cx="10363200" cy="514676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C0C0C"/>
              </a:buClr>
              <a:buSzPts val="3600"/>
              <a:buFont typeface="Calibri"/>
              <a:buNone/>
            </a:pPr>
            <a:r>
              <a:rPr lang="en-US" sz="3600" b="1">
                <a:solidFill>
                  <a:srgbClr val="0C0C0C"/>
                </a:solidFill>
              </a:rPr>
              <a:t>                        </a:t>
            </a:r>
            <a:r>
              <a:rPr lang="en-US" sz="3600" b="1" u="sng">
                <a:solidFill>
                  <a:srgbClr val="0C0C0C"/>
                </a:solidFill>
              </a:rPr>
              <a:t>HYPOTHESIS GENERATION</a:t>
            </a:r>
            <a:r>
              <a:rPr lang="en-US" sz="3600" b="1">
                <a:solidFill>
                  <a:srgbClr val="0C0C0C"/>
                </a:solidFill>
              </a:rPr>
              <a:t>:</a:t>
            </a:r>
            <a:br>
              <a:rPr lang="en-US" sz="3600" b="1">
                <a:solidFill>
                  <a:srgbClr val="0C0C0C"/>
                </a:solidFill>
              </a:rPr>
            </a:br>
            <a:br>
              <a:rPr lang="en-US" sz="2400"/>
            </a:br>
            <a:r>
              <a:rPr lang="en-US" sz="2400"/>
              <a:t>Below are some of the factors which can be affect the Loan Approval prediction :</a:t>
            </a:r>
            <a:br>
              <a:rPr lang="en-US" sz="2400"/>
            </a:br>
            <a:br>
              <a:rPr lang="en-US" sz="2400"/>
            </a:br>
            <a:r>
              <a:rPr lang="en-US" sz="2400"/>
              <a:t>1.</a:t>
            </a:r>
            <a:r>
              <a:rPr lang="en-US" sz="2400" b="1"/>
              <a:t>SALARY</a:t>
            </a:r>
            <a:r>
              <a:rPr lang="en-US" sz="2400"/>
              <a:t> : Applicants with high salary/Income have higher chances of loan approval. </a:t>
            </a:r>
            <a:br>
              <a:rPr lang="en-US" sz="2400"/>
            </a:br>
            <a:r>
              <a:rPr lang="en-US" sz="2400"/>
              <a:t>2.</a:t>
            </a:r>
            <a:r>
              <a:rPr lang="en-US" sz="2400" b="1"/>
              <a:t>CREDIT HISTORY </a:t>
            </a:r>
            <a:r>
              <a:rPr lang="en-US" sz="2400"/>
              <a:t>: Applicants who have good loan repayment history have high chances of loan approval.</a:t>
            </a:r>
            <a:br>
              <a:rPr lang="en-US" sz="2400"/>
            </a:br>
            <a:r>
              <a:rPr lang="en-US" sz="2400"/>
              <a:t>3.</a:t>
            </a:r>
            <a:r>
              <a:rPr lang="en-US" sz="2400" b="1"/>
              <a:t>LOAN AMOUNT </a:t>
            </a:r>
            <a:r>
              <a:rPr lang="en-US" sz="2400"/>
              <a:t>: Lesser the loan amount ,higher is the approval rate. </a:t>
            </a:r>
            <a:br>
              <a:rPr lang="en-US" sz="2400"/>
            </a:br>
            <a:r>
              <a:rPr lang="en-US" sz="2400"/>
              <a:t>4.</a:t>
            </a:r>
            <a:r>
              <a:rPr lang="en-US" sz="2400" b="1"/>
              <a:t>LOAN TERM</a:t>
            </a:r>
            <a:r>
              <a:rPr lang="en-US" sz="2400"/>
              <a:t>: lesser the loan term, higher the chances of approval. </a:t>
            </a:r>
            <a:br>
              <a:rPr lang="en-US" sz="2400"/>
            </a:b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14292" y="2201092"/>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u="sng"/>
              <a:t>DATA</a:t>
            </a:r>
            <a:r>
              <a:rPr lang="en-US" b="1"/>
              <a:t> </a:t>
            </a:r>
            <a:r>
              <a:rPr lang="en-US" b="1" u="sng"/>
              <a:t>UNDERSTANDING</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287383" y="0"/>
            <a:ext cx="11558587" cy="68579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br>
              <a:rPr lang="en-US">
                <a:solidFill>
                  <a:schemeClr val="dk1"/>
                </a:solidFill>
              </a:rPr>
            </a:br>
            <a:r>
              <a:rPr lang="en-US">
                <a:solidFill>
                  <a:schemeClr val="dk1"/>
                </a:solidFill>
              </a:rPr>
              <a:t> </a:t>
            </a:r>
            <a:endParaRPr/>
          </a:p>
        </p:txBody>
      </p:sp>
      <p:pic>
        <p:nvPicPr>
          <p:cNvPr id="116" name="Google Shape;116;p6"/>
          <p:cNvPicPr preferRelativeResize="0"/>
          <p:nvPr/>
        </p:nvPicPr>
        <p:blipFill rotWithShape="1">
          <a:blip r:embed="rId3">
            <a:alphaModFix/>
          </a:blip>
          <a:srcRect/>
          <a:stretch/>
        </p:blipFill>
        <p:spPr>
          <a:xfrm>
            <a:off x="1380581" y="3814356"/>
            <a:ext cx="4362451" cy="2873827"/>
          </a:xfrm>
          <a:prstGeom prst="rect">
            <a:avLst/>
          </a:prstGeom>
          <a:noFill/>
          <a:ln>
            <a:noFill/>
          </a:ln>
        </p:spPr>
      </p:pic>
      <p:pic>
        <p:nvPicPr>
          <p:cNvPr id="117" name="Google Shape;117;p6"/>
          <p:cNvPicPr preferRelativeResize="0"/>
          <p:nvPr/>
        </p:nvPicPr>
        <p:blipFill rotWithShape="1">
          <a:blip r:embed="rId4">
            <a:alphaModFix/>
          </a:blip>
          <a:srcRect/>
          <a:stretch/>
        </p:blipFill>
        <p:spPr>
          <a:xfrm>
            <a:off x="7276011" y="3709852"/>
            <a:ext cx="4415247" cy="2939142"/>
          </a:xfrm>
          <a:prstGeom prst="rect">
            <a:avLst/>
          </a:prstGeom>
          <a:noFill/>
          <a:ln>
            <a:noFill/>
          </a:ln>
        </p:spPr>
      </p:pic>
      <p:pic>
        <p:nvPicPr>
          <p:cNvPr id="118" name="Google Shape;118;p6"/>
          <p:cNvPicPr preferRelativeResize="0"/>
          <p:nvPr/>
        </p:nvPicPr>
        <p:blipFill rotWithShape="1">
          <a:blip r:embed="rId5">
            <a:alphaModFix/>
          </a:blip>
          <a:srcRect/>
          <a:stretch/>
        </p:blipFill>
        <p:spPr>
          <a:xfrm>
            <a:off x="1411334" y="2936151"/>
            <a:ext cx="4331698" cy="773702"/>
          </a:xfrm>
          <a:prstGeom prst="rect">
            <a:avLst/>
          </a:prstGeom>
          <a:noFill/>
          <a:ln>
            <a:noFill/>
          </a:ln>
        </p:spPr>
      </p:pic>
      <p:pic>
        <p:nvPicPr>
          <p:cNvPr id="119" name="Google Shape;119;p6"/>
          <p:cNvPicPr preferRelativeResize="0"/>
          <p:nvPr/>
        </p:nvPicPr>
        <p:blipFill rotWithShape="1">
          <a:blip r:embed="rId6">
            <a:alphaModFix/>
          </a:blip>
          <a:srcRect/>
          <a:stretch/>
        </p:blipFill>
        <p:spPr>
          <a:xfrm>
            <a:off x="7262950" y="2926081"/>
            <a:ext cx="4049486" cy="627016"/>
          </a:xfrm>
          <a:prstGeom prst="rect">
            <a:avLst/>
          </a:prstGeom>
          <a:noFill/>
          <a:ln>
            <a:noFill/>
          </a:ln>
        </p:spPr>
      </p:pic>
      <p:sp>
        <p:nvSpPr>
          <p:cNvPr id="120" name="Google Shape;120;p6"/>
          <p:cNvSpPr txBox="1"/>
          <p:nvPr/>
        </p:nvSpPr>
        <p:spPr>
          <a:xfrm>
            <a:off x="178526" y="587830"/>
            <a:ext cx="11558587" cy="3017519"/>
          </a:xfrm>
          <a:prstGeom prst="rect">
            <a:avLst/>
          </a:prstGeom>
          <a:noFill/>
          <a:ln>
            <a:noFill/>
          </a:ln>
        </p:spPr>
        <p:txBody>
          <a:bodyPr spcFirstLastPara="1" wrap="square" lIns="91425" tIns="45700" rIns="91425" bIns="45700" anchor="ctr" anchorCtr="0">
            <a:normAutofit fontScale="52499" lnSpcReduction="20000"/>
          </a:bodyPr>
          <a:lstStyle/>
          <a:p>
            <a:pPr marL="0" marR="0" lvl="0" indent="-143351" algn="l" rtl="0">
              <a:lnSpc>
                <a:spcPct val="100000"/>
              </a:lnSpc>
              <a:spcBef>
                <a:spcPts val="0"/>
              </a:spcBef>
              <a:spcAft>
                <a:spcPts val="0"/>
              </a:spcAft>
              <a:buClr>
                <a:schemeClr val="dk1"/>
              </a:buClr>
              <a:buSzPct val="100000"/>
              <a:buFont typeface="Arial"/>
              <a:buChar char="•"/>
            </a:pPr>
            <a:r>
              <a:rPr lang="en-US" sz="4300" b="0" i="0" u="none" strike="noStrike" cap="none" dirty="0">
                <a:solidFill>
                  <a:schemeClr val="dk1"/>
                </a:solidFill>
                <a:latin typeface="Calibri"/>
                <a:ea typeface="Calibri"/>
                <a:cs typeface="Calibri"/>
                <a:sym typeface="Calibri"/>
              </a:rPr>
              <a:t>There are </a:t>
            </a:r>
            <a:r>
              <a:rPr lang="en-US" sz="4300" b="1" i="0" u="none" strike="noStrike" cap="none" dirty="0">
                <a:solidFill>
                  <a:schemeClr val="dk1"/>
                </a:solidFill>
                <a:latin typeface="Calibri"/>
                <a:ea typeface="Calibri"/>
                <a:cs typeface="Calibri"/>
                <a:sym typeface="Calibri"/>
              </a:rPr>
              <a:t>614</a:t>
            </a:r>
            <a:r>
              <a:rPr lang="en-US" sz="4300" b="0" i="0" u="none" strike="noStrike" cap="none" dirty="0">
                <a:solidFill>
                  <a:schemeClr val="dk1"/>
                </a:solidFill>
                <a:latin typeface="Calibri"/>
                <a:ea typeface="Calibri"/>
                <a:cs typeface="Calibri"/>
                <a:sym typeface="Calibri"/>
              </a:rPr>
              <a:t> data points in Train data set and </a:t>
            </a:r>
            <a:r>
              <a:rPr lang="en-US" sz="4300" b="1" i="0" u="none" strike="noStrike" cap="none" dirty="0">
                <a:solidFill>
                  <a:schemeClr val="dk1"/>
                </a:solidFill>
                <a:latin typeface="Calibri"/>
                <a:ea typeface="Calibri"/>
                <a:cs typeface="Calibri"/>
                <a:sym typeface="Calibri"/>
              </a:rPr>
              <a:t>367</a:t>
            </a:r>
            <a:r>
              <a:rPr lang="en-US" sz="4300" b="0" i="0" u="none" strike="noStrike" cap="none" dirty="0">
                <a:solidFill>
                  <a:schemeClr val="dk1"/>
                </a:solidFill>
                <a:latin typeface="Calibri"/>
                <a:ea typeface="Calibri"/>
                <a:cs typeface="Calibri"/>
                <a:sym typeface="Calibri"/>
              </a:rPr>
              <a:t> data points in Test data set.</a:t>
            </a:r>
            <a:endParaRPr dirty="0"/>
          </a:p>
          <a:p>
            <a:pPr marL="0" marR="0" lvl="0" indent="-143351" algn="l" rtl="0">
              <a:lnSpc>
                <a:spcPct val="100000"/>
              </a:lnSpc>
              <a:spcBef>
                <a:spcPts val="0"/>
              </a:spcBef>
              <a:spcAft>
                <a:spcPts val="0"/>
              </a:spcAft>
              <a:buClr>
                <a:schemeClr val="dk1"/>
              </a:buClr>
              <a:buSzPct val="100000"/>
              <a:buFont typeface="Arial"/>
              <a:buChar char="•"/>
            </a:pPr>
            <a:r>
              <a:rPr lang="en-US" sz="4300" b="0" i="0" u="none" strike="noStrike" cap="none" dirty="0">
                <a:solidFill>
                  <a:schemeClr val="dk1"/>
                </a:solidFill>
                <a:latin typeface="Calibri"/>
                <a:ea typeface="Calibri"/>
                <a:cs typeface="Calibri"/>
                <a:sym typeface="Calibri"/>
              </a:rPr>
              <a:t>There are </a:t>
            </a:r>
            <a:r>
              <a:rPr lang="en-US" sz="4300" b="1" i="0" u="none" strike="noStrike" cap="none" dirty="0">
                <a:solidFill>
                  <a:schemeClr val="dk1"/>
                </a:solidFill>
                <a:latin typeface="Calibri"/>
                <a:ea typeface="Calibri"/>
                <a:cs typeface="Calibri"/>
                <a:sym typeface="Calibri"/>
              </a:rPr>
              <a:t>3</a:t>
            </a:r>
            <a:r>
              <a:rPr lang="en-US" sz="4300" b="0" i="0" u="none" strike="noStrike" cap="none" dirty="0">
                <a:solidFill>
                  <a:schemeClr val="dk1"/>
                </a:solidFill>
                <a:latin typeface="Calibri"/>
                <a:ea typeface="Calibri"/>
                <a:cs typeface="Calibri"/>
                <a:sym typeface="Calibri"/>
              </a:rPr>
              <a:t> data types observed namely </a:t>
            </a:r>
            <a:r>
              <a:rPr lang="en-US" sz="4300" b="1" i="0" u="none" strike="noStrike" cap="none" dirty="0">
                <a:solidFill>
                  <a:schemeClr val="dk1"/>
                </a:solidFill>
                <a:latin typeface="Calibri"/>
                <a:ea typeface="Calibri"/>
                <a:cs typeface="Calibri"/>
                <a:sym typeface="Calibri"/>
              </a:rPr>
              <a:t>Object</a:t>
            </a:r>
            <a:r>
              <a:rPr lang="en-US" sz="4300" b="0" i="0" u="none" strike="noStrike" cap="none" dirty="0">
                <a:solidFill>
                  <a:schemeClr val="dk1"/>
                </a:solidFill>
                <a:latin typeface="Calibri"/>
                <a:ea typeface="Calibri"/>
                <a:cs typeface="Calibri"/>
                <a:sym typeface="Calibri"/>
              </a:rPr>
              <a:t>, </a:t>
            </a:r>
            <a:r>
              <a:rPr lang="en-US" sz="4300" b="1" i="0" u="none" strike="noStrike" cap="none" dirty="0">
                <a:solidFill>
                  <a:schemeClr val="dk1"/>
                </a:solidFill>
                <a:latin typeface="Calibri"/>
                <a:ea typeface="Calibri"/>
                <a:cs typeface="Calibri"/>
                <a:sym typeface="Calibri"/>
              </a:rPr>
              <a:t>Integer</a:t>
            </a:r>
            <a:r>
              <a:rPr lang="en-US" sz="4300" b="0" i="0" u="none" strike="noStrike" cap="none" dirty="0">
                <a:solidFill>
                  <a:schemeClr val="dk1"/>
                </a:solidFill>
                <a:latin typeface="Calibri"/>
                <a:ea typeface="Calibri"/>
                <a:cs typeface="Calibri"/>
                <a:sym typeface="Calibri"/>
              </a:rPr>
              <a:t> and </a:t>
            </a:r>
            <a:r>
              <a:rPr lang="en-US" sz="4300" b="1" i="0" u="none" strike="noStrike" cap="none" dirty="0">
                <a:solidFill>
                  <a:schemeClr val="dk1"/>
                </a:solidFill>
                <a:latin typeface="Calibri"/>
                <a:ea typeface="Calibri"/>
                <a:cs typeface="Calibri"/>
                <a:sym typeface="Calibri"/>
              </a:rPr>
              <a:t>Float</a:t>
            </a:r>
            <a:r>
              <a:rPr lang="en-US" sz="4300" b="0" i="0" u="none" strike="noStrike" cap="none" dirty="0">
                <a:solidFill>
                  <a:schemeClr val="dk1"/>
                </a:solidFill>
                <a:latin typeface="Calibri"/>
                <a:ea typeface="Calibri"/>
                <a:cs typeface="Calibri"/>
                <a:sym typeface="Calibri"/>
              </a:rPr>
              <a:t>.</a:t>
            </a:r>
            <a:br>
              <a:rPr lang="en-US" sz="2000" b="0" i="0" u="none" strike="noStrike" cap="none" dirty="0">
                <a:solidFill>
                  <a:schemeClr val="dk1"/>
                </a:solidFill>
                <a:latin typeface="Calibri"/>
                <a:ea typeface="Calibri"/>
                <a:cs typeface="Calibri"/>
                <a:sym typeface="Calibri"/>
              </a:rPr>
            </a:br>
            <a:br>
              <a:rPr lang="en-US" sz="4000" b="1" i="0" u="none" strike="noStrike" cap="none" dirty="0">
                <a:solidFill>
                  <a:schemeClr val="dk1"/>
                </a:solidFill>
                <a:latin typeface="Calibri"/>
                <a:ea typeface="Calibri"/>
                <a:cs typeface="Calibri"/>
                <a:sym typeface="Calibri"/>
              </a:rPr>
            </a:br>
            <a:r>
              <a:rPr lang="en-US" sz="4000" b="1" i="0" u="none" strike="noStrike" cap="none" dirty="0">
                <a:solidFill>
                  <a:schemeClr val="dk1"/>
                </a:solidFill>
                <a:latin typeface="Calibri"/>
                <a:ea typeface="Calibri"/>
                <a:cs typeface="Calibri"/>
                <a:sym typeface="Calibri"/>
              </a:rPr>
              <a:t>1. Object data type </a:t>
            </a:r>
            <a:r>
              <a:rPr lang="en-US" sz="4000" b="0" i="0" u="none" strike="noStrike" cap="none" dirty="0">
                <a:solidFill>
                  <a:schemeClr val="dk1"/>
                </a:solidFill>
                <a:latin typeface="Calibri"/>
                <a:ea typeface="Calibri"/>
                <a:cs typeface="Calibri"/>
                <a:sym typeface="Calibri"/>
              </a:rPr>
              <a:t>: </a:t>
            </a:r>
            <a:r>
              <a:rPr lang="en-US" sz="4000" b="0" i="0" u="none" strike="noStrike" cap="none" dirty="0" err="1">
                <a:solidFill>
                  <a:schemeClr val="dk1"/>
                </a:solidFill>
                <a:latin typeface="Calibri"/>
                <a:ea typeface="Calibri"/>
                <a:cs typeface="Calibri"/>
                <a:sym typeface="Calibri"/>
              </a:rPr>
              <a:t>Loan_ID</a:t>
            </a:r>
            <a:r>
              <a:rPr lang="en-US" sz="4000" b="0" i="0" u="none" strike="noStrike" cap="none" dirty="0">
                <a:solidFill>
                  <a:schemeClr val="dk1"/>
                </a:solidFill>
                <a:latin typeface="Calibri"/>
                <a:ea typeface="Calibri"/>
                <a:cs typeface="Calibri"/>
                <a:sym typeface="Calibri"/>
              </a:rPr>
              <a:t>, Gender, Married, Dependents, Education, </a:t>
            </a:r>
            <a:r>
              <a:rPr lang="en-US" sz="4000" b="0" i="0" u="none" strike="noStrike" cap="none" dirty="0" err="1">
                <a:solidFill>
                  <a:schemeClr val="dk1"/>
                </a:solidFill>
                <a:latin typeface="Calibri"/>
                <a:ea typeface="Calibri"/>
                <a:cs typeface="Calibri"/>
                <a:sym typeface="Calibri"/>
              </a:rPr>
              <a:t>Self_Employed</a:t>
            </a:r>
            <a:r>
              <a:rPr lang="en-US" sz="4000" b="0" i="0" u="none" strike="noStrike" cap="none" dirty="0">
                <a:solidFill>
                  <a:schemeClr val="dk1"/>
                </a:solidFill>
                <a:latin typeface="Calibri"/>
                <a:ea typeface="Calibri"/>
                <a:cs typeface="Calibri"/>
                <a:sym typeface="Calibri"/>
              </a:rPr>
              <a:t>, </a:t>
            </a:r>
            <a:r>
              <a:rPr lang="en-US" sz="4000" b="0" i="0" u="none" strike="noStrike" cap="none" dirty="0" err="1">
                <a:solidFill>
                  <a:schemeClr val="dk1"/>
                </a:solidFill>
                <a:latin typeface="Calibri"/>
                <a:ea typeface="Calibri"/>
                <a:cs typeface="Calibri"/>
                <a:sym typeface="Calibri"/>
              </a:rPr>
              <a:t>Property_Area</a:t>
            </a:r>
            <a:r>
              <a:rPr lang="en-US" sz="4000" b="0" i="0" u="none" strike="noStrike" cap="none" dirty="0">
                <a:solidFill>
                  <a:schemeClr val="dk1"/>
                </a:solidFill>
                <a:latin typeface="Calibri"/>
                <a:ea typeface="Calibri"/>
                <a:cs typeface="Calibri"/>
                <a:sym typeface="Calibri"/>
              </a:rPr>
              <a:t>,        </a:t>
            </a:r>
            <a:r>
              <a:rPr lang="en-US" sz="4000" b="0" i="0" u="none" strike="noStrike" cap="none" dirty="0" err="1">
                <a:solidFill>
                  <a:schemeClr val="dk1"/>
                </a:solidFill>
                <a:latin typeface="Calibri"/>
                <a:ea typeface="Calibri"/>
                <a:cs typeface="Calibri"/>
                <a:sym typeface="Calibri"/>
              </a:rPr>
              <a:t>Loan_Status</a:t>
            </a:r>
            <a:r>
              <a:rPr lang="en-US" sz="4000" b="0" i="0" u="none" strike="noStrike" cap="none" dirty="0">
                <a:solidFill>
                  <a:schemeClr val="dk1"/>
                </a:solidFill>
                <a:latin typeface="Calibri"/>
                <a:ea typeface="Calibri"/>
                <a:cs typeface="Calibri"/>
                <a:sym typeface="Calibri"/>
              </a:rPr>
              <a:t> in both Train and Test data set.</a:t>
            </a:r>
            <a:endParaRPr sz="4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4000" b="1" i="0" u="none" strike="noStrike" cap="none" dirty="0">
                <a:solidFill>
                  <a:schemeClr val="dk1"/>
                </a:solidFill>
                <a:latin typeface="Calibri"/>
                <a:ea typeface="Calibri"/>
                <a:cs typeface="Calibri"/>
                <a:sym typeface="Calibri"/>
              </a:rPr>
              <a:t>2. Integer data type </a:t>
            </a:r>
            <a:r>
              <a:rPr lang="en-US" sz="4000" b="0" i="0" u="none" strike="noStrike" cap="none" dirty="0">
                <a:solidFill>
                  <a:schemeClr val="dk1"/>
                </a:solidFill>
                <a:latin typeface="Calibri"/>
                <a:ea typeface="Calibri"/>
                <a:cs typeface="Calibri"/>
                <a:sym typeface="Calibri"/>
              </a:rPr>
              <a:t>:  </a:t>
            </a:r>
            <a:r>
              <a:rPr lang="en-US" sz="4000" b="0" i="0" u="none" strike="noStrike" cap="none" dirty="0" err="1">
                <a:solidFill>
                  <a:schemeClr val="dk1"/>
                </a:solidFill>
                <a:latin typeface="Calibri"/>
                <a:ea typeface="Calibri"/>
                <a:cs typeface="Calibri"/>
                <a:sym typeface="Calibri"/>
              </a:rPr>
              <a:t>ApplicantIncome</a:t>
            </a:r>
            <a:r>
              <a:rPr lang="en-US" sz="4000" b="0" i="0" u="none" strike="noStrike" cap="none" dirty="0">
                <a:solidFill>
                  <a:schemeClr val="dk1"/>
                </a:solidFill>
                <a:latin typeface="Calibri"/>
                <a:ea typeface="Calibri"/>
                <a:cs typeface="Calibri"/>
                <a:sym typeface="Calibri"/>
              </a:rPr>
              <a:t>.</a:t>
            </a:r>
            <a:endParaRPr dirty="0"/>
          </a:p>
          <a:p>
            <a:pPr marL="742950" marR="0" lvl="0" indent="-742950" algn="l" rtl="0">
              <a:lnSpc>
                <a:spcPct val="100000"/>
              </a:lnSpc>
              <a:spcBef>
                <a:spcPts val="0"/>
              </a:spcBef>
              <a:spcAft>
                <a:spcPts val="0"/>
              </a:spcAft>
              <a:buNone/>
            </a:pPr>
            <a:r>
              <a:rPr lang="en-US" sz="4000" b="1" i="0" u="none" strike="noStrike" cap="none" dirty="0">
                <a:solidFill>
                  <a:schemeClr val="dk1"/>
                </a:solidFill>
                <a:latin typeface="Calibri"/>
                <a:ea typeface="Calibri"/>
                <a:cs typeface="Calibri"/>
                <a:sym typeface="Calibri"/>
              </a:rPr>
              <a:t>3. Float data type </a:t>
            </a:r>
            <a:r>
              <a:rPr lang="en-US" sz="4000" b="0" i="0" u="none" strike="noStrike" cap="none" dirty="0">
                <a:solidFill>
                  <a:schemeClr val="dk1"/>
                </a:solidFill>
                <a:latin typeface="Calibri"/>
                <a:ea typeface="Calibri"/>
                <a:cs typeface="Calibri"/>
                <a:sym typeface="Calibri"/>
              </a:rPr>
              <a:t>: </a:t>
            </a:r>
            <a:r>
              <a:rPr lang="en-US" sz="4000" b="0" i="0" u="none" strike="noStrike" cap="none" dirty="0" err="1">
                <a:solidFill>
                  <a:schemeClr val="dk1"/>
                </a:solidFill>
                <a:latin typeface="Calibri"/>
                <a:ea typeface="Calibri"/>
                <a:cs typeface="Calibri"/>
                <a:sym typeface="Calibri"/>
              </a:rPr>
              <a:t>CoapplicantIncome</a:t>
            </a:r>
            <a:r>
              <a:rPr lang="en-US" sz="4000" b="0" i="0" u="none" strike="noStrike" cap="none" dirty="0">
                <a:solidFill>
                  <a:schemeClr val="dk1"/>
                </a:solidFill>
                <a:latin typeface="Calibri"/>
                <a:ea typeface="Calibri"/>
                <a:cs typeface="Calibri"/>
                <a:sym typeface="Calibri"/>
              </a:rPr>
              <a:t>, </a:t>
            </a:r>
            <a:r>
              <a:rPr lang="en-US" sz="4000" b="0" i="0" u="none" strike="noStrike" cap="none" dirty="0" err="1">
                <a:solidFill>
                  <a:schemeClr val="dk1"/>
                </a:solidFill>
                <a:latin typeface="Calibri"/>
                <a:ea typeface="Calibri"/>
                <a:cs typeface="Calibri"/>
                <a:sym typeface="Calibri"/>
              </a:rPr>
              <a:t>LoanAmount</a:t>
            </a:r>
            <a:r>
              <a:rPr lang="en-US" sz="4000" b="0" i="0" u="none" strike="noStrike" cap="none" dirty="0">
                <a:solidFill>
                  <a:schemeClr val="dk1"/>
                </a:solidFill>
                <a:latin typeface="Calibri"/>
                <a:ea typeface="Calibri"/>
                <a:cs typeface="Calibri"/>
                <a:sym typeface="Calibri"/>
              </a:rPr>
              <a:t>,  </a:t>
            </a:r>
            <a:r>
              <a:rPr lang="en-US" sz="4000" b="0" i="0" u="none" strike="noStrike" cap="none" dirty="0" err="1">
                <a:solidFill>
                  <a:schemeClr val="dk1"/>
                </a:solidFill>
                <a:latin typeface="Calibri"/>
                <a:ea typeface="Calibri"/>
                <a:cs typeface="Calibri"/>
                <a:sym typeface="Calibri"/>
              </a:rPr>
              <a:t>Loan_Amount_Term</a:t>
            </a:r>
            <a:r>
              <a:rPr lang="en-US" sz="4000" b="0" i="0" u="none" strike="noStrike" cap="none" dirty="0">
                <a:solidFill>
                  <a:schemeClr val="dk1"/>
                </a:solidFill>
                <a:latin typeface="Calibri"/>
                <a:ea typeface="Calibri"/>
                <a:cs typeface="Calibri"/>
                <a:sym typeface="Calibri"/>
              </a:rPr>
              <a:t> and  </a:t>
            </a:r>
            <a:r>
              <a:rPr lang="en-US" sz="4000" b="0" i="0" u="none" strike="noStrike" cap="none" dirty="0" err="1">
                <a:solidFill>
                  <a:schemeClr val="dk1"/>
                </a:solidFill>
                <a:latin typeface="Calibri"/>
                <a:ea typeface="Calibri"/>
                <a:cs typeface="Calibri"/>
                <a:sym typeface="Calibri"/>
              </a:rPr>
              <a:t>Loan_Status</a:t>
            </a:r>
            <a:r>
              <a:rPr lang="en-US" sz="4000" b="0" i="0" u="none" strike="noStrike" cap="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4000" b="1" i="0" u="none" strike="noStrike" cap="none" dirty="0">
                <a:solidFill>
                  <a:schemeClr val="dk1"/>
                </a:solidFill>
                <a:latin typeface="Calibri"/>
                <a:ea typeface="Calibri"/>
                <a:cs typeface="Calibri"/>
                <a:sym typeface="Calibri"/>
              </a:rPr>
              <a:t>Note: </a:t>
            </a:r>
            <a:r>
              <a:rPr lang="en-US" sz="4000" b="0" i="0" u="none" strike="noStrike" cap="none" dirty="0">
                <a:solidFill>
                  <a:schemeClr val="dk1"/>
                </a:solidFill>
                <a:latin typeface="Calibri"/>
                <a:ea typeface="Calibri"/>
                <a:cs typeface="Calibri"/>
                <a:sym typeface="Calibri"/>
              </a:rPr>
              <a:t>The data type of </a:t>
            </a:r>
            <a:r>
              <a:rPr lang="en-US" sz="4000" b="0" i="0" u="none" strike="noStrike" cap="none" dirty="0" err="1">
                <a:solidFill>
                  <a:schemeClr val="dk1"/>
                </a:solidFill>
                <a:latin typeface="Calibri"/>
                <a:ea typeface="Calibri"/>
                <a:cs typeface="Calibri"/>
                <a:sym typeface="Calibri"/>
              </a:rPr>
              <a:t>CoapplicantIncome</a:t>
            </a:r>
            <a:r>
              <a:rPr lang="en-US" sz="4000" b="0" i="0" u="none" strike="noStrike" cap="none" dirty="0">
                <a:solidFill>
                  <a:schemeClr val="dk1"/>
                </a:solidFill>
                <a:latin typeface="Calibri"/>
                <a:ea typeface="Calibri"/>
                <a:cs typeface="Calibri"/>
                <a:sym typeface="Calibri"/>
              </a:rPr>
              <a:t> in Test data set is Integer type</a:t>
            </a:r>
            <a:endParaRPr sz="4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4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br>
              <a:rPr lang="en-US" sz="4400" b="0" i="0" u="none" strike="noStrike" cap="none" dirty="0">
                <a:solidFill>
                  <a:schemeClr val="dk1"/>
                </a:solidFill>
                <a:latin typeface="Calibri"/>
                <a:ea typeface="Calibri"/>
                <a:cs typeface="Calibri"/>
                <a:sym typeface="Calibri"/>
              </a:rPr>
            </a:br>
            <a:r>
              <a:rPr lang="en-US" sz="4400" b="0" i="0" u="none" strike="noStrike" cap="none" dirty="0">
                <a:solidFill>
                  <a:schemeClr val="dk1"/>
                </a:solidFill>
                <a:latin typeface="Calibri"/>
                <a:ea typeface="Calibri"/>
                <a:cs typeface="Calibri"/>
                <a:sym typeface="Calibri"/>
              </a:rPr>
              <a:t> </a:t>
            </a:r>
            <a:endParaRPr dirty="0"/>
          </a:p>
        </p:txBody>
      </p:sp>
      <p:sp>
        <p:nvSpPr>
          <p:cNvPr id="121" name="Google Shape;121;p6"/>
          <p:cNvSpPr txBox="1"/>
          <p:nvPr/>
        </p:nvSpPr>
        <p:spPr>
          <a:xfrm>
            <a:off x="156753" y="2821577"/>
            <a:ext cx="9235440" cy="418012"/>
          </a:xfrm>
          <a:prstGeom prst="rect">
            <a:avLst/>
          </a:prstGeom>
          <a:noFill/>
          <a:ln>
            <a:noFill/>
          </a:ln>
        </p:spPr>
        <p:txBody>
          <a:bodyPr spcFirstLastPara="1" wrap="square" lIns="91425" tIns="45700" rIns="91425" bIns="45700" anchor="ctr" anchorCtr="0">
            <a:normAutofit fontScale="97500"/>
          </a:bodyPr>
          <a:lstStyle/>
          <a:p>
            <a:pPr marL="0" marR="0" lvl="0" indent="0" algn="l" rtl="0">
              <a:lnSpc>
                <a:spcPct val="100000"/>
              </a:lnSpc>
              <a:spcBef>
                <a:spcPts val="0"/>
              </a:spcBef>
              <a:spcAft>
                <a:spcPts val="0"/>
              </a:spcAft>
              <a:buClr>
                <a:schemeClr val="dk1"/>
              </a:buClr>
              <a:buSzPct val="100000"/>
              <a:buFont typeface="Calibri"/>
              <a:buNone/>
            </a:pPr>
            <a:r>
              <a:rPr lang="en-US" sz="2000" b="0" i="0" u="none" strike="noStrike" cap="none">
                <a:solidFill>
                  <a:schemeClr val="dk1"/>
                </a:solidFill>
                <a:latin typeface="Calibri"/>
                <a:ea typeface="Calibri"/>
                <a:cs typeface="Calibri"/>
                <a:sym typeface="Calibri"/>
              </a:rPr>
              <a:t>Train data:                                                                                     Test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p:nvPr/>
        </p:nvSpPr>
        <p:spPr>
          <a:xfrm>
            <a:off x="2476870" y="2489732"/>
            <a:ext cx="8487051"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i="0" u="sng" strike="noStrike" cap="none">
                <a:solidFill>
                  <a:schemeClr val="dk1"/>
                </a:solidFill>
                <a:latin typeface="Calibri"/>
                <a:ea typeface="Calibri"/>
                <a:cs typeface="Calibri"/>
                <a:sym typeface="Calibri"/>
              </a:rPr>
              <a:t>EXPLORATORY</a:t>
            </a:r>
            <a:r>
              <a:rPr lang="en-US" sz="7200" b="1" i="0" u="none" strike="noStrike" cap="none">
                <a:solidFill>
                  <a:schemeClr val="dk1"/>
                </a:solidFill>
                <a:latin typeface="Calibri"/>
                <a:ea typeface="Calibri"/>
                <a:cs typeface="Calibri"/>
                <a:sym typeface="Calibri"/>
              </a:rPr>
              <a:t> </a:t>
            </a:r>
            <a:r>
              <a:rPr lang="en-US" sz="7200" b="1" i="0" u="sng" strike="noStrike" cap="none">
                <a:solidFill>
                  <a:schemeClr val="dk1"/>
                </a:solidFill>
                <a:latin typeface="Calibri"/>
                <a:ea typeface="Calibri"/>
                <a:cs typeface="Calibri"/>
                <a:sym typeface="Calibri"/>
              </a:rPr>
              <a:t>DATA</a:t>
            </a:r>
            <a:r>
              <a:rPr lang="en-US" sz="7200" b="1"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7200" b="1">
                <a:solidFill>
                  <a:schemeClr val="dk1"/>
                </a:solidFill>
                <a:latin typeface="Calibri"/>
                <a:ea typeface="Calibri"/>
                <a:cs typeface="Calibri"/>
                <a:sym typeface="Calibri"/>
              </a:rPr>
              <a:t>         </a:t>
            </a:r>
            <a:r>
              <a:rPr lang="en-US" sz="7200" b="1" u="sng">
                <a:solidFill>
                  <a:schemeClr val="dk1"/>
                </a:solidFill>
                <a:latin typeface="Calibri"/>
                <a:ea typeface="Calibri"/>
                <a:cs typeface="Calibri"/>
                <a:sym typeface="Calibri"/>
              </a:rPr>
              <a:t>ANALYSIS</a:t>
            </a:r>
            <a:endParaRPr sz="7200" b="1" u="sng">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195943" y="979714"/>
            <a:ext cx="10946674" cy="3290445"/>
          </a:xfrm>
          <a:prstGeom prst="rect">
            <a:avLst/>
          </a:prstGeom>
          <a:noFill/>
          <a:ln>
            <a:noFill/>
          </a:ln>
        </p:spPr>
        <p:txBody>
          <a:bodyPr spcFirstLastPara="1" wrap="square" lIns="91425" tIns="45700" rIns="91425" bIns="45700" anchor="ctr" anchorCtr="0">
            <a:normAutofit/>
          </a:bodyPr>
          <a:lstStyle/>
          <a:p>
            <a:pPr marL="857250" lvl="0" indent="-857250" algn="l" rtl="0">
              <a:spcBef>
                <a:spcPts val="0"/>
              </a:spcBef>
              <a:spcAft>
                <a:spcPts val="0"/>
              </a:spcAft>
              <a:buClr>
                <a:schemeClr val="dk1"/>
              </a:buClr>
              <a:buSzPts val="3100"/>
              <a:buFont typeface="Calibri"/>
              <a:buNone/>
            </a:pPr>
            <a:r>
              <a:rPr lang="en-US" sz="3100" b="1" i="1" u="sng">
                <a:solidFill>
                  <a:schemeClr val="dk1"/>
                </a:solidFill>
              </a:rPr>
              <a:t>VISUALIZATION</a:t>
            </a:r>
            <a:r>
              <a:rPr lang="en-US" sz="3600">
                <a:solidFill>
                  <a:schemeClr val="dk1"/>
                </a:solidFill>
              </a:rPr>
              <a:t>: </a:t>
            </a:r>
            <a:r>
              <a:rPr lang="en-US" sz="2400">
                <a:solidFill>
                  <a:schemeClr val="dk1"/>
                </a:solidFill>
              </a:rPr>
              <a:t>The Visualization of the data is done </a:t>
            </a:r>
            <a:r>
              <a:rPr lang="en-US" sz="2400"/>
              <a:t>with 2 </a:t>
            </a:r>
            <a:r>
              <a:rPr lang="en-US" sz="2400">
                <a:solidFill>
                  <a:schemeClr val="dk1"/>
                </a:solidFill>
              </a:rPr>
              <a:t>analysis ways as following. </a:t>
            </a:r>
            <a:br>
              <a:rPr lang="en-US" sz="2400">
                <a:solidFill>
                  <a:schemeClr val="dk1"/>
                </a:solidFill>
              </a:rPr>
            </a:br>
            <a:r>
              <a:rPr lang="en-US" sz="3100">
                <a:solidFill>
                  <a:schemeClr val="dk1"/>
                </a:solidFill>
              </a:rPr>
              <a:t> 1. </a:t>
            </a:r>
            <a:r>
              <a:rPr lang="en-US" sz="3100"/>
              <a:t>U</a:t>
            </a:r>
            <a:r>
              <a:rPr lang="en-US" sz="3100">
                <a:solidFill>
                  <a:schemeClr val="dk1"/>
                </a:solidFill>
              </a:rPr>
              <a:t>nivariate Analysis.</a:t>
            </a:r>
            <a:br>
              <a:rPr lang="en-US" sz="3100">
                <a:solidFill>
                  <a:schemeClr val="dk1"/>
                </a:solidFill>
              </a:rPr>
            </a:br>
            <a:r>
              <a:rPr lang="en-US" sz="3100">
                <a:solidFill>
                  <a:schemeClr val="dk1"/>
                </a:solidFill>
              </a:rPr>
              <a:t> </a:t>
            </a:r>
            <a:r>
              <a:rPr lang="en-US" sz="3100"/>
              <a:t>2. Bivariate Analysis.</a:t>
            </a:r>
            <a:br>
              <a:rPr lang="en-US" sz="3600">
                <a:solidFill>
                  <a:schemeClr val="dk1"/>
                </a:solidFill>
              </a:rPr>
            </a:br>
            <a:br>
              <a:rPr lang="en-US" sz="2000">
                <a:solidFill>
                  <a:schemeClr val="dk1"/>
                </a:solidFill>
              </a:rPr>
            </a:br>
            <a:r>
              <a:rPr lang="en-US" sz="2000">
                <a:solidFill>
                  <a:schemeClr val="dk1"/>
                </a:solidFill>
              </a:rPr>
              <a:t>                                                    </a:t>
            </a:r>
            <a:br>
              <a:rPr lang="en-US" sz="2000">
                <a:solidFill>
                  <a:schemeClr val="dk1"/>
                </a:solidFill>
              </a:rPr>
            </a:br>
            <a:br>
              <a:rPr lang="en-US" sz="2000" b="1"/>
            </a:br>
            <a:endParaRPr sz="2000">
              <a:solidFill>
                <a:schemeClr val="dk1"/>
              </a:solidFill>
            </a:endParaRPr>
          </a:p>
        </p:txBody>
      </p:sp>
      <p:pic>
        <p:nvPicPr>
          <p:cNvPr id="133" name="Google Shape;133;p8"/>
          <p:cNvPicPr preferRelativeResize="0"/>
          <p:nvPr/>
        </p:nvPicPr>
        <p:blipFill rotWithShape="1">
          <a:blip r:embed="rId3">
            <a:alphaModFix/>
          </a:blip>
          <a:srcRect/>
          <a:stretch/>
        </p:blipFill>
        <p:spPr>
          <a:xfrm>
            <a:off x="7942219" y="2844301"/>
            <a:ext cx="3775165" cy="3856945"/>
          </a:xfrm>
          <a:prstGeom prst="rect">
            <a:avLst/>
          </a:prstGeom>
          <a:noFill/>
          <a:ln>
            <a:noFill/>
          </a:ln>
        </p:spPr>
      </p:pic>
      <p:sp>
        <p:nvSpPr>
          <p:cNvPr id="134" name="Google Shape;134;p8"/>
          <p:cNvSpPr txBox="1"/>
          <p:nvPr/>
        </p:nvSpPr>
        <p:spPr>
          <a:xfrm>
            <a:off x="444137" y="235131"/>
            <a:ext cx="11351624" cy="61395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u="sng">
                <a:solidFill>
                  <a:schemeClr val="dk1"/>
                </a:solidFill>
                <a:latin typeface="Calibri"/>
                <a:ea typeface="Calibri"/>
                <a:cs typeface="Calibri"/>
                <a:sym typeface="Calibri"/>
              </a:rPr>
              <a:t>EXPLORATORY DATA ANALYSIS:</a:t>
            </a:r>
            <a:endParaRPr sz="4000" b="0" i="0" u="sng" strike="noStrike" cap="none">
              <a:solidFill>
                <a:schemeClr val="dk1"/>
              </a:solidFill>
              <a:latin typeface="Calibri"/>
              <a:ea typeface="Calibri"/>
              <a:cs typeface="Calibri"/>
              <a:sym typeface="Calibri"/>
            </a:endParaRPr>
          </a:p>
        </p:txBody>
      </p:sp>
      <p:sp>
        <p:nvSpPr>
          <p:cNvPr id="135" name="Google Shape;135;p8"/>
          <p:cNvSpPr txBox="1"/>
          <p:nvPr/>
        </p:nvSpPr>
        <p:spPr>
          <a:xfrm>
            <a:off x="0" y="2873828"/>
            <a:ext cx="7276011" cy="342246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endParaRPr dirty="0"/>
          </a:p>
          <a:p>
            <a:pPr marL="514350" marR="0" lvl="0" indent="-514350" algn="l" rtl="0">
              <a:spcBef>
                <a:spcPts val="0"/>
              </a:spcBef>
              <a:spcAft>
                <a:spcPts val="0"/>
              </a:spcAft>
              <a:buClr>
                <a:schemeClr val="dk1"/>
              </a:buClr>
              <a:buSzPts val="2800"/>
              <a:buFont typeface="Calibri"/>
              <a:buAutoNum type="arabicParenR"/>
            </a:pPr>
            <a:r>
              <a:rPr lang="en-US" sz="2800" b="1" dirty="0">
                <a:solidFill>
                  <a:schemeClr val="dk1"/>
                </a:solidFill>
                <a:latin typeface="Calibri"/>
                <a:ea typeface="Calibri"/>
                <a:cs typeface="Calibri"/>
                <a:sym typeface="Calibri"/>
              </a:rPr>
              <a:t>Univariate Analysis :</a:t>
            </a:r>
            <a:r>
              <a:rPr lang="en-US" sz="2400" b="1" dirty="0">
                <a:solidFill>
                  <a:schemeClr val="dk1"/>
                </a:solidFill>
                <a:latin typeface="Calibri"/>
                <a:ea typeface="Calibri"/>
                <a:cs typeface="Calibri"/>
                <a:sym typeface="Calibri"/>
              </a:rPr>
              <a:t>                                      Independent Variables: Categorical Data Analysis</a:t>
            </a:r>
            <a:endParaRPr dirty="0"/>
          </a:p>
          <a:p>
            <a:pPr marL="457200" marR="0" lvl="0" indent="-457200" algn="l" rtl="0">
              <a:spcBef>
                <a:spcPts val="0"/>
              </a:spcBef>
              <a:spcAft>
                <a:spcPts val="0"/>
              </a:spcAft>
              <a:buNone/>
            </a:pPr>
            <a:r>
              <a:rPr lang="en-US" sz="2400" b="1" dirty="0">
                <a:solidFill>
                  <a:schemeClr val="dk1"/>
                </a:solidFill>
                <a:latin typeface="Calibri"/>
                <a:ea typeface="Calibri"/>
                <a:cs typeface="Calibri"/>
                <a:sym typeface="Calibri"/>
              </a:rPr>
              <a:t>         </a:t>
            </a:r>
            <a:endParaRPr dirty="0"/>
          </a:p>
          <a:p>
            <a:pPr marL="457200" marR="0" lvl="0" indent="-457200" algn="l" rtl="0">
              <a:spcBef>
                <a:spcPts val="0"/>
              </a:spcBef>
              <a:spcAft>
                <a:spcPts val="0"/>
              </a:spcAft>
              <a:buNone/>
            </a:pPr>
            <a:r>
              <a:rPr lang="en-US" sz="2400" b="1" dirty="0">
                <a:solidFill>
                  <a:schemeClr val="dk1"/>
                </a:solidFill>
                <a:latin typeface="Calibri"/>
                <a:ea typeface="Calibri"/>
                <a:cs typeface="Calibri"/>
                <a:sym typeface="Calibri"/>
              </a:rPr>
              <a:t>Analysis on variable ‘Gender’ :</a:t>
            </a:r>
            <a:endParaRPr dirty="0"/>
          </a:p>
          <a:p>
            <a:pPr marL="457200" marR="0" lvl="0" indent="-457200" algn="l" rtl="0">
              <a:spcBef>
                <a:spcPts val="0"/>
              </a:spcBef>
              <a:spcAft>
                <a:spcPts val="0"/>
              </a:spcAft>
              <a:buNone/>
            </a:pPr>
            <a:endParaRPr sz="2400" b="1"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Most of the applicants are male</a:t>
            </a:r>
            <a:endParaRPr dirty="0"/>
          </a:p>
          <a:p>
            <a:pPr marL="457200" marR="0" lvl="0" indent="-4572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81% of the applicants are male whereas 19%  are female</a:t>
            </a:r>
            <a:endParaRPr dirty="0"/>
          </a:p>
          <a:p>
            <a:pPr marL="457200" marR="0" lvl="0" indent="-457200" algn="l" rtl="0">
              <a:spcBef>
                <a:spcPts val="0"/>
              </a:spcBef>
              <a:spcAft>
                <a:spcPts val="0"/>
              </a:spcAft>
              <a:buNone/>
            </a:pPr>
            <a:r>
              <a:rPr lang="en-US" sz="2400" b="1"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0" y="1"/>
            <a:ext cx="12192000" cy="6858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br>
              <a:rPr lang="en-US"/>
            </a:br>
            <a:br>
              <a:rPr lang="en-US"/>
            </a:br>
            <a:endParaRPr/>
          </a:p>
        </p:txBody>
      </p:sp>
      <p:pic>
        <p:nvPicPr>
          <p:cNvPr id="141" name="Google Shape;141;p9"/>
          <p:cNvPicPr preferRelativeResize="0"/>
          <p:nvPr/>
        </p:nvPicPr>
        <p:blipFill rotWithShape="1">
          <a:blip r:embed="rId3">
            <a:alphaModFix/>
          </a:blip>
          <a:srcRect/>
          <a:stretch/>
        </p:blipFill>
        <p:spPr>
          <a:xfrm>
            <a:off x="169819" y="2377440"/>
            <a:ext cx="3553095" cy="4127863"/>
          </a:xfrm>
          <a:prstGeom prst="rect">
            <a:avLst/>
          </a:prstGeom>
          <a:noFill/>
          <a:ln>
            <a:noFill/>
          </a:ln>
        </p:spPr>
      </p:pic>
      <p:pic>
        <p:nvPicPr>
          <p:cNvPr id="142" name="Google Shape;142;p9"/>
          <p:cNvPicPr preferRelativeResize="0"/>
          <p:nvPr/>
        </p:nvPicPr>
        <p:blipFill rotWithShape="1">
          <a:blip r:embed="rId4">
            <a:alphaModFix/>
          </a:blip>
          <a:srcRect/>
          <a:stretch/>
        </p:blipFill>
        <p:spPr>
          <a:xfrm>
            <a:off x="3997235" y="2403566"/>
            <a:ext cx="3762102" cy="4193177"/>
          </a:xfrm>
          <a:prstGeom prst="rect">
            <a:avLst/>
          </a:prstGeom>
          <a:noFill/>
          <a:ln>
            <a:noFill/>
          </a:ln>
        </p:spPr>
      </p:pic>
      <p:pic>
        <p:nvPicPr>
          <p:cNvPr id="143" name="Google Shape;143;p9"/>
          <p:cNvPicPr preferRelativeResize="0"/>
          <p:nvPr/>
        </p:nvPicPr>
        <p:blipFill rotWithShape="1">
          <a:blip r:embed="rId5">
            <a:alphaModFix/>
          </a:blip>
          <a:srcRect/>
          <a:stretch/>
        </p:blipFill>
        <p:spPr>
          <a:xfrm>
            <a:off x="8020324" y="2416629"/>
            <a:ext cx="3832041" cy="4248966"/>
          </a:xfrm>
          <a:prstGeom prst="rect">
            <a:avLst/>
          </a:prstGeom>
          <a:noFill/>
          <a:ln>
            <a:noFill/>
          </a:ln>
        </p:spPr>
      </p:pic>
      <p:sp>
        <p:nvSpPr>
          <p:cNvPr id="144" name="Google Shape;144;p9"/>
          <p:cNvSpPr txBox="1"/>
          <p:nvPr/>
        </p:nvSpPr>
        <p:spPr>
          <a:xfrm>
            <a:off x="0" y="809898"/>
            <a:ext cx="12192000" cy="202474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r>
              <a:rPr lang="en-US" sz="2400" b="1">
                <a:solidFill>
                  <a:schemeClr val="dk1"/>
                </a:solidFill>
                <a:latin typeface="Calibri"/>
                <a:ea typeface="Calibri"/>
                <a:cs typeface="Calibri"/>
                <a:sym typeface="Calibri"/>
              </a:rPr>
              <a:t>Analysis on variable ‘Married’, ‘Self_Employed’ and ‘Credit_History’ :</a:t>
            </a:r>
            <a:endParaRPr/>
          </a:p>
          <a:p>
            <a:pPr marL="0" marR="0" lvl="0" indent="0" algn="l" rtl="0">
              <a:lnSpc>
                <a:spcPct val="100000"/>
              </a:lnSpc>
              <a:spcBef>
                <a:spcPts val="0"/>
              </a:spcBef>
              <a:spcAft>
                <a:spcPts val="0"/>
              </a:spcAft>
              <a:buClr>
                <a:schemeClr val="dk1"/>
              </a:buClr>
              <a:buSzPts val="2400"/>
              <a:buFont typeface="Calibri"/>
              <a:buNone/>
            </a:pPr>
            <a:endParaRPr sz="2400" b="1">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65% of the applicants are Married and remaining 35% are Female. </a:t>
            </a:r>
            <a:endParaRPr/>
          </a:p>
          <a:p>
            <a:pPr marL="457200" marR="0" lvl="0" indent="-4572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Most of the applicants are NOT Self_Employed i.e 86% of the applicants are not Self Employed.</a:t>
            </a:r>
            <a:endParaRPr/>
          </a:p>
          <a:p>
            <a:pPr marL="457200" marR="0" lvl="0" indent="-4572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Most of the applicants have cleared all the previous Debts. i.e 84% applicants have clear Credit History.  </a:t>
            </a:r>
            <a:endParaRPr/>
          </a:p>
          <a:p>
            <a:pPr marL="457200" marR="0" lvl="0" indent="-3048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None/>
            </a:pPr>
            <a:r>
              <a:rPr lang="en-US" sz="2400" b="1">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1438</Words>
  <Application>Microsoft Office PowerPoint</Application>
  <PresentationFormat>Widescreen</PresentationFormat>
  <Paragraphs>171</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Content</vt:lpstr>
      <vt:lpstr>Roboto</vt:lpstr>
      <vt:lpstr>Calibri</vt:lpstr>
      <vt:lpstr>Arial</vt:lpstr>
      <vt:lpstr>Times New Roman</vt:lpstr>
      <vt:lpstr>Office Theme</vt:lpstr>
      <vt:lpstr>TO PREDICT THE LOAN STATUS           :Sammed Kesti   </vt:lpstr>
      <vt:lpstr>Business Objective:  To predict the impact of the incident raised by the customer. </vt:lpstr>
      <vt:lpstr>PowerPoint Presentation</vt:lpstr>
      <vt:lpstr>                        HYPOTHESIS GENERATION:  Below are some of the factors which can be affect the Loan Approval prediction :  1.SALARY : Applicants with high salary/Income have higher chances of loan approval.  2.CREDIT HISTORY : Applicants who have good loan repayment history have high chances of loan approval. 3.LOAN AMOUNT : Lesser the loan amount ,higher is the approval rate.  4.LOAN TERM: lesser the loan term, higher the chances of approval.  </vt:lpstr>
      <vt:lpstr>DATA UNDERSTANDING</vt:lpstr>
      <vt:lpstr>  </vt:lpstr>
      <vt:lpstr>PowerPoint Presentation</vt:lpstr>
      <vt:lpstr>VISUALIZATION: The Visualization of the data is done with 2 analysis ways as following.   1. Univariate Analysis.  2. Bivariate Analysis.                                                        </vt:lpstr>
      <vt:lpstr>  </vt:lpstr>
      <vt:lpstr>PowerPoint Presentation</vt:lpstr>
      <vt:lpstr>        Analysis on variable ‘Dependents’ :   Majority of applicants have no dependents.  58% are with 0 dependents, 17% are with 1 dependents, 17% are with 2 dependents and 9% are with 3+ dependents.              </vt:lpstr>
      <vt:lpstr>    </vt:lpstr>
      <vt:lpstr>Analysis on Dependent Variable</vt:lpstr>
      <vt:lpstr>      2) Bivariate Analysis:                             Categorical Independent variable vs Dependent variable            We can conclude that the proportion of male and female applicants is more or less the same for both approved and unapproved loans. The proportion of married applicants is higher for approved loans. Distribution of applicants with 1 or 3+ dependents is similar across both the categories of Loan_Status. There is nothing significant we can infer from Self_Employed vs Loan_Status plot.        </vt:lpstr>
      <vt:lpstr>PowerPoint Presentation</vt:lpstr>
      <vt:lpstr>PowerPoint Presentation</vt:lpstr>
      <vt:lpstr>Data Processing</vt:lpstr>
      <vt:lpstr>CHECKING THE MISSING/NULL VALUES: </vt:lpstr>
      <vt:lpstr>THERE ARE MISSING VALUES IN GENDER, MARRIED, DEPENDENTS, SELF_EMPLOYED, LOAN AMOUNT, LOAN_AMOUNT_TERM, AND CREDIT_HISTORY FEATURES. WE CAN TREAT THE MISSING VALUES IN ALL THE FEATURES TO BUILD A PERFECT MODEL WE CAN  FILL THE MISSING VALUES USING THE BELOW OPTIONS: FOR NUMERICAL VARIABLES: IMPUTATION USING MEAN OR MEDIAN FOR CATEGORICAL VARIABLES: IMPUTATION USING MODE.  WE HAVE PERFORMED THE SAME METHOD FOR BOTH TEST AND TRAIN DATA AND FILLED ALL THE MISSING VALUE   </vt:lpstr>
      <vt:lpstr>Dropping the Column</vt:lpstr>
      <vt:lpstr>Conversion of categorical data into numerical data</vt:lpstr>
      <vt:lpstr>Outlier Treatment</vt:lpstr>
      <vt:lpstr>FEATURE ENGINEERING</vt:lpstr>
      <vt:lpstr>Normalizing the Data   We have normalized the data using MinMaxScaler. We normalized only those columns which are numerical.</vt:lpstr>
      <vt:lpstr>PowerPoint Presentation</vt:lpstr>
      <vt:lpstr>Model Summary</vt:lpstr>
      <vt:lpstr>Model Summary</vt:lpstr>
      <vt:lpstr>Model Deployment</vt:lpstr>
      <vt:lpstr>Problems Faced</vt:lpstr>
      <vt:lpstr>How we overcame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PREDICT THE LOAN STATUS  Submitted to : ExcelR            Mentor : Parth                           Submitted by :                                                                                                                                                                            Sammed Kesti   </dc:title>
  <dc:creator>gaurisonawane</dc:creator>
  <cp:lastModifiedBy>Kesti Sammed, GQRS71, BBAN</cp:lastModifiedBy>
  <cp:revision>9</cp:revision>
  <dcterms:created xsi:type="dcterms:W3CDTF">2021-05-26T06:52:42Z</dcterms:created>
  <dcterms:modified xsi:type="dcterms:W3CDTF">2021-07-06T08:49:27Z</dcterms:modified>
</cp:coreProperties>
</file>