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5" r:id="rId3"/>
    <p:sldId id="257" r:id="rId4"/>
    <p:sldId id="259" r:id="rId5"/>
    <p:sldId id="258" r:id="rId6"/>
    <p:sldId id="260" r:id="rId7"/>
    <p:sldId id="262" r:id="rId8"/>
    <p:sldId id="261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82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31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3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39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08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73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5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64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32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00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1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11/27/2021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32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strada97a/Examen_lab.git" TargetMode="External"/><Relationship Id="rId2" Type="http://schemas.openxmlformats.org/officeDocument/2006/relationships/hyperlink" Target="https://drive.google.com/file/d/1yvOtzPxsHIHttNnX_UQiRlwvRrqU0UNe/view?usp=shar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F99A87B6-0764-47AD-BF24-B54A16F9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50E14B7-3770-407C-A359-030533E14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F5BFEC0-D7AC-4F30-9697-1A7804BE7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47A7E9-69C2-466A-8E0A-1E82502C7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7B64B2C-0074-40A5-AD7B-10234F367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4EAC4AF-90F7-4D5B-9D52-8B5CC855B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C772208-699E-460A-B31E-D49D3EFE3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99AB563-7EE7-4EB1-A6C7-E885E4774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A4ABF96-0400-4F13-B053-5AB9AB290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37B6E11-1D7C-4E18-BB78-0F1E4619EA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3638" y="663070"/>
            <a:ext cx="4798447" cy="3155419"/>
          </a:xfrm>
        </p:spPr>
        <p:txBody>
          <a:bodyPr anchor="b">
            <a:normAutofit fontScale="90000"/>
          </a:bodyPr>
          <a:lstStyle/>
          <a:p>
            <a:pPr algn="l"/>
            <a:r>
              <a:rPr lang="es-AR" sz="5400" dirty="0"/>
              <a:t>Recuperatorio de Programación – Laboratorio.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AD9967-0AAF-49D6-8F77-0D4DAD33D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638" y="4096504"/>
            <a:ext cx="4798446" cy="2054306"/>
          </a:xfrm>
        </p:spPr>
        <p:txBody>
          <a:bodyPr anchor="t">
            <a:normAutofit/>
          </a:bodyPr>
          <a:lstStyle/>
          <a:p>
            <a:pPr algn="l"/>
            <a:r>
              <a:rPr lang="es-AR" sz="2200" dirty="0"/>
              <a:t>Alumno: Kevin Estrada.</a:t>
            </a:r>
          </a:p>
          <a:p>
            <a:pPr algn="l"/>
            <a:r>
              <a:rPr lang="es-AR" sz="2200" dirty="0"/>
              <a:t>División: F.</a:t>
            </a:r>
          </a:p>
          <a:p>
            <a:pPr algn="l"/>
            <a:r>
              <a:rPr lang="es-AR" sz="2200" dirty="0"/>
              <a:t>Turno Tarde.</a:t>
            </a:r>
          </a:p>
        </p:txBody>
      </p:sp>
      <p:pic>
        <p:nvPicPr>
          <p:cNvPr id="4" name="Picture 3" descr="Gatitos en un traje de piña">
            <a:extLst>
              <a:ext uri="{FF2B5EF4-FFF2-40B4-BE49-F238E27FC236}">
                <a16:creationId xmlns:a16="http://schemas.microsoft.com/office/drawing/2014/main" id="{296B00F5-1746-49A1-A5F9-ADFB7359EA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24" r="22166" b="2"/>
          <a:stretch/>
        </p:blipFill>
        <p:spPr>
          <a:xfrm>
            <a:off x="5996628" y="10"/>
            <a:ext cx="6195372" cy="6857990"/>
          </a:xfrm>
          <a:prstGeom prst="rect">
            <a:avLst/>
          </a:prstGeom>
        </p:spPr>
      </p:pic>
      <p:grpSp>
        <p:nvGrpSpPr>
          <p:cNvPr id="23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37192" y="3369564"/>
            <a:ext cx="118872" cy="118872"/>
            <a:chOff x="1175347" y="3733800"/>
            <a:chExt cx="118872" cy="118872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7" name="Bottom Right">
            <a:extLst>
              <a:ext uri="{FF2B5EF4-FFF2-40B4-BE49-F238E27FC236}">
                <a16:creationId xmlns:a16="http://schemas.microsoft.com/office/drawing/2014/main" id="{EE8A2E90-75F0-4F59-AE03-FE737F410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8" name="Graphic 157">
              <a:extLst>
                <a:ext uri="{FF2B5EF4-FFF2-40B4-BE49-F238E27FC236}">
                  <a16:creationId xmlns:a16="http://schemas.microsoft.com/office/drawing/2014/main" id="{291613E8-1172-4437-97E9-F15A2956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E1404A3-DA0A-451F-80F9-341A400102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D9F30DE-11BA-476B-B25D-CED39DBB6A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253755C4-9D54-4D38-856A-7D1D31BC46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2D176F7-5471-4C65-B496-F05544AF39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E3541E62-142A-4078-8B35-723AF8B137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B2037584-8C21-4B8F-9EC5-5F978F32ED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318287BF-F368-4F91-A36C-A729B478EF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54A80ED-1507-4424-AE0D-E8B52DAC01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82458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44C86C-2222-4BDB-A0DF-78DBFAAD9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Prototipos </a:t>
            </a:r>
            <a:r>
              <a:rPr lang="es-AR" dirty="0" err="1"/>
              <a:t>anexo.h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B45B4D-0860-4536-8592-AF9F831BE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s-AR" sz="1800" b="1" dirty="0" err="1">
                <a:solidFill>
                  <a:srgbClr val="DD2867"/>
                </a:solidFill>
                <a:latin typeface="Consolas" panose="020B0609020204030204" pitchFamily="49" charset="0"/>
              </a:rPr>
              <a:t>int</a:t>
            </a:r>
            <a:r>
              <a:rPr lang="es-AR" sz="18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AR" sz="1800" b="1" dirty="0" err="1">
                <a:solidFill>
                  <a:srgbClr val="0DD140"/>
                </a:solidFill>
                <a:latin typeface="Consolas" panose="020B0609020204030204" pitchFamily="49" charset="0"/>
              </a:rPr>
              <a:t>cargarPedido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A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eCliente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A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list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[],ePedido </a:t>
            </a:r>
            <a:r>
              <a:rPr lang="es-A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listaPedidos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[],</a:t>
            </a:r>
            <a:r>
              <a:rPr lang="es-A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TAMCLIENTE, </a:t>
            </a:r>
            <a:r>
              <a:rPr lang="es-A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TAMPEDIDO);</a:t>
            </a:r>
          </a:p>
          <a:p>
            <a:pPr algn="l"/>
            <a:r>
              <a:rPr lang="es-AR" sz="1800" b="1" dirty="0" err="1">
                <a:solidFill>
                  <a:srgbClr val="DD2867"/>
                </a:solidFill>
                <a:latin typeface="Consolas" panose="020B0609020204030204" pitchFamily="49" charset="0"/>
              </a:rPr>
              <a:t>void</a:t>
            </a:r>
            <a:r>
              <a:rPr lang="es-AR" sz="18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AR" sz="1800" b="1" dirty="0" err="1">
                <a:solidFill>
                  <a:srgbClr val="0DD140"/>
                </a:solidFill>
                <a:latin typeface="Consolas" panose="020B0609020204030204" pitchFamily="49" charset="0"/>
              </a:rPr>
              <a:t>mostrarUnicoPedido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(ePedido pedido);</a:t>
            </a:r>
          </a:p>
          <a:p>
            <a:pPr algn="l"/>
            <a:r>
              <a:rPr lang="pt-BR" sz="1800" b="1" dirty="0" err="1">
                <a:solidFill>
                  <a:srgbClr val="DD2867"/>
                </a:solidFill>
                <a:latin typeface="Consolas" panose="020B0609020204030204" pitchFamily="49" charset="0"/>
              </a:rPr>
              <a:t>int</a:t>
            </a:r>
            <a:r>
              <a:rPr lang="pt-BR" sz="18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DD140"/>
                </a:solidFill>
                <a:latin typeface="Consolas" panose="020B0609020204030204" pitchFamily="49" charset="0"/>
              </a:rPr>
              <a:t>imprimirPedidos</a:t>
            </a:r>
            <a:r>
              <a:rPr lang="pt-B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pt-B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ePedido</a:t>
            </a:r>
            <a:r>
              <a:rPr lang="pt-B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list</a:t>
            </a:r>
            <a:r>
              <a:rPr lang="pt-B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[], </a:t>
            </a:r>
            <a:r>
              <a:rPr lang="pt-B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pt-B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tam</a:t>
            </a:r>
            <a:r>
              <a:rPr lang="pt-B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s-AR" sz="1800" b="1" dirty="0" err="1">
                <a:solidFill>
                  <a:srgbClr val="DD2867"/>
                </a:solidFill>
                <a:latin typeface="Consolas" panose="020B0609020204030204" pitchFamily="49" charset="0"/>
              </a:rPr>
              <a:t>int</a:t>
            </a:r>
            <a:r>
              <a:rPr lang="es-AR" sz="18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AR" sz="1800" b="1" dirty="0" err="1">
                <a:solidFill>
                  <a:srgbClr val="0DD140"/>
                </a:solidFill>
                <a:latin typeface="Consolas" panose="020B0609020204030204" pitchFamily="49" charset="0"/>
              </a:rPr>
              <a:t>procesarResiduos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(ePedido </a:t>
            </a:r>
            <a:r>
              <a:rPr lang="es-A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listaDePedidos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[],</a:t>
            </a:r>
            <a:r>
              <a:rPr lang="es-A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TAMPEDIDO, </a:t>
            </a:r>
            <a:r>
              <a:rPr lang="es-A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eResiduos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A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listaDeResiduos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[], </a:t>
            </a:r>
            <a:r>
              <a:rPr lang="es-A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TAMRESIDUOS);</a:t>
            </a:r>
            <a:endParaRPr lang="es-AR" sz="1800" dirty="0">
              <a:latin typeface="Consolas" panose="020B0609020204030204" pitchFamily="49" charset="0"/>
            </a:endParaRPr>
          </a:p>
          <a:p>
            <a:pPr algn="l"/>
            <a:r>
              <a:rPr lang="es-AR" sz="1800" b="1" dirty="0" err="1">
                <a:solidFill>
                  <a:srgbClr val="DD2867"/>
                </a:solidFill>
                <a:latin typeface="Consolas" panose="020B0609020204030204" pitchFamily="49" charset="0"/>
              </a:rPr>
              <a:t>int</a:t>
            </a:r>
            <a:r>
              <a:rPr lang="es-AR" sz="18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AR" sz="1800" b="1" dirty="0" err="1">
                <a:solidFill>
                  <a:srgbClr val="0DD140"/>
                </a:solidFill>
                <a:latin typeface="Consolas" panose="020B0609020204030204" pitchFamily="49" charset="0"/>
              </a:rPr>
              <a:t>contadorClientesPendientes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(ePedido </a:t>
            </a:r>
            <a:r>
              <a:rPr lang="es-A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listaDePedidos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[],</a:t>
            </a:r>
            <a:r>
              <a:rPr lang="es-A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TAMPEDIDO, </a:t>
            </a:r>
            <a:r>
              <a:rPr lang="es-A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A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idCliente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s-AR" sz="1800" b="1" dirty="0" err="1">
                <a:solidFill>
                  <a:srgbClr val="DD2867"/>
                </a:solidFill>
                <a:latin typeface="Consolas" panose="020B0609020204030204" pitchFamily="49" charset="0"/>
              </a:rPr>
              <a:t>int</a:t>
            </a:r>
            <a:r>
              <a:rPr lang="es-AR" sz="18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AR" sz="1800" b="1" dirty="0" err="1">
                <a:solidFill>
                  <a:srgbClr val="0DD140"/>
                </a:solidFill>
                <a:latin typeface="Consolas" panose="020B0609020204030204" pitchFamily="49" charset="0"/>
              </a:rPr>
              <a:t>imprimirClientesPendientes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A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eCliente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A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listaDeClientes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[], ePedido </a:t>
            </a:r>
            <a:r>
              <a:rPr lang="es-A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listaDePedidos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[], </a:t>
            </a:r>
            <a:r>
              <a:rPr lang="es-A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TAMCLIENTE, </a:t>
            </a:r>
            <a:r>
              <a:rPr lang="es-A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TAMPEDIDO);</a:t>
            </a:r>
          </a:p>
          <a:p>
            <a:pPr algn="l"/>
            <a:r>
              <a:rPr lang="es-AR" sz="1800" b="1" dirty="0" err="1">
                <a:solidFill>
                  <a:srgbClr val="DD2867"/>
                </a:solidFill>
                <a:latin typeface="Consolas" panose="020B0609020204030204" pitchFamily="49" charset="0"/>
              </a:rPr>
              <a:t>int</a:t>
            </a:r>
            <a:r>
              <a:rPr lang="es-AR" sz="18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AR" sz="1800" b="1" dirty="0" err="1">
                <a:solidFill>
                  <a:srgbClr val="0DD140"/>
                </a:solidFill>
                <a:latin typeface="Consolas" panose="020B0609020204030204" pitchFamily="49" charset="0"/>
              </a:rPr>
              <a:t>imprimirPedidosPendientes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(ePedido </a:t>
            </a:r>
            <a:r>
              <a:rPr lang="es-A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listaDePedidos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[], </a:t>
            </a:r>
            <a:r>
              <a:rPr lang="es-A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TAMPEDIDO, </a:t>
            </a:r>
            <a:r>
              <a:rPr lang="es-A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eCliente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A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listaDeClientes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[], </a:t>
            </a:r>
            <a:r>
              <a:rPr lang="es-A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TAMCLIENTE);</a:t>
            </a:r>
          </a:p>
          <a:p>
            <a:pPr algn="l"/>
            <a:r>
              <a:rPr lang="es-AR" sz="1800" b="1" dirty="0" err="1">
                <a:solidFill>
                  <a:srgbClr val="DD2867"/>
                </a:solidFill>
                <a:latin typeface="Consolas" panose="020B0609020204030204" pitchFamily="49" charset="0"/>
              </a:rPr>
              <a:t>int</a:t>
            </a:r>
            <a:r>
              <a:rPr lang="es-AR" sz="18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AR" sz="1800" b="1" dirty="0" err="1">
                <a:solidFill>
                  <a:srgbClr val="0DD140"/>
                </a:solidFill>
                <a:latin typeface="Consolas" panose="020B0609020204030204" pitchFamily="49" charset="0"/>
              </a:rPr>
              <a:t>imprimirPedidosProcesados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(ePedido </a:t>
            </a:r>
            <a:r>
              <a:rPr lang="es-A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listaDePedidos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[], </a:t>
            </a:r>
            <a:r>
              <a:rPr lang="es-A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TAMPEDIDO, </a:t>
            </a:r>
            <a:r>
              <a:rPr lang="es-A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eCliente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A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listaDeCLientes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[], </a:t>
            </a:r>
            <a:r>
              <a:rPr lang="es-A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TAMCLIENTE, </a:t>
            </a:r>
            <a:r>
              <a:rPr lang="es-A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eResiduos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A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listaResiduos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[]);</a:t>
            </a:r>
          </a:p>
          <a:p>
            <a:pPr algn="l"/>
            <a:r>
              <a:rPr lang="es-AR" sz="1800" b="1" dirty="0" err="1">
                <a:solidFill>
                  <a:srgbClr val="DD2867"/>
                </a:solidFill>
                <a:latin typeface="Consolas" panose="020B0609020204030204" pitchFamily="49" charset="0"/>
              </a:rPr>
              <a:t>int</a:t>
            </a:r>
            <a:r>
              <a:rPr lang="es-AR" sz="18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AR" sz="1800" b="1" dirty="0" err="1">
                <a:solidFill>
                  <a:srgbClr val="0DD140"/>
                </a:solidFill>
                <a:latin typeface="Consolas" panose="020B0609020204030204" pitchFamily="49" charset="0"/>
              </a:rPr>
              <a:t>contadorPendientesEnLocalidades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A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eCliente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A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listaDeClientes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[], </a:t>
            </a:r>
            <a:r>
              <a:rPr lang="es-A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TAMCLIENTE, ePedido </a:t>
            </a:r>
            <a:r>
              <a:rPr lang="es-A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listaDePedidos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[], </a:t>
            </a:r>
            <a:r>
              <a:rPr lang="es-A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TAMPEDIDO, </a:t>
            </a:r>
            <a:r>
              <a:rPr lang="es-A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char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localidad[]);</a:t>
            </a:r>
          </a:p>
          <a:p>
            <a:pPr algn="l"/>
            <a:r>
              <a:rPr lang="es-AR" sz="1800" b="1" dirty="0" err="1">
                <a:solidFill>
                  <a:srgbClr val="DD2867"/>
                </a:solidFill>
                <a:latin typeface="Consolas" panose="020B0609020204030204" pitchFamily="49" charset="0"/>
              </a:rPr>
              <a:t>void</a:t>
            </a:r>
            <a:r>
              <a:rPr lang="es-AR" sz="18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AR" sz="1800" b="1" dirty="0" err="1">
                <a:solidFill>
                  <a:srgbClr val="0DD140"/>
                </a:solidFill>
                <a:latin typeface="Consolas" panose="020B0609020204030204" pitchFamily="49" charset="0"/>
              </a:rPr>
              <a:t>mostrarLocalidades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A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eCliente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A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listaDeClientes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[], </a:t>
            </a:r>
            <a:r>
              <a:rPr lang="es-A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TAMCLIENTE, ePedido </a:t>
            </a:r>
            <a:r>
              <a:rPr lang="es-A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listaDePedidos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[], </a:t>
            </a:r>
            <a:r>
              <a:rPr lang="es-A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TAMPEDIDO);</a:t>
            </a:r>
          </a:p>
          <a:p>
            <a:pPr algn="l"/>
            <a:r>
              <a:rPr lang="es-AR" sz="1800" b="1" dirty="0" err="1">
                <a:solidFill>
                  <a:srgbClr val="DD2867"/>
                </a:solidFill>
                <a:latin typeface="Consolas" panose="020B0609020204030204" pitchFamily="49" charset="0"/>
              </a:rPr>
              <a:t>float</a:t>
            </a:r>
            <a:r>
              <a:rPr lang="es-AR" sz="18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AR" sz="1800" b="1" dirty="0" err="1">
                <a:solidFill>
                  <a:srgbClr val="0DD140"/>
                </a:solidFill>
                <a:latin typeface="Consolas" panose="020B0609020204030204" pitchFamily="49" charset="0"/>
              </a:rPr>
              <a:t>contadorKilosPoli</a:t>
            </a:r>
            <a:r>
              <a:rPr lang="es-AR" sz="18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A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eResiduos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A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listaDeResiduos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[], </a:t>
            </a:r>
            <a:r>
              <a:rPr lang="es-A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TAMRESIDUOS, ePedido </a:t>
            </a:r>
            <a:r>
              <a:rPr lang="es-A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listaDePedidos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[],</a:t>
            </a:r>
            <a:r>
              <a:rPr lang="es-A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TAMPEDIDO);</a:t>
            </a:r>
            <a:endParaRPr lang="es-A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214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F473A-775B-4DB3-B2EE-A1D8E542F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Enlaces.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0D62F8-D2A6-41C0-B09E-4746D9768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>
                <a:hlinkClick r:id="rId2"/>
              </a:rPr>
              <a:t>https://drive.google.com/file/d/1yvOtzPxsHIHttNnX_UQiRlwvRrqU0UNe/view?usp=sharing</a:t>
            </a:r>
            <a:endParaRPr lang="es-AR" dirty="0"/>
          </a:p>
          <a:p>
            <a:r>
              <a:rPr lang="es-AR">
                <a:hlinkClick r:id="rId3"/>
              </a:rPr>
              <a:t>https://github.com/kestrada97a/Examen_lab.git</a:t>
            </a:r>
            <a:endParaRPr lang="es-AR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3877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F6B2F-8D22-420C-8CFA-35FC501A5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Consigna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009B58-971E-4798-A01F-B757B73F2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MX" dirty="0"/>
              <a:t>Alumnos que aún no hayan aprobado el parcial: deberán presentar el mismo</a:t>
            </a:r>
          </a:p>
          <a:p>
            <a:r>
              <a:rPr lang="es-MX" dirty="0"/>
              <a:t>trabajo que en la instancia anterior (parte 1 y 2) agregando lo siguiente:</a:t>
            </a:r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a. Una estructura más, debidamente relacionada con las anteriores. La</a:t>
            </a:r>
          </a:p>
          <a:p>
            <a:r>
              <a:rPr lang="es-MX" dirty="0"/>
              <a:t>composición de la estructura deberá ser compleja: un id, un campo</a:t>
            </a:r>
          </a:p>
          <a:p>
            <a:r>
              <a:rPr lang="es-MX" dirty="0"/>
              <a:t>alfanumérico y uno entero o flotante (para utilizar en algún filtro).</a:t>
            </a:r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b. Un filtro complejo distinto a los trabajados con anterioridad. Este filtro</a:t>
            </a:r>
          </a:p>
          <a:p>
            <a:r>
              <a:rPr lang="es-MX" dirty="0"/>
              <a:t>deberá utilizar la mayoría de las estructuras incluyendo la estructura</a:t>
            </a:r>
          </a:p>
          <a:p>
            <a:r>
              <a:rPr lang="es-MX" dirty="0"/>
              <a:t>agregada en el ítem anterior.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58714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68BBD6-FEC4-4575-8EC6-84D598BFA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Estructuras Agregadas.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227CDC-BC06-416C-B88A-ADCD33A59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La estructura agregada para el punto 2B. Es llamada “impuesto.h/c”.</a:t>
            </a:r>
          </a:p>
          <a:p>
            <a:r>
              <a:rPr lang="es-AR" dirty="0"/>
              <a:t>Esta compuesta por:</a:t>
            </a:r>
          </a:p>
          <a:p>
            <a:pPr lvl="1"/>
            <a:r>
              <a:rPr lang="es-AR" dirty="0"/>
              <a:t>idPedido</a:t>
            </a:r>
          </a:p>
          <a:p>
            <a:pPr lvl="1"/>
            <a:r>
              <a:rPr lang="es-AR" dirty="0"/>
              <a:t>isTaxed</a:t>
            </a:r>
          </a:p>
          <a:p>
            <a:pPr lvl="1"/>
            <a:r>
              <a:rPr lang="es-AR" dirty="0"/>
              <a:t>codigoPostal</a:t>
            </a:r>
          </a:p>
          <a:p>
            <a:pPr lvl="1"/>
            <a:r>
              <a:rPr lang="es-AR" dirty="0"/>
              <a:t>capCom</a:t>
            </a:r>
          </a:p>
          <a:p>
            <a:pPr lvl="1"/>
            <a:r>
              <a:rPr lang="es-AR" dirty="0"/>
              <a:t>impuesto </a:t>
            </a:r>
          </a:p>
        </p:txBody>
      </p:sp>
    </p:spTree>
    <p:extLst>
      <p:ext uri="{BB962C8B-B14F-4D97-AF65-F5344CB8AC3E}">
        <p14:creationId xmlns:p14="http://schemas.microsoft.com/office/powerpoint/2010/main" val="224449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95974B-226E-453F-8150-F5515E61B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Elementos de la estructura “eImpuesto”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56D380-F0E5-4910-9591-C036C2BAC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AR" dirty="0"/>
              <a:t>idPedido, es para relacionarla con la estructura ePedido, que a su vez a relacionarla con esa estructura la relaciona con las otras.</a:t>
            </a:r>
          </a:p>
          <a:p>
            <a:r>
              <a:rPr lang="es-AR" dirty="0"/>
              <a:t>isTaxed, es para filtrar si está o no con un impuesto.</a:t>
            </a:r>
          </a:p>
          <a:p>
            <a:r>
              <a:rPr lang="es-AR" dirty="0"/>
              <a:t>codigoPostal es simplemente un dato mas del pedido que hace el cliente.</a:t>
            </a:r>
          </a:p>
          <a:p>
            <a:r>
              <a:rPr lang="es-AR" dirty="0"/>
              <a:t>capCom, es para filtrar el tipo de impuesto que se le va a hacer</a:t>
            </a:r>
          </a:p>
          <a:p>
            <a:r>
              <a:rPr lang="es-AR" dirty="0"/>
              <a:t>Impuesto, por ultimo este es el impuesto que va a tener después de los filtros.</a:t>
            </a:r>
          </a:p>
        </p:txBody>
      </p:sp>
    </p:spTree>
    <p:extLst>
      <p:ext uri="{BB962C8B-B14F-4D97-AF65-F5344CB8AC3E}">
        <p14:creationId xmlns:p14="http://schemas.microsoft.com/office/powerpoint/2010/main" val="2802024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92A74F4F-670F-45E7-97D8-250CFBC64BD2}"/>
              </a:ext>
            </a:extLst>
          </p:cNvPr>
          <p:cNvSpPr/>
          <p:nvPr/>
        </p:nvSpPr>
        <p:spPr>
          <a:xfrm>
            <a:off x="9880784" y="2694227"/>
            <a:ext cx="1058460" cy="712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800" dirty="0"/>
              <a:t>eImpuesto.h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4703103-DC59-4484-ACC2-96D0712EB3E9}"/>
              </a:ext>
            </a:extLst>
          </p:cNvPr>
          <p:cNvSpPr/>
          <p:nvPr/>
        </p:nvSpPr>
        <p:spPr>
          <a:xfrm>
            <a:off x="979685" y="2424785"/>
            <a:ext cx="1237115" cy="938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800" dirty="0"/>
              <a:t>eLocalidad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A446EBC-7A81-4D98-9A02-E6960375ED5D}"/>
              </a:ext>
            </a:extLst>
          </p:cNvPr>
          <p:cNvSpPr/>
          <p:nvPr/>
        </p:nvSpPr>
        <p:spPr>
          <a:xfrm>
            <a:off x="6477302" y="2639738"/>
            <a:ext cx="1117414" cy="1001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800" dirty="0"/>
              <a:t>ePedido.h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6ACC088-7FF2-4081-8152-B5DAB7263C96}"/>
              </a:ext>
            </a:extLst>
          </p:cNvPr>
          <p:cNvSpPr/>
          <p:nvPr/>
        </p:nvSpPr>
        <p:spPr>
          <a:xfrm>
            <a:off x="3234663" y="2709088"/>
            <a:ext cx="1117414" cy="931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800" dirty="0"/>
              <a:t>eCliente.h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D3128E40-656C-4088-A656-89FBB0D1E6D5}"/>
              </a:ext>
            </a:extLst>
          </p:cNvPr>
          <p:cNvSpPr/>
          <p:nvPr/>
        </p:nvSpPr>
        <p:spPr>
          <a:xfrm>
            <a:off x="25867" y="48236"/>
            <a:ext cx="1017863" cy="415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800" dirty="0"/>
              <a:t>General.h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BBB26F62-4BD1-4C7A-A6F4-8B1F1E585626}"/>
              </a:ext>
            </a:extLst>
          </p:cNvPr>
          <p:cNvCxnSpPr>
            <a:cxnSpLocks/>
            <a:stCxn id="9" idx="6"/>
            <a:endCxn id="8" idx="0"/>
          </p:cNvCxnSpPr>
          <p:nvPr/>
        </p:nvCxnSpPr>
        <p:spPr>
          <a:xfrm>
            <a:off x="1043730" y="255864"/>
            <a:ext cx="2749640" cy="245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73303EBC-D32D-42A6-BB85-3908A68FC6DC}"/>
              </a:ext>
            </a:extLst>
          </p:cNvPr>
          <p:cNvCxnSpPr>
            <a:cxnSpLocks/>
            <a:stCxn id="9" idx="6"/>
            <a:endCxn id="7" idx="0"/>
          </p:cNvCxnSpPr>
          <p:nvPr/>
        </p:nvCxnSpPr>
        <p:spPr>
          <a:xfrm>
            <a:off x="1043730" y="255864"/>
            <a:ext cx="5992279" cy="2383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996F1BC6-5DE0-4D98-B396-76984248D4D3}"/>
              </a:ext>
            </a:extLst>
          </p:cNvPr>
          <p:cNvCxnSpPr>
            <a:cxnSpLocks/>
            <a:stCxn id="9" idx="6"/>
            <a:endCxn id="5" idx="0"/>
          </p:cNvCxnSpPr>
          <p:nvPr/>
        </p:nvCxnSpPr>
        <p:spPr>
          <a:xfrm>
            <a:off x="1043730" y="255864"/>
            <a:ext cx="554513" cy="2168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BF70FABA-F018-43A9-9E80-7523D1E98413}"/>
              </a:ext>
            </a:extLst>
          </p:cNvPr>
          <p:cNvCxnSpPr>
            <a:cxnSpLocks/>
            <a:stCxn id="9" idx="6"/>
            <a:endCxn id="4" idx="0"/>
          </p:cNvCxnSpPr>
          <p:nvPr/>
        </p:nvCxnSpPr>
        <p:spPr>
          <a:xfrm>
            <a:off x="1043730" y="255864"/>
            <a:ext cx="9366284" cy="2438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69C7E1E2-BDAE-4B54-941A-7EF54D369D19}"/>
              </a:ext>
            </a:extLst>
          </p:cNvPr>
          <p:cNvSpPr/>
          <p:nvPr/>
        </p:nvSpPr>
        <p:spPr>
          <a:xfrm>
            <a:off x="213118" y="463491"/>
            <a:ext cx="647614" cy="1824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00" dirty="0"/>
              <a:t>Funciones auxiliares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F1901B9F-23C0-450E-8A16-6C0417630D7B}"/>
              </a:ext>
            </a:extLst>
          </p:cNvPr>
          <p:cNvSpPr/>
          <p:nvPr/>
        </p:nvSpPr>
        <p:spPr>
          <a:xfrm>
            <a:off x="9299957" y="4959988"/>
            <a:ext cx="889233" cy="38379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800" dirty="0"/>
              <a:t>idPedido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6CA56074-876E-4E24-9014-91ACDA74A3F4}"/>
              </a:ext>
            </a:extLst>
          </p:cNvPr>
          <p:cNvSpPr/>
          <p:nvPr/>
        </p:nvSpPr>
        <p:spPr>
          <a:xfrm>
            <a:off x="4661411" y="4538444"/>
            <a:ext cx="1001133" cy="78630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id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28DA7F27-0F5B-42A6-8DAA-AE457AF5B985}"/>
              </a:ext>
            </a:extLst>
          </p:cNvPr>
          <p:cNvSpPr/>
          <p:nvPr/>
        </p:nvSpPr>
        <p:spPr>
          <a:xfrm>
            <a:off x="1369582" y="5178474"/>
            <a:ext cx="879447" cy="28802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800" dirty="0"/>
              <a:t>localidad</a:t>
            </a:r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A8DA2B35-D425-45BC-A37E-AAB8D02561EC}"/>
              </a:ext>
            </a:extLst>
          </p:cNvPr>
          <p:cNvCxnSpPr>
            <a:cxnSpLocks/>
            <a:stCxn id="29" idx="6"/>
            <a:endCxn id="27" idx="2"/>
          </p:cNvCxnSpPr>
          <p:nvPr/>
        </p:nvCxnSpPr>
        <p:spPr>
          <a:xfrm>
            <a:off x="5662544" y="4931595"/>
            <a:ext cx="3637413" cy="220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C4D47E65-2011-42CD-800C-E1FB74E0A2FA}"/>
              </a:ext>
            </a:extLst>
          </p:cNvPr>
          <p:cNvCxnSpPr>
            <a:cxnSpLocks/>
            <a:stCxn id="7" idx="4"/>
            <a:endCxn id="29" idx="0"/>
          </p:cNvCxnSpPr>
          <p:nvPr/>
        </p:nvCxnSpPr>
        <p:spPr>
          <a:xfrm flipH="1">
            <a:off x="5161978" y="3640821"/>
            <a:ext cx="1874031" cy="897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F679236F-4217-4635-B111-155BEC0EAC21}"/>
              </a:ext>
            </a:extLst>
          </p:cNvPr>
          <p:cNvCxnSpPr>
            <a:cxnSpLocks/>
            <a:stCxn id="5" idx="3"/>
            <a:endCxn id="5" idx="3"/>
          </p:cNvCxnSpPr>
          <p:nvPr/>
        </p:nvCxnSpPr>
        <p:spPr>
          <a:xfrm>
            <a:off x="1160856" y="322616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3F807939-E7DF-469B-9CAF-169B93317966}"/>
              </a:ext>
            </a:extLst>
          </p:cNvPr>
          <p:cNvCxnSpPr>
            <a:cxnSpLocks/>
            <a:stCxn id="4" idx="4"/>
            <a:endCxn id="27" idx="0"/>
          </p:cNvCxnSpPr>
          <p:nvPr/>
        </p:nvCxnSpPr>
        <p:spPr>
          <a:xfrm flipH="1">
            <a:off x="9744574" y="3406588"/>
            <a:ext cx="665440" cy="155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E53ADC8D-567B-4F1C-B116-1016235D9719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>
            <a:off x="1598243" y="3363654"/>
            <a:ext cx="211063" cy="1814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C0FFB572-1474-4059-894F-149E0624EF39}"/>
              </a:ext>
            </a:extLst>
          </p:cNvPr>
          <p:cNvCxnSpPr>
            <a:cxnSpLocks/>
            <a:stCxn id="8" idx="3"/>
            <a:endCxn id="30" idx="0"/>
          </p:cNvCxnSpPr>
          <p:nvPr/>
        </p:nvCxnSpPr>
        <p:spPr>
          <a:xfrm flipH="1">
            <a:off x="1809306" y="3504372"/>
            <a:ext cx="1588998" cy="1674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ángulo 86">
            <a:extLst>
              <a:ext uri="{FF2B5EF4-FFF2-40B4-BE49-F238E27FC236}">
                <a16:creationId xmlns:a16="http://schemas.microsoft.com/office/drawing/2014/main" id="{CCA9C3A1-96DC-4963-8265-E89622AA051E}"/>
              </a:ext>
            </a:extLst>
          </p:cNvPr>
          <p:cNvSpPr/>
          <p:nvPr/>
        </p:nvSpPr>
        <p:spPr>
          <a:xfrm>
            <a:off x="6529457" y="4845924"/>
            <a:ext cx="1190591" cy="28802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600" dirty="0"/>
              <a:t>Son = debido al momento de la asignación</a:t>
            </a:r>
          </a:p>
        </p:txBody>
      </p:sp>
      <p:sp>
        <p:nvSpPr>
          <p:cNvPr id="178" name="Rectángulo 177">
            <a:extLst>
              <a:ext uri="{FF2B5EF4-FFF2-40B4-BE49-F238E27FC236}">
                <a16:creationId xmlns:a16="http://schemas.microsoft.com/office/drawing/2014/main" id="{CF40AB75-95B1-4E9C-8331-E92379AA445F}"/>
              </a:ext>
            </a:extLst>
          </p:cNvPr>
          <p:cNvSpPr/>
          <p:nvPr/>
        </p:nvSpPr>
        <p:spPr>
          <a:xfrm>
            <a:off x="6258187" y="142612"/>
            <a:ext cx="5066951" cy="7123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Cada elemento de las estructuras comparte una relación con por lo menos un elemento de otra, que al mismo tiempo las relaciona con las otras,</a:t>
            </a:r>
          </a:p>
        </p:txBody>
      </p:sp>
      <p:sp>
        <p:nvSpPr>
          <p:cNvPr id="190" name="Rectángulo: esquinas redondeadas 189">
            <a:extLst>
              <a:ext uri="{FF2B5EF4-FFF2-40B4-BE49-F238E27FC236}">
                <a16:creationId xmlns:a16="http://schemas.microsoft.com/office/drawing/2014/main" id="{60A3E895-07A4-4793-A274-851202246944}"/>
              </a:ext>
            </a:extLst>
          </p:cNvPr>
          <p:cNvSpPr/>
          <p:nvPr/>
        </p:nvSpPr>
        <p:spPr>
          <a:xfrm>
            <a:off x="4289873" y="4150106"/>
            <a:ext cx="328268" cy="195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800" dirty="0" err="1"/>
              <a:t>Pk</a:t>
            </a:r>
            <a:endParaRPr lang="es-AR" sz="800" dirty="0"/>
          </a:p>
        </p:txBody>
      </p:sp>
      <p:sp>
        <p:nvSpPr>
          <p:cNvPr id="191" name="Rectángulo: esquinas redondeadas 190">
            <a:extLst>
              <a:ext uri="{FF2B5EF4-FFF2-40B4-BE49-F238E27FC236}">
                <a16:creationId xmlns:a16="http://schemas.microsoft.com/office/drawing/2014/main" id="{64E92C49-CC3F-4541-9B5F-D4F6DE4DDF7D}"/>
              </a:ext>
            </a:extLst>
          </p:cNvPr>
          <p:cNvSpPr/>
          <p:nvPr/>
        </p:nvSpPr>
        <p:spPr>
          <a:xfrm>
            <a:off x="10086992" y="4150106"/>
            <a:ext cx="328268" cy="195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800" dirty="0" err="1"/>
              <a:t>fk</a:t>
            </a:r>
            <a:endParaRPr lang="es-AR" sz="800" dirty="0"/>
          </a:p>
        </p:txBody>
      </p:sp>
      <p:sp>
        <p:nvSpPr>
          <p:cNvPr id="192" name="Rectángulo: esquinas redondeadas 191">
            <a:extLst>
              <a:ext uri="{FF2B5EF4-FFF2-40B4-BE49-F238E27FC236}">
                <a16:creationId xmlns:a16="http://schemas.microsoft.com/office/drawing/2014/main" id="{98396B3B-3E61-4319-9C14-7B5F46462FB2}"/>
              </a:ext>
            </a:extLst>
          </p:cNvPr>
          <p:cNvSpPr/>
          <p:nvPr/>
        </p:nvSpPr>
        <p:spPr>
          <a:xfrm>
            <a:off x="6042301" y="3832991"/>
            <a:ext cx="328268" cy="195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800" dirty="0" err="1"/>
              <a:t>fk</a:t>
            </a:r>
            <a:endParaRPr lang="es-AR" sz="800" dirty="0"/>
          </a:p>
        </p:txBody>
      </p:sp>
      <p:sp>
        <p:nvSpPr>
          <p:cNvPr id="193" name="Rectángulo: esquinas redondeadas 192">
            <a:extLst>
              <a:ext uri="{FF2B5EF4-FFF2-40B4-BE49-F238E27FC236}">
                <a16:creationId xmlns:a16="http://schemas.microsoft.com/office/drawing/2014/main" id="{7FF5F224-BCF8-497F-84B2-23ABABFF5D00}"/>
              </a:ext>
            </a:extLst>
          </p:cNvPr>
          <p:cNvSpPr/>
          <p:nvPr/>
        </p:nvSpPr>
        <p:spPr>
          <a:xfrm>
            <a:off x="7720048" y="3956381"/>
            <a:ext cx="328268" cy="195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800" dirty="0" err="1"/>
              <a:t>Pk</a:t>
            </a:r>
            <a:endParaRPr lang="es-AR" sz="800" dirty="0"/>
          </a:p>
        </p:txBody>
      </p:sp>
      <p:cxnSp>
        <p:nvCxnSpPr>
          <p:cNvPr id="197" name="Conector recto de flecha 196">
            <a:extLst>
              <a:ext uri="{FF2B5EF4-FFF2-40B4-BE49-F238E27FC236}">
                <a16:creationId xmlns:a16="http://schemas.microsoft.com/office/drawing/2014/main" id="{57261803-34D8-49E0-9F0A-9F0F2569BD51}"/>
              </a:ext>
            </a:extLst>
          </p:cNvPr>
          <p:cNvCxnSpPr>
            <a:stCxn id="7" idx="5"/>
            <a:endCxn id="27" idx="1"/>
          </p:cNvCxnSpPr>
          <p:nvPr/>
        </p:nvCxnSpPr>
        <p:spPr>
          <a:xfrm>
            <a:off x="7431075" y="3494216"/>
            <a:ext cx="1999107" cy="1521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ector recto de flecha 198">
            <a:extLst>
              <a:ext uri="{FF2B5EF4-FFF2-40B4-BE49-F238E27FC236}">
                <a16:creationId xmlns:a16="http://schemas.microsoft.com/office/drawing/2014/main" id="{0C21DF39-81CA-452D-AD1A-73B7D8B1E53B}"/>
              </a:ext>
            </a:extLst>
          </p:cNvPr>
          <p:cNvCxnSpPr>
            <a:stCxn id="8" idx="5"/>
            <a:endCxn id="29" idx="1"/>
          </p:cNvCxnSpPr>
          <p:nvPr/>
        </p:nvCxnSpPr>
        <p:spPr>
          <a:xfrm>
            <a:off x="4188436" y="3504372"/>
            <a:ext cx="619588" cy="1149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tángulo: esquinas redondeadas 200">
            <a:extLst>
              <a:ext uri="{FF2B5EF4-FFF2-40B4-BE49-F238E27FC236}">
                <a16:creationId xmlns:a16="http://schemas.microsoft.com/office/drawing/2014/main" id="{C6FF8089-D948-4F04-A083-6439F06E26D8}"/>
              </a:ext>
            </a:extLst>
          </p:cNvPr>
          <p:cNvSpPr/>
          <p:nvPr/>
        </p:nvSpPr>
        <p:spPr>
          <a:xfrm>
            <a:off x="1330780" y="3908925"/>
            <a:ext cx="328268" cy="195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800" dirty="0" err="1"/>
              <a:t>Pk</a:t>
            </a:r>
            <a:endParaRPr lang="es-AR" sz="800" dirty="0"/>
          </a:p>
        </p:txBody>
      </p:sp>
      <p:sp>
        <p:nvSpPr>
          <p:cNvPr id="202" name="Rectángulo: esquinas redondeadas 201">
            <a:extLst>
              <a:ext uri="{FF2B5EF4-FFF2-40B4-BE49-F238E27FC236}">
                <a16:creationId xmlns:a16="http://schemas.microsoft.com/office/drawing/2014/main" id="{BA0DC4D5-EB82-4788-B518-24532B5B6D85}"/>
              </a:ext>
            </a:extLst>
          </p:cNvPr>
          <p:cNvSpPr/>
          <p:nvPr/>
        </p:nvSpPr>
        <p:spPr>
          <a:xfrm>
            <a:off x="2764956" y="3903634"/>
            <a:ext cx="328268" cy="195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800" dirty="0" err="1"/>
              <a:t>fk</a:t>
            </a:r>
            <a:endParaRPr lang="es-AR" sz="800" dirty="0"/>
          </a:p>
        </p:txBody>
      </p:sp>
    </p:spTree>
    <p:extLst>
      <p:ext uri="{BB962C8B-B14F-4D97-AF65-F5344CB8AC3E}">
        <p14:creationId xmlns:p14="http://schemas.microsoft.com/office/powerpoint/2010/main" val="760787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FB7D21-3B0F-413C-BE27-85F20C83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Prototipos de </a:t>
            </a:r>
            <a:r>
              <a:rPr lang="es-AR" dirty="0" err="1"/>
              <a:t>cliente.h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3E2051-F8C3-4D04-83A1-CB5C8E0BF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s-AR" sz="1500" b="1" dirty="0" err="1">
                <a:solidFill>
                  <a:srgbClr val="DD2867"/>
                </a:solidFill>
                <a:latin typeface="Consolas" panose="020B0609020204030204" pitchFamily="49" charset="0"/>
              </a:rPr>
              <a:t>int</a:t>
            </a:r>
            <a:r>
              <a:rPr lang="es-AR" sz="15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AR" sz="1500" b="1" dirty="0" err="1">
                <a:solidFill>
                  <a:srgbClr val="0DD140"/>
                </a:solidFill>
                <a:latin typeface="Consolas" panose="020B0609020204030204" pitchFamily="49" charset="0"/>
              </a:rPr>
              <a:t>inicializarClientes</a:t>
            </a:r>
            <a:r>
              <a:rPr lang="es-AR" sz="15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AR" sz="15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eCliente</a:t>
            </a:r>
            <a:r>
              <a:rPr lang="es-AR" sz="15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AR" sz="15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list</a:t>
            </a:r>
            <a:r>
              <a:rPr lang="es-AR" sz="1500" b="1" dirty="0">
                <a:solidFill>
                  <a:schemeClr val="tx1"/>
                </a:solidFill>
                <a:latin typeface="Consolas" panose="020B0609020204030204" pitchFamily="49" charset="0"/>
              </a:rPr>
              <a:t>[], </a:t>
            </a:r>
            <a:r>
              <a:rPr lang="es-AR" sz="15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AR" sz="15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AR" sz="15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tam</a:t>
            </a:r>
            <a:r>
              <a:rPr lang="es-AR" sz="1500" b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AR" sz="1500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s-AR" sz="1500" b="1" dirty="0" err="1">
                <a:solidFill>
                  <a:srgbClr val="DD2867"/>
                </a:solidFill>
                <a:latin typeface="Consolas" panose="020B0609020204030204" pitchFamily="49" charset="0"/>
              </a:rPr>
              <a:t>int</a:t>
            </a:r>
            <a:r>
              <a:rPr lang="es-AR" sz="15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AR" sz="1500" b="1" dirty="0" err="1">
                <a:solidFill>
                  <a:srgbClr val="0DD140"/>
                </a:solidFill>
                <a:latin typeface="Consolas" panose="020B0609020204030204" pitchFamily="49" charset="0"/>
              </a:rPr>
              <a:t>addCliente</a:t>
            </a:r>
            <a:r>
              <a:rPr lang="es-AR" sz="15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AR" sz="15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eCliente</a:t>
            </a:r>
            <a:r>
              <a:rPr lang="es-AR" sz="15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AR" sz="15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list</a:t>
            </a:r>
            <a:r>
              <a:rPr lang="es-AR" sz="1500" b="1" dirty="0">
                <a:solidFill>
                  <a:schemeClr val="tx1"/>
                </a:solidFill>
                <a:latin typeface="Consolas" panose="020B0609020204030204" pitchFamily="49" charset="0"/>
              </a:rPr>
              <a:t>[], </a:t>
            </a:r>
            <a:r>
              <a:rPr lang="es-AR" sz="15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AR" sz="15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AR" sz="15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tam</a:t>
            </a:r>
            <a:r>
              <a:rPr lang="es-AR" sz="1500" b="1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s-AR" sz="15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AR" sz="1500" b="1" dirty="0">
                <a:solidFill>
                  <a:schemeClr val="tx1"/>
                </a:solidFill>
                <a:latin typeface="Consolas" panose="020B0609020204030204" pitchFamily="49" charset="0"/>
              </a:rPr>
              <a:t>* </a:t>
            </a:r>
            <a:r>
              <a:rPr lang="es-AR" sz="15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idAutomatico</a:t>
            </a:r>
            <a:r>
              <a:rPr lang="es-AR" sz="1500" b="1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s-AR" sz="1500" b="1" dirty="0" err="1">
                <a:solidFill>
                  <a:srgbClr val="DD2867"/>
                </a:solidFill>
                <a:latin typeface="Consolas" panose="020B0609020204030204" pitchFamily="49" charset="0"/>
              </a:rPr>
              <a:t>void</a:t>
            </a:r>
            <a:r>
              <a:rPr lang="es-AR" sz="15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AR" sz="1500" b="1" dirty="0" err="1">
                <a:solidFill>
                  <a:srgbClr val="0DD140"/>
                </a:solidFill>
                <a:latin typeface="Consolas" panose="020B0609020204030204" pitchFamily="49" charset="0"/>
              </a:rPr>
              <a:t>mostrarUnicoCliente</a:t>
            </a:r>
            <a:r>
              <a:rPr lang="es-AR" sz="15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AR" sz="15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eCliente</a:t>
            </a:r>
            <a:r>
              <a:rPr lang="es-AR" sz="1500" b="1" dirty="0">
                <a:solidFill>
                  <a:schemeClr val="tx1"/>
                </a:solidFill>
                <a:latin typeface="Consolas" panose="020B0609020204030204" pitchFamily="49" charset="0"/>
              </a:rPr>
              <a:t> cliente);</a:t>
            </a:r>
          </a:p>
          <a:p>
            <a:pPr algn="l"/>
            <a:r>
              <a:rPr lang="fr-FR" sz="1500" b="1" dirty="0" err="1">
                <a:solidFill>
                  <a:srgbClr val="DD2867"/>
                </a:solidFill>
                <a:latin typeface="Consolas" panose="020B0609020204030204" pitchFamily="49" charset="0"/>
              </a:rPr>
              <a:t>int</a:t>
            </a:r>
            <a:r>
              <a:rPr lang="fr-FR" sz="15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1500" b="1" dirty="0" err="1">
                <a:solidFill>
                  <a:srgbClr val="0DD140"/>
                </a:solidFill>
                <a:latin typeface="Consolas" panose="020B0609020204030204" pitchFamily="49" charset="0"/>
              </a:rPr>
              <a:t>imprimirClientes</a:t>
            </a:r>
            <a:r>
              <a:rPr lang="fr-FR" sz="15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15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eCliente</a:t>
            </a:r>
            <a:r>
              <a:rPr lang="fr-FR" sz="15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fr-FR" sz="15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list</a:t>
            </a:r>
            <a:r>
              <a:rPr lang="fr-FR" sz="1500" b="1" dirty="0">
                <a:solidFill>
                  <a:schemeClr val="tx1"/>
                </a:solidFill>
                <a:latin typeface="Consolas" panose="020B0609020204030204" pitchFamily="49" charset="0"/>
              </a:rPr>
              <a:t>[], </a:t>
            </a:r>
            <a:r>
              <a:rPr lang="fr-FR" sz="15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fr-FR" sz="15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fr-FR" sz="15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tam</a:t>
            </a:r>
            <a:r>
              <a:rPr lang="fr-FR" sz="1500" b="1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s-AR" sz="1500" b="1" dirty="0" err="1">
                <a:solidFill>
                  <a:srgbClr val="DD2867"/>
                </a:solidFill>
                <a:latin typeface="Consolas" panose="020B0609020204030204" pitchFamily="49" charset="0"/>
              </a:rPr>
              <a:t>int</a:t>
            </a:r>
            <a:r>
              <a:rPr lang="es-AR" sz="15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AR" sz="1500" b="1" dirty="0" err="1">
                <a:solidFill>
                  <a:srgbClr val="0DD140"/>
                </a:solidFill>
                <a:latin typeface="Consolas" panose="020B0609020204030204" pitchFamily="49" charset="0"/>
              </a:rPr>
              <a:t>modificarEmpleado</a:t>
            </a:r>
            <a:r>
              <a:rPr lang="es-AR" sz="15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AR" sz="15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eCliente</a:t>
            </a:r>
            <a:r>
              <a:rPr lang="es-AR" sz="15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AR" sz="15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list</a:t>
            </a:r>
            <a:r>
              <a:rPr lang="es-AR" sz="1500" b="1" dirty="0">
                <a:solidFill>
                  <a:schemeClr val="tx1"/>
                </a:solidFill>
                <a:latin typeface="Consolas" panose="020B0609020204030204" pitchFamily="49" charset="0"/>
              </a:rPr>
              <a:t>[],</a:t>
            </a:r>
            <a:r>
              <a:rPr lang="es-AR" sz="15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AR" sz="15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AR" sz="15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tam</a:t>
            </a:r>
            <a:r>
              <a:rPr lang="es-AR" sz="1500" b="1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s-AR" sz="1500" b="1" dirty="0" err="1">
                <a:solidFill>
                  <a:srgbClr val="DD2867"/>
                </a:solidFill>
                <a:latin typeface="Consolas" panose="020B0609020204030204" pitchFamily="49" charset="0"/>
              </a:rPr>
              <a:t>int</a:t>
            </a:r>
            <a:r>
              <a:rPr lang="es-AR" sz="15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AR" sz="1500" b="1" dirty="0" err="1">
                <a:solidFill>
                  <a:srgbClr val="0DD140"/>
                </a:solidFill>
                <a:latin typeface="Consolas" panose="020B0609020204030204" pitchFamily="49" charset="0"/>
              </a:rPr>
              <a:t>removerCliente</a:t>
            </a:r>
            <a:r>
              <a:rPr lang="es-AR" sz="15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AR" sz="15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eCliente</a:t>
            </a:r>
            <a:r>
              <a:rPr lang="es-AR" sz="15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AR" sz="15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list</a:t>
            </a:r>
            <a:r>
              <a:rPr lang="es-AR" sz="1500" b="1" dirty="0">
                <a:solidFill>
                  <a:schemeClr val="tx1"/>
                </a:solidFill>
                <a:latin typeface="Consolas" panose="020B0609020204030204" pitchFamily="49" charset="0"/>
              </a:rPr>
              <a:t>[], </a:t>
            </a:r>
            <a:r>
              <a:rPr lang="es-AR" sz="15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AR" sz="15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AR" sz="15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tam</a:t>
            </a:r>
            <a:r>
              <a:rPr lang="es-AR" sz="1500" b="1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s-AR" sz="15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AR" sz="1500" b="1" dirty="0">
                <a:solidFill>
                  <a:schemeClr val="tx1"/>
                </a:solidFill>
                <a:latin typeface="Consolas" panose="020B0609020204030204" pitchFamily="49" charset="0"/>
              </a:rPr>
              <a:t> id);</a:t>
            </a:r>
          </a:p>
          <a:p>
            <a:pPr algn="l"/>
            <a:r>
              <a:rPr lang="es-AR" sz="1500" b="1" dirty="0" err="1">
                <a:solidFill>
                  <a:srgbClr val="DD2867"/>
                </a:solidFill>
                <a:latin typeface="Consolas" panose="020B0609020204030204" pitchFamily="49" charset="0"/>
              </a:rPr>
              <a:t>int</a:t>
            </a:r>
            <a:r>
              <a:rPr lang="es-AR" sz="15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AR" sz="1500" b="1" dirty="0" err="1">
                <a:solidFill>
                  <a:srgbClr val="0DD140"/>
                </a:solidFill>
                <a:latin typeface="Consolas" panose="020B0609020204030204" pitchFamily="49" charset="0"/>
              </a:rPr>
              <a:t>removerClienteSeleccionado</a:t>
            </a:r>
            <a:r>
              <a:rPr lang="es-AR" sz="15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AR" sz="15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eCliente</a:t>
            </a:r>
            <a:r>
              <a:rPr lang="es-AR" sz="15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AR" sz="15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list</a:t>
            </a:r>
            <a:r>
              <a:rPr lang="es-AR" sz="1500" b="1" dirty="0">
                <a:solidFill>
                  <a:schemeClr val="tx1"/>
                </a:solidFill>
                <a:latin typeface="Consolas" panose="020B0609020204030204" pitchFamily="49" charset="0"/>
              </a:rPr>
              <a:t>[], </a:t>
            </a:r>
            <a:r>
              <a:rPr lang="es-AR" sz="15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AR" sz="15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AR" sz="15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tam</a:t>
            </a:r>
            <a:r>
              <a:rPr lang="es-AR" sz="1500" b="1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  <a:endParaRPr lang="es-AR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020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E571D5-5B22-4737-9F8C-18D2A25EA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Prototipos de </a:t>
            </a:r>
            <a:r>
              <a:rPr lang="es-AR" dirty="0" err="1"/>
              <a:t>general.h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EAD6A5-ABA9-49F8-BFA4-9731BE37E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s-AR" sz="1800" b="1" dirty="0" err="1">
                <a:solidFill>
                  <a:srgbClr val="DD2867"/>
                </a:solidFill>
                <a:latin typeface="Consolas" panose="020B0609020204030204" pitchFamily="49" charset="0"/>
              </a:rPr>
              <a:t>int</a:t>
            </a:r>
            <a:r>
              <a:rPr lang="es-AR" sz="18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AR" sz="1800" b="1" dirty="0" err="1">
                <a:solidFill>
                  <a:srgbClr val="0DD140"/>
                </a:solidFill>
                <a:latin typeface="Consolas" panose="020B0609020204030204" pitchFamily="49" charset="0"/>
              </a:rPr>
              <a:t>pedirEntero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A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char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mensaje[], </a:t>
            </a:r>
            <a:r>
              <a:rPr lang="es-A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A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maximo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s-AR" sz="1800" b="1" dirty="0" err="1">
                <a:solidFill>
                  <a:srgbClr val="DD2867"/>
                </a:solidFill>
                <a:latin typeface="Consolas" panose="020B0609020204030204" pitchFamily="49" charset="0"/>
              </a:rPr>
              <a:t>float</a:t>
            </a:r>
            <a:r>
              <a:rPr lang="es-AR" sz="18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AR" sz="1800" b="1" dirty="0" err="1">
                <a:solidFill>
                  <a:srgbClr val="0DD140"/>
                </a:solidFill>
                <a:latin typeface="Consolas" panose="020B0609020204030204" pitchFamily="49" charset="0"/>
              </a:rPr>
              <a:t>pedirFloat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A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char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mensaje []);</a:t>
            </a:r>
          </a:p>
          <a:p>
            <a:pPr algn="l"/>
            <a:r>
              <a:rPr lang="es-AR" sz="1800" b="1" dirty="0" err="1">
                <a:solidFill>
                  <a:srgbClr val="DD2867"/>
                </a:solidFill>
                <a:latin typeface="Consolas" panose="020B0609020204030204" pitchFamily="49" charset="0"/>
              </a:rPr>
              <a:t>float</a:t>
            </a:r>
            <a:r>
              <a:rPr lang="es-AR" sz="18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AR" sz="1800" b="1" dirty="0" err="1">
                <a:solidFill>
                  <a:srgbClr val="0DD140"/>
                </a:solidFill>
                <a:latin typeface="Consolas" panose="020B0609020204030204" pitchFamily="49" charset="0"/>
              </a:rPr>
              <a:t>pedirFloatConMaximo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A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char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mensaje[], </a:t>
            </a:r>
            <a:r>
              <a:rPr lang="es-A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float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min, </a:t>
            </a:r>
            <a:r>
              <a:rPr lang="es-A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float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A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maximo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s-AR" sz="1800" b="1" dirty="0" err="1">
                <a:solidFill>
                  <a:srgbClr val="DD2867"/>
                </a:solidFill>
                <a:latin typeface="Consolas" panose="020B0609020204030204" pitchFamily="49" charset="0"/>
              </a:rPr>
              <a:t>void</a:t>
            </a:r>
            <a:r>
              <a:rPr lang="es-AR" sz="18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AR" sz="1800" b="1" dirty="0" err="1">
                <a:solidFill>
                  <a:srgbClr val="0DD140"/>
                </a:solidFill>
                <a:latin typeface="Consolas" panose="020B0609020204030204" pitchFamily="49" charset="0"/>
              </a:rPr>
              <a:t>pedirString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A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char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mensaje [], </a:t>
            </a:r>
            <a:r>
              <a:rPr lang="es-A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char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A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stringAuxiliar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[]);</a:t>
            </a:r>
          </a:p>
          <a:p>
            <a:pPr algn="l"/>
            <a:r>
              <a:rPr lang="es-AR" sz="1800" b="1" dirty="0" err="1">
                <a:solidFill>
                  <a:srgbClr val="DD2867"/>
                </a:solidFill>
                <a:latin typeface="Consolas" panose="020B0609020204030204" pitchFamily="49" charset="0"/>
              </a:rPr>
              <a:t>void</a:t>
            </a:r>
            <a:r>
              <a:rPr lang="es-AR" sz="18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AR" sz="1800" b="1" dirty="0" err="1">
                <a:solidFill>
                  <a:srgbClr val="0DD140"/>
                </a:solidFill>
                <a:latin typeface="Consolas" panose="020B0609020204030204" pitchFamily="49" charset="0"/>
              </a:rPr>
              <a:t>pedirStringAlternativo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A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char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mensaje [], </a:t>
            </a:r>
            <a:r>
              <a:rPr lang="es-A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char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A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stringAuxiliar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[], </a:t>
            </a:r>
            <a:r>
              <a:rPr lang="es-A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min, </a:t>
            </a:r>
            <a:r>
              <a:rPr lang="es-A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A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max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s-AR" sz="1800" b="1" dirty="0" err="1">
                <a:solidFill>
                  <a:srgbClr val="DD2867"/>
                </a:solidFill>
                <a:latin typeface="Consolas" panose="020B0609020204030204" pitchFamily="49" charset="0"/>
              </a:rPr>
              <a:t>void</a:t>
            </a:r>
            <a:r>
              <a:rPr lang="es-AR" sz="18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AR" sz="1800" b="1" dirty="0" err="1">
                <a:solidFill>
                  <a:srgbClr val="0DD140"/>
                </a:solidFill>
                <a:latin typeface="Consolas" panose="020B0609020204030204" pitchFamily="49" charset="0"/>
              </a:rPr>
              <a:t>MensajeDeAlerta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A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A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rtn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s-A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char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mensaje[], </a:t>
            </a:r>
            <a:r>
              <a:rPr lang="es-A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char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A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mensajeError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[]);</a:t>
            </a:r>
          </a:p>
          <a:p>
            <a:pPr algn="l"/>
            <a:r>
              <a:rPr lang="es-AR" sz="1800" b="1" dirty="0" err="1">
                <a:solidFill>
                  <a:srgbClr val="DD2867"/>
                </a:solidFill>
                <a:latin typeface="Consolas" panose="020B0609020204030204" pitchFamily="49" charset="0"/>
              </a:rPr>
              <a:t>int</a:t>
            </a:r>
            <a:r>
              <a:rPr lang="es-AR" sz="18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AR" sz="1800" b="1" dirty="0" err="1">
                <a:solidFill>
                  <a:srgbClr val="0DD140"/>
                </a:solidFill>
                <a:latin typeface="Consolas" panose="020B0609020204030204" pitchFamily="49" charset="0"/>
              </a:rPr>
              <a:t>ValidacionDeStrings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A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char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array[]);</a:t>
            </a:r>
          </a:p>
          <a:p>
            <a:pPr algn="l"/>
            <a:r>
              <a:rPr lang="es-AR" sz="1800" b="1" dirty="0" err="1">
                <a:solidFill>
                  <a:srgbClr val="DD2867"/>
                </a:solidFill>
                <a:latin typeface="Consolas" panose="020B0609020204030204" pitchFamily="49" charset="0"/>
              </a:rPr>
              <a:t>void</a:t>
            </a:r>
            <a:r>
              <a:rPr lang="es-AR" sz="18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AR" sz="1800" b="1" dirty="0" err="1">
                <a:solidFill>
                  <a:srgbClr val="0DD140"/>
                </a:solidFill>
                <a:latin typeface="Consolas" panose="020B0609020204030204" pitchFamily="49" charset="0"/>
              </a:rPr>
              <a:t>UpperLower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A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char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array[]);</a:t>
            </a:r>
          </a:p>
          <a:p>
            <a:pPr algn="l"/>
            <a:r>
              <a:rPr lang="es-AR" sz="1800" b="1" dirty="0" err="1">
                <a:solidFill>
                  <a:srgbClr val="DD2867"/>
                </a:solidFill>
                <a:latin typeface="Consolas" panose="020B0609020204030204" pitchFamily="49" charset="0"/>
              </a:rPr>
              <a:t>void</a:t>
            </a:r>
            <a:r>
              <a:rPr lang="es-AR" sz="18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AR" sz="1800" b="1" dirty="0" err="1">
                <a:solidFill>
                  <a:srgbClr val="0DD140"/>
                </a:solidFill>
                <a:latin typeface="Consolas" panose="020B0609020204030204" pitchFamily="49" charset="0"/>
              </a:rPr>
              <a:t>menu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(</a:t>
            </a:r>
            <a:r>
              <a:rPr lang="es-A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void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s-AR" sz="1800" b="1" dirty="0" err="1">
                <a:solidFill>
                  <a:srgbClr val="DD2867"/>
                </a:solidFill>
                <a:latin typeface="Consolas" panose="020B0609020204030204" pitchFamily="49" charset="0"/>
              </a:rPr>
              <a:t>void</a:t>
            </a:r>
            <a:r>
              <a:rPr lang="es-AR" sz="18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AR" sz="1800" b="1" dirty="0" err="1">
                <a:solidFill>
                  <a:srgbClr val="0DD140"/>
                </a:solidFill>
                <a:latin typeface="Consolas" panose="020B0609020204030204" pitchFamily="49" charset="0"/>
              </a:rPr>
              <a:t>subMenu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A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void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  <a:endParaRPr lang="es-AR" sz="1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s-AR" sz="1800" b="1" dirty="0" err="1">
                <a:solidFill>
                  <a:srgbClr val="DD2867"/>
                </a:solidFill>
                <a:latin typeface="Consolas" panose="020B0609020204030204" pitchFamily="49" charset="0"/>
              </a:rPr>
              <a:t>void</a:t>
            </a:r>
            <a:r>
              <a:rPr lang="es-AR" sz="18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AR" sz="1800" b="1" dirty="0" err="1">
                <a:solidFill>
                  <a:srgbClr val="0DD140"/>
                </a:solidFill>
                <a:latin typeface="Consolas" panose="020B0609020204030204" pitchFamily="49" charset="0"/>
              </a:rPr>
              <a:t>pedirStringAlternativoOnlyNumbers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A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char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mensaje [], </a:t>
            </a:r>
            <a:r>
              <a:rPr lang="es-A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char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A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stringAuxiliar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[], </a:t>
            </a:r>
            <a:r>
              <a:rPr lang="es-A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min, </a:t>
            </a:r>
            <a:r>
              <a:rPr lang="es-A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A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max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  <a:endParaRPr lang="es-A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076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2846D7-47CB-4C5E-9E9E-395515304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Prototipos de impuesto.h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F6F594-0D94-4729-BC7D-10C9DB3D3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s-MX" sz="1800" b="1" dirty="0" err="1">
                <a:solidFill>
                  <a:srgbClr val="DD2867"/>
                </a:solidFill>
                <a:latin typeface="Consolas" panose="020B0609020204030204" pitchFamily="49" charset="0"/>
              </a:rPr>
              <a:t>int</a:t>
            </a:r>
            <a:r>
              <a:rPr lang="es-MX" sz="18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800" b="1" dirty="0" err="1">
                <a:solidFill>
                  <a:srgbClr val="0DD140"/>
                </a:solidFill>
                <a:latin typeface="Consolas" panose="020B0609020204030204" pitchFamily="49" charset="0"/>
              </a:rPr>
              <a:t>inicializarImpuesto</a:t>
            </a:r>
            <a:r>
              <a:rPr lang="es-MX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MX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eImpuesto</a:t>
            </a:r>
            <a:r>
              <a:rPr lang="es-MX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MX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list</a:t>
            </a:r>
            <a:r>
              <a:rPr lang="es-MX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[], </a:t>
            </a:r>
            <a:r>
              <a:rPr lang="es-MX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MX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TAMIMPUESTO);</a:t>
            </a:r>
          </a:p>
          <a:p>
            <a:pPr algn="l"/>
            <a:r>
              <a:rPr lang="es-MX" sz="1800" b="1" dirty="0" err="1">
                <a:solidFill>
                  <a:srgbClr val="DD2867"/>
                </a:solidFill>
                <a:latin typeface="Consolas" panose="020B0609020204030204" pitchFamily="49" charset="0"/>
              </a:rPr>
              <a:t>int</a:t>
            </a:r>
            <a:r>
              <a:rPr lang="es-MX" sz="18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800" b="1" dirty="0" err="1">
                <a:solidFill>
                  <a:srgbClr val="0DD140"/>
                </a:solidFill>
                <a:latin typeface="Consolas" panose="020B0609020204030204" pitchFamily="49" charset="0"/>
              </a:rPr>
              <a:t>idImpuesto</a:t>
            </a:r>
            <a:r>
              <a:rPr lang="es-MX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MX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ePedido</a:t>
            </a:r>
            <a:r>
              <a:rPr lang="es-MX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MX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listaPedido</a:t>
            </a:r>
            <a:r>
              <a:rPr lang="es-MX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[], </a:t>
            </a:r>
            <a:r>
              <a:rPr lang="es-MX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MX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TAMPEDIDO, </a:t>
            </a:r>
            <a:r>
              <a:rPr lang="es-MX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eImpuesto</a:t>
            </a:r>
            <a:r>
              <a:rPr lang="es-MX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MX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listaImpuesto</a:t>
            </a:r>
            <a:r>
              <a:rPr lang="es-MX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[], </a:t>
            </a:r>
            <a:r>
              <a:rPr lang="es-MX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MX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TAMIMPUESTO);</a:t>
            </a:r>
          </a:p>
          <a:p>
            <a:pPr algn="l"/>
            <a:r>
              <a:rPr lang="es-MX" sz="1800" b="1" dirty="0" err="1">
                <a:solidFill>
                  <a:srgbClr val="DD2867"/>
                </a:solidFill>
                <a:latin typeface="Consolas" panose="020B0609020204030204" pitchFamily="49" charset="0"/>
              </a:rPr>
              <a:t>int</a:t>
            </a:r>
            <a:r>
              <a:rPr lang="es-MX" sz="18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800" b="1" dirty="0" err="1">
                <a:solidFill>
                  <a:srgbClr val="0DD140"/>
                </a:solidFill>
                <a:latin typeface="Consolas" panose="020B0609020204030204" pitchFamily="49" charset="0"/>
              </a:rPr>
              <a:t>cargarImpuestosPorCaracteristicas</a:t>
            </a:r>
            <a:r>
              <a:rPr lang="es-MX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MX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eImpuesto</a:t>
            </a:r>
            <a:r>
              <a:rPr lang="es-MX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MX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listaImpuesto</a:t>
            </a:r>
            <a:r>
              <a:rPr lang="es-MX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[], </a:t>
            </a:r>
            <a:r>
              <a:rPr lang="es-MX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MX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TAMIMPUESTO, </a:t>
            </a:r>
            <a:r>
              <a:rPr lang="es-MX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ePedido</a:t>
            </a:r>
            <a:r>
              <a:rPr lang="es-MX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MX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listaPedido</a:t>
            </a:r>
            <a:r>
              <a:rPr lang="es-MX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[], </a:t>
            </a:r>
            <a:r>
              <a:rPr lang="es-MX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MX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TAMPEDIDO);</a:t>
            </a:r>
          </a:p>
          <a:p>
            <a:pPr algn="l"/>
            <a:endParaRPr lang="es-AR" sz="1800" dirty="0">
              <a:latin typeface="Consolas" panose="020B0609020204030204" pitchFamily="49" charset="0"/>
            </a:endParaRPr>
          </a:p>
          <a:p>
            <a:pPr algn="l"/>
            <a:r>
              <a:rPr lang="es-AR" sz="1800" b="1" dirty="0" err="1">
                <a:solidFill>
                  <a:srgbClr val="DD2867"/>
                </a:solidFill>
                <a:latin typeface="Consolas" panose="020B0609020204030204" pitchFamily="49" charset="0"/>
              </a:rPr>
              <a:t>void</a:t>
            </a:r>
            <a:r>
              <a:rPr lang="es-AR" sz="18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AR" sz="1800" b="1" dirty="0" err="1">
                <a:solidFill>
                  <a:srgbClr val="0DD140"/>
                </a:solidFill>
                <a:latin typeface="Consolas" panose="020B0609020204030204" pitchFamily="49" charset="0"/>
              </a:rPr>
              <a:t>imprimirIdPendientes</a:t>
            </a:r>
            <a:r>
              <a:rPr lang="es-AR" sz="18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(ePedido </a:t>
            </a:r>
            <a:r>
              <a:rPr lang="es-A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listaDePedidos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[], </a:t>
            </a:r>
            <a:r>
              <a:rPr lang="es-A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TAMPEDIDO);</a:t>
            </a:r>
          </a:p>
          <a:p>
            <a:pPr algn="l"/>
            <a:r>
              <a:rPr lang="es-AR" sz="1800" b="1" dirty="0" err="1">
                <a:solidFill>
                  <a:srgbClr val="DD2867"/>
                </a:solidFill>
                <a:latin typeface="Consolas" panose="020B0609020204030204" pitchFamily="49" charset="0"/>
              </a:rPr>
              <a:t>void</a:t>
            </a:r>
            <a:r>
              <a:rPr lang="es-AR" sz="18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AR" sz="1800" b="1" dirty="0" err="1">
                <a:solidFill>
                  <a:srgbClr val="0DD140"/>
                </a:solidFill>
                <a:latin typeface="Consolas" panose="020B0609020204030204" pitchFamily="49" charset="0"/>
              </a:rPr>
              <a:t>mostrarUnicoIdPendiente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(ePedido pedido);</a:t>
            </a:r>
          </a:p>
          <a:p>
            <a:pPr algn="l"/>
            <a:endParaRPr lang="es-AR" sz="1800" dirty="0">
              <a:latin typeface="Consolas" panose="020B0609020204030204" pitchFamily="49" charset="0"/>
            </a:endParaRPr>
          </a:p>
          <a:p>
            <a:pPr algn="l"/>
            <a:r>
              <a:rPr lang="es-AR" sz="1800" b="1" dirty="0" err="1">
                <a:solidFill>
                  <a:srgbClr val="DD2867"/>
                </a:solidFill>
                <a:latin typeface="Consolas" panose="020B0609020204030204" pitchFamily="49" charset="0"/>
              </a:rPr>
              <a:t>void</a:t>
            </a:r>
            <a:r>
              <a:rPr lang="es-AR" sz="18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AR" sz="1800" b="1" dirty="0" err="1">
                <a:solidFill>
                  <a:srgbClr val="0DD140"/>
                </a:solidFill>
                <a:latin typeface="Consolas" panose="020B0609020204030204" pitchFamily="49" charset="0"/>
              </a:rPr>
              <a:t>mostrarUnicoImpuesto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(eImpuesto impuesto);</a:t>
            </a:r>
          </a:p>
          <a:p>
            <a:pPr algn="l"/>
            <a:r>
              <a:rPr lang="es-MX" sz="1800" b="1" dirty="0" err="1">
                <a:solidFill>
                  <a:srgbClr val="DD2867"/>
                </a:solidFill>
                <a:latin typeface="Consolas" panose="020B0609020204030204" pitchFamily="49" charset="0"/>
              </a:rPr>
              <a:t>void</a:t>
            </a:r>
            <a:r>
              <a:rPr lang="es-MX" sz="18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800" b="1" dirty="0" err="1">
                <a:solidFill>
                  <a:srgbClr val="0DD140"/>
                </a:solidFill>
                <a:latin typeface="Consolas" panose="020B0609020204030204" pitchFamily="49" charset="0"/>
              </a:rPr>
              <a:t>imprimirImpuestosConId</a:t>
            </a:r>
            <a:r>
              <a:rPr lang="es-MX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MX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eImpuesto</a:t>
            </a:r>
            <a:r>
              <a:rPr lang="es-MX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MX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listaDeImpuesto</a:t>
            </a:r>
            <a:r>
              <a:rPr lang="es-MX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[], </a:t>
            </a:r>
            <a:r>
              <a:rPr lang="es-MX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MX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TAMIMPUESTO)</a:t>
            </a:r>
            <a:r>
              <a:rPr lang="es-MX" sz="1800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s-AR" sz="1800" dirty="0">
              <a:latin typeface="Consolas" panose="020B0609020204030204" pitchFamily="49" charset="0"/>
            </a:endParaRPr>
          </a:p>
          <a:p>
            <a:pPr algn="l"/>
            <a:r>
              <a:rPr lang="es-MX" sz="1800" b="1" dirty="0" err="1">
                <a:solidFill>
                  <a:srgbClr val="DD2867"/>
                </a:solidFill>
                <a:latin typeface="Consolas" panose="020B0609020204030204" pitchFamily="49" charset="0"/>
              </a:rPr>
              <a:t>void</a:t>
            </a:r>
            <a:r>
              <a:rPr lang="es-MX" sz="18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800" b="1" dirty="0" err="1">
                <a:solidFill>
                  <a:srgbClr val="0DD140"/>
                </a:solidFill>
                <a:latin typeface="Consolas" panose="020B0609020204030204" pitchFamily="49" charset="0"/>
              </a:rPr>
              <a:t>mostrarImpuestoFULL</a:t>
            </a:r>
            <a:r>
              <a:rPr lang="es-MX" sz="18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MX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ePedido</a:t>
            </a:r>
            <a:r>
              <a:rPr lang="es-MX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MX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listaPedidos</a:t>
            </a:r>
            <a:r>
              <a:rPr lang="es-MX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[], </a:t>
            </a:r>
            <a:r>
              <a:rPr lang="es-MX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MX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TAMPEDIDO, </a:t>
            </a:r>
            <a:r>
              <a:rPr lang="es-MX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eImpuesto</a:t>
            </a:r>
            <a:r>
              <a:rPr lang="es-MX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MX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listaImpuesto</a:t>
            </a:r>
            <a:r>
              <a:rPr lang="es-MX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[], </a:t>
            </a:r>
            <a:r>
              <a:rPr lang="es-MX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MX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TAMIMPUESTO);</a:t>
            </a:r>
            <a:endParaRPr lang="es-A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685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3C01AB-2ECF-41B5-AE3E-C8FB605FF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19"/>
            <a:ext cx="10515600" cy="1325563"/>
          </a:xfrm>
        </p:spPr>
        <p:txBody>
          <a:bodyPr/>
          <a:lstStyle/>
          <a:p>
            <a:r>
              <a:rPr lang="es-AR" dirty="0"/>
              <a:t>Prototipos </a:t>
            </a:r>
            <a:r>
              <a:rPr lang="es-AR" dirty="0" err="1"/>
              <a:t>localidad.h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D4FE54-DA75-499C-8661-E7996130D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0616"/>
            <a:ext cx="10515600" cy="2184313"/>
          </a:xfrm>
        </p:spPr>
        <p:txBody>
          <a:bodyPr>
            <a:normAutofit fontScale="92500" lnSpcReduction="20000"/>
          </a:bodyPr>
          <a:lstStyle/>
          <a:p>
            <a:endParaRPr lang="es-AR" sz="1800" dirty="0">
              <a:latin typeface="Consolas" panose="020B0609020204030204" pitchFamily="49" charset="0"/>
            </a:endParaRPr>
          </a:p>
          <a:p>
            <a:pPr algn="l"/>
            <a:r>
              <a:rPr lang="es-AR" sz="1800" b="1" dirty="0" err="1">
                <a:solidFill>
                  <a:srgbClr val="DD2867"/>
                </a:solidFill>
                <a:latin typeface="Consolas" panose="020B0609020204030204" pitchFamily="49" charset="0"/>
              </a:rPr>
              <a:t>int</a:t>
            </a:r>
            <a:r>
              <a:rPr lang="es-AR" sz="18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AR" sz="1800" b="1" dirty="0" err="1">
                <a:solidFill>
                  <a:srgbClr val="0DD140"/>
                </a:solidFill>
                <a:latin typeface="Consolas" panose="020B0609020204030204" pitchFamily="49" charset="0"/>
              </a:rPr>
              <a:t>igualarLocalidades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A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eCliente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A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listaDeCliente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[], </a:t>
            </a:r>
            <a:r>
              <a:rPr lang="es-A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TAMCLIENTE, eLocalidad </a:t>
            </a:r>
            <a:r>
              <a:rPr lang="es-A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listaDeLocalidad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[], </a:t>
            </a:r>
            <a:r>
              <a:rPr lang="es-A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TAMLOCALIDAD);</a:t>
            </a:r>
          </a:p>
          <a:p>
            <a:pPr algn="l"/>
            <a:r>
              <a:rPr lang="es-AR" sz="1800" b="1" dirty="0" err="1">
                <a:solidFill>
                  <a:srgbClr val="DD2867"/>
                </a:solidFill>
                <a:latin typeface="Consolas" panose="020B0609020204030204" pitchFamily="49" charset="0"/>
              </a:rPr>
              <a:t>void</a:t>
            </a:r>
            <a:r>
              <a:rPr lang="es-AR" sz="18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AR" sz="1800" b="1" dirty="0" err="1">
                <a:solidFill>
                  <a:srgbClr val="0DD140"/>
                </a:solidFill>
                <a:latin typeface="Consolas" panose="020B0609020204030204" pitchFamily="49" charset="0"/>
              </a:rPr>
              <a:t>mostrarIdLocalidades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A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eCliente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A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listaDeClientes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[], </a:t>
            </a:r>
            <a:r>
              <a:rPr lang="es-A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TAMCLIENTE, eLocalidad </a:t>
            </a:r>
            <a:r>
              <a:rPr lang="es-A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listaDeLocalidad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[], </a:t>
            </a:r>
            <a:r>
              <a:rPr lang="es-A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TAMLOCALIDAD);</a:t>
            </a:r>
          </a:p>
          <a:p>
            <a:pPr algn="l"/>
            <a:r>
              <a:rPr lang="es-MX" sz="1800" b="1" dirty="0" err="1">
                <a:solidFill>
                  <a:srgbClr val="DD2867"/>
                </a:solidFill>
                <a:latin typeface="Consolas" panose="020B0609020204030204" pitchFamily="49" charset="0"/>
              </a:rPr>
              <a:t>int</a:t>
            </a:r>
            <a:r>
              <a:rPr lang="es-MX" sz="18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800" b="1" dirty="0" err="1">
                <a:solidFill>
                  <a:srgbClr val="0DD140"/>
                </a:solidFill>
                <a:latin typeface="Consolas" panose="020B0609020204030204" pitchFamily="49" charset="0"/>
              </a:rPr>
              <a:t>clientesPorLocalidad</a:t>
            </a:r>
            <a:r>
              <a:rPr lang="es-MX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MX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eCliente</a:t>
            </a:r>
            <a:r>
              <a:rPr lang="es-MX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MX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listaDeClientes</a:t>
            </a:r>
            <a:r>
              <a:rPr lang="es-MX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[], </a:t>
            </a:r>
            <a:r>
              <a:rPr lang="es-MX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MX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TAMCLIENTE, </a:t>
            </a:r>
            <a:r>
              <a:rPr lang="es-MX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eLocalidad</a:t>
            </a:r>
            <a:r>
              <a:rPr lang="es-MX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MX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listaDeLocalidad</a:t>
            </a:r>
            <a:r>
              <a:rPr lang="es-MX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[], </a:t>
            </a:r>
            <a:r>
              <a:rPr lang="es-MX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MX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TAMLOCALIDAD);</a:t>
            </a:r>
          </a:p>
          <a:p>
            <a:endParaRPr lang="es-A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9E79DF6-76A0-40E9-81CD-C0586F2CD7ED}"/>
              </a:ext>
            </a:extLst>
          </p:cNvPr>
          <p:cNvSpPr txBox="1">
            <a:spLocks/>
          </p:cNvSpPr>
          <p:nvPr/>
        </p:nvSpPr>
        <p:spPr>
          <a:xfrm>
            <a:off x="838200" y="30661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dirty="0"/>
              <a:t>Prototipos </a:t>
            </a:r>
            <a:r>
              <a:rPr lang="es-AR" dirty="0" err="1"/>
              <a:t>pedido.h</a:t>
            </a:r>
            <a:endParaRPr lang="es-AR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FB10BE47-E20D-48F0-9373-5E9CCE79BAB6}"/>
              </a:ext>
            </a:extLst>
          </p:cNvPr>
          <p:cNvSpPr txBox="1">
            <a:spLocks/>
          </p:cNvSpPr>
          <p:nvPr/>
        </p:nvSpPr>
        <p:spPr>
          <a:xfrm>
            <a:off x="671818" y="4140018"/>
            <a:ext cx="10515600" cy="2184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AR" sz="1800" dirty="0">
              <a:latin typeface="Consolas" panose="020B0609020204030204" pitchFamily="49" charset="0"/>
            </a:endParaRPr>
          </a:p>
          <a:p>
            <a:pPr algn="l"/>
            <a:r>
              <a:rPr lang="es-AR" sz="1800" b="1" dirty="0" err="1">
                <a:solidFill>
                  <a:srgbClr val="DD2867"/>
                </a:solidFill>
                <a:latin typeface="Consolas" panose="020B0609020204030204" pitchFamily="49" charset="0"/>
              </a:rPr>
              <a:t>int</a:t>
            </a:r>
            <a:r>
              <a:rPr lang="es-AR" sz="18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AR" sz="1800" b="1" dirty="0" err="1">
                <a:solidFill>
                  <a:srgbClr val="0DD140"/>
                </a:solidFill>
                <a:latin typeface="Consolas" panose="020B0609020204030204" pitchFamily="49" charset="0"/>
              </a:rPr>
              <a:t>inicializarPedidos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(ePedido </a:t>
            </a:r>
            <a:r>
              <a:rPr lang="es-A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list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[], </a:t>
            </a:r>
            <a:r>
              <a:rPr lang="es-A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A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tam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s-AR" sz="1800" b="1" dirty="0" err="1">
                <a:solidFill>
                  <a:srgbClr val="DD2867"/>
                </a:solidFill>
                <a:latin typeface="Consolas" panose="020B0609020204030204" pitchFamily="49" charset="0"/>
              </a:rPr>
              <a:t>int</a:t>
            </a:r>
            <a:r>
              <a:rPr lang="es-AR" sz="18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AR" sz="1800" b="1" dirty="0" err="1">
                <a:solidFill>
                  <a:srgbClr val="0DD140"/>
                </a:solidFill>
                <a:latin typeface="Consolas" panose="020B0609020204030204" pitchFamily="49" charset="0"/>
              </a:rPr>
              <a:t>inicializarResiduos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A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eResiduos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A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list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[], </a:t>
            </a:r>
            <a:r>
              <a:rPr lang="es-A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A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tam</a:t>
            </a: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endParaRPr lang="es-AR" sz="1800" dirty="0">
              <a:latin typeface="Consolas" panose="020B0609020204030204" pitchFamily="49" charset="0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43373002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RegularSeedLeftStep">
      <a:dk1>
        <a:srgbClr val="000000"/>
      </a:dk1>
      <a:lt1>
        <a:srgbClr val="FFFFFF"/>
      </a:lt1>
      <a:dk2>
        <a:srgbClr val="31231C"/>
      </a:dk2>
      <a:lt2>
        <a:srgbClr val="F3F0F1"/>
      </a:lt2>
      <a:accent1>
        <a:srgbClr val="43B38F"/>
      </a:accent1>
      <a:accent2>
        <a:srgbClr val="38B458"/>
      </a:accent2>
      <a:accent3>
        <a:srgbClr val="55B543"/>
      </a:accent3>
      <a:accent4>
        <a:srgbClr val="7BAF36"/>
      </a:accent4>
      <a:accent5>
        <a:srgbClr val="A4A53E"/>
      </a:accent5>
      <a:accent6>
        <a:srgbClr val="B48238"/>
      </a:accent6>
      <a:hlink>
        <a:srgbClr val="C0436B"/>
      </a:hlink>
      <a:folHlink>
        <a:srgbClr val="7F7F7F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826</Words>
  <Application>Microsoft Office PowerPoint</Application>
  <PresentationFormat>Panorámica</PresentationFormat>
  <Paragraphs>104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AvenirNext LT Pro Medium</vt:lpstr>
      <vt:lpstr>Arial</vt:lpstr>
      <vt:lpstr>Avenir Next LT Pro</vt:lpstr>
      <vt:lpstr>Consolas</vt:lpstr>
      <vt:lpstr>Rockwell</vt:lpstr>
      <vt:lpstr>Segoe UI</vt:lpstr>
      <vt:lpstr>ExploreVTI</vt:lpstr>
      <vt:lpstr>Recuperatorio de Programación – Laboratorio.</vt:lpstr>
      <vt:lpstr>Consigna 2</vt:lpstr>
      <vt:lpstr>Estructuras Agregadas.</vt:lpstr>
      <vt:lpstr>Elementos de la estructura “eImpuesto”</vt:lpstr>
      <vt:lpstr>Presentación de PowerPoint</vt:lpstr>
      <vt:lpstr>Prototipos de cliente.h</vt:lpstr>
      <vt:lpstr>Prototipos de general.h</vt:lpstr>
      <vt:lpstr>Prototipos de impuesto.h</vt:lpstr>
      <vt:lpstr>Prototipos localidad.h</vt:lpstr>
      <vt:lpstr>Prototipos anexo.h</vt:lpstr>
      <vt:lpstr>Enlaces.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Recuperatorio de Programación – Laboratorio.</dc:title>
  <dc:creator>Kevin Estrada Meza</dc:creator>
  <cp:lastModifiedBy>Kevin Estrada Meza</cp:lastModifiedBy>
  <cp:revision>5</cp:revision>
  <dcterms:created xsi:type="dcterms:W3CDTF">2021-11-27T16:13:16Z</dcterms:created>
  <dcterms:modified xsi:type="dcterms:W3CDTF">2021-11-27T20:35:13Z</dcterms:modified>
</cp:coreProperties>
</file>