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10" d="100"/>
          <a:sy n="110" d="100"/>
        </p:scale>
        <p:origin x="549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2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0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3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0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73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03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60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98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1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2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57EF3-4E53-4FB8-B517-0F31AEDCB2E6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610B7-7524-4AA1-97F2-73D02AD7CC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0D53CC2-F2BF-EEFC-608B-A62ACB497EDE}"/>
              </a:ext>
            </a:extLst>
          </p:cNvPr>
          <p:cNvSpPr/>
          <p:nvPr/>
        </p:nvSpPr>
        <p:spPr>
          <a:xfrm>
            <a:off x="4366981" y="3039001"/>
            <a:ext cx="2247507" cy="1075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Extravascular dose</a:t>
            </a:r>
            <a:endParaRPr lang="de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2FDFCE-77E5-1ABF-3E6B-CA3C109B1D4B}"/>
              </a:ext>
            </a:extLst>
          </p:cNvPr>
          <p:cNvSpPr/>
          <p:nvPr/>
        </p:nvSpPr>
        <p:spPr>
          <a:xfrm>
            <a:off x="3731273" y="4764801"/>
            <a:ext cx="3518923" cy="12697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6C05D-2E65-3DBF-6268-758AA1C1B7A1}"/>
              </a:ext>
            </a:extLst>
          </p:cNvPr>
          <p:cNvSpPr/>
          <p:nvPr/>
        </p:nvSpPr>
        <p:spPr>
          <a:xfrm>
            <a:off x="3913287" y="5349843"/>
            <a:ext cx="1343431" cy="5330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Unbound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D9E0B-C07F-99EE-384A-CD436C40985B}"/>
              </a:ext>
            </a:extLst>
          </p:cNvPr>
          <p:cNvSpPr/>
          <p:nvPr/>
        </p:nvSpPr>
        <p:spPr>
          <a:xfrm>
            <a:off x="5733419" y="5349843"/>
            <a:ext cx="1343431" cy="5330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D3746-87EB-095E-3119-A1BF8D604890}"/>
              </a:ext>
            </a:extLst>
          </p:cNvPr>
          <p:cNvSpPr txBox="1"/>
          <p:nvPr/>
        </p:nvSpPr>
        <p:spPr>
          <a:xfrm>
            <a:off x="5092227" y="487265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Blood</a:t>
            </a:r>
            <a:endParaRPr lang="de-DE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CBB61F3-5353-2498-AF31-0E3FB1C3A877}"/>
              </a:ext>
            </a:extLst>
          </p:cNvPr>
          <p:cNvSpPr/>
          <p:nvPr/>
        </p:nvSpPr>
        <p:spPr>
          <a:xfrm>
            <a:off x="5306552" y="5458974"/>
            <a:ext cx="368360" cy="16576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A488CF-9E1E-7414-8A5B-56808D3F0559}"/>
              </a:ext>
            </a:extLst>
          </p:cNvPr>
          <p:cNvSpPr/>
          <p:nvPr/>
        </p:nvSpPr>
        <p:spPr>
          <a:xfrm rot="10800000">
            <a:off x="5306552" y="5615676"/>
            <a:ext cx="368360" cy="16576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251393-3ED7-DB20-5E29-2CF0826E1379}"/>
              </a:ext>
            </a:extLst>
          </p:cNvPr>
          <p:cNvSpPr/>
          <p:nvPr/>
        </p:nvSpPr>
        <p:spPr>
          <a:xfrm>
            <a:off x="3731275" y="6572655"/>
            <a:ext cx="3518923" cy="12697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65A40-B311-1009-8B29-E5C60C30034F}"/>
              </a:ext>
            </a:extLst>
          </p:cNvPr>
          <p:cNvSpPr/>
          <p:nvPr/>
        </p:nvSpPr>
        <p:spPr>
          <a:xfrm>
            <a:off x="3913287" y="7157698"/>
            <a:ext cx="1343431" cy="5330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Unbound</a:t>
            </a:r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8AF047-DF81-5019-DD1E-D73E7B4F299D}"/>
              </a:ext>
            </a:extLst>
          </p:cNvPr>
          <p:cNvSpPr/>
          <p:nvPr/>
        </p:nvSpPr>
        <p:spPr>
          <a:xfrm>
            <a:off x="5733419" y="7157698"/>
            <a:ext cx="1343431" cy="5330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</a:t>
            </a:r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0CD8D-0D5B-29F9-58EF-3499DE652A24}"/>
              </a:ext>
            </a:extLst>
          </p:cNvPr>
          <p:cNvSpPr txBox="1"/>
          <p:nvPr/>
        </p:nvSpPr>
        <p:spPr>
          <a:xfrm>
            <a:off x="5058562" y="6680510"/>
            <a:ext cx="86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Tissue</a:t>
            </a:r>
            <a:endParaRPr lang="de-DE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B57BD3B-FE38-71B2-2596-EA8F1DA708C8}"/>
              </a:ext>
            </a:extLst>
          </p:cNvPr>
          <p:cNvSpPr/>
          <p:nvPr/>
        </p:nvSpPr>
        <p:spPr>
          <a:xfrm>
            <a:off x="5306552" y="7266828"/>
            <a:ext cx="368360" cy="16576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424E00C-D433-7735-6C14-E8A382826849}"/>
              </a:ext>
            </a:extLst>
          </p:cNvPr>
          <p:cNvSpPr/>
          <p:nvPr/>
        </p:nvSpPr>
        <p:spPr>
          <a:xfrm rot="10800000">
            <a:off x="5306553" y="7423530"/>
            <a:ext cx="368360" cy="16576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0EDA4C-C390-EC27-F5C0-C7426A4CDC9C}"/>
              </a:ext>
            </a:extLst>
          </p:cNvPr>
          <p:cNvSpPr/>
          <p:nvPr/>
        </p:nvSpPr>
        <p:spPr>
          <a:xfrm rot="16200000">
            <a:off x="5173219" y="6155044"/>
            <a:ext cx="362011" cy="32905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185B8A-5279-486E-4619-2B9DCCD36AF8}"/>
              </a:ext>
            </a:extLst>
          </p:cNvPr>
          <p:cNvSpPr/>
          <p:nvPr/>
        </p:nvSpPr>
        <p:spPr>
          <a:xfrm rot="5400000">
            <a:off x="5463420" y="6157156"/>
            <a:ext cx="362011" cy="32905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81977CF-E18E-744F-A4DC-C984A8F2CDB8}"/>
              </a:ext>
            </a:extLst>
          </p:cNvPr>
          <p:cNvSpPr/>
          <p:nvPr/>
        </p:nvSpPr>
        <p:spPr>
          <a:xfrm rot="5400000">
            <a:off x="5309729" y="4318299"/>
            <a:ext cx="362011" cy="32905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B97C068-F006-CAED-AAFB-C94DE9957478}"/>
              </a:ext>
            </a:extLst>
          </p:cNvPr>
          <p:cNvSpPr/>
          <p:nvPr/>
        </p:nvSpPr>
        <p:spPr>
          <a:xfrm>
            <a:off x="7364886" y="5020788"/>
            <a:ext cx="362011" cy="32905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72614A3-39A5-D521-63C3-E96C9E032737}"/>
              </a:ext>
            </a:extLst>
          </p:cNvPr>
          <p:cNvSpPr/>
          <p:nvPr/>
        </p:nvSpPr>
        <p:spPr>
          <a:xfrm>
            <a:off x="7360552" y="5399679"/>
            <a:ext cx="362011" cy="32905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4A65C5E8-AC34-0D11-D772-A1E2F6DCD2DD}"/>
              </a:ext>
            </a:extLst>
          </p:cNvPr>
          <p:cNvSpPr/>
          <p:nvPr/>
        </p:nvSpPr>
        <p:spPr>
          <a:xfrm>
            <a:off x="3121387" y="5241989"/>
            <a:ext cx="489702" cy="486745"/>
          </a:xfrm>
          <a:prstGeom prst="curv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82F31-2839-E331-2454-28459E5096E3}"/>
              </a:ext>
            </a:extLst>
          </p:cNvPr>
          <p:cNvSpPr txBox="1"/>
          <p:nvPr/>
        </p:nvSpPr>
        <p:spPr>
          <a:xfrm>
            <a:off x="7768559" y="5000650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Excretion</a:t>
            </a:r>
            <a:endParaRPr lang="de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549C3B-85B2-8500-72B3-D0860158F1B5}"/>
              </a:ext>
            </a:extLst>
          </p:cNvPr>
          <p:cNvSpPr txBox="1"/>
          <p:nvPr/>
        </p:nvSpPr>
        <p:spPr>
          <a:xfrm>
            <a:off x="7768559" y="5379540"/>
            <a:ext cx="136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Metabolism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9DF38D-86AE-0B83-7A6E-A7E568837CC0}"/>
              </a:ext>
            </a:extLst>
          </p:cNvPr>
          <p:cNvSpPr txBox="1"/>
          <p:nvPr/>
        </p:nvSpPr>
        <p:spPr>
          <a:xfrm>
            <a:off x="5862833" y="6135526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C1830D-BB7E-C815-962B-07BF52727438}"/>
              </a:ext>
            </a:extLst>
          </p:cNvPr>
          <p:cNvSpPr txBox="1"/>
          <p:nvPr/>
        </p:nvSpPr>
        <p:spPr>
          <a:xfrm>
            <a:off x="5733418" y="429816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Absorption</a:t>
            </a:r>
            <a:endParaRPr lang="de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22B180-80D1-EF7A-7019-ECFC91CECCB8}"/>
              </a:ext>
            </a:extLst>
          </p:cNvPr>
          <p:cNvSpPr txBox="1"/>
          <p:nvPr/>
        </p:nvSpPr>
        <p:spPr>
          <a:xfrm>
            <a:off x="1903973" y="5241987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Turnover</a:t>
            </a:r>
            <a:endParaRPr lang="de-DE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C7F8EA-19E1-E0AE-0648-7F3B2131740E}"/>
              </a:ext>
            </a:extLst>
          </p:cNvPr>
          <p:cNvCxnSpPr>
            <a:cxnSpLocks/>
          </p:cNvCxnSpPr>
          <p:nvPr/>
        </p:nvCxnSpPr>
        <p:spPr>
          <a:xfrm>
            <a:off x="1193922" y="8205717"/>
            <a:ext cx="859362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DCF25D-3D1D-4262-D73A-9066E1B21EC6}"/>
              </a:ext>
            </a:extLst>
          </p:cNvPr>
          <p:cNvSpPr txBox="1"/>
          <p:nvPr/>
        </p:nvSpPr>
        <p:spPr>
          <a:xfrm>
            <a:off x="1115533" y="7928719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Pharmacokinetics</a:t>
            </a:r>
            <a:endParaRPr lang="de-DE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8557CC-9CCF-E594-B3C9-F1AAA43C0324}"/>
              </a:ext>
            </a:extLst>
          </p:cNvPr>
          <p:cNvSpPr txBox="1"/>
          <p:nvPr/>
        </p:nvSpPr>
        <p:spPr>
          <a:xfrm>
            <a:off x="1115533" y="821979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Pharmacodynamics</a:t>
            </a:r>
            <a:endParaRPr lang="de-DE" sz="12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78D5A78C-1829-2785-03B5-E252354FB9A3}"/>
              </a:ext>
            </a:extLst>
          </p:cNvPr>
          <p:cNvSpPr/>
          <p:nvPr/>
        </p:nvSpPr>
        <p:spPr>
          <a:xfrm>
            <a:off x="4296813" y="7960440"/>
            <a:ext cx="576375" cy="6743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EB84DB-1112-2263-4A99-3CA1120A9CA3}"/>
              </a:ext>
            </a:extLst>
          </p:cNvPr>
          <p:cNvSpPr txBox="1"/>
          <p:nvPr/>
        </p:nvSpPr>
        <p:spPr>
          <a:xfrm>
            <a:off x="4074407" y="8738757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Efficacy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077B1-AD78-B39D-0615-9D93E9470B77}"/>
              </a:ext>
            </a:extLst>
          </p:cNvPr>
          <p:cNvSpPr txBox="1"/>
          <p:nvPr/>
        </p:nvSpPr>
        <p:spPr>
          <a:xfrm>
            <a:off x="5886665" y="8738757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Toxicity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F29F985-AACF-E877-CC2B-5CA1C102B746}"/>
              </a:ext>
            </a:extLst>
          </p:cNvPr>
          <p:cNvSpPr/>
          <p:nvPr/>
        </p:nvSpPr>
        <p:spPr>
          <a:xfrm>
            <a:off x="6116945" y="7960440"/>
            <a:ext cx="576375" cy="6743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EAAF1F-64AE-C52B-8A03-98E2FC9B3DE4}"/>
              </a:ext>
            </a:extLst>
          </p:cNvPr>
          <p:cNvSpPr txBox="1"/>
          <p:nvPr/>
        </p:nvSpPr>
        <p:spPr>
          <a:xfrm>
            <a:off x="5080276" y="9171787"/>
            <a:ext cx="81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Utility</a:t>
            </a:r>
            <a:endParaRPr lang="de-DE" b="1" dirty="0"/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10BD3CFB-CF07-B458-E35D-DFE4A6BDF7BB}"/>
              </a:ext>
            </a:extLst>
          </p:cNvPr>
          <p:cNvSpPr/>
          <p:nvPr/>
        </p:nvSpPr>
        <p:spPr>
          <a:xfrm rot="10800000">
            <a:off x="5896526" y="9108089"/>
            <a:ext cx="551531" cy="297729"/>
          </a:xfrm>
          <a:prstGeom prst="bentArrow">
            <a:avLst>
              <a:gd name="adj1" fmla="val 25000"/>
              <a:gd name="adj2" fmla="val 20633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55A5030F-47A1-D397-657E-894002264E02}"/>
              </a:ext>
            </a:extLst>
          </p:cNvPr>
          <p:cNvSpPr/>
          <p:nvPr/>
        </p:nvSpPr>
        <p:spPr>
          <a:xfrm rot="10800000" flipH="1">
            <a:off x="4528747" y="9108090"/>
            <a:ext cx="551533" cy="297729"/>
          </a:xfrm>
          <a:prstGeom prst="bentArrow">
            <a:avLst>
              <a:gd name="adj1" fmla="val 25000"/>
              <a:gd name="adj2" fmla="val 20633"/>
              <a:gd name="adj3" fmla="val 25000"/>
              <a:gd name="adj4" fmla="val 437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29686F-C6B1-6ACA-1E49-9387DAAC25E5}"/>
              </a:ext>
            </a:extLst>
          </p:cNvPr>
          <p:cNvSpPr txBox="1"/>
          <p:nvPr/>
        </p:nvSpPr>
        <p:spPr>
          <a:xfrm>
            <a:off x="7132580" y="8961705"/>
            <a:ext cx="265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Adapted from </a:t>
            </a:r>
            <a:r>
              <a:rPr lang="en-US" sz="800" dirty="0" err="1"/>
              <a:t>Gabrielsson</a:t>
            </a:r>
            <a:r>
              <a:rPr lang="en-US" sz="800" dirty="0"/>
              <a:t> &amp; Weiner, 2006. Pharmacokinetic &amp; Pharmacodynamic Data Analysis: Concepts and Applications (4</a:t>
            </a:r>
            <a:r>
              <a:rPr lang="en-US" sz="800" baseline="30000" dirty="0"/>
              <a:t>th</a:t>
            </a:r>
            <a:r>
              <a:rPr lang="en-US" sz="800" dirty="0"/>
              <a:t>). Swedish Pharmaceutical Press, Stockholm, Sweden, p. 11.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3622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5D50F07-AABC-E34F-F7D1-240581D3F655}"/>
              </a:ext>
            </a:extLst>
          </p:cNvPr>
          <p:cNvGrpSpPr/>
          <p:nvPr/>
        </p:nvGrpSpPr>
        <p:grpSpPr>
          <a:xfrm>
            <a:off x="4062925" y="3143584"/>
            <a:ext cx="3344341" cy="6315617"/>
            <a:chOff x="4062924" y="-32211"/>
            <a:chExt cx="3344341" cy="6315618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C4B21CC-100F-CF88-BA04-19950BE24F1D}"/>
                </a:ext>
              </a:extLst>
            </p:cNvPr>
            <p:cNvGrpSpPr/>
            <p:nvPr/>
          </p:nvGrpSpPr>
          <p:grpSpPr>
            <a:xfrm>
              <a:off x="4062924" y="-32211"/>
              <a:ext cx="3344341" cy="6315618"/>
              <a:chOff x="4062924" y="-32211"/>
              <a:chExt cx="3344341" cy="631561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DC6FEC34-D0DF-37E9-2795-A78DCAC4BE06}"/>
                  </a:ext>
                </a:extLst>
              </p:cNvPr>
              <p:cNvSpPr/>
              <p:nvPr/>
            </p:nvSpPr>
            <p:spPr>
              <a:xfrm>
                <a:off x="5063305" y="469451"/>
                <a:ext cx="1662810" cy="63398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Lung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F2E084D-51D3-F0CD-55D2-ABDEBEF54709}"/>
                  </a:ext>
                </a:extLst>
              </p:cNvPr>
              <p:cNvSpPr/>
              <p:nvPr/>
            </p:nvSpPr>
            <p:spPr>
              <a:xfrm>
                <a:off x="5063303" y="2318652"/>
                <a:ext cx="1662810" cy="63398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Other tissues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B36B832-5155-A33A-7886-BCC330932768}"/>
                  </a:ext>
                </a:extLst>
              </p:cNvPr>
              <p:cNvSpPr/>
              <p:nvPr/>
            </p:nvSpPr>
            <p:spPr>
              <a:xfrm>
                <a:off x="5063302" y="3275310"/>
                <a:ext cx="1662808" cy="63398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Kidney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684090F-3BB2-53CD-EF94-AF12CA86E279}"/>
                  </a:ext>
                </a:extLst>
              </p:cNvPr>
              <p:cNvSpPr/>
              <p:nvPr/>
            </p:nvSpPr>
            <p:spPr>
              <a:xfrm rot="16200000">
                <a:off x="5655682" y="4688531"/>
                <a:ext cx="1578157" cy="5627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Liver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8829F6D2-C59F-E977-18C2-4CBA2B9FE5EE}"/>
                  </a:ext>
                </a:extLst>
              </p:cNvPr>
              <p:cNvSpPr/>
              <p:nvPr/>
            </p:nvSpPr>
            <p:spPr>
              <a:xfrm rot="16200000">
                <a:off x="4644035" y="4600068"/>
                <a:ext cx="1578160" cy="739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975B0B7-A061-F77A-7FB3-BADF93FE9658}"/>
                  </a:ext>
                </a:extLst>
              </p:cNvPr>
              <p:cNvSpPr/>
              <p:nvPr/>
            </p:nvSpPr>
            <p:spPr>
              <a:xfrm>
                <a:off x="5113787" y="4231968"/>
                <a:ext cx="640777" cy="641581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Gut wall</a:t>
                </a:r>
                <a:endParaRPr lang="de-DE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AAF4376-18C7-ED72-263A-1D38650B0374}"/>
                  </a:ext>
                </a:extLst>
              </p:cNvPr>
              <p:cNvSpPr/>
              <p:nvPr/>
            </p:nvSpPr>
            <p:spPr>
              <a:xfrm>
                <a:off x="5112725" y="5057568"/>
                <a:ext cx="640777" cy="641581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Gut lumen</a:t>
                </a:r>
                <a:endParaRPr lang="de-DE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127F47C-7C6E-0350-8EB4-610ACC7E8DD5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5754564" y="4552759"/>
                <a:ext cx="4000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9614700-E060-7BCD-CD49-B052204CAAAD}"/>
                  </a:ext>
                </a:extLst>
              </p:cNvPr>
              <p:cNvCxnSpPr>
                <a:cxnSpLocks/>
                <a:stCxn id="26" idx="0"/>
                <a:endCxn id="19" idx="2"/>
              </p:cNvCxnSpPr>
              <p:nvPr/>
            </p:nvCxnSpPr>
            <p:spPr>
              <a:xfrm flipV="1">
                <a:off x="5433114" y="4873549"/>
                <a:ext cx="1062" cy="184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D2217C1-CF8F-9F4D-A5F4-2B9F107E5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4564" y="5372102"/>
                <a:ext cx="4000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F891B080-0836-BFC7-4F0A-8F57AE8FC758}"/>
                  </a:ext>
                </a:extLst>
              </p:cNvPr>
              <p:cNvCxnSpPr>
                <a:stCxn id="2" idx="3"/>
                <a:endCxn id="6" idx="1"/>
              </p:cNvCxnSpPr>
              <p:nvPr/>
            </p:nvCxnSpPr>
            <p:spPr>
              <a:xfrm flipH="1">
                <a:off x="5063302" y="786443"/>
                <a:ext cx="1662813" cy="2805859"/>
              </a:xfrm>
              <a:prstGeom prst="bentConnector5">
                <a:avLst>
                  <a:gd name="adj1" fmla="val -28026"/>
                  <a:gd name="adj2" fmla="val 30357"/>
                  <a:gd name="adj3" fmla="val 129763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1C24E371-ACF9-8789-5AC7-FE4550774E80}"/>
                  </a:ext>
                </a:extLst>
              </p:cNvPr>
              <p:cNvCxnSpPr>
                <a:stCxn id="2" idx="3"/>
                <a:endCxn id="19" idx="1"/>
              </p:cNvCxnSpPr>
              <p:nvPr/>
            </p:nvCxnSpPr>
            <p:spPr>
              <a:xfrm flipH="1">
                <a:off x="5113787" y="786443"/>
                <a:ext cx="1612328" cy="3766316"/>
              </a:xfrm>
              <a:prstGeom prst="bentConnector5">
                <a:avLst>
                  <a:gd name="adj1" fmla="val -28705"/>
                  <a:gd name="adj2" fmla="val 22502"/>
                  <a:gd name="adj3" fmla="val 133878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04736F44-E142-D8FD-6E85-9F0702F28E3B}"/>
                  </a:ext>
                </a:extLst>
              </p:cNvPr>
              <p:cNvCxnSpPr>
                <a:stCxn id="5" idx="3"/>
                <a:endCxn id="2" idx="1"/>
              </p:cNvCxnSpPr>
              <p:nvPr/>
            </p:nvCxnSpPr>
            <p:spPr>
              <a:xfrm flipH="1" flipV="1">
                <a:off x="5063305" y="786443"/>
                <a:ext cx="1662808" cy="1849201"/>
              </a:xfrm>
              <a:prstGeom prst="bentConnector5">
                <a:avLst>
                  <a:gd name="adj1" fmla="val -22817"/>
                  <a:gd name="adj2" fmla="val 60096"/>
                  <a:gd name="adj3" fmla="val 122238"/>
                </a:avLst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Connector: Elbow 114">
                <a:extLst>
                  <a:ext uri="{FF2B5EF4-FFF2-40B4-BE49-F238E27FC236}">
                    <a16:creationId xmlns:a16="http://schemas.microsoft.com/office/drawing/2014/main" id="{AF3C584B-4FDA-18EA-F73E-FCB3D1D661AB}"/>
                  </a:ext>
                </a:extLst>
              </p:cNvPr>
              <p:cNvCxnSpPr>
                <a:cxnSpLocks/>
                <a:stCxn id="6" idx="3"/>
                <a:endCxn id="2" idx="1"/>
              </p:cNvCxnSpPr>
              <p:nvPr/>
            </p:nvCxnSpPr>
            <p:spPr>
              <a:xfrm flipH="1" flipV="1">
                <a:off x="5063305" y="786443"/>
                <a:ext cx="1662805" cy="2805859"/>
              </a:xfrm>
              <a:prstGeom prst="bentConnector5">
                <a:avLst>
                  <a:gd name="adj1" fmla="val -22829"/>
                  <a:gd name="adj2" fmla="val 73570"/>
                  <a:gd name="adj3" fmla="val 122238"/>
                </a:avLst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566F40ED-D605-B2FA-3886-6AA3F2750BCE}"/>
                  </a:ext>
                </a:extLst>
              </p:cNvPr>
              <p:cNvCxnSpPr>
                <a:cxnSpLocks/>
                <a:stCxn id="17" idx="2"/>
                <a:endCxn id="2" idx="1"/>
              </p:cNvCxnSpPr>
              <p:nvPr/>
            </p:nvCxnSpPr>
            <p:spPr>
              <a:xfrm flipH="1" flipV="1">
                <a:off x="5063305" y="786443"/>
                <a:ext cx="1662806" cy="4183438"/>
              </a:xfrm>
              <a:prstGeom prst="bentConnector5">
                <a:avLst>
                  <a:gd name="adj1" fmla="val -22955"/>
                  <a:gd name="adj2" fmla="val 82306"/>
                  <a:gd name="adj3" fmla="val 122325"/>
                </a:avLst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4102055E-BA3B-2755-8B8C-08AD1D6EA62A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6726115" y="786443"/>
                <a:ext cx="2765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C42C9D7-50A7-91D6-0681-49696ABB14A2}"/>
                  </a:ext>
                </a:extLst>
              </p:cNvPr>
              <p:cNvCxnSpPr/>
              <p:nvPr/>
            </p:nvCxnSpPr>
            <p:spPr>
              <a:xfrm>
                <a:off x="4569903" y="1906398"/>
                <a:ext cx="0" cy="3367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2" name="Connector: Elbow 141">
                <a:extLst>
                  <a:ext uri="{FF2B5EF4-FFF2-40B4-BE49-F238E27FC236}">
                    <a16:creationId xmlns:a16="http://schemas.microsoft.com/office/drawing/2014/main" id="{2D2CDD43-E0D2-7A37-F589-47F59E5A1AD1}"/>
                  </a:ext>
                </a:extLst>
              </p:cNvPr>
              <p:cNvCxnSpPr>
                <a:stCxn id="2" idx="3"/>
                <a:endCxn id="5" idx="1"/>
              </p:cNvCxnSpPr>
              <p:nvPr/>
            </p:nvCxnSpPr>
            <p:spPr>
              <a:xfrm flipH="1">
                <a:off x="5063303" y="786443"/>
                <a:ext cx="1662812" cy="1849201"/>
              </a:xfrm>
              <a:prstGeom prst="bentConnector5">
                <a:avLst>
                  <a:gd name="adj1" fmla="val -28126"/>
                  <a:gd name="adj2" fmla="val 45719"/>
                  <a:gd name="adj3" fmla="val 129640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7365155-3439-A0ED-C848-182A6CF7A38F}"/>
                  </a:ext>
                </a:extLst>
              </p:cNvPr>
              <p:cNvSpPr/>
              <p:nvPr/>
            </p:nvSpPr>
            <p:spPr>
              <a:xfrm>
                <a:off x="5310161" y="1385475"/>
                <a:ext cx="1165764" cy="3924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Heart</a:t>
                </a:r>
                <a:endParaRPr lang="de-DE" b="1" dirty="0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3E220012-CC89-F6C7-7DBD-A01D72B9A97B}"/>
                  </a:ext>
                </a:extLst>
              </p:cNvPr>
              <p:cNvCxnSpPr/>
              <p:nvPr/>
            </p:nvCxnSpPr>
            <p:spPr>
              <a:xfrm>
                <a:off x="4567107" y="2825586"/>
                <a:ext cx="0" cy="3367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2994E2A8-3F0A-ABC0-E095-217F7284A717}"/>
                  </a:ext>
                </a:extLst>
              </p:cNvPr>
              <p:cNvCxnSpPr/>
              <p:nvPr/>
            </p:nvCxnSpPr>
            <p:spPr>
              <a:xfrm>
                <a:off x="4567107" y="3774370"/>
                <a:ext cx="0" cy="3367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2E076FC-D3BA-01D5-3302-7883BA68D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873" y="2175340"/>
                <a:ext cx="0" cy="389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5C40C1DE-1F32-CE9A-C87D-C0256F11D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873" y="3080513"/>
                <a:ext cx="0" cy="389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E1459FB9-033B-3D24-18BA-C0FF68A27E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6873" y="4037171"/>
                <a:ext cx="0" cy="389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84B25006-3859-4BDF-E879-66FBAC3CF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739" y="2635644"/>
                <a:ext cx="2090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81A13B74-A416-F607-5216-FCC64520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7818" y="3594399"/>
                <a:ext cx="2090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5630F673-ED94-BB83-AC60-D4EAC4C60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7818" y="4969881"/>
                <a:ext cx="2090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DFE8F1B-8C1B-5FC9-F9DD-A7064E191E96}"/>
                  </a:ext>
                </a:extLst>
              </p:cNvPr>
              <p:cNvSpPr txBox="1"/>
              <p:nvPr/>
            </p:nvSpPr>
            <p:spPr>
              <a:xfrm rot="16200000">
                <a:off x="6720442" y="2922569"/>
                <a:ext cx="1096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Venous blood</a:t>
                </a:r>
                <a:endParaRPr lang="de-DE" sz="12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3CE718-73E6-5A8D-F42F-57A04738675C}"/>
                  </a:ext>
                </a:extLst>
              </p:cNvPr>
              <p:cNvSpPr txBox="1"/>
              <p:nvPr/>
            </p:nvSpPr>
            <p:spPr>
              <a:xfrm rot="16200000">
                <a:off x="3840557" y="2951859"/>
                <a:ext cx="10831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Arterial blood</a:t>
                </a:r>
                <a:endParaRPr lang="de-DE" sz="1200" dirty="0"/>
              </a:p>
            </p:txBody>
          </p:sp>
          <p:sp>
            <p:nvSpPr>
              <p:cNvPr id="161" name="Arrow: Down 160">
                <a:extLst>
                  <a:ext uri="{FF2B5EF4-FFF2-40B4-BE49-F238E27FC236}">
                    <a16:creationId xmlns:a16="http://schemas.microsoft.com/office/drawing/2014/main" id="{58E1A0A1-1E2B-8D5A-3E61-EDF7CC87E482}"/>
                  </a:ext>
                </a:extLst>
              </p:cNvPr>
              <p:cNvSpPr/>
              <p:nvPr/>
            </p:nvSpPr>
            <p:spPr>
              <a:xfrm>
                <a:off x="6808497" y="2342131"/>
                <a:ext cx="221666" cy="222803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Arrow: Down 161">
                <a:extLst>
                  <a:ext uri="{FF2B5EF4-FFF2-40B4-BE49-F238E27FC236}">
                    <a16:creationId xmlns:a16="http://schemas.microsoft.com/office/drawing/2014/main" id="{3E3D020D-A7FE-A575-D9A1-0E5369EFFDAB}"/>
                  </a:ext>
                </a:extLst>
              </p:cNvPr>
              <p:cNvSpPr/>
              <p:nvPr/>
            </p:nvSpPr>
            <p:spPr>
              <a:xfrm>
                <a:off x="4709859" y="2345368"/>
                <a:ext cx="221666" cy="222803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Arrow: Down 162">
                <a:extLst>
                  <a:ext uri="{FF2B5EF4-FFF2-40B4-BE49-F238E27FC236}">
                    <a16:creationId xmlns:a16="http://schemas.microsoft.com/office/drawing/2014/main" id="{2632F952-29EE-0FCD-987A-6640C46D7BE8}"/>
                  </a:ext>
                </a:extLst>
              </p:cNvPr>
              <p:cNvSpPr/>
              <p:nvPr/>
            </p:nvSpPr>
            <p:spPr>
              <a:xfrm>
                <a:off x="5782210" y="272820"/>
                <a:ext cx="221666" cy="222803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Arrow: Down 163">
                <a:extLst>
                  <a:ext uri="{FF2B5EF4-FFF2-40B4-BE49-F238E27FC236}">
                    <a16:creationId xmlns:a16="http://schemas.microsoft.com/office/drawing/2014/main" id="{0FAB87B1-D44D-442B-56EB-E52E4F0E357F}"/>
                  </a:ext>
                </a:extLst>
              </p:cNvPr>
              <p:cNvSpPr/>
              <p:nvPr/>
            </p:nvSpPr>
            <p:spPr>
              <a:xfrm rot="16200000">
                <a:off x="4932094" y="5260132"/>
                <a:ext cx="221666" cy="222803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Arrow: Down 164">
                <a:extLst>
                  <a:ext uri="{FF2B5EF4-FFF2-40B4-BE49-F238E27FC236}">
                    <a16:creationId xmlns:a16="http://schemas.microsoft.com/office/drawing/2014/main" id="{FA1A60DD-2F05-49F9-96E4-B1D57015C640}"/>
                  </a:ext>
                </a:extLst>
              </p:cNvPr>
              <p:cNvSpPr/>
              <p:nvPr/>
            </p:nvSpPr>
            <p:spPr>
              <a:xfrm>
                <a:off x="5709989" y="3860009"/>
                <a:ext cx="366106" cy="222803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Arrow: Down 165">
                <a:extLst>
                  <a:ext uri="{FF2B5EF4-FFF2-40B4-BE49-F238E27FC236}">
                    <a16:creationId xmlns:a16="http://schemas.microsoft.com/office/drawing/2014/main" id="{D51250BB-6BDF-A7F2-0705-24A1CC66B8C3}"/>
                  </a:ext>
                </a:extLst>
              </p:cNvPr>
              <p:cNvSpPr/>
              <p:nvPr/>
            </p:nvSpPr>
            <p:spPr>
              <a:xfrm>
                <a:off x="6261707" y="5704781"/>
                <a:ext cx="366106" cy="222803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Arrow: Down 166">
                <a:extLst>
                  <a:ext uri="{FF2B5EF4-FFF2-40B4-BE49-F238E27FC236}">
                    <a16:creationId xmlns:a16="http://schemas.microsoft.com/office/drawing/2014/main" id="{658F00F9-485B-65C5-BF78-2D7853BFE2B2}"/>
                  </a:ext>
                </a:extLst>
              </p:cNvPr>
              <p:cNvSpPr/>
              <p:nvPr/>
            </p:nvSpPr>
            <p:spPr>
              <a:xfrm>
                <a:off x="5250060" y="5704781"/>
                <a:ext cx="366106" cy="222803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" name="Arrow: Curved Right 167">
                <a:extLst>
                  <a:ext uri="{FF2B5EF4-FFF2-40B4-BE49-F238E27FC236}">
                    <a16:creationId xmlns:a16="http://schemas.microsoft.com/office/drawing/2014/main" id="{9234AA58-5566-39AC-B575-2F6E5440C6F9}"/>
                  </a:ext>
                </a:extLst>
              </p:cNvPr>
              <p:cNvSpPr/>
              <p:nvPr/>
            </p:nvSpPr>
            <p:spPr>
              <a:xfrm>
                <a:off x="5803235" y="4873549"/>
                <a:ext cx="359409" cy="250952"/>
              </a:xfrm>
              <a:prstGeom prst="curved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2BB51EB-C17E-519B-9E8D-3A8B06DE01F1}"/>
                  </a:ext>
                </a:extLst>
              </p:cNvPr>
              <p:cNvSpPr txBox="1"/>
              <p:nvPr/>
            </p:nvSpPr>
            <p:spPr>
              <a:xfrm>
                <a:off x="5463138" y="-32211"/>
                <a:ext cx="8598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Pulmonary administration</a:t>
                </a:r>
                <a:endParaRPr lang="de-DE" sz="800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8E98FDB-0BF7-DB2B-428E-C9ED495DBAC8}"/>
                  </a:ext>
                </a:extLst>
              </p:cNvPr>
              <p:cNvSpPr txBox="1"/>
              <p:nvPr/>
            </p:nvSpPr>
            <p:spPr>
              <a:xfrm>
                <a:off x="4062924" y="5202256"/>
                <a:ext cx="8598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/>
                  <a:t>Oral administration</a:t>
                </a:r>
                <a:endParaRPr lang="de-DE" sz="8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992929F-158C-5F51-FFC3-4C9E453E0C94}"/>
                  </a:ext>
                </a:extLst>
              </p:cNvPr>
              <p:cNvSpPr txBox="1"/>
              <p:nvPr/>
            </p:nvSpPr>
            <p:spPr>
              <a:xfrm>
                <a:off x="4573304" y="1969423"/>
                <a:ext cx="8598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Intravenous (artery)</a:t>
                </a:r>
                <a:endParaRPr lang="de-DE" sz="8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E1CF0D5-59BE-CF28-8347-1488CEBAF39D}"/>
                  </a:ext>
                </a:extLst>
              </p:cNvPr>
              <p:cNvSpPr txBox="1"/>
              <p:nvPr/>
            </p:nvSpPr>
            <p:spPr>
              <a:xfrm>
                <a:off x="6096000" y="1974761"/>
                <a:ext cx="101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/>
                  <a:t>Intravenous (peripheral vein)</a:t>
                </a:r>
                <a:endParaRPr lang="de-DE" sz="8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60B83CF-122E-0269-F6D7-896FF8BC8F15}"/>
                  </a:ext>
                </a:extLst>
              </p:cNvPr>
              <p:cNvSpPr txBox="1"/>
              <p:nvPr/>
            </p:nvSpPr>
            <p:spPr>
              <a:xfrm>
                <a:off x="5806333" y="3899558"/>
                <a:ext cx="13292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Renal excretion</a:t>
                </a:r>
                <a:endParaRPr lang="de-DE" sz="8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6E9D0F8-5C62-85E9-FA90-B48B0B4BBB2F}"/>
                  </a:ext>
                </a:extLst>
              </p:cNvPr>
              <p:cNvSpPr txBox="1"/>
              <p:nvPr/>
            </p:nvSpPr>
            <p:spPr>
              <a:xfrm>
                <a:off x="4885707" y="5944853"/>
                <a:ext cx="10927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Fecal excretion and decomposition</a:t>
                </a:r>
                <a:endParaRPr lang="de-DE" sz="8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B8E30EB-5413-A04D-16F9-633737D89D0F}"/>
                  </a:ext>
                </a:extLst>
              </p:cNvPr>
              <p:cNvSpPr txBox="1"/>
              <p:nvPr/>
            </p:nvSpPr>
            <p:spPr>
              <a:xfrm>
                <a:off x="6012522" y="5944853"/>
                <a:ext cx="8598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Metabolism</a:t>
                </a:r>
                <a:endParaRPr lang="de-DE" sz="800" dirty="0"/>
              </a:p>
            </p:txBody>
          </p:sp>
        </p:grpSp>
        <p:sp>
          <p:nvSpPr>
            <p:cNvPr id="178" name="Arrow: Down 177">
              <a:extLst>
                <a:ext uri="{FF2B5EF4-FFF2-40B4-BE49-F238E27FC236}">
                  <a16:creationId xmlns:a16="http://schemas.microsoft.com/office/drawing/2014/main" id="{FA37DDB4-8A02-8771-9214-F3FD56180BA6}"/>
                </a:ext>
              </a:extLst>
            </p:cNvPr>
            <p:cNvSpPr/>
            <p:nvPr/>
          </p:nvSpPr>
          <p:spPr>
            <a:xfrm>
              <a:off x="5785779" y="2145838"/>
              <a:ext cx="221666" cy="22280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E993B8B-8E0E-063D-9235-C5A51FE091FC}"/>
                </a:ext>
              </a:extLst>
            </p:cNvPr>
            <p:cNvSpPr txBox="1"/>
            <p:nvPr/>
          </p:nvSpPr>
          <p:spPr>
            <a:xfrm>
              <a:off x="5467687" y="1819374"/>
              <a:ext cx="859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Muscle / subcutaneous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4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7CEBE61-058E-D455-BEFD-19C6BF9B602F}"/>
              </a:ext>
            </a:extLst>
          </p:cNvPr>
          <p:cNvGrpSpPr/>
          <p:nvPr/>
        </p:nvGrpSpPr>
        <p:grpSpPr>
          <a:xfrm>
            <a:off x="2019483" y="3313026"/>
            <a:ext cx="8387311" cy="4545152"/>
            <a:chOff x="2019481" y="442032"/>
            <a:chExt cx="8387311" cy="45451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E50A52-7C5B-5C58-0E1C-7EC43E5A1483}"/>
                </a:ext>
              </a:extLst>
            </p:cNvPr>
            <p:cNvSpPr/>
            <p:nvPr/>
          </p:nvSpPr>
          <p:spPr>
            <a:xfrm>
              <a:off x="6240455" y="442032"/>
              <a:ext cx="4084320" cy="4264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FEDC41-D782-AE5D-890C-1FDCBD97A7B7}"/>
                </a:ext>
              </a:extLst>
            </p:cNvPr>
            <p:cNvSpPr/>
            <p:nvPr/>
          </p:nvSpPr>
          <p:spPr>
            <a:xfrm>
              <a:off x="2019481" y="442032"/>
              <a:ext cx="4045613" cy="4264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566EEDC-CD05-5093-D7F0-2E188135B5CE}"/>
                </a:ext>
              </a:extLst>
            </p:cNvPr>
            <p:cNvSpPr/>
            <p:nvPr/>
          </p:nvSpPr>
          <p:spPr>
            <a:xfrm>
              <a:off x="5179744" y="3664253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D6C537-09C8-409F-F9F6-487F043FBEA6}"/>
                </a:ext>
              </a:extLst>
            </p:cNvPr>
            <p:cNvSpPr txBox="1"/>
            <p:nvPr/>
          </p:nvSpPr>
          <p:spPr>
            <a:xfrm>
              <a:off x="2067177" y="3623975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Dose</a:t>
              </a:r>
              <a:endParaRPr lang="de-DE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FC0F1D4-0AEA-484B-4F25-4F06910FE649}"/>
                </a:ext>
              </a:extLst>
            </p:cNvPr>
            <p:cNvSpPr/>
            <p:nvPr/>
          </p:nvSpPr>
          <p:spPr>
            <a:xfrm>
              <a:off x="2736545" y="3664253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0AAAC10-7F9C-5F0C-EB37-137DE490421F}"/>
                </a:ext>
              </a:extLst>
            </p:cNvPr>
            <p:cNvSpPr/>
            <p:nvPr/>
          </p:nvSpPr>
          <p:spPr>
            <a:xfrm>
              <a:off x="3133228" y="3193901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Central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(V1)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2DCB3-D1E8-1B0B-D057-29BCE5FA58B7}"/>
                </a:ext>
              </a:extLst>
            </p:cNvPr>
            <p:cNvSpPr txBox="1"/>
            <p:nvPr/>
          </p:nvSpPr>
          <p:spPr>
            <a:xfrm>
              <a:off x="5155871" y="4027927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 = CL / V1 </a:t>
              </a:r>
              <a:endParaRPr lang="de-DE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73FD2F-57D4-31AA-F671-E519DC1E75A9}"/>
                </a:ext>
              </a:extLst>
            </p:cNvPr>
            <p:cNvSpPr txBox="1"/>
            <p:nvPr/>
          </p:nvSpPr>
          <p:spPr>
            <a:xfrm>
              <a:off x="3255914" y="4186660"/>
              <a:ext cx="1748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Concentration = A1 / V1</a:t>
              </a:r>
              <a:endParaRPr lang="de-DE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43301B-3654-17E3-66DA-F1F15BF95112}"/>
                </a:ext>
              </a:extLst>
            </p:cNvPr>
            <p:cNvSpPr txBox="1"/>
            <p:nvPr/>
          </p:nvSpPr>
          <p:spPr>
            <a:xfrm>
              <a:off x="6295227" y="1894846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Dose</a:t>
              </a:r>
              <a:endParaRPr lang="de-DE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4F110AC-2652-2441-BDEF-A56AFDDEA2B2}"/>
                </a:ext>
              </a:extLst>
            </p:cNvPr>
            <p:cNvSpPr/>
            <p:nvPr/>
          </p:nvSpPr>
          <p:spPr>
            <a:xfrm>
              <a:off x="6968928" y="1935124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E03AD7-DA09-DC1D-9B9D-988BDDAEB303}"/>
                </a:ext>
              </a:extLst>
            </p:cNvPr>
            <p:cNvSpPr/>
            <p:nvPr/>
          </p:nvSpPr>
          <p:spPr>
            <a:xfrm>
              <a:off x="7361277" y="3193901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Central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(V2)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EAD250-D217-8BDD-5B94-014E8820FE09}"/>
                </a:ext>
              </a:extLst>
            </p:cNvPr>
            <p:cNvSpPr txBox="1"/>
            <p:nvPr/>
          </p:nvSpPr>
          <p:spPr>
            <a:xfrm>
              <a:off x="7483963" y="4186659"/>
              <a:ext cx="1748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Concentration = A2 / V2</a:t>
              </a:r>
              <a:endParaRPr lang="de-DE" sz="1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70982E9-6E23-FED3-6D4E-7D1F485AA9D0}"/>
                </a:ext>
              </a:extLst>
            </p:cNvPr>
            <p:cNvSpPr/>
            <p:nvPr/>
          </p:nvSpPr>
          <p:spPr>
            <a:xfrm>
              <a:off x="7361277" y="1442095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Depot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4327DBC-11FF-571F-4DDF-5C203C528DBD}"/>
                </a:ext>
              </a:extLst>
            </p:cNvPr>
            <p:cNvSpPr/>
            <p:nvPr/>
          </p:nvSpPr>
          <p:spPr>
            <a:xfrm rot="5400000">
              <a:off x="8177012" y="2800195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3B3B2A-7955-A605-B66F-69D966246215}"/>
                </a:ext>
              </a:extLst>
            </p:cNvPr>
            <p:cNvSpPr txBox="1"/>
            <p:nvPr/>
          </p:nvSpPr>
          <p:spPr>
            <a:xfrm>
              <a:off x="8531213" y="2826222"/>
              <a:ext cx="34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</a:t>
              </a:r>
              <a:endParaRPr lang="de-DE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AAAEEE-1E0E-82C5-2CF5-78016A39A0B7}"/>
                </a:ext>
              </a:extLst>
            </p:cNvPr>
            <p:cNvSpPr txBox="1"/>
            <p:nvPr/>
          </p:nvSpPr>
          <p:spPr>
            <a:xfrm>
              <a:off x="3322148" y="535532"/>
              <a:ext cx="16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Intravascular </a:t>
              </a:r>
              <a:br>
                <a:rPr lang="en-US" b="1" dirty="0"/>
              </a:br>
              <a:r>
                <a:rPr lang="en-US" b="1" dirty="0"/>
                <a:t>dosing</a:t>
              </a:r>
              <a:endParaRPr lang="de-DE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8C5985-AB99-4BBE-2F52-856C86CA0985}"/>
                </a:ext>
              </a:extLst>
            </p:cNvPr>
            <p:cNvSpPr txBox="1"/>
            <p:nvPr/>
          </p:nvSpPr>
          <p:spPr>
            <a:xfrm>
              <a:off x="7526954" y="535532"/>
              <a:ext cx="1662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Extravascular </a:t>
              </a:r>
              <a:br>
                <a:rPr lang="en-US" b="1" dirty="0"/>
              </a:br>
              <a:r>
                <a:rPr lang="en-US" b="1" dirty="0"/>
                <a:t>dosing</a:t>
              </a:r>
              <a:endParaRPr lang="de-DE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538928-92E3-7CED-9031-47582BCF57F5}"/>
                </a:ext>
              </a:extLst>
            </p:cNvPr>
            <p:cNvSpPr txBox="1"/>
            <p:nvPr/>
          </p:nvSpPr>
          <p:spPr>
            <a:xfrm>
              <a:off x="7540302" y="4740963"/>
              <a:ext cx="2866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A2 = amount of drug in the central compartment.</a:t>
              </a:r>
              <a:endParaRPr lang="de-DE" sz="1000" dirty="0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C4B4851-C546-24DD-DD0E-4E3CDBA8D06C}"/>
                </a:ext>
              </a:extLst>
            </p:cNvPr>
            <p:cNvSpPr/>
            <p:nvPr/>
          </p:nvSpPr>
          <p:spPr>
            <a:xfrm>
              <a:off x="9404595" y="3664253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5AA72B-1C22-4260-6876-963150F4386B}"/>
                </a:ext>
              </a:extLst>
            </p:cNvPr>
            <p:cNvSpPr txBox="1"/>
            <p:nvPr/>
          </p:nvSpPr>
          <p:spPr>
            <a:xfrm>
              <a:off x="9380722" y="4027927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 = CL / V2 </a:t>
              </a:r>
              <a:endParaRPr lang="de-DE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269050-D96A-E208-5283-0A845AD11C6B}"/>
                </a:ext>
              </a:extLst>
            </p:cNvPr>
            <p:cNvSpPr txBox="1"/>
            <p:nvPr/>
          </p:nvSpPr>
          <p:spPr>
            <a:xfrm>
              <a:off x="3286285" y="4739845"/>
              <a:ext cx="2866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A1 = amount of drug in the central compartment.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31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93A7C07-B5CE-386F-214E-8648CA02DB3E}"/>
              </a:ext>
            </a:extLst>
          </p:cNvPr>
          <p:cNvGrpSpPr/>
          <p:nvPr/>
        </p:nvGrpSpPr>
        <p:grpSpPr>
          <a:xfrm>
            <a:off x="2019481" y="3313026"/>
            <a:ext cx="8392974" cy="6220026"/>
            <a:chOff x="2019481" y="442032"/>
            <a:chExt cx="8392974" cy="62200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E50A52-7C5B-5C58-0E1C-7EC43E5A1483}"/>
                </a:ext>
              </a:extLst>
            </p:cNvPr>
            <p:cNvSpPr/>
            <p:nvPr/>
          </p:nvSpPr>
          <p:spPr>
            <a:xfrm>
              <a:off x="6240455" y="442032"/>
              <a:ext cx="4084320" cy="598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FEDC41-D782-AE5D-890C-1FDCBD97A7B7}"/>
                </a:ext>
              </a:extLst>
            </p:cNvPr>
            <p:cNvSpPr/>
            <p:nvPr/>
          </p:nvSpPr>
          <p:spPr>
            <a:xfrm>
              <a:off x="2019481" y="442032"/>
              <a:ext cx="4045613" cy="598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566EEDC-CD05-5093-D7F0-2E188135B5CE}"/>
                </a:ext>
              </a:extLst>
            </p:cNvPr>
            <p:cNvSpPr/>
            <p:nvPr/>
          </p:nvSpPr>
          <p:spPr>
            <a:xfrm>
              <a:off x="5179744" y="3664253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D6C537-09C8-409F-F9F6-487F043FBEA6}"/>
                </a:ext>
              </a:extLst>
            </p:cNvPr>
            <p:cNvSpPr txBox="1"/>
            <p:nvPr/>
          </p:nvSpPr>
          <p:spPr>
            <a:xfrm>
              <a:off x="2067177" y="3623975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Dose</a:t>
              </a:r>
              <a:endParaRPr lang="de-DE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FC0F1D4-0AEA-484B-4F25-4F06910FE649}"/>
                </a:ext>
              </a:extLst>
            </p:cNvPr>
            <p:cNvSpPr/>
            <p:nvPr/>
          </p:nvSpPr>
          <p:spPr>
            <a:xfrm>
              <a:off x="2736545" y="3664253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0AAAC10-7F9C-5F0C-EB37-137DE490421F}"/>
                </a:ext>
              </a:extLst>
            </p:cNvPr>
            <p:cNvSpPr/>
            <p:nvPr/>
          </p:nvSpPr>
          <p:spPr>
            <a:xfrm>
              <a:off x="3133228" y="3193901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Central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(V1)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2DCB3-D1E8-1B0B-D057-29BCE5FA58B7}"/>
                </a:ext>
              </a:extLst>
            </p:cNvPr>
            <p:cNvSpPr txBox="1"/>
            <p:nvPr/>
          </p:nvSpPr>
          <p:spPr>
            <a:xfrm>
              <a:off x="5155871" y="4027927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 = CL / V1 </a:t>
              </a:r>
              <a:endParaRPr lang="de-DE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73FD2F-57D4-31AA-F671-E519DC1E75A9}"/>
                </a:ext>
              </a:extLst>
            </p:cNvPr>
            <p:cNvSpPr txBox="1"/>
            <p:nvPr/>
          </p:nvSpPr>
          <p:spPr>
            <a:xfrm>
              <a:off x="3255914" y="4186660"/>
              <a:ext cx="1748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Concentration = A1 / V1</a:t>
              </a:r>
              <a:endParaRPr lang="de-DE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43301B-3654-17E3-66DA-F1F15BF95112}"/>
                </a:ext>
              </a:extLst>
            </p:cNvPr>
            <p:cNvSpPr txBox="1"/>
            <p:nvPr/>
          </p:nvSpPr>
          <p:spPr>
            <a:xfrm>
              <a:off x="6295227" y="1894846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Dose</a:t>
              </a:r>
              <a:endParaRPr lang="de-DE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4F110AC-2652-2441-BDEF-A56AFDDEA2B2}"/>
                </a:ext>
              </a:extLst>
            </p:cNvPr>
            <p:cNvSpPr/>
            <p:nvPr/>
          </p:nvSpPr>
          <p:spPr>
            <a:xfrm>
              <a:off x="6968928" y="1935124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E03AD7-DA09-DC1D-9B9D-988BDDAEB303}"/>
                </a:ext>
              </a:extLst>
            </p:cNvPr>
            <p:cNvSpPr/>
            <p:nvPr/>
          </p:nvSpPr>
          <p:spPr>
            <a:xfrm>
              <a:off x="7361277" y="3193901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Central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(V2)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EAD250-D217-8BDD-5B94-014E8820FE09}"/>
                </a:ext>
              </a:extLst>
            </p:cNvPr>
            <p:cNvSpPr txBox="1"/>
            <p:nvPr/>
          </p:nvSpPr>
          <p:spPr>
            <a:xfrm>
              <a:off x="7483963" y="4186659"/>
              <a:ext cx="1748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Concentration = A2 / V2</a:t>
              </a:r>
              <a:endParaRPr lang="de-DE" sz="1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70982E9-6E23-FED3-6D4E-7D1F485AA9D0}"/>
                </a:ext>
              </a:extLst>
            </p:cNvPr>
            <p:cNvSpPr/>
            <p:nvPr/>
          </p:nvSpPr>
          <p:spPr>
            <a:xfrm>
              <a:off x="7361277" y="1442095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Depot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4327DBC-11FF-571F-4DDF-5C203C528DBD}"/>
                </a:ext>
              </a:extLst>
            </p:cNvPr>
            <p:cNvSpPr/>
            <p:nvPr/>
          </p:nvSpPr>
          <p:spPr>
            <a:xfrm rot="5400000">
              <a:off x="8177012" y="2800195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3B3B2A-7955-A605-B66F-69D966246215}"/>
                </a:ext>
              </a:extLst>
            </p:cNvPr>
            <p:cNvSpPr txBox="1"/>
            <p:nvPr/>
          </p:nvSpPr>
          <p:spPr>
            <a:xfrm>
              <a:off x="8531213" y="2826222"/>
              <a:ext cx="34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</a:t>
              </a:r>
              <a:endParaRPr lang="de-DE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AAAEEE-1E0E-82C5-2CF5-78016A39A0B7}"/>
                </a:ext>
              </a:extLst>
            </p:cNvPr>
            <p:cNvSpPr txBox="1"/>
            <p:nvPr/>
          </p:nvSpPr>
          <p:spPr>
            <a:xfrm>
              <a:off x="3322148" y="535532"/>
              <a:ext cx="16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Intravascular </a:t>
              </a:r>
              <a:br>
                <a:rPr lang="en-US" b="1" dirty="0"/>
              </a:br>
              <a:r>
                <a:rPr lang="en-US" b="1" dirty="0"/>
                <a:t>dosing</a:t>
              </a:r>
              <a:endParaRPr lang="de-DE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8C5985-AB99-4BBE-2F52-856C86CA0985}"/>
                </a:ext>
              </a:extLst>
            </p:cNvPr>
            <p:cNvSpPr txBox="1"/>
            <p:nvPr/>
          </p:nvSpPr>
          <p:spPr>
            <a:xfrm>
              <a:off x="7526954" y="535532"/>
              <a:ext cx="1662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Extravascular </a:t>
              </a:r>
              <a:br>
                <a:rPr lang="en-US" b="1" dirty="0"/>
              </a:br>
              <a:r>
                <a:rPr lang="en-US" b="1" dirty="0"/>
                <a:t>dosing</a:t>
              </a:r>
              <a:endParaRPr lang="de-DE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538928-92E3-7CED-9031-47582BCF57F5}"/>
                </a:ext>
              </a:extLst>
            </p:cNvPr>
            <p:cNvSpPr txBox="1"/>
            <p:nvPr/>
          </p:nvSpPr>
          <p:spPr>
            <a:xfrm>
              <a:off x="3286285" y="6415837"/>
              <a:ext cx="2866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A1 = amount of drug in the central compartment.</a:t>
              </a:r>
              <a:endParaRPr lang="de-DE" sz="1000" dirty="0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C4B4851-C546-24DD-DD0E-4E3CDBA8D06C}"/>
                </a:ext>
              </a:extLst>
            </p:cNvPr>
            <p:cNvSpPr/>
            <p:nvPr/>
          </p:nvSpPr>
          <p:spPr>
            <a:xfrm>
              <a:off x="9404595" y="3664253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5AA72B-1C22-4260-6876-963150F4386B}"/>
                </a:ext>
              </a:extLst>
            </p:cNvPr>
            <p:cNvSpPr txBox="1"/>
            <p:nvPr/>
          </p:nvSpPr>
          <p:spPr>
            <a:xfrm>
              <a:off x="9380722" y="4027927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 = CL / V2 </a:t>
              </a:r>
              <a:endParaRPr lang="de-DE" sz="1200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B51AD6-2FB7-2861-82ED-24437FB07343}"/>
                </a:ext>
              </a:extLst>
            </p:cNvPr>
            <p:cNvSpPr/>
            <p:nvPr/>
          </p:nvSpPr>
          <p:spPr>
            <a:xfrm>
              <a:off x="3133228" y="4959411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(V2)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34B6223F-6246-40FE-055D-E3EEE0EADD81}"/>
                </a:ext>
              </a:extLst>
            </p:cNvPr>
            <p:cNvSpPr/>
            <p:nvPr/>
          </p:nvSpPr>
          <p:spPr>
            <a:xfrm rot="5400000">
              <a:off x="3848433" y="4547008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7CC5418-BA25-DE81-55D9-F425CDEF5B87}"/>
                </a:ext>
              </a:extLst>
            </p:cNvPr>
            <p:cNvSpPr/>
            <p:nvPr/>
          </p:nvSpPr>
          <p:spPr>
            <a:xfrm rot="16200000">
              <a:off x="4177488" y="4547008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3A98B6-7891-846D-096B-8EA5A53652EC}"/>
                </a:ext>
              </a:extLst>
            </p:cNvPr>
            <p:cNvSpPr/>
            <p:nvPr/>
          </p:nvSpPr>
          <p:spPr>
            <a:xfrm>
              <a:off x="7361277" y="4945707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(V3)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81E074B-A316-AB74-3A52-A84B6F95E90D}"/>
                </a:ext>
              </a:extLst>
            </p:cNvPr>
            <p:cNvSpPr/>
            <p:nvPr/>
          </p:nvSpPr>
          <p:spPr>
            <a:xfrm rot="5400000">
              <a:off x="8076482" y="4533304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14F73DD-9142-C6DA-1119-B65D8E9C5862}"/>
                </a:ext>
              </a:extLst>
            </p:cNvPr>
            <p:cNvSpPr/>
            <p:nvPr/>
          </p:nvSpPr>
          <p:spPr>
            <a:xfrm rot="16200000">
              <a:off x="8405537" y="4533304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1B2B-AC3C-AA67-E760-2FA32850D3D5}"/>
                </a:ext>
              </a:extLst>
            </p:cNvPr>
            <p:cNvSpPr txBox="1"/>
            <p:nvPr/>
          </p:nvSpPr>
          <p:spPr>
            <a:xfrm>
              <a:off x="8734465" y="4574600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32</a:t>
              </a:r>
              <a:r>
                <a:rPr lang="en-US" sz="1200" dirty="0"/>
                <a:t> = Q / V3 </a:t>
              </a:r>
              <a:endParaRPr lang="de-DE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9F7A9-9D95-050B-28B6-F7BEC2C21642}"/>
                </a:ext>
              </a:extLst>
            </p:cNvPr>
            <p:cNvSpPr txBox="1"/>
            <p:nvPr/>
          </p:nvSpPr>
          <p:spPr>
            <a:xfrm>
              <a:off x="7144155" y="4574600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23</a:t>
              </a:r>
              <a:r>
                <a:rPr lang="en-US" sz="1200" dirty="0"/>
                <a:t> = Q / V2 </a:t>
              </a:r>
              <a:endParaRPr lang="de-DE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9FD06-5E8A-1088-B433-9DBBB81D53E5}"/>
                </a:ext>
              </a:extLst>
            </p:cNvPr>
            <p:cNvSpPr txBox="1"/>
            <p:nvPr/>
          </p:nvSpPr>
          <p:spPr>
            <a:xfrm>
              <a:off x="4530173" y="4574600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21</a:t>
              </a:r>
              <a:r>
                <a:rPr lang="en-US" sz="1200" dirty="0"/>
                <a:t> = Q / V2 </a:t>
              </a:r>
              <a:endParaRPr lang="de-DE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808328-8C5B-9CDD-B539-938A1E0AEF21}"/>
                </a:ext>
              </a:extLst>
            </p:cNvPr>
            <p:cNvSpPr txBox="1"/>
            <p:nvPr/>
          </p:nvSpPr>
          <p:spPr>
            <a:xfrm>
              <a:off x="2939863" y="4574600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12</a:t>
              </a:r>
              <a:r>
                <a:rPr lang="en-US" sz="1200" dirty="0"/>
                <a:t> = Q / V1 </a:t>
              </a:r>
              <a:endParaRPr lang="de-DE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DA270B-3A71-9B5C-99FF-26219DF63042}"/>
                </a:ext>
              </a:extLst>
            </p:cNvPr>
            <p:cNvSpPr txBox="1"/>
            <p:nvPr/>
          </p:nvSpPr>
          <p:spPr>
            <a:xfrm>
              <a:off x="7545965" y="6415837"/>
              <a:ext cx="2866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A2 = amount of drug in the central compartment.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37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A1FD7-62D7-C2E9-EC37-A0EC3BB239A4}"/>
              </a:ext>
            </a:extLst>
          </p:cNvPr>
          <p:cNvGrpSpPr/>
          <p:nvPr/>
        </p:nvGrpSpPr>
        <p:grpSpPr>
          <a:xfrm>
            <a:off x="446369" y="3313026"/>
            <a:ext cx="11556933" cy="6220026"/>
            <a:chOff x="446367" y="442032"/>
            <a:chExt cx="11556933" cy="62200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E50A52-7C5B-5C58-0E1C-7EC43E5A1483}"/>
                </a:ext>
              </a:extLst>
            </p:cNvPr>
            <p:cNvSpPr/>
            <p:nvPr/>
          </p:nvSpPr>
          <p:spPr>
            <a:xfrm>
              <a:off x="6218785" y="442032"/>
              <a:ext cx="5696835" cy="598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FEDC41-D782-AE5D-890C-1FDCBD97A7B7}"/>
                </a:ext>
              </a:extLst>
            </p:cNvPr>
            <p:cNvSpPr/>
            <p:nvPr/>
          </p:nvSpPr>
          <p:spPr>
            <a:xfrm>
              <a:off x="446367" y="442032"/>
              <a:ext cx="5618728" cy="598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566EEDC-CD05-5093-D7F0-2E188135B5CE}"/>
                </a:ext>
              </a:extLst>
            </p:cNvPr>
            <p:cNvSpPr/>
            <p:nvPr/>
          </p:nvSpPr>
          <p:spPr>
            <a:xfrm>
              <a:off x="5179744" y="3664253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D6C537-09C8-409F-F9F6-487F043FBEA6}"/>
                </a:ext>
              </a:extLst>
            </p:cNvPr>
            <p:cNvSpPr txBox="1"/>
            <p:nvPr/>
          </p:nvSpPr>
          <p:spPr>
            <a:xfrm>
              <a:off x="3777944" y="2435182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Dose</a:t>
              </a:r>
              <a:endParaRPr lang="de-DE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FC0F1D4-0AEA-484B-4F25-4F06910FE649}"/>
                </a:ext>
              </a:extLst>
            </p:cNvPr>
            <p:cNvSpPr/>
            <p:nvPr/>
          </p:nvSpPr>
          <p:spPr>
            <a:xfrm rot="5400000">
              <a:off x="3948959" y="2800196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0AAAC10-7F9C-5F0C-EB37-137DE490421F}"/>
                </a:ext>
              </a:extLst>
            </p:cNvPr>
            <p:cNvSpPr/>
            <p:nvPr/>
          </p:nvSpPr>
          <p:spPr>
            <a:xfrm>
              <a:off x="3133228" y="3193901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Central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(V1)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2DCB3-D1E8-1B0B-D057-29BCE5FA58B7}"/>
                </a:ext>
              </a:extLst>
            </p:cNvPr>
            <p:cNvSpPr txBox="1"/>
            <p:nvPr/>
          </p:nvSpPr>
          <p:spPr>
            <a:xfrm>
              <a:off x="5155871" y="4027927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 = CL / V1 </a:t>
              </a:r>
              <a:endParaRPr lang="de-DE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73FD2F-57D4-31AA-F671-E519DC1E75A9}"/>
                </a:ext>
              </a:extLst>
            </p:cNvPr>
            <p:cNvSpPr txBox="1"/>
            <p:nvPr/>
          </p:nvSpPr>
          <p:spPr>
            <a:xfrm>
              <a:off x="3255914" y="4186660"/>
              <a:ext cx="1748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Concentration = A1 / V1</a:t>
              </a:r>
              <a:endParaRPr lang="de-DE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43301B-3654-17E3-66DA-F1F15BF95112}"/>
                </a:ext>
              </a:extLst>
            </p:cNvPr>
            <p:cNvSpPr txBox="1"/>
            <p:nvPr/>
          </p:nvSpPr>
          <p:spPr>
            <a:xfrm>
              <a:off x="7886072" y="1894846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Dose</a:t>
              </a:r>
              <a:endParaRPr lang="de-DE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4F110AC-2652-2441-BDEF-A56AFDDEA2B2}"/>
                </a:ext>
              </a:extLst>
            </p:cNvPr>
            <p:cNvSpPr/>
            <p:nvPr/>
          </p:nvSpPr>
          <p:spPr>
            <a:xfrm>
              <a:off x="8559773" y="1935124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E03AD7-DA09-DC1D-9B9D-988BDDAEB303}"/>
                </a:ext>
              </a:extLst>
            </p:cNvPr>
            <p:cNvSpPr/>
            <p:nvPr/>
          </p:nvSpPr>
          <p:spPr>
            <a:xfrm>
              <a:off x="8952122" y="3193901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Central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(V2)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EAD250-D217-8BDD-5B94-014E8820FE09}"/>
                </a:ext>
              </a:extLst>
            </p:cNvPr>
            <p:cNvSpPr txBox="1"/>
            <p:nvPr/>
          </p:nvSpPr>
          <p:spPr>
            <a:xfrm>
              <a:off x="9074808" y="4186659"/>
              <a:ext cx="1748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Concentration = A2 / V2</a:t>
              </a:r>
              <a:endParaRPr lang="de-DE" sz="1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70982E9-6E23-FED3-6D4E-7D1F485AA9D0}"/>
                </a:ext>
              </a:extLst>
            </p:cNvPr>
            <p:cNvSpPr/>
            <p:nvPr/>
          </p:nvSpPr>
          <p:spPr>
            <a:xfrm>
              <a:off x="8952122" y="1442095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Depot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4327DBC-11FF-571F-4DDF-5C203C528DBD}"/>
                </a:ext>
              </a:extLst>
            </p:cNvPr>
            <p:cNvSpPr/>
            <p:nvPr/>
          </p:nvSpPr>
          <p:spPr>
            <a:xfrm rot="5400000">
              <a:off x="9767857" y="2800195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3B3B2A-7955-A605-B66F-69D966246215}"/>
                </a:ext>
              </a:extLst>
            </p:cNvPr>
            <p:cNvSpPr txBox="1"/>
            <p:nvPr/>
          </p:nvSpPr>
          <p:spPr>
            <a:xfrm>
              <a:off x="10122058" y="2826222"/>
              <a:ext cx="34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</a:t>
              </a:r>
              <a:endParaRPr lang="de-DE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AAAEEE-1E0E-82C5-2CF5-78016A39A0B7}"/>
                </a:ext>
              </a:extLst>
            </p:cNvPr>
            <p:cNvSpPr txBox="1"/>
            <p:nvPr/>
          </p:nvSpPr>
          <p:spPr>
            <a:xfrm>
              <a:off x="2478466" y="530897"/>
              <a:ext cx="16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Intravascular </a:t>
              </a:r>
              <a:br>
                <a:rPr lang="en-US" b="1" dirty="0"/>
              </a:br>
              <a:r>
                <a:rPr lang="en-US" b="1" dirty="0"/>
                <a:t>dosing</a:t>
              </a:r>
              <a:endParaRPr lang="de-DE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8C5985-AB99-4BBE-2F52-856C86CA0985}"/>
                </a:ext>
              </a:extLst>
            </p:cNvPr>
            <p:cNvSpPr txBox="1"/>
            <p:nvPr/>
          </p:nvSpPr>
          <p:spPr>
            <a:xfrm>
              <a:off x="8305749" y="530897"/>
              <a:ext cx="1662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Extravascular </a:t>
              </a:r>
              <a:br>
                <a:rPr lang="en-US" b="1" dirty="0"/>
              </a:br>
              <a:r>
                <a:rPr lang="en-US" b="1" dirty="0"/>
                <a:t>dosing</a:t>
              </a:r>
              <a:endParaRPr lang="de-DE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538928-92E3-7CED-9031-47582BCF57F5}"/>
                </a:ext>
              </a:extLst>
            </p:cNvPr>
            <p:cNvSpPr txBox="1"/>
            <p:nvPr/>
          </p:nvSpPr>
          <p:spPr>
            <a:xfrm>
              <a:off x="3286285" y="6415837"/>
              <a:ext cx="2866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A1 = amount of drug in the central compartment.</a:t>
              </a:r>
              <a:endParaRPr lang="de-DE" sz="1000" dirty="0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C4B4851-C546-24DD-DD0E-4E3CDBA8D06C}"/>
                </a:ext>
              </a:extLst>
            </p:cNvPr>
            <p:cNvSpPr/>
            <p:nvPr/>
          </p:nvSpPr>
          <p:spPr>
            <a:xfrm>
              <a:off x="10995440" y="3664253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5AA72B-1C22-4260-6876-963150F4386B}"/>
                </a:ext>
              </a:extLst>
            </p:cNvPr>
            <p:cNvSpPr txBox="1"/>
            <p:nvPr/>
          </p:nvSpPr>
          <p:spPr>
            <a:xfrm>
              <a:off x="10971567" y="4027927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 = CL / V2 </a:t>
              </a:r>
              <a:endParaRPr lang="de-DE" sz="1200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B51AD6-2FB7-2861-82ED-24437FB07343}"/>
                </a:ext>
              </a:extLst>
            </p:cNvPr>
            <p:cNvSpPr/>
            <p:nvPr/>
          </p:nvSpPr>
          <p:spPr>
            <a:xfrm>
              <a:off x="3133228" y="4959411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 peripheral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(V2)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34B6223F-6246-40FE-055D-E3EEE0EADD81}"/>
                </a:ext>
              </a:extLst>
            </p:cNvPr>
            <p:cNvSpPr/>
            <p:nvPr/>
          </p:nvSpPr>
          <p:spPr>
            <a:xfrm rot="5400000">
              <a:off x="3848433" y="4547008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7CC5418-BA25-DE81-55D9-F425CDEF5B87}"/>
                </a:ext>
              </a:extLst>
            </p:cNvPr>
            <p:cNvSpPr/>
            <p:nvPr/>
          </p:nvSpPr>
          <p:spPr>
            <a:xfrm rot="16200000">
              <a:off x="4177488" y="4547008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3A98B6-7891-846D-096B-8EA5A53652EC}"/>
                </a:ext>
              </a:extLst>
            </p:cNvPr>
            <p:cNvSpPr/>
            <p:nvPr/>
          </p:nvSpPr>
          <p:spPr>
            <a:xfrm>
              <a:off x="8952122" y="4945707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Peripheral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(V3)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81E074B-A316-AB74-3A52-A84B6F95E90D}"/>
                </a:ext>
              </a:extLst>
            </p:cNvPr>
            <p:cNvSpPr/>
            <p:nvPr/>
          </p:nvSpPr>
          <p:spPr>
            <a:xfrm rot="5400000">
              <a:off x="9667327" y="4533304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14F73DD-9142-C6DA-1119-B65D8E9C5862}"/>
                </a:ext>
              </a:extLst>
            </p:cNvPr>
            <p:cNvSpPr/>
            <p:nvPr/>
          </p:nvSpPr>
          <p:spPr>
            <a:xfrm rot="16200000">
              <a:off x="9996382" y="4533304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1B2B-AC3C-AA67-E760-2FA32850D3D5}"/>
                </a:ext>
              </a:extLst>
            </p:cNvPr>
            <p:cNvSpPr txBox="1"/>
            <p:nvPr/>
          </p:nvSpPr>
          <p:spPr>
            <a:xfrm>
              <a:off x="10325310" y="4574600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32</a:t>
              </a:r>
              <a:r>
                <a:rPr lang="en-US" sz="1200" dirty="0"/>
                <a:t> = Q / V3 </a:t>
              </a:r>
              <a:endParaRPr lang="de-DE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9F7A9-9D95-050B-28B6-F7BEC2C21642}"/>
                </a:ext>
              </a:extLst>
            </p:cNvPr>
            <p:cNvSpPr txBox="1"/>
            <p:nvPr/>
          </p:nvSpPr>
          <p:spPr>
            <a:xfrm>
              <a:off x="8735000" y="4574600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23</a:t>
              </a:r>
              <a:r>
                <a:rPr lang="en-US" sz="1200" dirty="0"/>
                <a:t> = Q / V2 </a:t>
              </a:r>
              <a:endParaRPr lang="de-DE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9FD06-5E8A-1088-B433-9DBBB81D53E5}"/>
                </a:ext>
              </a:extLst>
            </p:cNvPr>
            <p:cNvSpPr txBox="1"/>
            <p:nvPr/>
          </p:nvSpPr>
          <p:spPr>
            <a:xfrm>
              <a:off x="4530173" y="4574600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21</a:t>
              </a:r>
              <a:r>
                <a:rPr lang="en-US" sz="1200" dirty="0"/>
                <a:t> = Q1 / V2 </a:t>
              </a:r>
              <a:endParaRPr lang="de-DE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808328-8C5B-9CDD-B539-938A1E0AEF21}"/>
                </a:ext>
              </a:extLst>
            </p:cNvPr>
            <p:cNvSpPr txBox="1"/>
            <p:nvPr/>
          </p:nvSpPr>
          <p:spPr>
            <a:xfrm>
              <a:off x="2939863" y="4574600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12</a:t>
              </a:r>
              <a:r>
                <a:rPr lang="en-US" sz="1200" dirty="0"/>
                <a:t> = Q1 / V1 </a:t>
              </a:r>
              <a:endParaRPr lang="de-DE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DA270B-3A71-9B5C-99FF-26219DF63042}"/>
                </a:ext>
              </a:extLst>
            </p:cNvPr>
            <p:cNvSpPr txBox="1"/>
            <p:nvPr/>
          </p:nvSpPr>
          <p:spPr>
            <a:xfrm>
              <a:off x="9136810" y="6415837"/>
              <a:ext cx="2866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A2 = amount of drug in the central compartment.</a:t>
              </a:r>
              <a:endParaRPr lang="de-DE" sz="1000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DA1DDE2-B5DF-E2C3-B307-36450E02F441}"/>
                </a:ext>
              </a:extLst>
            </p:cNvPr>
            <p:cNvSpPr/>
            <p:nvPr/>
          </p:nvSpPr>
          <p:spPr>
            <a:xfrm>
              <a:off x="651079" y="3193899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 peripheral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(V3)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3D9C60CF-B5AA-83BE-6C21-F1207669F57E}"/>
                </a:ext>
              </a:extLst>
            </p:cNvPr>
            <p:cNvSpPr/>
            <p:nvPr/>
          </p:nvSpPr>
          <p:spPr>
            <a:xfrm rot="10800000">
              <a:off x="2705077" y="3517200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3C279702-0BD7-E4C7-8FCB-34FE1AE48C32}"/>
                </a:ext>
              </a:extLst>
            </p:cNvPr>
            <p:cNvSpPr/>
            <p:nvPr/>
          </p:nvSpPr>
          <p:spPr>
            <a:xfrm>
              <a:off x="2705077" y="3846769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BF2BA0-2944-6BAC-BEC1-3270C5932C8C}"/>
                </a:ext>
              </a:extLst>
            </p:cNvPr>
            <p:cNvSpPr txBox="1"/>
            <p:nvPr/>
          </p:nvSpPr>
          <p:spPr>
            <a:xfrm>
              <a:off x="2371357" y="2813261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31</a:t>
              </a:r>
              <a:r>
                <a:rPr lang="en-US" sz="1200" dirty="0"/>
                <a:t> = Q2 / V3 </a:t>
              </a:r>
              <a:endParaRPr lang="de-DE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E85719-EEAA-66B3-AA3B-9369B9F02C48}"/>
                </a:ext>
              </a:extLst>
            </p:cNvPr>
            <p:cNvSpPr txBox="1"/>
            <p:nvPr/>
          </p:nvSpPr>
          <p:spPr>
            <a:xfrm>
              <a:off x="2367024" y="2564931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13</a:t>
              </a:r>
              <a:r>
                <a:rPr lang="en-US" sz="1200" dirty="0"/>
                <a:t> = Q2 / V1 </a:t>
              </a:r>
              <a:endParaRPr lang="de-DE" sz="1200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53FB82F-3BDB-DF6C-5A40-C13C7CDF290C}"/>
                </a:ext>
              </a:extLst>
            </p:cNvPr>
            <p:cNvSpPr/>
            <p:nvPr/>
          </p:nvSpPr>
          <p:spPr>
            <a:xfrm>
              <a:off x="6436214" y="3193899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 peripheral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(V3)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2045BBBD-AC67-9291-66AB-833A0BC93695}"/>
                </a:ext>
              </a:extLst>
            </p:cNvPr>
            <p:cNvSpPr/>
            <p:nvPr/>
          </p:nvSpPr>
          <p:spPr>
            <a:xfrm rot="10800000">
              <a:off x="8490212" y="3517200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9C7C6A6D-D866-833B-687C-6196F91131DC}"/>
                </a:ext>
              </a:extLst>
            </p:cNvPr>
            <p:cNvSpPr/>
            <p:nvPr/>
          </p:nvSpPr>
          <p:spPr>
            <a:xfrm>
              <a:off x="8490212" y="3846769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DDB02F-7EF8-D6C4-6A14-53055DADE85D}"/>
                </a:ext>
              </a:extLst>
            </p:cNvPr>
            <p:cNvSpPr txBox="1"/>
            <p:nvPr/>
          </p:nvSpPr>
          <p:spPr>
            <a:xfrm>
              <a:off x="7937117" y="2813261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31</a:t>
              </a:r>
              <a:r>
                <a:rPr lang="en-US" sz="1200" dirty="0"/>
                <a:t> = Q2 / V3 </a:t>
              </a:r>
              <a:endParaRPr lang="de-DE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EB0A68-E877-13ED-747D-72D6C67731E0}"/>
                </a:ext>
              </a:extLst>
            </p:cNvPr>
            <p:cNvSpPr txBox="1"/>
            <p:nvPr/>
          </p:nvSpPr>
          <p:spPr>
            <a:xfrm>
              <a:off x="7932784" y="2564931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</a:t>
              </a:r>
              <a:r>
                <a:rPr lang="en-US" sz="1200" baseline="-25000" dirty="0"/>
                <a:t>13</a:t>
              </a:r>
              <a:r>
                <a:rPr lang="en-US" sz="1200" dirty="0"/>
                <a:t> = Q2 / V1 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7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C4EEC1-18FF-A35B-5620-4C1755EDEDC4}"/>
              </a:ext>
            </a:extLst>
          </p:cNvPr>
          <p:cNvGrpSpPr/>
          <p:nvPr/>
        </p:nvGrpSpPr>
        <p:grpSpPr>
          <a:xfrm>
            <a:off x="2415558" y="3032112"/>
            <a:ext cx="5788500" cy="6527400"/>
            <a:chOff x="2452621" y="161118"/>
            <a:chExt cx="5381295" cy="6457795"/>
          </a:xfrm>
        </p:grpSpPr>
        <p:sp>
          <p:nvSpPr>
            <p:cNvPr id="124" name="Arrow: Bent 123">
              <a:extLst>
                <a:ext uri="{FF2B5EF4-FFF2-40B4-BE49-F238E27FC236}">
                  <a16:creationId xmlns:a16="http://schemas.microsoft.com/office/drawing/2014/main" id="{23B549B3-75B5-F9D2-461F-EDBAE7CAD37C}"/>
                </a:ext>
              </a:extLst>
            </p:cNvPr>
            <p:cNvSpPr/>
            <p:nvPr/>
          </p:nvSpPr>
          <p:spPr>
            <a:xfrm flipH="1" flipV="1">
              <a:off x="3241801" y="2855984"/>
              <a:ext cx="233920" cy="17324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8" name="Arrow: Bent 97">
              <a:extLst>
                <a:ext uri="{FF2B5EF4-FFF2-40B4-BE49-F238E27FC236}">
                  <a16:creationId xmlns:a16="http://schemas.microsoft.com/office/drawing/2014/main" id="{E29F0816-9F60-6AFD-AE34-658FFFCE6E8A}"/>
                </a:ext>
              </a:extLst>
            </p:cNvPr>
            <p:cNvSpPr/>
            <p:nvPr/>
          </p:nvSpPr>
          <p:spPr>
            <a:xfrm flipH="1" flipV="1">
              <a:off x="3643660" y="3543449"/>
              <a:ext cx="233920" cy="17324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6B9D425-C4CF-3130-1494-19D29F66A8E1}"/>
                </a:ext>
              </a:extLst>
            </p:cNvPr>
            <p:cNvSpPr/>
            <p:nvPr/>
          </p:nvSpPr>
          <p:spPr>
            <a:xfrm>
              <a:off x="2452621" y="161118"/>
              <a:ext cx="420868" cy="64577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4D5F85-A93E-65D0-1509-55F9ABCAD93B}"/>
                </a:ext>
              </a:extLst>
            </p:cNvPr>
            <p:cNvSpPr txBox="1"/>
            <p:nvPr/>
          </p:nvSpPr>
          <p:spPr>
            <a:xfrm rot="16200000">
              <a:off x="2042364" y="2904375"/>
              <a:ext cx="1234536" cy="28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Venous blood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C7CC13AC-44DE-48B0-23DC-28988B799D25}"/>
                </a:ext>
              </a:extLst>
            </p:cNvPr>
            <p:cNvSpPr/>
            <p:nvPr/>
          </p:nvSpPr>
          <p:spPr>
            <a:xfrm rot="10800000">
              <a:off x="2789800" y="1773866"/>
              <a:ext cx="1105578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DA8739F5-1E31-E21F-8E58-87177A3B01C3}"/>
                </a:ext>
              </a:extLst>
            </p:cNvPr>
            <p:cNvSpPr/>
            <p:nvPr/>
          </p:nvSpPr>
          <p:spPr>
            <a:xfrm rot="10800000">
              <a:off x="2789800" y="2496490"/>
              <a:ext cx="472840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679EC661-94BB-5945-8565-9416EB7B8A37}"/>
                </a:ext>
              </a:extLst>
            </p:cNvPr>
            <p:cNvSpPr/>
            <p:nvPr/>
          </p:nvSpPr>
          <p:spPr>
            <a:xfrm rot="10800000">
              <a:off x="2789800" y="3208139"/>
              <a:ext cx="1062012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911A6755-8CEC-822F-4F1A-2E6025A2949B}"/>
                </a:ext>
              </a:extLst>
            </p:cNvPr>
            <p:cNvSpPr/>
            <p:nvPr/>
          </p:nvSpPr>
          <p:spPr>
            <a:xfrm rot="10800000">
              <a:off x="2789800" y="3931568"/>
              <a:ext cx="1119272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41765B71-AF84-79E1-17CC-834F3ECB0DAA}"/>
                </a:ext>
              </a:extLst>
            </p:cNvPr>
            <p:cNvSpPr/>
            <p:nvPr/>
          </p:nvSpPr>
          <p:spPr>
            <a:xfrm rot="10800000">
              <a:off x="2789799" y="4646607"/>
              <a:ext cx="1095637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268FCF51-F715-6C88-3BAE-6955D9C8E503}"/>
                </a:ext>
              </a:extLst>
            </p:cNvPr>
            <p:cNvSpPr/>
            <p:nvPr/>
          </p:nvSpPr>
          <p:spPr>
            <a:xfrm rot="10800000">
              <a:off x="2789800" y="5365841"/>
              <a:ext cx="1119272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F43B6B9D-2DB8-6661-0594-CA957757034E}"/>
                </a:ext>
              </a:extLst>
            </p:cNvPr>
            <p:cNvSpPr/>
            <p:nvPr/>
          </p:nvSpPr>
          <p:spPr>
            <a:xfrm rot="10800000">
              <a:off x="2789798" y="6084175"/>
              <a:ext cx="1137927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634FCA1-331B-42F2-11F4-7B49714A47B7}"/>
                </a:ext>
              </a:extLst>
            </p:cNvPr>
            <p:cNvSpPr/>
            <p:nvPr/>
          </p:nvSpPr>
          <p:spPr>
            <a:xfrm>
              <a:off x="5321674" y="161118"/>
              <a:ext cx="420868" cy="6457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FBB4C88-1B96-AEB4-6290-7A96FE461A56}"/>
                </a:ext>
              </a:extLst>
            </p:cNvPr>
            <p:cNvSpPr/>
            <p:nvPr/>
          </p:nvSpPr>
          <p:spPr>
            <a:xfrm>
              <a:off x="4370738" y="331204"/>
              <a:ext cx="1014993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14EE22-B8CE-ED48-20ED-2C45A9DAC54D}"/>
                </a:ext>
              </a:extLst>
            </p:cNvPr>
            <p:cNvSpPr/>
            <p:nvPr/>
          </p:nvSpPr>
          <p:spPr>
            <a:xfrm>
              <a:off x="3741967" y="161118"/>
              <a:ext cx="676505" cy="6334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26FD52A-67DF-A09D-D356-02BA53CA1E43}"/>
                </a:ext>
              </a:extLst>
            </p:cNvPr>
            <p:cNvSpPr/>
            <p:nvPr/>
          </p:nvSpPr>
          <p:spPr>
            <a:xfrm>
              <a:off x="3741967" y="1603780"/>
              <a:ext cx="676505" cy="6334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C8BD771-85B8-D5E3-53E7-35467174AC57}"/>
                </a:ext>
              </a:extLst>
            </p:cNvPr>
            <p:cNvSpPr/>
            <p:nvPr/>
          </p:nvSpPr>
          <p:spPr>
            <a:xfrm>
              <a:off x="3741967" y="3038054"/>
              <a:ext cx="676505" cy="6334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532BB7E-EB41-E32D-84E3-FB5C9CCB1C1E}"/>
                </a:ext>
              </a:extLst>
            </p:cNvPr>
            <p:cNvSpPr/>
            <p:nvPr/>
          </p:nvSpPr>
          <p:spPr>
            <a:xfrm>
              <a:off x="3741967" y="3761482"/>
              <a:ext cx="676505" cy="6334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361EA1E-EFF7-9E4A-7422-BBCBCD74D332}"/>
                </a:ext>
              </a:extLst>
            </p:cNvPr>
            <p:cNvSpPr/>
            <p:nvPr/>
          </p:nvSpPr>
          <p:spPr>
            <a:xfrm>
              <a:off x="3741967" y="4476522"/>
              <a:ext cx="676505" cy="6334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02710E-BC6E-EB06-D5D6-BAFEAD496402}"/>
                </a:ext>
              </a:extLst>
            </p:cNvPr>
            <p:cNvSpPr/>
            <p:nvPr/>
          </p:nvSpPr>
          <p:spPr>
            <a:xfrm>
              <a:off x="3741967" y="5195756"/>
              <a:ext cx="676505" cy="6334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DF68158-F2BB-83D6-3A3C-F42E6BFBF959}"/>
                </a:ext>
              </a:extLst>
            </p:cNvPr>
            <p:cNvSpPr/>
            <p:nvPr/>
          </p:nvSpPr>
          <p:spPr>
            <a:xfrm>
              <a:off x="3741967" y="5914989"/>
              <a:ext cx="676505" cy="6334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852CFF8-7079-3DCB-4C78-EAA25128B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7566" y="229869"/>
              <a:ext cx="225306" cy="288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0DA3768-E544-AF5C-3B3A-50A0A97F5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09072" y="1662032"/>
              <a:ext cx="342295" cy="288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89BF561-DB0D-2BDB-9A75-2C99DEDB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580" y="3104795"/>
              <a:ext cx="405278" cy="2880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5FA46AB8-DDAB-990F-BDAD-D463447D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60247" y="3864145"/>
              <a:ext cx="439945" cy="213687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626569C-C79A-D8C3-E198-99C34CB69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19143" y="4581926"/>
              <a:ext cx="322780" cy="23862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9FC49C8-73C6-4A72-3C5D-0BF1FDCC07BE}"/>
                </a:ext>
              </a:extLst>
            </p:cNvPr>
            <p:cNvGrpSpPr/>
            <p:nvPr/>
          </p:nvGrpSpPr>
          <p:grpSpPr>
            <a:xfrm>
              <a:off x="3879433" y="5253881"/>
              <a:ext cx="401572" cy="222296"/>
              <a:chOff x="7364761" y="2688683"/>
              <a:chExt cx="879707" cy="718877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B4A9D58-960F-5647-36DC-A3933FEFC7DF}"/>
                  </a:ext>
                </a:extLst>
              </p:cNvPr>
              <p:cNvSpPr/>
              <p:nvPr/>
            </p:nvSpPr>
            <p:spPr>
              <a:xfrm>
                <a:off x="7535348" y="2688683"/>
                <a:ext cx="558047" cy="386576"/>
              </a:xfrm>
              <a:custGeom>
                <a:avLst/>
                <a:gdLst>
                  <a:gd name="connsiteX0" fmla="*/ 272984 w 558047"/>
                  <a:gd name="connsiteY0" fmla="*/ 24780 h 386576"/>
                  <a:gd name="connsiteX1" fmla="*/ 235813 w 558047"/>
                  <a:gd name="connsiteY1" fmla="*/ 14868 h 386576"/>
                  <a:gd name="connsiteX2" fmla="*/ 186252 w 558047"/>
                  <a:gd name="connsiteY2" fmla="*/ 0 h 386576"/>
                  <a:gd name="connsiteX3" fmla="*/ 139169 w 558047"/>
                  <a:gd name="connsiteY3" fmla="*/ 7434 h 386576"/>
                  <a:gd name="connsiteX4" fmla="*/ 92086 w 558047"/>
                  <a:gd name="connsiteY4" fmla="*/ 24780 h 386576"/>
                  <a:gd name="connsiteX5" fmla="*/ 45003 w 558047"/>
                  <a:gd name="connsiteY5" fmla="*/ 44605 h 386576"/>
                  <a:gd name="connsiteX6" fmla="*/ 398 w 558047"/>
                  <a:gd name="connsiteY6" fmla="*/ 106556 h 386576"/>
                  <a:gd name="connsiteX7" fmla="*/ 25179 w 558047"/>
                  <a:gd name="connsiteY7" fmla="*/ 210634 h 386576"/>
                  <a:gd name="connsiteX8" fmla="*/ 40047 w 558047"/>
                  <a:gd name="connsiteY8" fmla="*/ 230458 h 386576"/>
                  <a:gd name="connsiteX9" fmla="*/ 79696 w 558047"/>
                  <a:gd name="connsiteY9" fmla="*/ 267629 h 386576"/>
                  <a:gd name="connsiteX10" fmla="*/ 131735 w 558047"/>
                  <a:gd name="connsiteY10" fmla="*/ 307278 h 386576"/>
                  <a:gd name="connsiteX11" fmla="*/ 186252 w 558047"/>
                  <a:gd name="connsiteY11" fmla="*/ 332058 h 386576"/>
                  <a:gd name="connsiteX12" fmla="*/ 228379 w 558047"/>
                  <a:gd name="connsiteY12" fmla="*/ 354361 h 386576"/>
                  <a:gd name="connsiteX13" fmla="*/ 322545 w 558047"/>
                  <a:gd name="connsiteY13" fmla="*/ 381619 h 386576"/>
                  <a:gd name="connsiteX14" fmla="*/ 414232 w 558047"/>
                  <a:gd name="connsiteY14" fmla="*/ 386576 h 386576"/>
                  <a:gd name="connsiteX15" fmla="*/ 456359 w 558047"/>
                  <a:gd name="connsiteY15" fmla="*/ 381619 h 386576"/>
                  <a:gd name="connsiteX16" fmla="*/ 525745 w 558047"/>
                  <a:gd name="connsiteY16" fmla="*/ 337015 h 386576"/>
                  <a:gd name="connsiteX17" fmla="*/ 545569 w 558047"/>
                  <a:gd name="connsiteY17" fmla="*/ 314712 h 386576"/>
                  <a:gd name="connsiteX18" fmla="*/ 557959 w 558047"/>
                  <a:gd name="connsiteY18" fmla="*/ 265151 h 386576"/>
                  <a:gd name="connsiteX19" fmla="*/ 555481 w 558047"/>
                  <a:gd name="connsiteY19" fmla="*/ 240371 h 386576"/>
                  <a:gd name="connsiteX20" fmla="*/ 535657 w 558047"/>
                  <a:gd name="connsiteY20" fmla="*/ 198244 h 386576"/>
                  <a:gd name="connsiteX21" fmla="*/ 503442 w 558047"/>
                  <a:gd name="connsiteY21" fmla="*/ 163551 h 386576"/>
                  <a:gd name="connsiteX22" fmla="*/ 493530 w 558047"/>
                  <a:gd name="connsiteY22" fmla="*/ 148683 h 386576"/>
                  <a:gd name="connsiteX23" fmla="*/ 458837 w 558047"/>
                  <a:gd name="connsiteY23" fmla="*/ 109034 h 386576"/>
                  <a:gd name="connsiteX24" fmla="*/ 448925 w 558047"/>
                  <a:gd name="connsiteY24" fmla="*/ 96644 h 386576"/>
                  <a:gd name="connsiteX25" fmla="*/ 409276 w 558047"/>
                  <a:gd name="connsiteY25" fmla="*/ 66907 h 386576"/>
                  <a:gd name="connsiteX26" fmla="*/ 367150 w 558047"/>
                  <a:gd name="connsiteY26" fmla="*/ 37171 h 386576"/>
                  <a:gd name="connsiteX27" fmla="*/ 354759 w 558047"/>
                  <a:gd name="connsiteY27" fmla="*/ 29737 h 386576"/>
                  <a:gd name="connsiteX28" fmla="*/ 342369 w 558047"/>
                  <a:gd name="connsiteY28" fmla="*/ 27258 h 386576"/>
                  <a:gd name="connsiteX29" fmla="*/ 312632 w 558047"/>
                  <a:gd name="connsiteY29" fmla="*/ 17346 h 386576"/>
                  <a:gd name="connsiteX30" fmla="*/ 277940 w 558047"/>
                  <a:gd name="connsiteY30" fmla="*/ 19824 h 386576"/>
                  <a:gd name="connsiteX31" fmla="*/ 272984 w 558047"/>
                  <a:gd name="connsiteY31" fmla="*/ 24780 h 38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58047" h="386576">
                    <a:moveTo>
                      <a:pt x="272984" y="24780"/>
                    </a:moveTo>
                    <a:cubicBezTo>
                      <a:pt x="265963" y="23954"/>
                      <a:pt x="248060" y="18669"/>
                      <a:pt x="235813" y="14868"/>
                    </a:cubicBezTo>
                    <a:cubicBezTo>
                      <a:pt x="183547" y="-1352"/>
                      <a:pt x="218487" y="5372"/>
                      <a:pt x="186252" y="0"/>
                    </a:cubicBezTo>
                    <a:cubicBezTo>
                      <a:pt x="170558" y="2478"/>
                      <a:pt x="154635" y="3795"/>
                      <a:pt x="139169" y="7434"/>
                    </a:cubicBezTo>
                    <a:cubicBezTo>
                      <a:pt x="93528" y="18173"/>
                      <a:pt x="115084" y="14781"/>
                      <a:pt x="92086" y="24780"/>
                    </a:cubicBezTo>
                    <a:cubicBezTo>
                      <a:pt x="76469" y="31570"/>
                      <a:pt x="45003" y="44605"/>
                      <a:pt x="45003" y="44605"/>
                    </a:cubicBezTo>
                    <a:cubicBezTo>
                      <a:pt x="39073" y="51523"/>
                      <a:pt x="1805" y="90141"/>
                      <a:pt x="398" y="106556"/>
                    </a:cubicBezTo>
                    <a:cubicBezTo>
                      <a:pt x="-2447" y="139749"/>
                      <a:pt x="10379" y="181034"/>
                      <a:pt x="25179" y="210634"/>
                    </a:cubicBezTo>
                    <a:cubicBezTo>
                      <a:pt x="28873" y="218022"/>
                      <a:pt x="34608" y="224242"/>
                      <a:pt x="40047" y="230458"/>
                    </a:cubicBezTo>
                    <a:cubicBezTo>
                      <a:pt x="48754" y="240409"/>
                      <a:pt x="69118" y="259239"/>
                      <a:pt x="79696" y="267629"/>
                    </a:cubicBezTo>
                    <a:cubicBezTo>
                      <a:pt x="96782" y="281180"/>
                      <a:pt x="111882" y="298254"/>
                      <a:pt x="131735" y="307278"/>
                    </a:cubicBezTo>
                    <a:cubicBezTo>
                      <a:pt x="149907" y="315538"/>
                      <a:pt x="168610" y="322718"/>
                      <a:pt x="186252" y="332058"/>
                    </a:cubicBezTo>
                    <a:cubicBezTo>
                      <a:pt x="200294" y="339492"/>
                      <a:pt x="214055" y="347485"/>
                      <a:pt x="228379" y="354361"/>
                    </a:cubicBezTo>
                    <a:cubicBezTo>
                      <a:pt x="250290" y="364879"/>
                      <a:pt x="321065" y="381496"/>
                      <a:pt x="322545" y="381619"/>
                    </a:cubicBezTo>
                    <a:cubicBezTo>
                      <a:pt x="372876" y="385813"/>
                      <a:pt x="342343" y="383699"/>
                      <a:pt x="414232" y="386576"/>
                    </a:cubicBezTo>
                    <a:cubicBezTo>
                      <a:pt x="428274" y="384924"/>
                      <a:pt x="442945" y="386090"/>
                      <a:pt x="456359" y="381619"/>
                    </a:cubicBezTo>
                    <a:cubicBezTo>
                      <a:pt x="485497" y="371906"/>
                      <a:pt x="505187" y="357573"/>
                      <a:pt x="525745" y="337015"/>
                    </a:cubicBezTo>
                    <a:cubicBezTo>
                      <a:pt x="532778" y="329982"/>
                      <a:pt x="538961" y="322146"/>
                      <a:pt x="545569" y="314712"/>
                    </a:cubicBezTo>
                    <a:cubicBezTo>
                      <a:pt x="551278" y="297584"/>
                      <a:pt x="557076" y="283696"/>
                      <a:pt x="557959" y="265151"/>
                    </a:cubicBezTo>
                    <a:cubicBezTo>
                      <a:pt x="558354" y="256859"/>
                      <a:pt x="557404" y="248446"/>
                      <a:pt x="555481" y="240371"/>
                    </a:cubicBezTo>
                    <a:cubicBezTo>
                      <a:pt x="551887" y="225275"/>
                      <a:pt x="545786" y="210215"/>
                      <a:pt x="535657" y="198244"/>
                    </a:cubicBezTo>
                    <a:cubicBezTo>
                      <a:pt x="502416" y="158958"/>
                      <a:pt x="533421" y="202522"/>
                      <a:pt x="503442" y="163551"/>
                    </a:cubicBezTo>
                    <a:cubicBezTo>
                      <a:pt x="499810" y="158830"/>
                      <a:pt x="497302" y="153293"/>
                      <a:pt x="493530" y="148683"/>
                    </a:cubicBezTo>
                    <a:cubicBezTo>
                      <a:pt x="482409" y="135091"/>
                      <a:pt x="470266" y="122368"/>
                      <a:pt x="458837" y="109034"/>
                    </a:cubicBezTo>
                    <a:cubicBezTo>
                      <a:pt x="455395" y="105018"/>
                      <a:pt x="453156" y="99817"/>
                      <a:pt x="448925" y="96644"/>
                    </a:cubicBezTo>
                    <a:cubicBezTo>
                      <a:pt x="435709" y="86732"/>
                      <a:pt x="420958" y="78589"/>
                      <a:pt x="409276" y="66907"/>
                    </a:cubicBezTo>
                    <a:cubicBezTo>
                      <a:pt x="380244" y="37875"/>
                      <a:pt x="395728" y="45336"/>
                      <a:pt x="367150" y="37171"/>
                    </a:cubicBezTo>
                    <a:cubicBezTo>
                      <a:pt x="363020" y="34693"/>
                      <a:pt x="359231" y="31526"/>
                      <a:pt x="354759" y="29737"/>
                    </a:cubicBezTo>
                    <a:cubicBezTo>
                      <a:pt x="350848" y="28173"/>
                      <a:pt x="346410" y="28447"/>
                      <a:pt x="342369" y="27258"/>
                    </a:cubicBezTo>
                    <a:cubicBezTo>
                      <a:pt x="332345" y="24310"/>
                      <a:pt x="322544" y="20650"/>
                      <a:pt x="312632" y="17346"/>
                    </a:cubicBezTo>
                    <a:cubicBezTo>
                      <a:pt x="301068" y="18172"/>
                      <a:pt x="289454" y="18469"/>
                      <a:pt x="277940" y="19824"/>
                    </a:cubicBezTo>
                    <a:cubicBezTo>
                      <a:pt x="254657" y="22563"/>
                      <a:pt x="280005" y="25606"/>
                      <a:pt x="272984" y="24780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E855E3-34E1-5302-C9F0-9A61B4FF41F4}"/>
                  </a:ext>
                </a:extLst>
              </p:cNvPr>
              <p:cNvSpPr/>
              <p:nvPr/>
            </p:nvSpPr>
            <p:spPr>
              <a:xfrm>
                <a:off x="7364761" y="2938966"/>
                <a:ext cx="520390" cy="451005"/>
              </a:xfrm>
              <a:custGeom>
                <a:avLst/>
                <a:gdLst>
                  <a:gd name="connsiteX0" fmla="*/ 215590 w 520390"/>
                  <a:gd name="connsiteY0" fmla="*/ 0 h 451005"/>
                  <a:gd name="connsiteX1" fmla="*/ 123902 w 520390"/>
                  <a:gd name="connsiteY1" fmla="*/ 19824 h 451005"/>
                  <a:gd name="connsiteX2" fmla="*/ 47083 w 520390"/>
                  <a:gd name="connsiteY2" fmla="*/ 52039 h 451005"/>
                  <a:gd name="connsiteX3" fmla="*/ 9912 w 520390"/>
                  <a:gd name="connsiteY3" fmla="*/ 113990 h 451005"/>
                  <a:gd name="connsiteX4" fmla="*/ 0 w 520390"/>
                  <a:gd name="connsiteY4" fmla="*/ 156117 h 451005"/>
                  <a:gd name="connsiteX5" fmla="*/ 4956 w 520390"/>
                  <a:gd name="connsiteY5" fmla="*/ 262673 h 451005"/>
                  <a:gd name="connsiteX6" fmla="*/ 34693 w 520390"/>
                  <a:gd name="connsiteY6" fmla="*/ 332058 h 451005"/>
                  <a:gd name="connsiteX7" fmla="*/ 79298 w 520390"/>
                  <a:gd name="connsiteY7" fmla="*/ 379141 h 451005"/>
                  <a:gd name="connsiteX8" fmla="*/ 99122 w 520390"/>
                  <a:gd name="connsiteY8" fmla="*/ 401444 h 451005"/>
                  <a:gd name="connsiteX9" fmla="*/ 158595 w 520390"/>
                  <a:gd name="connsiteY9" fmla="*/ 428702 h 451005"/>
                  <a:gd name="connsiteX10" fmla="*/ 210634 w 520390"/>
                  <a:gd name="connsiteY10" fmla="*/ 441093 h 451005"/>
                  <a:gd name="connsiteX11" fmla="*/ 332059 w 520390"/>
                  <a:gd name="connsiteY11" fmla="*/ 448527 h 451005"/>
                  <a:gd name="connsiteX12" fmla="*/ 359317 w 520390"/>
                  <a:gd name="connsiteY12" fmla="*/ 451005 h 451005"/>
                  <a:gd name="connsiteX13" fmla="*/ 408878 w 520390"/>
                  <a:gd name="connsiteY13" fmla="*/ 446049 h 451005"/>
                  <a:gd name="connsiteX14" fmla="*/ 453483 w 520390"/>
                  <a:gd name="connsiteY14" fmla="*/ 413834 h 451005"/>
                  <a:gd name="connsiteX15" fmla="*/ 468351 w 520390"/>
                  <a:gd name="connsiteY15" fmla="*/ 398966 h 451005"/>
                  <a:gd name="connsiteX16" fmla="*/ 485698 w 520390"/>
                  <a:gd name="connsiteY16" fmla="*/ 374185 h 451005"/>
                  <a:gd name="connsiteX17" fmla="*/ 520390 w 520390"/>
                  <a:gd name="connsiteY17" fmla="*/ 257717 h 451005"/>
                  <a:gd name="connsiteX18" fmla="*/ 517912 w 520390"/>
                  <a:gd name="connsiteY18" fmla="*/ 225502 h 451005"/>
                  <a:gd name="connsiteX19" fmla="*/ 512956 w 520390"/>
                  <a:gd name="connsiteY19" fmla="*/ 203200 h 451005"/>
                  <a:gd name="connsiteX20" fmla="*/ 510478 w 520390"/>
                  <a:gd name="connsiteY20" fmla="*/ 185854 h 451005"/>
                  <a:gd name="connsiteX21" fmla="*/ 505522 w 520390"/>
                  <a:gd name="connsiteY21" fmla="*/ 158595 h 451005"/>
                  <a:gd name="connsiteX22" fmla="*/ 493132 w 520390"/>
                  <a:gd name="connsiteY22" fmla="*/ 136293 h 45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20390" h="451005">
                    <a:moveTo>
                      <a:pt x="215590" y="0"/>
                    </a:moveTo>
                    <a:cubicBezTo>
                      <a:pt x="171851" y="17496"/>
                      <a:pt x="246143" y="-11292"/>
                      <a:pt x="123902" y="19824"/>
                    </a:cubicBezTo>
                    <a:cubicBezTo>
                      <a:pt x="75753" y="32080"/>
                      <a:pt x="77686" y="32912"/>
                      <a:pt x="47083" y="52039"/>
                    </a:cubicBezTo>
                    <a:cubicBezTo>
                      <a:pt x="30676" y="74599"/>
                      <a:pt x="19600" y="86688"/>
                      <a:pt x="9912" y="113990"/>
                    </a:cubicBezTo>
                    <a:cubicBezTo>
                      <a:pt x="5088" y="127585"/>
                      <a:pt x="3304" y="142075"/>
                      <a:pt x="0" y="156117"/>
                    </a:cubicBezTo>
                    <a:cubicBezTo>
                      <a:pt x="1652" y="191636"/>
                      <a:pt x="257" y="227428"/>
                      <a:pt x="4956" y="262673"/>
                    </a:cubicBezTo>
                    <a:cubicBezTo>
                      <a:pt x="7488" y="281664"/>
                      <a:pt x="23661" y="314591"/>
                      <a:pt x="34693" y="332058"/>
                    </a:cubicBezTo>
                    <a:cubicBezTo>
                      <a:pt x="50947" y="357794"/>
                      <a:pt x="54348" y="354191"/>
                      <a:pt x="79298" y="379141"/>
                    </a:cubicBezTo>
                    <a:cubicBezTo>
                      <a:pt x="86331" y="386174"/>
                      <a:pt x="91315" y="395281"/>
                      <a:pt x="99122" y="401444"/>
                    </a:cubicBezTo>
                    <a:cubicBezTo>
                      <a:pt x="111196" y="410976"/>
                      <a:pt x="144827" y="424653"/>
                      <a:pt x="158595" y="428702"/>
                    </a:cubicBezTo>
                    <a:cubicBezTo>
                      <a:pt x="175702" y="433733"/>
                      <a:pt x="193024" y="438291"/>
                      <a:pt x="210634" y="441093"/>
                    </a:cubicBezTo>
                    <a:cubicBezTo>
                      <a:pt x="242153" y="446108"/>
                      <a:pt x="301418" y="447349"/>
                      <a:pt x="332059" y="448527"/>
                    </a:cubicBezTo>
                    <a:cubicBezTo>
                      <a:pt x="341145" y="449353"/>
                      <a:pt x="350194" y="451005"/>
                      <a:pt x="359317" y="451005"/>
                    </a:cubicBezTo>
                    <a:cubicBezTo>
                      <a:pt x="371442" y="451005"/>
                      <a:pt x="395419" y="447731"/>
                      <a:pt x="408878" y="446049"/>
                    </a:cubicBezTo>
                    <a:cubicBezTo>
                      <a:pt x="433200" y="433886"/>
                      <a:pt x="424347" y="439732"/>
                      <a:pt x="453483" y="413834"/>
                    </a:cubicBezTo>
                    <a:cubicBezTo>
                      <a:pt x="458722" y="409178"/>
                      <a:pt x="463931" y="404406"/>
                      <a:pt x="468351" y="398966"/>
                    </a:cubicBezTo>
                    <a:cubicBezTo>
                      <a:pt x="474709" y="391140"/>
                      <a:pt x="479916" y="382445"/>
                      <a:pt x="485698" y="374185"/>
                    </a:cubicBezTo>
                    <a:cubicBezTo>
                      <a:pt x="513833" y="292906"/>
                      <a:pt x="502736" y="331865"/>
                      <a:pt x="520390" y="257717"/>
                    </a:cubicBezTo>
                    <a:cubicBezTo>
                      <a:pt x="519564" y="246979"/>
                      <a:pt x="519367" y="236173"/>
                      <a:pt x="517912" y="225502"/>
                    </a:cubicBezTo>
                    <a:cubicBezTo>
                      <a:pt x="516883" y="217956"/>
                      <a:pt x="514359" y="210685"/>
                      <a:pt x="512956" y="203200"/>
                    </a:cubicBezTo>
                    <a:cubicBezTo>
                      <a:pt x="511880" y="197459"/>
                      <a:pt x="511438" y="191615"/>
                      <a:pt x="510478" y="185854"/>
                    </a:cubicBezTo>
                    <a:cubicBezTo>
                      <a:pt x="508960" y="176744"/>
                      <a:pt x="508573" y="167312"/>
                      <a:pt x="505522" y="158595"/>
                    </a:cubicBezTo>
                    <a:cubicBezTo>
                      <a:pt x="502713" y="150568"/>
                      <a:pt x="493132" y="136293"/>
                      <a:pt x="493132" y="136293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982909D-D60C-807E-8E9B-04BA8B628366}"/>
                  </a:ext>
                </a:extLst>
              </p:cNvPr>
              <p:cNvSpPr/>
              <p:nvPr/>
            </p:nvSpPr>
            <p:spPr>
              <a:xfrm>
                <a:off x="7843024" y="3001411"/>
                <a:ext cx="401444" cy="406149"/>
              </a:xfrm>
              <a:custGeom>
                <a:avLst/>
                <a:gdLst>
                  <a:gd name="connsiteX0" fmla="*/ 232937 w 401444"/>
                  <a:gd name="connsiteY0" fmla="*/ 4462 h 406149"/>
                  <a:gd name="connsiteX1" fmla="*/ 332059 w 401444"/>
                  <a:gd name="connsiteY1" fmla="*/ 14374 h 406149"/>
                  <a:gd name="connsiteX2" fmla="*/ 349405 w 401444"/>
                  <a:gd name="connsiteY2" fmla="*/ 39155 h 406149"/>
                  <a:gd name="connsiteX3" fmla="*/ 369230 w 401444"/>
                  <a:gd name="connsiteY3" fmla="*/ 71369 h 406149"/>
                  <a:gd name="connsiteX4" fmla="*/ 389054 w 401444"/>
                  <a:gd name="connsiteY4" fmla="*/ 133321 h 406149"/>
                  <a:gd name="connsiteX5" fmla="*/ 394010 w 401444"/>
                  <a:gd name="connsiteY5" fmla="*/ 155623 h 406149"/>
                  <a:gd name="connsiteX6" fmla="*/ 396488 w 401444"/>
                  <a:gd name="connsiteY6" fmla="*/ 182882 h 406149"/>
                  <a:gd name="connsiteX7" fmla="*/ 398966 w 401444"/>
                  <a:gd name="connsiteY7" fmla="*/ 190316 h 406149"/>
                  <a:gd name="connsiteX8" fmla="*/ 401444 w 401444"/>
                  <a:gd name="connsiteY8" fmla="*/ 215096 h 406149"/>
                  <a:gd name="connsiteX9" fmla="*/ 376664 w 401444"/>
                  <a:gd name="connsiteY9" fmla="*/ 304306 h 406149"/>
                  <a:gd name="connsiteX10" fmla="*/ 327103 w 401444"/>
                  <a:gd name="connsiteY10" fmla="*/ 351389 h 406149"/>
                  <a:gd name="connsiteX11" fmla="*/ 319669 w 401444"/>
                  <a:gd name="connsiteY11" fmla="*/ 361301 h 406149"/>
                  <a:gd name="connsiteX12" fmla="*/ 302322 w 401444"/>
                  <a:gd name="connsiteY12" fmla="*/ 368735 h 406149"/>
                  <a:gd name="connsiteX13" fmla="*/ 292410 w 401444"/>
                  <a:gd name="connsiteY13" fmla="*/ 381126 h 406149"/>
                  <a:gd name="connsiteX14" fmla="*/ 267630 w 401444"/>
                  <a:gd name="connsiteY14" fmla="*/ 395994 h 406149"/>
                  <a:gd name="connsiteX15" fmla="*/ 257717 w 401444"/>
                  <a:gd name="connsiteY15" fmla="*/ 398472 h 406149"/>
                  <a:gd name="connsiteX16" fmla="*/ 223025 w 401444"/>
                  <a:gd name="connsiteY16" fmla="*/ 400950 h 406149"/>
                  <a:gd name="connsiteX17" fmla="*/ 210635 w 401444"/>
                  <a:gd name="connsiteY17" fmla="*/ 405906 h 406149"/>
                  <a:gd name="connsiteX18" fmla="*/ 111513 w 401444"/>
                  <a:gd name="connsiteY18" fmla="*/ 400950 h 406149"/>
                  <a:gd name="connsiteX19" fmla="*/ 81776 w 401444"/>
                  <a:gd name="connsiteY19" fmla="*/ 388560 h 406149"/>
                  <a:gd name="connsiteX20" fmla="*/ 52039 w 401444"/>
                  <a:gd name="connsiteY20" fmla="*/ 368735 h 406149"/>
                  <a:gd name="connsiteX21" fmla="*/ 32215 w 401444"/>
                  <a:gd name="connsiteY21" fmla="*/ 358823 h 406149"/>
                  <a:gd name="connsiteX22" fmla="*/ 24781 w 401444"/>
                  <a:gd name="connsiteY22" fmla="*/ 353867 h 406149"/>
                  <a:gd name="connsiteX23" fmla="*/ 0 w 401444"/>
                  <a:gd name="connsiteY23" fmla="*/ 338999 h 40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1444" h="406149">
                    <a:moveTo>
                      <a:pt x="232937" y="4462"/>
                    </a:moveTo>
                    <a:cubicBezTo>
                      <a:pt x="235414" y="4531"/>
                      <a:pt x="310963" y="-10558"/>
                      <a:pt x="332059" y="14374"/>
                    </a:cubicBezTo>
                    <a:cubicBezTo>
                      <a:pt x="338572" y="22071"/>
                      <a:pt x="343897" y="30709"/>
                      <a:pt x="349405" y="39155"/>
                    </a:cubicBezTo>
                    <a:cubicBezTo>
                      <a:pt x="356293" y="49716"/>
                      <a:pt x="362622" y="60631"/>
                      <a:pt x="369230" y="71369"/>
                    </a:cubicBezTo>
                    <a:cubicBezTo>
                      <a:pt x="375245" y="107461"/>
                      <a:pt x="367350" y="65797"/>
                      <a:pt x="389054" y="133321"/>
                    </a:cubicBezTo>
                    <a:cubicBezTo>
                      <a:pt x="391384" y="140571"/>
                      <a:pt x="392358" y="148189"/>
                      <a:pt x="394010" y="155623"/>
                    </a:cubicBezTo>
                    <a:cubicBezTo>
                      <a:pt x="394836" y="164709"/>
                      <a:pt x="395198" y="173850"/>
                      <a:pt x="396488" y="182882"/>
                    </a:cubicBezTo>
                    <a:cubicBezTo>
                      <a:pt x="396857" y="185468"/>
                      <a:pt x="398569" y="187734"/>
                      <a:pt x="398966" y="190316"/>
                    </a:cubicBezTo>
                    <a:cubicBezTo>
                      <a:pt x="400228" y="198521"/>
                      <a:pt x="400618" y="206836"/>
                      <a:pt x="401444" y="215096"/>
                    </a:cubicBezTo>
                    <a:cubicBezTo>
                      <a:pt x="397963" y="231806"/>
                      <a:pt x="390957" y="284128"/>
                      <a:pt x="376664" y="304306"/>
                    </a:cubicBezTo>
                    <a:cubicBezTo>
                      <a:pt x="361944" y="325088"/>
                      <a:pt x="344182" y="334310"/>
                      <a:pt x="327103" y="351389"/>
                    </a:cubicBezTo>
                    <a:cubicBezTo>
                      <a:pt x="324183" y="354309"/>
                      <a:pt x="323052" y="358933"/>
                      <a:pt x="319669" y="361301"/>
                    </a:cubicBezTo>
                    <a:cubicBezTo>
                      <a:pt x="314515" y="364909"/>
                      <a:pt x="308104" y="366257"/>
                      <a:pt x="302322" y="368735"/>
                    </a:cubicBezTo>
                    <a:cubicBezTo>
                      <a:pt x="299018" y="372865"/>
                      <a:pt x="296569" y="377858"/>
                      <a:pt x="292410" y="381126"/>
                    </a:cubicBezTo>
                    <a:cubicBezTo>
                      <a:pt x="284836" y="387077"/>
                      <a:pt x="276246" y="391686"/>
                      <a:pt x="267630" y="395994"/>
                    </a:cubicBezTo>
                    <a:cubicBezTo>
                      <a:pt x="264584" y="397517"/>
                      <a:pt x="261102" y="398096"/>
                      <a:pt x="257717" y="398472"/>
                    </a:cubicBezTo>
                    <a:cubicBezTo>
                      <a:pt x="246194" y="399752"/>
                      <a:pt x="234589" y="400124"/>
                      <a:pt x="223025" y="400950"/>
                    </a:cubicBezTo>
                    <a:cubicBezTo>
                      <a:pt x="218895" y="402602"/>
                      <a:pt x="215081" y="405775"/>
                      <a:pt x="210635" y="405906"/>
                    </a:cubicBezTo>
                    <a:cubicBezTo>
                      <a:pt x="172656" y="407023"/>
                      <a:pt x="146273" y="404110"/>
                      <a:pt x="111513" y="400950"/>
                    </a:cubicBezTo>
                    <a:cubicBezTo>
                      <a:pt x="92388" y="395486"/>
                      <a:pt x="97037" y="398435"/>
                      <a:pt x="81776" y="388560"/>
                    </a:cubicBezTo>
                    <a:cubicBezTo>
                      <a:pt x="71774" y="382088"/>
                      <a:pt x="63341" y="372502"/>
                      <a:pt x="52039" y="368735"/>
                    </a:cubicBezTo>
                    <a:cubicBezTo>
                      <a:pt x="40716" y="364961"/>
                      <a:pt x="45591" y="367183"/>
                      <a:pt x="32215" y="358823"/>
                    </a:cubicBezTo>
                    <a:cubicBezTo>
                      <a:pt x="29690" y="357245"/>
                      <a:pt x="27503" y="355077"/>
                      <a:pt x="24781" y="353867"/>
                    </a:cubicBezTo>
                    <a:cubicBezTo>
                      <a:pt x="1619" y="343573"/>
                      <a:pt x="17061" y="356058"/>
                      <a:pt x="0" y="33899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0CAF88-A92A-51BF-3B24-586BF80A3126}"/>
                </a:ext>
              </a:extLst>
            </p:cNvPr>
            <p:cNvSpPr txBox="1"/>
            <p:nvPr/>
          </p:nvSpPr>
          <p:spPr>
            <a:xfrm>
              <a:off x="3869202" y="489539"/>
              <a:ext cx="422034" cy="243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Lung</a:t>
              </a:r>
              <a:endParaRPr lang="de-DE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D14B1B-A52A-90FC-7A66-A54CBD2EB68D}"/>
                </a:ext>
              </a:extLst>
            </p:cNvPr>
            <p:cNvSpPr txBox="1"/>
            <p:nvPr/>
          </p:nvSpPr>
          <p:spPr>
            <a:xfrm>
              <a:off x="3849082" y="1904864"/>
              <a:ext cx="462272" cy="243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Heart</a:t>
              </a:r>
              <a:endParaRPr lang="de-DE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8301A4-35F9-285A-7300-D97111451461}"/>
                </a:ext>
              </a:extLst>
            </p:cNvPr>
            <p:cNvSpPr txBox="1"/>
            <p:nvPr/>
          </p:nvSpPr>
          <p:spPr>
            <a:xfrm>
              <a:off x="3822260" y="3371609"/>
              <a:ext cx="515920" cy="243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Kidney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6A47F3-68DF-1D21-BB7F-7E55D60145FC}"/>
                </a:ext>
              </a:extLst>
            </p:cNvPr>
            <p:cNvSpPr txBox="1"/>
            <p:nvPr/>
          </p:nvSpPr>
          <p:spPr>
            <a:xfrm>
              <a:off x="3806610" y="4814284"/>
              <a:ext cx="547216" cy="243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Muscle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DA8463-6881-F1FB-FD64-9038FE3B72A1}"/>
                </a:ext>
              </a:extLst>
            </p:cNvPr>
            <p:cNvSpPr txBox="1"/>
            <p:nvPr/>
          </p:nvSpPr>
          <p:spPr>
            <a:xfrm>
              <a:off x="3861751" y="4049240"/>
              <a:ext cx="436937" cy="243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Bone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38B43-1A41-5803-5C32-3465F1D9F18E}"/>
                </a:ext>
              </a:extLst>
            </p:cNvPr>
            <p:cNvSpPr txBox="1"/>
            <p:nvPr/>
          </p:nvSpPr>
          <p:spPr>
            <a:xfrm>
              <a:off x="3795434" y="5458127"/>
              <a:ext cx="569568" cy="365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Adipose </a:t>
              </a:r>
              <a:br>
                <a:rPr lang="en-US" sz="900" dirty="0"/>
              </a:br>
              <a:r>
                <a:rPr lang="en-US" sz="900" dirty="0"/>
                <a:t>tissue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F3F9A2-4104-F123-4C7E-8C20CA7A9A24}"/>
                </a:ext>
              </a:extLst>
            </p:cNvPr>
            <p:cNvSpPr txBox="1"/>
            <p:nvPr/>
          </p:nvSpPr>
          <p:spPr>
            <a:xfrm>
              <a:off x="3818535" y="6030774"/>
              <a:ext cx="523371" cy="395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Other</a:t>
              </a:r>
            </a:p>
            <a:p>
              <a:pPr algn="ctr"/>
              <a:r>
                <a:rPr lang="en-US" sz="1000" dirty="0"/>
                <a:t>organs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161AF2B1-3888-DFE6-1161-F03427BC41A0}"/>
                </a:ext>
              </a:extLst>
            </p:cNvPr>
            <p:cNvSpPr/>
            <p:nvPr/>
          </p:nvSpPr>
          <p:spPr>
            <a:xfrm>
              <a:off x="2873488" y="331204"/>
              <a:ext cx="927647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69D216F-5924-D785-9CBA-A8C9913C10A7}"/>
                </a:ext>
              </a:extLst>
            </p:cNvPr>
            <p:cNvSpPr/>
            <p:nvPr/>
          </p:nvSpPr>
          <p:spPr>
            <a:xfrm rot="10800000">
              <a:off x="2789798" y="1050438"/>
              <a:ext cx="1022281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0E243D1C-369D-C549-8BA4-06F68448B833}"/>
                </a:ext>
              </a:extLst>
            </p:cNvPr>
            <p:cNvSpPr/>
            <p:nvPr/>
          </p:nvSpPr>
          <p:spPr>
            <a:xfrm rot="10800000">
              <a:off x="4357063" y="1773866"/>
              <a:ext cx="1087390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72F8087D-DAC4-28A1-4FD0-FA79BB772EBE}"/>
                </a:ext>
              </a:extLst>
            </p:cNvPr>
            <p:cNvSpPr/>
            <p:nvPr/>
          </p:nvSpPr>
          <p:spPr>
            <a:xfrm rot="10800000">
              <a:off x="4357063" y="3208139"/>
              <a:ext cx="1087389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43091781-60E0-3C65-0ABF-AC1A0CD85014}"/>
                </a:ext>
              </a:extLst>
            </p:cNvPr>
            <p:cNvSpPr/>
            <p:nvPr/>
          </p:nvSpPr>
          <p:spPr>
            <a:xfrm rot="10800000">
              <a:off x="4357064" y="3931568"/>
              <a:ext cx="1087387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AE04A7D4-8399-1724-AED6-81A4D693650E}"/>
                </a:ext>
              </a:extLst>
            </p:cNvPr>
            <p:cNvSpPr/>
            <p:nvPr/>
          </p:nvSpPr>
          <p:spPr>
            <a:xfrm rot="10800000">
              <a:off x="4357064" y="4646607"/>
              <a:ext cx="1087386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5FC219A9-854A-4D2E-45FC-DE80000C4431}"/>
                </a:ext>
              </a:extLst>
            </p:cNvPr>
            <p:cNvSpPr/>
            <p:nvPr/>
          </p:nvSpPr>
          <p:spPr>
            <a:xfrm rot="10800000">
              <a:off x="4357064" y="5365841"/>
              <a:ext cx="1087385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0F8D561C-A082-5CAE-D231-F008EBB7AB3B}"/>
                </a:ext>
              </a:extLst>
            </p:cNvPr>
            <p:cNvSpPr/>
            <p:nvPr/>
          </p:nvSpPr>
          <p:spPr>
            <a:xfrm rot="10800000">
              <a:off x="4357064" y="6084175"/>
              <a:ext cx="1028666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EBF1E7A-C439-759D-ADFD-E48B4580052C}"/>
                </a:ext>
              </a:extLst>
            </p:cNvPr>
            <p:cNvGrpSpPr/>
            <p:nvPr/>
          </p:nvGrpSpPr>
          <p:grpSpPr>
            <a:xfrm>
              <a:off x="3741967" y="880352"/>
              <a:ext cx="676505" cy="633479"/>
              <a:chOff x="3741967" y="880352"/>
              <a:chExt cx="676505" cy="633479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80EF79E-3AC7-FE6A-441D-B73A32EE49D7}"/>
                  </a:ext>
                </a:extLst>
              </p:cNvPr>
              <p:cNvSpPr/>
              <p:nvPr/>
            </p:nvSpPr>
            <p:spPr>
              <a:xfrm>
                <a:off x="3741967" y="880352"/>
                <a:ext cx="676505" cy="6334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36EDEB86-0520-2AC8-1AE8-5FB319AC1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15173" y="965201"/>
                <a:ext cx="330093" cy="28800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23155D-396D-BA40-98C1-7C16D62043EB}"/>
                  </a:ext>
                </a:extLst>
              </p:cNvPr>
              <p:cNvSpPr txBox="1"/>
              <p:nvPr/>
            </p:nvSpPr>
            <p:spPr>
              <a:xfrm>
                <a:off x="3859515" y="1197091"/>
                <a:ext cx="441409" cy="243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Brain</a:t>
                </a:r>
                <a:endParaRPr lang="de-DE" sz="1000" dirty="0"/>
              </a:p>
            </p:txBody>
          </p:sp>
        </p:grp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85AEDEB2-9B1B-E3DB-3FBB-E8DA31144D87}"/>
                </a:ext>
              </a:extLst>
            </p:cNvPr>
            <p:cNvSpPr/>
            <p:nvPr/>
          </p:nvSpPr>
          <p:spPr>
            <a:xfrm rot="10800000">
              <a:off x="4357063" y="1050438"/>
              <a:ext cx="1087391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584DB86-1C5F-70EA-A44B-0D0D96995753}"/>
                </a:ext>
              </a:extLst>
            </p:cNvPr>
            <p:cNvGrpSpPr/>
            <p:nvPr/>
          </p:nvGrpSpPr>
          <p:grpSpPr>
            <a:xfrm>
              <a:off x="3251221" y="2318820"/>
              <a:ext cx="676505" cy="633479"/>
              <a:chOff x="3251221" y="2318820"/>
              <a:chExt cx="676505" cy="63347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8B4397F-D036-DA8B-C39E-DAF5130A08C8}"/>
                  </a:ext>
                </a:extLst>
              </p:cNvPr>
              <p:cNvSpPr/>
              <p:nvPr/>
            </p:nvSpPr>
            <p:spPr>
              <a:xfrm>
                <a:off x="3251221" y="2318820"/>
                <a:ext cx="676505" cy="63347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25E346C5-38E5-AC7A-29C2-BB6E63EEE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395627" y="2396043"/>
                <a:ext cx="387693" cy="2880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5B72A3-BBFE-DA29-3E5E-03883CCE6E6F}"/>
                  </a:ext>
                </a:extLst>
              </p:cNvPr>
              <p:cNvSpPr txBox="1"/>
              <p:nvPr/>
            </p:nvSpPr>
            <p:spPr>
              <a:xfrm>
                <a:off x="3381436" y="2635026"/>
                <a:ext cx="416075" cy="243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Liver</a:t>
                </a:r>
                <a:endParaRPr lang="de-DE" sz="1000" dirty="0"/>
              </a:p>
            </p:txBody>
          </p:sp>
        </p:grp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89FB5818-5DF1-BF4E-A428-C64AC050841F}"/>
                </a:ext>
              </a:extLst>
            </p:cNvPr>
            <p:cNvSpPr/>
            <p:nvPr/>
          </p:nvSpPr>
          <p:spPr>
            <a:xfrm rot="10800000">
              <a:off x="3895378" y="2492921"/>
              <a:ext cx="503585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BE8A089-880D-EB49-B0A4-BAC726933B75}"/>
                </a:ext>
              </a:extLst>
            </p:cNvPr>
            <p:cNvSpPr/>
            <p:nvPr/>
          </p:nvSpPr>
          <p:spPr>
            <a:xfrm>
              <a:off x="4305583" y="2318820"/>
              <a:ext cx="676505" cy="6334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0F2962-713E-C6EE-D0EE-022D6C42001F}"/>
                </a:ext>
              </a:extLst>
            </p:cNvPr>
            <p:cNvSpPr txBox="1"/>
            <p:nvPr/>
          </p:nvSpPr>
          <p:spPr>
            <a:xfrm>
              <a:off x="4462624" y="2635026"/>
              <a:ext cx="362425" cy="243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Gut</a:t>
              </a:r>
              <a:endParaRPr lang="de-DE" sz="1000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BA0CD9C-EAD6-87D5-0647-428D70C61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19044" y="2405106"/>
              <a:ext cx="302049" cy="288000"/>
            </a:xfrm>
            <a:prstGeom prst="rect">
              <a:avLst/>
            </a:prstGeom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1074AAD7-CBDF-CEDC-8F87-2C7B1319DBD0}"/>
                </a:ext>
              </a:extLst>
            </p:cNvPr>
            <p:cNvSpPr/>
            <p:nvPr/>
          </p:nvSpPr>
          <p:spPr>
            <a:xfrm rot="10800000">
              <a:off x="4941173" y="2492920"/>
              <a:ext cx="429926" cy="2933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079A5A6-E392-1C4D-EFA3-9C4E1A918C3B}"/>
                </a:ext>
              </a:extLst>
            </p:cNvPr>
            <p:cNvSpPr/>
            <p:nvPr/>
          </p:nvSpPr>
          <p:spPr>
            <a:xfrm>
              <a:off x="5321674" y="774071"/>
              <a:ext cx="420868" cy="58448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505B3B-9EFB-CD57-4BF3-69F6FCE93B69}"/>
                </a:ext>
              </a:extLst>
            </p:cNvPr>
            <p:cNvSpPr txBox="1"/>
            <p:nvPr/>
          </p:nvSpPr>
          <p:spPr>
            <a:xfrm rot="16200000">
              <a:off x="4925198" y="2904375"/>
              <a:ext cx="1217408" cy="28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Arterial blood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35BDB3-9D10-F500-B386-5234A99786E9}"/>
                </a:ext>
              </a:extLst>
            </p:cNvPr>
            <p:cNvSpPr/>
            <p:nvPr/>
          </p:nvSpPr>
          <p:spPr>
            <a:xfrm>
              <a:off x="5346737" y="654341"/>
              <a:ext cx="370800" cy="230025"/>
            </a:xfrm>
            <a:prstGeom prst="rect">
              <a:avLst/>
            </a:prstGeom>
            <a:solidFill>
              <a:srgbClr val="4EA72E"/>
            </a:solidFill>
            <a:ln>
              <a:solidFill>
                <a:srgbClr val="4EA7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9DE837-BD66-C9B6-FBF4-AE67BDA5ECDB}"/>
                </a:ext>
              </a:extLst>
            </p:cNvPr>
            <p:cNvSpPr txBox="1"/>
            <p:nvPr/>
          </p:nvSpPr>
          <p:spPr>
            <a:xfrm>
              <a:off x="3245381" y="3563313"/>
              <a:ext cx="425015" cy="213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solidFill>
                    <a:srgbClr val="FF0000"/>
                  </a:solidFill>
                </a:rPr>
                <a:t>CL</a:t>
              </a:r>
              <a:r>
                <a:rPr lang="en-US" sz="800" baseline="-25000" dirty="0" err="1">
                  <a:solidFill>
                    <a:srgbClr val="FF0000"/>
                  </a:solidFill>
                </a:rPr>
                <a:t>renal</a:t>
              </a:r>
              <a:endParaRPr lang="de-DE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0" name="Arrow: Down 99">
              <a:extLst>
                <a:ext uri="{FF2B5EF4-FFF2-40B4-BE49-F238E27FC236}">
                  <a16:creationId xmlns:a16="http://schemas.microsoft.com/office/drawing/2014/main" id="{4BC9BC26-D33D-BBFF-A0D0-98626D24F1F3}"/>
                </a:ext>
              </a:extLst>
            </p:cNvPr>
            <p:cNvSpPr/>
            <p:nvPr/>
          </p:nvSpPr>
          <p:spPr>
            <a:xfrm rot="2189001">
              <a:off x="4792921" y="2211236"/>
              <a:ext cx="91680" cy="14199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BBCE2E2-D4A6-CB02-8C1A-64A2023CFB44}"/>
                </a:ext>
              </a:extLst>
            </p:cNvPr>
            <p:cNvSpPr txBox="1"/>
            <p:nvPr/>
          </p:nvSpPr>
          <p:spPr>
            <a:xfrm>
              <a:off x="4810182" y="2066521"/>
              <a:ext cx="386269" cy="213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Dose</a:t>
              </a:r>
              <a:endParaRPr lang="de-DE" sz="800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7A04801-0378-27E4-260D-68C23DEED09B}"/>
                </a:ext>
              </a:extLst>
            </p:cNvPr>
            <p:cNvSpPr txBox="1"/>
            <p:nvPr/>
          </p:nvSpPr>
          <p:spPr>
            <a:xfrm>
              <a:off x="4759100" y="187019"/>
              <a:ext cx="381799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lung</a:t>
              </a:r>
              <a:endParaRPr lang="de-DE" sz="900" baseline="-250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420D53E-2C71-065F-ABA2-F4457CDB8551}"/>
                </a:ext>
              </a:extLst>
            </p:cNvPr>
            <p:cNvSpPr txBox="1"/>
            <p:nvPr/>
          </p:nvSpPr>
          <p:spPr>
            <a:xfrm>
              <a:off x="4745686" y="915755"/>
              <a:ext cx="408623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brain</a:t>
              </a:r>
              <a:endParaRPr lang="de-DE" sz="900" baseline="-250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2AFA09-BAD9-2B8C-16F6-6894ACB3F12F}"/>
                </a:ext>
              </a:extLst>
            </p:cNvPr>
            <p:cNvSpPr txBox="1"/>
            <p:nvPr/>
          </p:nvSpPr>
          <p:spPr>
            <a:xfrm>
              <a:off x="4743453" y="1623184"/>
              <a:ext cx="413094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heart</a:t>
              </a:r>
              <a:endParaRPr lang="de-DE" sz="900" baseline="-25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C1B58E5-7245-CFCE-1B2F-8443BDFBEF97}"/>
                </a:ext>
              </a:extLst>
            </p:cNvPr>
            <p:cNvSpPr txBox="1"/>
            <p:nvPr/>
          </p:nvSpPr>
          <p:spPr>
            <a:xfrm>
              <a:off x="5001369" y="2341273"/>
              <a:ext cx="349014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gut</a:t>
              </a:r>
              <a:endParaRPr lang="de-DE" sz="900" baseline="-25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ED3D649-07DF-6F22-772A-D5FA57404C95}"/>
                </a:ext>
              </a:extLst>
            </p:cNvPr>
            <p:cNvSpPr txBox="1"/>
            <p:nvPr/>
          </p:nvSpPr>
          <p:spPr>
            <a:xfrm>
              <a:off x="4724823" y="3059922"/>
              <a:ext cx="450350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kidney</a:t>
              </a:r>
              <a:endParaRPr lang="de-DE" sz="900" baseline="-25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18A225C-9E95-63AD-FA51-16973C97378C}"/>
                </a:ext>
              </a:extLst>
            </p:cNvPr>
            <p:cNvSpPr txBox="1"/>
            <p:nvPr/>
          </p:nvSpPr>
          <p:spPr>
            <a:xfrm>
              <a:off x="4747177" y="3782895"/>
              <a:ext cx="405643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bone</a:t>
              </a:r>
              <a:endParaRPr lang="de-DE" sz="900" baseline="-250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F06D82E-B70B-7DA3-BD4F-EFBA1B889E93}"/>
                </a:ext>
              </a:extLst>
            </p:cNvPr>
            <p:cNvSpPr txBox="1"/>
            <p:nvPr/>
          </p:nvSpPr>
          <p:spPr>
            <a:xfrm>
              <a:off x="4710665" y="4504491"/>
              <a:ext cx="478664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muscle</a:t>
              </a:r>
              <a:endParaRPr lang="de-DE" sz="900" baseline="-25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A75F19F-35CB-324D-EC55-699BE6DC298D}"/>
                </a:ext>
              </a:extLst>
            </p:cNvPr>
            <p:cNvSpPr txBox="1"/>
            <p:nvPr/>
          </p:nvSpPr>
          <p:spPr>
            <a:xfrm>
              <a:off x="4701724" y="5216336"/>
              <a:ext cx="496547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adipose</a:t>
              </a:r>
              <a:endParaRPr lang="de-DE" sz="900" baseline="-250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4C3452-8B0C-D51E-7400-8D7F9152199A}"/>
                </a:ext>
              </a:extLst>
            </p:cNvPr>
            <p:cNvSpPr txBox="1"/>
            <p:nvPr/>
          </p:nvSpPr>
          <p:spPr>
            <a:xfrm>
              <a:off x="4743452" y="5932134"/>
              <a:ext cx="413094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other</a:t>
              </a:r>
              <a:endParaRPr lang="de-DE" sz="900" baseline="-250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8BC090A-FB35-2521-E8A8-97C1DB462668}"/>
                </a:ext>
              </a:extLst>
            </p:cNvPr>
            <p:cNvSpPr txBox="1"/>
            <p:nvPr/>
          </p:nvSpPr>
          <p:spPr>
            <a:xfrm>
              <a:off x="3112077" y="192619"/>
              <a:ext cx="381799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lung</a:t>
              </a:r>
              <a:endParaRPr lang="de-DE" sz="900" baseline="-250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CAAA6D-A9D4-578C-2631-D03BE60A8934}"/>
                </a:ext>
              </a:extLst>
            </p:cNvPr>
            <p:cNvSpPr txBox="1"/>
            <p:nvPr/>
          </p:nvSpPr>
          <p:spPr>
            <a:xfrm>
              <a:off x="3098664" y="921355"/>
              <a:ext cx="408623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brain</a:t>
              </a:r>
              <a:endParaRPr lang="de-DE" sz="900" baseline="-25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DD30CFF-23D9-8A51-8C9B-2A0A387FBACA}"/>
                </a:ext>
              </a:extLst>
            </p:cNvPr>
            <p:cNvSpPr txBox="1"/>
            <p:nvPr/>
          </p:nvSpPr>
          <p:spPr>
            <a:xfrm>
              <a:off x="3096430" y="1628784"/>
              <a:ext cx="413094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heart</a:t>
              </a:r>
              <a:endParaRPr lang="de-DE" sz="900" baseline="-250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05DB930-AE59-1FEB-BD59-33C8DD36F2F0}"/>
                </a:ext>
              </a:extLst>
            </p:cNvPr>
            <p:cNvSpPr txBox="1"/>
            <p:nvPr/>
          </p:nvSpPr>
          <p:spPr>
            <a:xfrm>
              <a:off x="3077802" y="3065522"/>
              <a:ext cx="450350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kidney</a:t>
              </a:r>
              <a:endParaRPr lang="de-DE" sz="900" baseline="-250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9C5196E-079B-FFE1-03AA-404DB4BC273B}"/>
                </a:ext>
              </a:extLst>
            </p:cNvPr>
            <p:cNvSpPr txBox="1"/>
            <p:nvPr/>
          </p:nvSpPr>
          <p:spPr>
            <a:xfrm>
              <a:off x="3100154" y="3788495"/>
              <a:ext cx="405643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bone</a:t>
              </a:r>
              <a:endParaRPr lang="de-DE" sz="900" baseline="-25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1AD665E-6E3B-3240-25EF-180E4BB31062}"/>
                </a:ext>
              </a:extLst>
            </p:cNvPr>
            <p:cNvSpPr txBox="1"/>
            <p:nvPr/>
          </p:nvSpPr>
          <p:spPr>
            <a:xfrm>
              <a:off x="3063644" y="4510091"/>
              <a:ext cx="478664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muscle</a:t>
              </a:r>
              <a:endParaRPr lang="de-DE" sz="900" baseline="-25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F4D55E4-3962-573C-F28B-494B5EC0AF54}"/>
                </a:ext>
              </a:extLst>
            </p:cNvPr>
            <p:cNvSpPr txBox="1"/>
            <p:nvPr/>
          </p:nvSpPr>
          <p:spPr>
            <a:xfrm>
              <a:off x="3054704" y="5221936"/>
              <a:ext cx="496547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adipose</a:t>
              </a:r>
              <a:endParaRPr lang="de-DE" sz="900" baseline="-25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D38C9A6-4834-9BC7-2DD2-4EAFE26F0B36}"/>
                </a:ext>
              </a:extLst>
            </p:cNvPr>
            <p:cNvSpPr txBox="1"/>
            <p:nvPr/>
          </p:nvSpPr>
          <p:spPr>
            <a:xfrm>
              <a:off x="3096430" y="5937734"/>
              <a:ext cx="413094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other</a:t>
              </a:r>
              <a:endParaRPr lang="de-DE" sz="900" baseline="-250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93B9F7F-83D2-8E71-20A0-332B34BC0D89}"/>
                </a:ext>
              </a:extLst>
            </p:cNvPr>
            <p:cNvSpPr txBox="1"/>
            <p:nvPr/>
          </p:nvSpPr>
          <p:spPr>
            <a:xfrm>
              <a:off x="3970691" y="2341273"/>
              <a:ext cx="349014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gut</a:t>
              </a:r>
              <a:endParaRPr lang="de-DE" sz="900" baseline="-250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9CD7065-F74A-26EF-8AF3-6AF02478FFD6}"/>
                </a:ext>
              </a:extLst>
            </p:cNvPr>
            <p:cNvSpPr txBox="1"/>
            <p:nvPr/>
          </p:nvSpPr>
          <p:spPr>
            <a:xfrm>
              <a:off x="2894836" y="2327673"/>
              <a:ext cx="378819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Q</a:t>
              </a:r>
              <a:r>
                <a:rPr lang="en-US" sz="900" baseline="-25000" dirty="0" err="1"/>
                <a:t>liver</a:t>
              </a:r>
              <a:endParaRPr lang="de-DE" sz="900" baseline="-25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1F6462-DE71-1798-237A-7C8081867502}"/>
                </a:ext>
              </a:extLst>
            </p:cNvPr>
            <p:cNvSpPr txBox="1"/>
            <p:nvPr/>
          </p:nvSpPr>
          <p:spPr>
            <a:xfrm>
              <a:off x="2916575" y="2859570"/>
              <a:ext cx="356464" cy="213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solidFill>
                    <a:srgbClr val="FF0000"/>
                  </a:solidFill>
                </a:rPr>
                <a:t>CL</a:t>
              </a:r>
              <a:r>
                <a:rPr lang="en-US" sz="800" baseline="-25000" dirty="0" err="1">
                  <a:solidFill>
                    <a:srgbClr val="FF0000"/>
                  </a:solidFill>
                </a:rPr>
                <a:t>int</a:t>
              </a:r>
              <a:endParaRPr lang="de-DE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AA256D7-826A-15B1-469B-869DAD7F0578}"/>
                </a:ext>
              </a:extLst>
            </p:cNvPr>
            <p:cNvSpPr/>
            <p:nvPr/>
          </p:nvSpPr>
          <p:spPr>
            <a:xfrm>
              <a:off x="6006290" y="187019"/>
              <a:ext cx="1827626" cy="8856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710F974-F1C3-2C38-BD19-43423783D62A}"/>
                </a:ext>
              </a:extLst>
            </p:cNvPr>
            <p:cNvCxnSpPr>
              <a:cxnSpLocks/>
              <a:stCxn id="126" idx="1"/>
              <a:endCxn id="126" idx="3"/>
            </p:cNvCxnSpPr>
            <p:nvPr/>
          </p:nvCxnSpPr>
          <p:spPr>
            <a:xfrm>
              <a:off x="6006290" y="629821"/>
              <a:ext cx="182762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56F38F6-BA1E-80EE-8752-3258EA5610EF}"/>
                </a:ext>
              </a:extLst>
            </p:cNvPr>
            <p:cNvSpPr txBox="1"/>
            <p:nvPr/>
          </p:nvSpPr>
          <p:spPr>
            <a:xfrm>
              <a:off x="6618904" y="341864"/>
              <a:ext cx="1116604" cy="274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Vascular space</a:t>
              </a:r>
              <a:endParaRPr lang="de-DE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6583D54-484E-9483-AACD-CD5A6206F7EB}"/>
                </a:ext>
              </a:extLst>
            </p:cNvPr>
            <p:cNvSpPr txBox="1"/>
            <p:nvPr/>
          </p:nvSpPr>
          <p:spPr>
            <a:xfrm>
              <a:off x="6609810" y="640019"/>
              <a:ext cx="571059" cy="274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Tissue</a:t>
              </a:r>
              <a:endParaRPr lang="de-DE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315EB9C-6FD6-2522-CA14-6BB47B30D52B}"/>
                </a:ext>
              </a:extLst>
            </p:cNvPr>
            <p:cNvSpPr txBox="1"/>
            <p:nvPr/>
          </p:nvSpPr>
          <p:spPr>
            <a:xfrm>
              <a:off x="6190425" y="733751"/>
              <a:ext cx="319209" cy="228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/>
                <a:t>k</a:t>
              </a:r>
              <a:r>
                <a:rPr lang="en-US" sz="900" baseline="-25000" dirty="0" err="1"/>
                <a:t>b,T</a:t>
              </a:r>
              <a:endParaRPr lang="de-DE" sz="900" baseline="-25000" dirty="0"/>
            </a:p>
          </p:txBody>
        </p: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A34C6E1D-4FE6-A173-75CD-743E133A3FCD}"/>
                </a:ext>
              </a:extLst>
            </p:cNvPr>
            <p:cNvSpPr/>
            <p:nvPr/>
          </p:nvSpPr>
          <p:spPr>
            <a:xfrm>
              <a:off x="6149280" y="499162"/>
              <a:ext cx="205246" cy="260029"/>
            </a:xfrm>
            <a:prstGeom prst="down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Arrow: Down 137">
              <a:extLst>
                <a:ext uri="{FF2B5EF4-FFF2-40B4-BE49-F238E27FC236}">
                  <a16:creationId xmlns:a16="http://schemas.microsoft.com/office/drawing/2014/main" id="{7DA86571-C04D-6704-25D2-1A6018D6FBBE}"/>
                </a:ext>
              </a:extLst>
            </p:cNvPr>
            <p:cNvSpPr/>
            <p:nvPr/>
          </p:nvSpPr>
          <p:spPr>
            <a:xfrm rot="10800000">
              <a:off x="6371411" y="496811"/>
              <a:ext cx="205246" cy="260029"/>
            </a:xfrm>
            <a:prstGeom prst="down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1897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E3F4330-5941-F687-F396-FF91CE2EBE78}"/>
              </a:ext>
            </a:extLst>
          </p:cNvPr>
          <p:cNvGrpSpPr/>
          <p:nvPr/>
        </p:nvGrpSpPr>
        <p:grpSpPr>
          <a:xfrm>
            <a:off x="3103490" y="4179759"/>
            <a:ext cx="3997916" cy="2352924"/>
            <a:chOff x="3103489" y="1308764"/>
            <a:chExt cx="3997917" cy="2352924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566EEDC-CD05-5093-D7F0-2E188135B5CE}"/>
                </a:ext>
              </a:extLst>
            </p:cNvPr>
            <p:cNvSpPr/>
            <p:nvPr/>
          </p:nvSpPr>
          <p:spPr>
            <a:xfrm>
              <a:off x="6216056" y="1779116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D6C537-09C8-409F-F9F6-487F043FBEA6}"/>
                </a:ext>
              </a:extLst>
            </p:cNvPr>
            <p:cNvSpPr txBox="1"/>
            <p:nvPr/>
          </p:nvSpPr>
          <p:spPr>
            <a:xfrm>
              <a:off x="3103489" y="1738838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Dose</a:t>
              </a:r>
              <a:endParaRPr lang="de-DE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FC0F1D4-0AEA-484B-4F25-4F06910FE649}"/>
                </a:ext>
              </a:extLst>
            </p:cNvPr>
            <p:cNvSpPr/>
            <p:nvPr/>
          </p:nvSpPr>
          <p:spPr>
            <a:xfrm>
              <a:off x="3772857" y="1779116"/>
              <a:ext cx="36201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0AAAC10-7F9C-5F0C-EB37-137DE490421F}"/>
                </a:ext>
              </a:extLst>
            </p:cNvPr>
            <p:cNvSpPr/>
            <p:nvPr/>
          </p:nvSpPr>
          <p:spPr>
            <a:xfrm>
              <a:off x="4169540" y="1308764"/>
              <a:ext cx="1993480" cy="12697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Central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compartment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(V1)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2DCB3-D1E8-1B0B-D057-29BCE5FA58B7}"/>
                </a:ext>
              </a:extLst>
            </p:cNvPr>
            <p:cNvSpPr txBox="1"/>
            <p:nvPr/>
          </p:nvSpPr>
          <p:spPr>
            <a:xfrm>
              <a:off x="6192183" y="2142790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 = CL / V1 </a:t>
              </a:r>
              <a:endParaRPr lang="de-DE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73FD2F-57D4-31AA-F671-E519DC1E75A9}"/>
                </a:ext>
              </a:extLst>
            </p:cNvPr>
            <p:cNvSpPr txBox="1"/>
            <p:nvPr/>
          </p:nvSpPr>
          <p:spPr>
            <a:xfrm>
              <a:off x="4292226" y="2301523"/>
              <a:ext cx="1757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 = A1 / V1</a:t>
              </a:r>
              <a:endParaRPr lang="de-DE" sz="1200" dirty="0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4212FBF-560D-99AA-E213-C4C3DAAFD418}"/>
                </a:ext>
              </a:extLst>
            </p:cNvPr>
            <p:cNvSpPr/>
            <p:nvPr/>
          </p:nvSpPr>
          <p:spPr>
            <a:xfrm rot="5400000">
              <a:off x="4985273" y="2649097"/>
              <a:ext cx="362011" cy="329054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7D71262-5BB9-E48C-69DD-B1755F4504EA}"/>
                    </a:ext>
                  </a:extLst>
                </p:cNvPr>
                <p:cNvSpPr txBox="1"/>
                <p:nvPr/>
              </p:nvSpPr>
              <p:spPr>
                <a:xfrm>
                  <a:off x="4466984" y="3094225"/>
                  <a:ext cx="1398588" cy="567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7D71262-5BB9-E48C-69DD-B1755F450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984" y="3094225"/>
                  <a:ext cx="1398588" cy="5674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801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398CCD-EE5A-984D-344C-F9588C8DB3E2}"/>
              </a:ext>
            </a:extLst>
          </p:cNvPr>
          <p:cNvGrpSpPr/>
          <p:nvPr/>
        </p:nvGrpSpPr>
        <p:grpSpPr>
          <a:xfrm>
            <a:off x="1364040" y="288029"/>
            <a:ext cx="7965483" cy="5471873"/>
            <a:chOff x="1364040" y="288029"/>
            <a:chExt cx="7965483" cy="54718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166E7-F5A4-5A2D-1F5F-E9165FE21EAB}"/>
                </a:ext>
              </a:extLst>
            </p:cNvPr>
            <p:cNvSpPr/>
            <p:nvPr/>
          </p:nvSpPr>
          <p:spPr>
            <a:xfrm>
              <a:off x="1452300" y="288031"/>
              <a:ext cx="3835192" cy="267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77E44D-8130-A056-6880-E40448CBCF59}"/>
                </a:ext>
              </a:extLst>
            </p:cNvPr>
            <p:cNvSpPr/>
            <p:nvPr/>
          </p:nvSpPr>
          <p:spPr>
            <a:xfrm>
              <a:off x="2516116" y="945990"/>
              <a:ext cx="1707560" cy="1083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Response (R)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DB40A5A-4FBF-DA98-7B70-0E2CCB985545}"/>
                </a:ext>
              </a:extLst>
            </p:cNvPr>
            <p:cNvSpPr/>
            <p:nvPr/>
          </p:nvSpPr>
          <p:spPr>
            <a:xfrm>
              <a:off x="1694965" y="1320594"/>
              <a:ext cx="68956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9DFFFC-9902-F52E-89FF-9AE3D67142BD}"/>
                </a:ext>
              </a:extLst>
            </p:cNvPr>
            <p:cNvSpPr txBox="1"/>
            <p:nvPr/>
          </p:nvSpPr>
          <p:spPr>
            <a:xfrm>
              <a:off x="1830393" y="948770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</a:t>
              </a:r>
              <a:r>
                <a:rPr lang="en-US" baseline="-25000" dirty="0"/>
                <a:t>in</a:t>
              </a:r>
              <a:endParaRPr lang="de-DE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7E54E-E9F4-C3AC-1657-3CE73C260786}"/>
                </a:ext>
              </a:extLst>
            </p:cNvPr>
            <p:cNvSpPr txBox="1"/>
            <p:nvPr/>
          </p:nvSpPr>
          <p:spPr>
            <a:xfrm>
              <a:off x="4459236" y="959020"/>
              <a:ext cx="51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k</a:t>
              </a:r>
              <a:r>
                <a:rPr lang="en-US" baseline="-25000" dirty="0" err="1"/>
                <a:t>out</a:t>
              </a:r>
              <a:endParaRPr lang="de-DE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A03F94-F8B0-A2E2-DC49-CCAE7D9DC56C}"/>
                    </a:ext>
                  </a:extLst>
                </p:cNvPr>
                <p:cNvSpPr txBox="1"/>
                <p:nvPr/>
              </p:nvSpPr>
              <p:spPr>
                <a:xfrm>
                  <a:off x="1893114" y="2218180"/>
                  <a:ext cx="2953565" cy="553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4A03F94-F8B0-A2E2-DC49-CCAE7D9DC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114" y="2218180"/>
                  <a:ext cx="2953565" cy="5532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3D89BC20-8099-B997-8276-3045C994A341}"/>
                </a:ext>
              </a:extLst>
            </p:cNvPr>
            <p:cNvSpPr/>
            <p:nvPr/>
          </p:nvSpPr>
          <p:spPr>
            <a:xfrm rot="2626577">
              <a:off x="1895745" y="1439963"/>
              <a:ext cx="288000" cy="288000"/>
            </a:xfrm>
            <a:prstGeom prst="plus">
              <a:avLst>
                <a:gd name="adj" fmla="val 39773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1A2C66-B6CA-12D3-88A5-F637054558AC}"/>
                </a:ext>
              </a:extLst>
            </p:cNvPr>
            <p:cNvSpPr txBox="1"/>
            <p:nvPr/>
          </p:nvSpPr>
          <p:spPr>
            <a:xfrm>
              <a:off x="1815966" y="1724202"/>
              <a:ext cx="447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E97132"/>
                  </a:solidFill>
                </a:rPr>
                <a:t>IC</a:t>
              </a:r>
              <a:r>
                <a:rPr lang="en-US" sz="1200" b="1" baseline="-25000" dirty="0">
                  <a:solidFill>
                    <a:srgbClr val="E97132"/>
                  </a:solidFill>
                </a:rPr>
                <a:t>50</a:t>
              </a:r>
              <a:endParaRPr lang="de-DE" sz="1200" b="1" baseline="-25000" dirty="0">
                <a:solidFill>
                  <a:srgbClr val="E9713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E05E93-923C-E7F8-8CAD-A4AEE23F92CF}"/>
                </a:ext>
              </a:extLst>
            </p:cNvPr>
            <p:cNvSpPr/>
            <p:nvPr/>
          </p:nvSpPr>
          <p:spPr>
            <a:xfrm>
              <a:off x="1364040" y="288030"/>
              <a:ext cx="3944419" cy="4147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8924A4-0224-34F1-B05A-9497D681B0C0}"/>
                </a:ext>
              </a:extLst>
            </p:cNvPr>
            <p:cNvSpPr txBox="1"/>
            <p:nvPr/>
          </p:nvSpPr>
          <p:spPr>
            <a:xfrm>
              <a:off x="1442359" y="326140"/>
              <a:ext cx="2006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I. Inhibition (k</a:t>
              </a:r>
              <a:r>
                <a:rPr lang="en-US" sz="1600" b="1" baseline="-25000" dirty="0"/>
                <a:t>in</a:t>
              </a:r>
              <a:r>
                <a:rPr lang="en-US" sz="1600" b="1" dirty="0"/>
                <a:t>)</a:t>
              </a:r>
              <a:endParaRPr lang="de-DE" sz="1600" b="1" dirty="0"/>
            </a:p>
          </p:txBody>
        </p:sp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29494497-082A-9274-5DDF-B1D5F835F247}"/>
                </a:ext>
              </a:extLst>
            </p:cNvPr>
            <p:cNvSpPr/>
            <p:nvPr/>
          </p:nvSpPr>
          <p:spPr>
            <a:xfrm>
              <a:off x="4370744" y="1318102"/>
              <a:ext cx="68956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8E4F5D5-E828-7A96-5E5C-6A2F074EA66F}"/>
                </a:ext>
              </a:extLst>
            </p:cNvPr>
            <p:cNvSpPr/>
            <p:nvPr/>
          </p:nvSpPr>
          <p:spPr>
            <a:xfrm>
              <a:off x="5473364" y="288030"/>
              <a:ext cx="3835192" cy="267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8585E4B-658B-065C-C66E-41158372E6F0}"/>
                </a:ext>
              </a:extLst>
            </p:cNvPr>
            <p:cNvSpPr/>
            <p:nvPr/>
          </p:nvSpPr>
          <p:spPr>
            <a:xfrm>
              <a:off x="6537180" y="945989"/>
              <a:ext cx="1707560" cy="1083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Response (R)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929E0B70-0BAA-AE20-DB07-1EFE8B3B5CA0}"/>
                </a:ext>
              </a:extLst>
            </p:cNvPr>
            <p:cNvSpPr/>
            <p:nvPr/>
          </p:nvSpPr>
          <p:spPr>
            <a:xfrm>
              <a:off x="5716029" y="1320593"/>
              <a:ext cx="68956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9AF9DF-075C-238D-054C-BB9DFB401B20}"/>
                </a:ext>
              </a:extLst>
            </p:cNvPr>
            <p:cNvSpPr txBox="1"/>
            <p:nvPr/>
          </p:nvSpPr>
          <p:spPr>
            <a:xfrm>
              <a:off x="5851457" y="948769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</a:t>
              </a:r>
              <a:r>
                <a:rPr lang="en-US" baseline="-25000" dirty="0"/>
                <a:t>in</a:t>
              </a:r>
              <a:endParaRPr lang="de-DE" baseline="-25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2CE7C09-7BF0-C899-C785-CC76A2769B30}"/>
                </a:ext>
              </a:extLst>
            </p:cNvPr>
            <p:cNvSpPr txBox="1"/>
            <p:nvPr/>
          </p:nvSpPr>
          <p:spPr>
            <a:xfrm>
              <a:off x="8480300" y="959019"/>
              <a:ext cx="51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k</a:t>
              </a:r>
              <a:r>
                <a:rPr lang="en-US" baseline="-25000" dirty="0" err="1"/>
                <a:t>out</a:t>
              </a:r>
              <a:endParaRPr lang="de-DE" baseline="-250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7DB366-7E35-E759-0C91-0C71C9F66ACF}"/>
                </a:ext>
              </a:extLst>
            </p:cNvPr>
            <p:cNvSpPr/>
            <p:nvPr/>
          </p:nvSpPr>
          <p:spPr>
            <a:xfrm>
              <a:off x="5385104" y="288029"/>
              <a:ext cx="3944419" cy="4147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64A3137-92F4-B9B7-F827-4E71F0E1D1D1}"/>
                </a:ext>
              </a:extLst>
            </p:cNvPr>
            <p:cNvSpPr txBox="1"/>
            <p:nvPr/>
          </p:nvSpPr>
          <p:spPr>
            <a:xfrm>
              <a:off x="5463423" y="326139"/>
              <a:ext cx="2343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III. Stimulation (k</a:t>
              </a:r>
              <a:r>
                <a:rPr lang="en-US" sz="1600" b="1" baseline="-25000" dirty="0"/>
                <a:t>in</a:t>
              </a:r>
              <a:r>
                <a:rPr lang="en-US" sz="1600" b="1" dirty="0"/>
                <a:t>)</a:t>
              </a:r>
              <a:endParaRPr lang="de-DE" sz="1600" b="1" dirty="0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EE7A3099-2619-528E-84AF-9EBCE16F2475}"/>
                </a:ext>
              </a:extLst>
            </p:cNvPr>
            <p:cNvSpPr/>
            <p:nvPr/>
          </p:nvSpPr>
          <p:spPr>
            <a:xfrm>
              <a:off x="8391808" y="1318101"/>
              <a:ext cx="68956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FADF7604-F7A2-2C7F-8B0E-305582CD2428}"/>
                </a:ext>
              </a:extLst>
            </p:cNvPr>
            <p:cNvSpPr/>
            <p:nvPr/>
          </p:nvSpPr>
          <p:spPr>
            <a:xfrm>
              <a:off x="5934809" y="1477509"/>
              <a:ext cx="252000" cy="25200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10780A-DCA3-B9FD-ADEB-70D390A6F4F4}"/>
                </a:ext>
              </a:extLst>
            </p:cNvPr>
            <p:cNvSpPr txBox="1"/>
            <p:nvPr/>
          </p:nvSpPr>
          <p:spPr>
            <a:xfrm>
              <a:off x="5816126" y="1737029"/>
              <a:ext cx="489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EA72E"/>
                  </a:solidFill>
                </a:rPr>
                <a:t>EC</a:t>
              </a:r>
              <a:r>
                <a:rPr lang="en-US" sz="1200" b="1" baseline="-25000" dirty="0">
                  <a:solidFill>
                    <a:srgbClr val="4EA72E"/>
                  </a:solidFill>
                </a:rPr>
                <a:t>50</a:t>
              </a:r>
              <a:endParaRPr lang="de-DE" sz="1200" b="1" baseline="-25000" dirty="0">
                <a:solidFill>
                  <a:srgbClr val="4EA72E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2370958-A21F-DB13-B5B5-D622934ED752}"/>
                    </a:ext>
                  </a:extLst>
                </p:cNvPr>
                <p:cNvSpPr txBox="1"/>
                <p:nvPr/>
              </p:nvSpPr>
              <p:spPr>
                <a:xfrm>
                  <a:off x="5889331" y="2212115"/>
                  <a:ext cx="3003258" cy="553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2370958-A21F-DB13-B5B5-D622934ED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331" y="2212115"/>
                  <a:ext cx="3003258" cy="5532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7BF9E45-265B-DAF8-F953-50D5246D1A59}"/>
                </a:ext>
              </a:extLst>
            </p:cNvPr>
            <p:cNvSpPr/>
            <p:nvPr/>
          </p:nvSpPr>
          <p:spPr>
            <a:xfrm>
              <a:off x="1452300" y="3089489"/>
              <a:ext cx="3835192" cy="267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F66C59C-B3B8-8E9A-578E-998C4EA23B91}"/>
                </a:ext>
              </a:extLst>
            </p:cNvPr>
            <p:cNvSpPr/>
            <p:nvPr/>
          </p:nvSpPr>
          <p:spPr>
            <a:xfrm>
              <a:off x="2516116" y="3747448"/>
              <a:ext cx="1707560" cy="1083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Response (R)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BAA371B1-A97C-DB85-7909-ABEA0F7C8D8E}"/>
                </a:ext>
              </a:extLst>
            </p:cNvPr>
            <p:cNvSpPr/>
            <p:nvPr/>
          </p:nvSpPr>
          <p:spPr>
            <a:xfrm>
              <a:off x="1694965" y="4122052"/>
              <a:ext cx="68956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7256E20-6E73-8F8F-ACB3-11EA265AB787}"/>
                </a:ext>
              </a:extLst>
            </p:cNvPr>
            <p:cNvSpPr txBox="1"/>
            <p:nvPr/>
          </p:nvSpPr>
          <p:spPr>
            <a:xfrm>
              <a:off x="1830393" y="3750228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</a:t>
              </a:r>
              <a:r>
                <a:rPr lang="en-US" baseline="-25000" dirty="0"/>
                <a:t>in</a:t>
              </a:r>
              <a:endParaRPr lang="de-DE" baseline="-25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4E5C69D-978E-B185-366C-01EA01596EAC}"/>
                </a:ext>
              </a:extLst>
            </p:cNvPr>
            <p:cNvSpPr txBox="1"/>
            <p:nvPr/>
          </p:nvSpPr>
          <p:spPr>
            <a:xfrm>
              <a:off x="4459236" y="3760478"/>
              <a:ext cx="51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k</a:t>
              </a:r>
              <a:r>
                <a:rPr lang="en-US" baseline="-25000" dirty="0" err="1"/>
                <a:t>out</a:t>
              </a:r>
              <a:endParaRPr lang="de-DE" baseline="-25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9FDC84A-5C14-C504-00FD-94780C5DF10C}"/>
                </a:ext>
              </a:extLst>
            </p:cNvPr>
            <p:cNvSpPr txBox="1"/>
            <p:nvPr/>
          </p:nvSpPr>
          <p:spPr>
            <a:xfrm>
              <a:off x="4494579" y="4525660"/>
              <a:ext cx="447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E97132"/>
                  </a:solidFill>
                </a:rPr>
                <a:t>IC</a:t>
              </a:r>
              <a:r>
                <a:rPr lang="en-US" sz="1200" b="1" baseline="-25000" dirty="0">
                  <a:solidFill>
                    <a:srgbClr val="E97132"/>
                  </a:solidFill>
                </a:rPr>
                <a:t>50</a:t>
              </a:r>
              <a:endParaRPr lang="de-DE" sz="1200" b="1" baseline="-25000" dirty="0">
                <a:solidFill>
                  <a:srgbClr val="E97132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7A0CDF6-EE8E-5D1B-6D30-40B764434188}"/>
                </a:ext>
              </a:extLst>
            </p:cNvPr>
            <p:cNvSpPr/>
            <p:nvPr/>
          </p:nvSpPr>
          <p:spPr>
            <a:xfrm>
              <a:off x="1364040" y="3089488"/>
              <a:ext cx="3944419" cy="4147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20A7341-D3AA-4790-DC3F-A23773D56B7A}"/>
                </a:ext>
              </a:extLst>
            </p:cNvPr>
            <p:cNvSpPr txBox="1"/>
            <p:nvPr/>
          </p:nvSpPr>
          <p:spPr>
            <a:xfrm>
              <a:off x="1442359" y="3127598"/>
              <a:ext cx="1827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II. Inhibition (</a:t>
              </a:r>
              <a:r>
                <a:rPr lang="en-US" sz="1600" b="1" dirty="0" err="1"/>
                <a:t>k</a:t>
              </a:r>
              <a:r>
                <a:rPr lang="en-US" sz="1600" b="1" baseline="-25000" dirty="0" err="1"/>
                <a:t>out</a:t>
              </a:r>
              <a:r>
                <a:rPr lang="en-US" sz="1600" b="1" dirty="0"/>
                <a:t>)</a:t>
              </a:r>
              <a:endParaRPr lang="de-DE" sz="1600" b="1" dirty="0"/>
            </a:p>
          </p:txBody>
        </p: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F58FE469-E800-43F3-1171-AAD7E3332858}"/>
                </a:ext>
              </a:extLst>
            </p:cNvPr>
            <p:cNvSpPr/>
            <p:nvPr/>
          </p:nvSpPr>
          <p:spPr>
            <a:xfrm>
              <a:off x="4370744" y="4119560"/>
              <a:ext cx="68956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A33C56-CE42-82AD-95ED-9589ED8DEBA5}"/>
                </a:ext>
              </a:extLst>
            </p:cNvPr>
            <p:cNvSpPr/>
            <p:nvPr/>
          </p:nvSpPr>
          <p:spPr>
            <a:xfrm>
              <a:off x="5473364" y="3089488"/>
              <a:ext cx="3835192" cy="2670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C1DB384-42E0-DC95-5ED5-5159B487C113}"/>
                </a:ext>
              </a:extLst>
            </p:cNvPr>
            <p:cNvSpPr/>
            <p:nvPr/>
          </p:nvSpPr>
          <p:spPr>
            <a:xfrm>
              <a:off x="6537180" y="3747447"/>
              <a:ext cx="1707560" cy="1083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Response (R)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00E0E440-56FD-167C-555E-2015961C6B67}"/>
                </a:ext>
              </a:extLst>
            </p:cNvPr>
            <p:cNvSpPr/>
            <p:nvPr/>
          </p:nvSpPr>
          <p:spPr>
            <a:xfrm>
              <a:off x="5716029" y="4122051"/>
              <a:ext cx="68956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16FDD1-DEE5-59F7-E25D-E2687B3CAE2C}"/>
                </a:ext>
              </a:extLst>
            </p:cNvPr>
            <p:cNvSpPr txBox="1"/>
            <p:nvPr/>
          </p:nvSpPr>
          <p:spPr>
            <a:xfrm>
              <a:off x="5851457" y="3750227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</a:t>
              </a:r>
              <a:r>
                <a:rPr lang="en-US" baseline="-25000" dirty="0"/>
                <a:t>in</a:t>
              </a:r>
              <a:endParaRPr lang="de-DE" baseline="-25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A8B2A4-5830-F4B1-D4B7-C36A8183E80C}"/>
                </a:ext>
              </a:extLst>
            </p:cNvPr>
            <p:cNvSpPr txBox="1"/>
            <p:nvPr/>
          </p:nvSpPr>
          <p:spPr>
            <a:xfrm>
              <a:off x="8480300" y="3760477"/>
              <a:ext cx="51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k</a:t>
              </a:r>
              <a:r>
                <a:rPr lang="en-US" baseline="-25000" dirty="0" err="1"/>
                <a:t>out</a:t>
              </a:r>
              <a:endParaRPr lang="de-DE" baseline="-250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756930D-CA7C-A50F-6673-07A86A8BBC9D}"/>
                </a:ext>
              </a:extLst>
            </p:cNvPr>
            <p:cNvSpPr/>
            <p:nvPr/>
          </p:nvSpPr>
          <p:spPr>
            <a:xfrm>
              <a:off x="5385104" y="3089487"/>
              <a:ext cx="3944419" cy="4147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1C66CF-17D5-4614-2330-B240C27C71E5}"/>
                </a:ext>
              </a:extLst>
            </p:cNvPr>
            <p:cNvSpPr txBox="1"/>
            <p:nvPr/>
          </p:nvSpPr>
          <p:spPr>
            <a:xfrm>
              <a:off x="5463423" y="3127597"/>
              <a:ext cx="2249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IV. Stimulation (</a:t>
              </a:r>
              <a:r>
                <a:rPr lang="en-US" sz="1600" b="1" dirty="0" err="1"/>
                <a:t>k</a:t>
              </a:r>
              <a:r>
                <a:rPr lang="en-US" sz="1600" b="1" baseline="-25000" dirty="0" err="1"/>
                <a:t>out</a:t>
              </a:r>
              <a:r>
                <a:rPr lang="en-US" sz="1600" b="1" dirty="0"/>
                <a:t>)</a:t>
              </a:r>
              <a:endParaRPr lang="de-DE" sz="1600" b="1" dirty="0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D7401DA5-EA78-306D-968D-DD381D75FB5F}"/>
                </a:ext>
              </a:extLst>
            </p:cNvPr>
            <p:cNvSpPr/>
            <p:nvPr/>
          </p:nvSpPr>
          <p:spPr>
            <a:xfrm>
              <a:off x="8391808" y="4119559"/>
              <a:ext cx="689561" cy="329054"/>
            </a:xfrm>
            <a:prstGeom prst="right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49CA93B9-9AE4-164C-FD58-FDEB42EDA734}"/>
                </a:ext>
              </a:extLst>
            </p:cNvPr>
            <p:cNvSpPr/>
            <p:nvPr/>
          </p:nvSpPr>
          <p:spPr>
            <a:xfrm>
              <a:off x="8608448" y="4278967"/>
              <a:ext cx="252000" cy="25200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21F4CD3-ACB0-4137-86DD-084D926DB3F4}"/>
                </a:ext>
              </a:extLst>
            </p:cNvPr>
            <p:cNvSpPr txBox="1"/>
            <p:nvPr/>
          </p:nvSpPr>
          <p:spPr>
            <a:xfrm>
              <a:off x="8489765" y="4538487"/>
              <a:ext cx="489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EA72E"/>
                  </a:solidFill>
                </a:rPr>
                <a:t>EC</a:t>
              </a:r>
              <a:r>
                <a:rPr lang="en-US" sz="1200" b="1" baseline="-25000" dirty="0">
                  <a:solidFill>
                    <a:srgbClr val="4EA72E"/>
                  </a:solidFill>
                </a:rPr>
                <a:t>50</a:t>
              </a:r>
              <a:endParaRPr lang="de-DE" sz="1200" b="1" baseline="-25000" dirty="0">
                <a:solidFill>
                  <a:srgbClr val="4EA72E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3B4773-194E-B620-5688-4FD73180B49A}"/>
                    </a:ext>
                  </a:extLst>
                </p:cNvPr>
                <p:cNvSpPr txBox="1"/>
                <p:nvPr/>
              </p:nvSpPr>
              <p:spPr>
                <a:xfrm>
                  <a:off x="1893113" y="5018581"/>
                  <a:ext cx="2953565" cy="553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3B4773-194E-B620-5688-4FD73180B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113" y="5018581"/>
                  <a:ext cx="2953565" cy="5532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E681531-8A6E-0161-83AD-789C99C99918}"/>
                    </a:ext>
                  </a:extLst>
                </p:cNvPr>
                <p:cNvSpPr txBox="1"/>
                <p:nvPr/>
              </p:nvSpPr>
              <p:spPr>
                <a:xfrm>
                  <a:off x="5889331" y="5024079"/>
                  <a:ext cx="3003258" cy="553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E681531-8A6E-0161-83AD-789C99C99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331" y="5024079"/>
                  <a:ext cx="3003258" cy="5532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Cross 98">
              <a:extLst>
                <a:ext uri="{FF2B5EF4-FFF2-40B4-BE49-F238E27FC236}">
                  <a16:creationId xmlns:a16="http://schemas.microsoft.com/office/drawing/2014/main" id="{FFCF39AC-CCD2-6FD6-8DFA-7142EEB40979}"/>
                </a:ext>
              </a:extLst>
            </p:cNvPr>
            <p:cNvSpPr/>
            <p:nvPr/>
          </p:nvSpPr>
          <p:spPr>
            <a:xfrm rot="2626577">
              <a:off x="4574358" y="4241421"/>
              <a:ext cx="288000" cy="288000"/>
            </a:xfrm>
            <a:prstGeom prst="plus">
              <a:avLst>
                <a:gd name="adj" fmla="val 39773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6807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536</Words>
  <Application>Microsoft Office PowerPoint</Application>
  <PresentationFormat>Custom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Wilkins</dc:creator>
  <cp:lastModifiedBy>Justin Wilkins</cp:lastModifiedBy>
  <cp:revision>9</cp:revision>
  <dcterms:created xsi:type="dcterms:W3CDTF">2024-08-28T07:14:56Z</dcterms:created>
  <dcterms:modified xsi:type="dcterms:W3CDTF">2024-09-17T15:55:18Z</dcterms:modified>
</cp:coreProperties>
</file>