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DECC-BCE9-F489-8A9C-006B14A71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65F8E-D816-F69F-FA6C-4BBAB203B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04AD-2DF4-4E43-5978-866EFD00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E666-02AC-70AB-8CBB-B70A21A5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A6FBF-C2B5-BC87-30DC-22772CF8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66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D5DB-A587-B937-6434-78DDF8E4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B0FF4-130D-7C29-1277-BFAF4F8E1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3508D-8041-83EF-7A0C-40CDBF1A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B02E3-C0F7-3887-185A-84F7CC88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C3A2-C0A8-7E6A-27E9-E24C392A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9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504A6-8C81-DE49-2A2F-26307166A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5C910-1E09-F761-36E0-7D84DE6B2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F46E-127F-CEFA-0978-93532308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E573-EF54-0A55-DD03-726D33CC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7D393-395F-7FF7-EF95-A5A73A13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20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0BEB-331F-7A1F-DE5A-10B82265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BF05C-C8D2-E0F9-6D0B-4DE864CC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8557A-A387-577C-2857-06A4A5AB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B537-AF93-00B4-D58A-857287AC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8251-5A37-1E99-D010-BEB15562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62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F004-52BB-B553-91BF-A4A8E2B5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0FF7B-BDED-835F-F894-CA57E434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B2E6-9D49-D188-847E-04DDEBB7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C60CD-CB7B-142C-08F0-214216EF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71B8-E437-4DD1-C147-EA0EE8C0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64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B801-2DC7-FD8D-DA22-AC74D416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B0DA1-E6C7-7355-7971-ED4ED0D5C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E8137-6452-7793-F615-5595A18A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4979D-77EA-5BDE-81FE-5E98E47A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5D2EC-CBEC-917D-43FE-20C04B16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F5084-D62A-E43C-A317-EA42C42E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17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6D05-30DC-2527-9377-A6E44122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A5CB-44C5-D191-AC2D-7EE30240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9C9A3-A8F0-19C3-A017-30B5797A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29679-6894-5875-B157-FF4562E27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BCA4C-0A10-65FC-9299-0B1E8CBA7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B3C47-1937-B3F8-1C8E-538BA2C1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212A5-ABD8-26DA-AFFD-B10F9429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CFE13-18E1-752C-B65E-6AFF0A9E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72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3314-08CA-7AA4-1037-9657779B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FD85C-1624-65C3-464D-1D63176C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C9C84-CF51-5FD3-E00B-18014C01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798EA-F2B0-209A-B44B-5F1EC5FC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11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79B6D-AFB4-A61E-2D3F-DD31F648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095E6-610F-A063-9FEF-9711BCFB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6C55C-F627-A191-5B6F-B76A4855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79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FD0A-F3FF-92A5-AE5F-370308E0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A908-4769-D047-4736-6A5F1603A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AD3B0-A8F7-4C5C-0DF3-8544B15C4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BD081-BDA0-1C5B-C777-A43EA0AD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3CF1F-72F2-6BA5-7309-F654F956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9C033-9811-0866-67FE-511B024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93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13A5-65F0-DDC1-D864-89A048FD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00F0A-9AE1-EBDB-9B6E-0F22B544D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F1A7E-9728-602D-D08D-9E6534EC7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0C4C4-B0EF-B408-95F6-61F95CD3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E44-4989-40AB-9FE3-0DAD4CBC72AF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C8826-C3FF-D2E9-B7FD-25B14C52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AD0D6-8AAF-D909-DE45-B36E6E23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74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C5983-F818-DAD1-E0A6-5199BBEF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3AFC0-FBA4-504D-3F5D-9E7AEDD0B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BCE2-B153-35C2-CCDF-BC207DFBB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80E44-4989-40AB-9FE3-0DAD4CBC72AF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56237-45F8-442E-D5D7-ECDFB69D5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FCF7-C362-C03E-F55F-F941FFD6A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9B279-A0EC-414D-9E7E-6F565B0914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77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BE854E4-FBC3-F86A-F867-4453C4F6413C}"/>
              </a:ext>
            </a:extLst>
          </p:cNvPr>
          <p:cNvGrpSpPr/>
          <p:nvPr/>
        </p:nvGrpSpPr>
        <p:grpSpPr>
          <a:xfrm>
            <a:off x="650998" y="9334"/>
            <a:ext cx="5982518" cy="5424818"/>
            <a:chOff x="650998" y="9334"/>
            <a:chExt cx="5982518" cy="542481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F5CE63-7148-16DA-1332-0CDA94CCF291}"/>
                </a:ext>
              </a:extLst>
            </p:cNvPr>
            <p:cNvSpPr/>
            <p:nvPr/>
          </p:nvSpPr>
          <p:spPr>
            <a:xfrm>
              <a:off x="781334" y="2510020"/>
              <a:ext cx="3255602" cy="2549887"/>
            </a:xfrm>
            <a:prstGeom prst="rect">
              <a:avLst/>
            </a:prstGeom>
            <a:solidFill>
              <a:srgbClr val="F4FAFE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5F6DA6-8E4F-381F-D593-53F6A595711F}"/>
                </a:ext>
              </a:extLst>
            </p:cNvPr>
            <p:cNvSpPr/>
            <p:nvPr/>
          </p:nvSpPr>
          <p:spPr>
            <a:xfrm>
              <a:off x="781334" y="262717"/>
              <a:ext cx="2136354" cy="2156436"/>
            </a:xfrm>
            <a:prstGeom prst="rect">
              <a:avLst/>
            </a:prstGeom>
            <a:solidFill>
              <a:srgbClr val="F4FAFE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4FA895-0811-4D8B-71E2-41CF73CD3D8B}"/>
                </a:ext>
              </a:extLst>
            </p:cNvPr>
            <p:cNvSpPr/>
            <p:nvPr/>
          </p:nvSpPr>
          <p:spPr>
            <a:xfrm>
              <a:off x="650998" y="9334"/>
              <a:ext cx="3402199" cy="54248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model &lt;- function(){ 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GB" sz="1200" b="1" dirty="0" err="1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ini</a:t>
              </a: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({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GB" sz="1200" b="1" dirty="0" err="1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tka</a:t>
              </a: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&lt;- log(1.5)        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GB" sz="1200" b="1" dirty="0" err="1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tcl</a:t>
              </a: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&lt;- log(4)  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tv  &lt;- log(20)    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GB" sz="1200" b="1" dirty="0" err="1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eta.ka</a:t>
              </a: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~ 0.5       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eta.cl ~ 0.5     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GB" sz="1200" b="1" dirty="0" err="1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eta.v</a:t>
              </a: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~ 0.2   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    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GB" sz="1200" b="1" dirty="0" err="1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prop.err</a:t>
              </a: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&lt;- 0.1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})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en-GB" sz="600" b="1" dirty="0">
                <a:solidFill>
                  <a:srgbClr val="1F4E7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8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model({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ka &lt;- </a:t>
              </a:r>
              <a:r>
                <a:rPr lang="en-GB" sz="1200" b="1" dirty="0" err="1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GB" sz="1200" b="1" dirty="0" err="1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tka</a:t>
              </a: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GB" sz="1200" b="1" dirty="0" err="1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eta.ka</a:t>
              </a: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cl &lt;- </a:t>
              </a:r>
              <a:r>
                <a:rPr lang="en-GB" sz="1200" b="1" dirty="0" err="1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GB" sz="1200" b="1" dirty="0" err="1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tcl</a:t>
              </a: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+ eta.cl)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v  &lt;- </a:t>
              </a:r>
              <a:r>
                <a:rPr lang="en-GB" sz="1200" b="1" dirty="0" err="1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(tv + </a:t>
              </a:r>
              <a:r>
                <a:rPr lang="en-GB" sz="1200" b="1" dirty="0" err="1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eta.v</a:t>
              </a: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d/dt(depot) = -ka * depot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d/dt(cent)  =  ka * depot -   </a:t>
              </a:r>
              <a:b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               cl / v * cent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cp = cent / v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cp ~ prop(</a:t>
              </a:r>
              <a:r>
                <a:rPr lang="en-GB" sz="1200" b="1" dirty="0" err="1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prop.err</a:t>
              </a: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})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GB" sz="1200" b="1" dirty="0">
                  <a:solidFill>
                    <a:srgbClr val="1F4E79"/>
                  </a:solidFill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en-GB" sz="1200" b="1" dirty="0">
                <a:solidFill>
                  <a:srgbClr val="1F4E7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F3B36B-2872-7B1B-2083-B1A99CC9E6C2}"/>
                </a:ext>
              </a:extLst>
            </p:cNvPr>
            <p:cNvSpPr txBox="1"/>
            <p:nvPr/>
          </p:nvSpPr>
          <p:spPr>
            <a:xfrm>
              <a:off x="2923567" y="521165"/>
              <a:ext cx="1039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badi" panose="020B0604020202020204" pitchFamily="34" charset="0"/>
                </a:rPr>
                <a:t>Fixed effects </a:t>
              </a:r>
              <a:br>
                <a:rPr lang="en-GB" sz="1200" dirty="0">
                  <a:latin typeface="Abadi" panose="020B0604020202020204" pitchFamily="34" charset="0"/>
                </a:rPr>
              </a:br>
              <a:r>
                <a:rPr lang="en-GB" sz="1200" dirty="0">
                  <a:latin typeface="Abadi" panose="020B0604020202020204" pitchFamily="34" charset="0"/>
                </a:rPr>
                <a:t>(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GB" sz="1200" dirty="0">
                  <a:latin typeface="Abadi" panose="020B0604020104020204" pitchFamily="34" charset="0"/>
                  <a:cs typeface="Courier New" panose="02070309020205020404" pitchFamily="49" charset="0"/>
                </a:rPr>
                <a:t> or 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GB" sz="1200" dirty="0">
                  <a:latin typeface="Abadi" panose="020B0604020202020204" pitchFamily="34" charset="0"/>
                </a:rPr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145397-1701-5157-1DB5-7B8FE3B60715}"/>
                </a:ext>
              </a:extLst>
            </p:cNvPr>
            <p:cNvSpPr txBox="1"/>
            <p:nvPr/>
          </p:nvSpPr>
          <p:spPr>
            <a:xfrm>
              <a:off x="2923567" y="1300700"/>
              <a:ext cx="1321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badi" panose="020B0604020202020204" pitchFamily="34" charset="0"/>
                </a:rPr>
                <a:t>Random</a:t>
              </a:r>
              <a:br>
                <a:rPr lang="en-GB" sz="1200" dirty="0">
                  <a:latin typeface="Abadi" panose="020B0604020202020204" pitchFamily="34" charset="0"/>
                </a:rPr>
              </a:br>
              <a:r>
                <a:rPr lang="en-GB" sz="1200" dirty="0">
                  <a:latin typeface="Abadi" panose="020B0604020202020204" pitchFamily="34" charset="0"/>
                </a:rPr>
                <a:t>effects (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~</a:t>
              </a:r>
              <a:r>
                <a:rPr lang="en-GB" sz="1200" dirty="0">
                  <a:latin typeface="Abadi" panose="020B0604020202020204" pitchFamily="34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426CAE-AA7A-F2AD-0AC9-A18E353E5C71}"/>
                </a:ext>
              </a:extLst>
            </p:cNvPr>
            <p:cNvSpPr txBox="1"/>
            <p:nvPr/>
          </p:nvSpPr>
          <p:spPr>
            <a:xfrm>
              <a:off x="2923567" y="1991252"/>
              <a:ext cx="195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badi" panose="020B0604020202020204" pitchFamily="34" charset="0"/>
                </a:rPr>
                <a:t>Residual error (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&lt;-</a:t>
              </a:r>
              <a:r>
                <a:rPr lang="en-GB" sz="1200" dirty="0">
                  <a:latin typeface="Abadi" panose="020B0604020202020204" pitchFamily="34" charset="0"/>
                </a:rPr>
                <a:t>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ABADDE-2B0C-6B60-A498-1978D7EBA403}"/>
                </a:ext>
              </a:extLst>
            </p:cNvPr>
            <p:cNvSpPr txBox="1"/>
            <p:nvPr/>
          </p:nvSpPr>
          <p:spPr>
            <a:xfrm>
              <a:off x="4053197" y="3639613"/>
              <a:ext cx="813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badi" panose="020B0604020202020204" pitchFamily="34" charset="0"/>
                </a:rPr>
                <a:t>ODEs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6754B0-149E-088A-F949-2D2DAC0E4C6B}"/>
                </a:ext>
              </a:extLst>
            </p:cNvPr>
            <p:cNvSpPr txBox="1"/>
            <p:nvPr/>
          </p:nvSpPr>
          <p:spPr>
            <a:xfrm>
              <a:off x="4053197" y="2773425"/>
              <a:ext cx="10695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badi" panose="020B0604020202020204" pitchFamily="34" charset="0"/>
                </a:rPr>
                <a:t>Model parameters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1234D7-87BE-8EDA-5239-90C04AB93F3C}"/>
                </a:ext>
              </a:extLst>
            </p:cNvPr>
            <p:cNvSpPr/>
            <p:nvPr/>
          </p:nvSpPr>
          <p:spPr>
            <a:xfrm>
              <a:off x="1068641" y="2716559"/>
              <a:ext cx="4237630" cy="57539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34E3EC-5506-500D-0E50-0D4626144CCD}"/>
                </a:ext>
              </a:extLst>
            </p:cNvPr>
            <p:cNvSpPr/>
            <p:nvPr/>
          </p:nvSpPr>
          <p:spPr>
            <a:xfrm>
              <a:off x="1068641" y="3490414"/>
              <a:ext cx="4237630" cy="57539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B875221-2765-C082-65E9-0543BB64F2BD}"/>
                </a:ext>
              </a:extLst>
            </p:cNvPr>
            <p:cNvSpPr/>
            <p:nvPr/>
          </p:nvSpPr>
          <p:spPr>
            <a:xfrm>
              <a:off x="1068641" y="464300"/>
              <a:ext cx="3537478" cy="57539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0AA64D-515A-1736-345C-2F8B296742BD}"/>
                </a:ext>
              </a:extLst>
            </p:cNvPr>
            <p:cNvSpPr/>
            <p:nvPr/>
          </p:nvSpPr>
          <p:spPr>
            <a:xfrm>
              <a:off x="1068641" y="1247420"/>
              <a:ext cx="3537478" cy="57539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9E77579-44AF-7D70-A40D-EB29388393CE}"/>
                </a:ext>
              </a:extLst>
            </p:cNvPr>
            <p:cNvSpPr/>
            <p:nvPr/>
          </p:nvSpPr>
          <p:spPr>
            <a:xfrm>
              <a:off x="1068641" y="2015748"/>
              <a:ext cx="3537478" cy="20538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A5E0BC-0B8B-8690-7BE9-E6B790B5313C}"/>
                </a:ext>
              </a:extLst>
            </p:cNvPr>
            <p:cNvSpPr txBox="1"/>
            <p:nvPr/>
          </p:nvSpPr>
          <p:spPr>
            <a:xfrm>
              <a:off x="4053197" y="4242008"/>
              <a:ext cx="1157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badi" panose="020B0604020202020204" pitchFamily="34" charset="0"/>
                </a:rPr>
                <a:t>Concentration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2077F17-B5FB-85D5-E0C5-030D9C7BFB8F}"/>
                </a:ext>
              </a:extLst>
            </p:cNvPr>
            <p:cNvSpPr/>
            <p:nvPr/>
          </p:nvSpPr>
          <p:spPr>
            <a:xfrm>
              <a:off x="1068641" y="4264174"/>
              <a:ext cx="4237630" cy="23266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A3D0D4-74C2-FEAF-D205-D62009AF8DD0}"/>
                </a:ext>
              </a:extLst>
            </p:cNvPr>
            <p:cNvSpPr txBox="1"/>
            <p:nvPr/>
          </p:nvSpPr>
          <p:spPr>
            <a:xfrm>
              <a:off x="4053197" y="4622275"/>
              <a:ext cx="11578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badi" panose="020B0604020202020204" pitchFamily="34" charset="0"/>
                </a:rPr>
                <a:t>Residual error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4CFF858-EF66-8B79-7658-DADAC8078301}"/>
                </a:ext>
              </a:extLst>
            </p:cNvPr>
            <p:cNvSpPr/>
            <p:nvPr/>
          </p:nvSpPr>
          <p:spPr>
            <a:xfrm>
              <a:off x="1068641" y="4644441"/>
              <a:ext cx="4237630" cy="232667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B22C855-D66A-246F-BF0F-F2FFAC865EC0}"/>
                </a:ext>
              </a:extLst>
            </p:cNvPr>
            <p:cNvSpPr/>
            <p:nvPr/>
          </p:nvSpPr>
          <p:spPr>
            <a:xfrm>
              <a:off x="4730904" y="262717"/>
              <a:ext cx="135495" cy="2156436"/>
            </a:xfrm>
            <a:prstGeom prst="rightBrace">
              <a:avLst>
                <a:gd name="adj1" fmla="val 45923"/>
                <a:gd name="adj2" fmla="val 51355"/>
              </a:avLst>
            </a:prstGeom>
            <a:ln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40995003-BEAA-A93C-8753-C18253143988}"/>
                </a:ext>
              </a:extLst>
            </p:cNvPr>
            <p:cNvSpPr/>
            <p:nvPr/>
          </p:nvSpPr>
          <p:spPr>
            <a:xfrm>
              <a:off x="5442045" y="2510019"/>
              <a:ext cx="151909" cy="2549887"/>
            </a:xfrm>
            <a:prstGeom prst="rightBrace">
              <a:avLst>
                <a:gd name="adj1" fmla="val 45923"/>
                <a:gd name="adj2" fmla="val 51355"/>
              </a:avLst>
            </a:prstGeom>
            <a:ln>
              <a:solidFill>
                <a:srgbClr val="1F4E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A93599-A9C1-195B-30B8-089966AAD143}"/>
                </a:ext>
              </a:extLst>
            </p:cNvPr>
            <p:cNvSpPr txBox="1"/>
            <p:nvPr/>
          </p:nvSpPr>
          <p:spPr>
            <a:xfrm>
              <a:off x="4871399" y="1149902"/>
              <a:ext cx="1039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badi" panose="020B0604020202020204" pitchFamily="34" charset="0"/>
                </a:rPr>
                <a:t>Initial estimates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0DDDA2-C99E-B82B-6D3E-952573EA2BB2}"/>
                </a:ext>
              </a:extLst>
            </p:cNvPr>
            <p:cNvSpPr txBox="1"/>
            <p:nvPr/>
          </p:nvSpPr>
          <p:spPr>
            <a:xfrm>
              <a:off x="5593578" y="3672385"/>
              <a:ext cx="1039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badi" panose="020B0604020202020204" pitchFamily="34" charset="0"/>
                </a:rPr>
                <a:t>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14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Abadi</vt:lpstr>
      <vt:lpstr>Aptos</vt:lpstr>
      <vt:lpstr>Aptos Display</vt:lpstr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Wilkins</dc:creator>
  <cp:lastModifiedBy>Justin Wilkins</cp:lastModifiedBy>
  <cp:revision>2</cp:revision>
  <dcterms:created xsi:type="dcterms:W3CDTF">2024-11-27T08:33:43Z</dcterms:created>
  <dcterms:modified xsi:type="dcterms:W3CDTF">2024-12-04T09:27:55Z</dcterms:modified>
</cp:coreProperties>
</file>