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6B445-0F64-4A63-B300-7B9899000127}" v="1" dt="2025-09-07T02:16:47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ício Santos - 825142856" userId="a52c2b3d06bbba0a" providerId="LiveId" clId="{D3F6B445-0F64-4A63-B300-7B9899000127}"/>
    <pc:docChg chg="undo redo custSel modSld">
      <pc:chgData name="Fabrício Santos - 825142856" userId="a52c2b3d06bbba0a" providerId="LiveId" clId="{D3F6B445-0F64-4A63-B300-7B9899000127}" dt="2025-09-07T02:16:47.320" v="131" actId="27636"/>
      <pc:docMkLst>
        <pc:docMk/>
      </pc:docMkLst>
      <pc:sldChg chg="modSp mod">
        <pc:chgData name="Fabrício Santos - 825142856" userId="a52c2b3d06bbba0a" providerId="LiveId" clId="{D3F6B445-0F64-4A63-B300-7B9899000127}" dt="2025-09-07T02:12:38.713" v="129" actId="20577"/>
        <pc:sldMkLst>
          <pc:docMk/>
          <pc:sldMk cId="3272638918" sldId="256"/>
        </pc:sldMkLst>
        <pc:spChg chg="mod">
          <ac:chgData name="Fabrício Santos - 825142856" userId="a52c2b3d06bbba0a" providerId="LiveId" clId="{D3F6B445-0F64-4A63-B300-7B9899000127}" dt="2025-09-07T02:12:18.929" v="124" actId="1076"/>
          <ac:spMkLst>
            <pc:docMk/>
            <pc:sldMk cId="3272638918" sldId="256"/>
            <ac:spMk id="2" creationId="{B2E48378-9D41-F2B0-A70F-7B6A70BD4E65}"/>
          </ac:spMkLst>
        </pc:spChg>
        <pc:spChg chg="mod">
          <ac:chgData name="Fabrício Santos - 825142856" userId="a52c2b3d06bbba0a" providerId="LiveId" clId="{D3F6B445-0F64-4A63-B300-7B9899000127}" dt="2025-09-07T02:12:38.713" v="129" actId="20577"/>
          <ac:spMkLst>
            <pc:docMk/>
            <pc:sldMk cId="3272638918" sldId="256"/>
            <ac:spMk id="3" creationId="{B8B96B5F-999F-DB4D-4CF6-266943F1AABE}"/>
          </ac:spMkLst>
        </pc:spChg>
        <pc:spChg chg="mod">
          <ac:chgData name="Fabrício Santos - 825142856" userId="a52c2b3d06bbba0a" providerId="LiveId" clId="{D3F6B445-0F64-4A63-B300-7B9899000127}" dt="2025-09-07T02:12:27.295" v="126" actId="1076"/>
          <ac:spMkLst>
            <pc:docMk/>
            <pc:sldMk cId="3272638918" sldId="256"/>
            <ac:spMk id="18" creationId="{2008F65F-9CB7-8548-02C5-00B46A9F8785}"/>
          </ac:spMkLst>
        </pc:spChg>
        <pc:cxnChg chg="mod">
          <ac:chgData name="Fabrício Santos - 825142856" userId="a52c2b3d06bbba0a" providerId="LiveId" clId="{D3F6B445-0F64-4A63-B300-7B9899000127}" dt="2025-09-07T02:12:31.998" v="127" actId="1076"/>
          <ac:cxnSpMkLst>
            <pc:docMk/>
            <pc:sldMk cId="3272638918" sldId="256"/>
            <ac:cxnSpMk id="15" creationId="{07F4AD42-0664-0AE5-F691-CACE3DE9E09F}"/>
          </ac:cxnSpMkLst>
        </pc:cxnChg>
      </pc:sldChg>
      <pc:sldChg chg="modSp mod">
        <pc:chgData name="Fabrício Santos - 825142856" userId="a52c2b3d06bbba0a" providerId="LiveId" clId="{D3F6B445-0F64-4A63-B300-7B9899000127}" dt="2025-09-07T02:16:47.320" v="131" actId="27636"/>
        <pc:sldMkLst>
          <pc:docMk/>
          <pc:sldMk cId="1368504797" sldId="259"/>
        </pc:sldMkLst>
        <pc:spChg chg="mod">
          <ac:chgData name="Fabrício Santos - 825142856" userId="a52c2b3d06bbba0a" providerId="LiveId" clId="{D3F6B445-0F64-4A63-B300-7B9899000127}" dt="2025-09-07T02:16:47.320" v="131" actId="27636"/>
          <ac:spMkLst>
            <pc:docMk/>
            <pc:sldMk cId="1368504797" sldId="259"/>
            <ac:spMk id="3" creationId="{F7FF4168-9F87-7DB4-DF8F-1214D1703C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7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27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25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35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7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82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91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6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3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F810B8F-36AF-48DD-9991-80A2B66F598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4D43564-26DC-4496-8D24-BFB9B441E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08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hack-hacker-%C3%A9lite-piratage-8132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48378-9D41-F2B0-A70F-7B6A70BD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-1104464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b="1" dirty="0"/>
              <a:t>ANATOMIA DE UM ATAQUE COMPLEXO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B96B5F-999F-DB4D-4CF6-266943F1A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707" y="1578552"/>
            <a:ext cx="7273786" cy="1189708"/>
          </a:xfrm>
        </p:spPr>
        <p:txBody>
          <a:bodyPr>
            <a:noAutofit/>
          </a:bodyPr>
          <a:lstStyle/>
          <a:p>
            <a:r>
              <a:rPr lang="pt-BR" sz="1200" b="1" dirty="0"/>
              <a:t>Eduardo Irineu de Araújo Santos de Souza – 825153123 </a:t>
            </a:r>
          </a:p>
          <a:p>
            <a:r>
              <a:rPr lang="pt-BR" sz="1200" b="1" dirty="0"/>
              <a:t>Fabrício dos Santos Sampaio 825142856</a:t>
            </a:r>
          </a:p>
          <a:p>
            <a:r>
              <a:rPr lang="pt-BR" sz="1200" b="1" dirty="0"/>
              <a:t>Juan Pablo Silva dos Santos – 825163816 </a:t>
            </a:r>
          </a:p>
          <a:p>
            <a:r>
              <a:rPr lang="pt-BR" sz="1200" b="1" dirty="0" err="1"/>
              <a:t>Lauanda</a:t>
            </a:r>
            <a:r>
              <a:rPr lang="pt-BR" sz="1200" b="1" dirty="0"/>
              <a:t> Jones Almeida da Silva – 825164056</a:t>
            </a:r>
          </a:p>
          <a:p>
            <a:pPr>
              <a:lnSpc>
                <a:spcPct val="120000"/>
              </a:lnSpc>
            </a:pPr>
            <a:r>
              <a:rPr lang="pt-BR" sz="1200" b="1" dirty="0" err="1"/>
              <a:t>Rayanne</a:t>
            </a:r>
            <a:r>
              <a:rPr lang="pt-BR" sz="1200" b="1" dirty="0"/>
              <a:t> Raquel Nascimento – 825155393</a:t>
            </a:r>
          </a:p>
          <a:p>
            <a:pPr>
              <a:lnSpc>
                <a:spcPct val="120000"/>
              </a:lnSpc>
            </a:pPr>
            <a:r>
              <a:rPr lang="pt-BR" sz="1200" b="1" dirty="0"/>
              <a:t> </a:t>
            </a:r>
            <a:r>
              <a:rPr lang="pt-BR" sz="1200" b="1" dirty="0" err="1"/>
              <a:t>kãua</a:t>
            </a:r>
            <a:r>
              <a:rPr lang="pt-BR" sz="1200" b="1" dirty="0"/>
              <a:t> </a:t>
            </a:r>
            <a:r>
              <a:rPr lang="pt-BR" sz="1200" b="1" dirty="0" err="1"/>
              <a:t>barbosa</a:t>
            </a:r>
            <a:endParaRPr lang="pt-BR" sz="1200" b="1" dirty="0"/>
          </a:p>
          <a:p>
            <a:pPr>
              <a:lnSpc>
                <a:spcPct val="120000"/>
              </a:lnSpc>
            </a:pPr>
            <a:endParaRPr lang="pt-BR" sz="1200" b="1" dirty="0"/>
          </a:p>
          <a:p>
            <a:endParaRPr lang="pt-BR" sz="700" dirty="0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AD7D2BB3-899D-2EEC-4B3D-0AFA9F13F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2697" y="3562421"/>
            <a:ext cx="5774635" cy="3089204"/>
          </a:xfrm>
          <a:prstGeom prst="rect">
            <a:avLst/>
          </a:prstGeom>
        </p:spPr>
      </p:pic>
      <p:pic>
        <p:nvPicPr>
          <p:cNvPr id="13" name="Imagem 12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ABEC4016-BAE5-BEC9-5C88-44F56F9BF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44668" y="3622605"/>
            <a:ext cx="5191539" cy="3089204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7F4AD42-0664-0AE5-F691-CACE3DE9E09F}"/>
              </a:ext>
            </a:extLst>
          </p:cNvPr>
          <p:cNvCxnSpPr/>
          <p:nvPr/>
        </p:nvCxnSpPr>
        <p:spPr>
          <a:xfrm>
            <a:off x="3087205" y="1465625"/>
            <a:ext cx="6370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5A2CDF9E-FE9F-BACE-6A4A-7F65798FD1EB}"/>
              </a:ext>
            </a:extLst>
          </p:cNvPr>
          <p:cNvSpPr txBox="1">
            <a:spLocks/>
          </p:cNvSpPr>
          <p:nvPr/>
        </p:nvSpPr>
        <p:spPr>
          <a:xfrm>
            <a:off x="361950" y="6651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VULNERABILLIDADES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918B7216-108A-C042-561A-3C8EE8C23AFD}"/>
              </a:ext>
            </a:extLst>
          </p:cNvPr>
          <p:cNvSpPr txBox="1">
            <a:spLocks/>
          </p:cNvSpPr>
          <p:nvPr/>
        </p:nvSpPr>
        <p:spPr>
          <a:xfrm>
            <a:off x="838200" y="7007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1- O funcionário usa o mesmo notebook para trabalho e para lazer.</a:t>
            </a:r>
          </a:p>
          <a:p>
            <a:r>
              <a:rPr lang="pt-BR" b="1" dirty="0"/>
              <a:t>2- a empresa permite o funcionário trazer seu próprio notebook à empresa, ao invés de fornecer um especificamente para o trabalho, e o deixando em um local fixo </a:t>
            </a:r>
          </a:p>
          <a:p>
            <a:r>
              <a:rPr lang="pt-BR" b="1" dirty="0"/>
              <a:t>3- Usar a mesma rede para todos os dispositivos, já que nem todos os dispositivos </a:t>
            </a:r>
            <a:r>
              <a:rPr lang="pt-BR" b="1" dirty="0" err="1"/>
              <a:t>wi-fi</a:t>
            </a:r>
            <a:r>
              <a:rPr lang="pt-BR" b="1" dirty="0"/>
              <a:t> conseguem ter um alto nível de proteção, como foi o caso do termostato mostrado no vídeo, permitindo ele ter acesso a um aparelho de dentro da rede.</a:t>
            </a:r>
          </a:p>
          <a:p>
            <a:r>
              <a:rPr lang="pt-BR" b="1" dirty="0"/>
              <a:t>4- Por estarem todos os aparelhos em uma mesma rede principal, nem </a:t>
            </a:r>
            <a:r>
              <a:rPr lang="pt-BR" b="1" dirty="0" err="1"/>
              <a:t>sub-redes</a:t>
            </a:r>
            <a:r>
              <a:rPr lang="pt-BR" b="1" dirty="0"/>
              <a:t>, fez com que ao conseguir acesso por meio do termostato, ele conseguisse acessar desde documentos jurídicos, até os projetos em que eles estavam trabalhando.</a:t>
            </a:r>
          </a:p>
          <a:p>
            <a:r>
              <a:rPr lang="pt-BR" b="1" dirty="0"/>
              <a:t>5- Dados transmitidos sem criptografia (HTTP, Telnet, FTP), tanto para arquivos individuais quanto para cada setor.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008F65F-9CB7-8548-02C5-00B46A9F8785}"/>
              </a:ext>
            </a:extLst>
          </p:cNvPr>
          <p:cNvSpPr/>
          <p:nvPr/>
        </p:nvSpPr>
        <p:spPr>
          <a:xfrm>
            <a:off x="0" y="1269494"/>
            <a:ext cx="12192000" cy="1961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638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EB47009-7C52-0D35-1E5A-80572545A48C}"/>
              </a:ext>
            </a:extLst>
          </p:cNvPr>
          <p:cNvSpPr txBox="1">
            <a:spLocks/>
          </p:cNvSpPr>
          <p:nvPr/>
        </p:nvSpPr>
        <p:spPr>
          <a:xfrm>
            <a:off x="487680" y="14881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1- O funcionário usa o mesmo notebook para trabalho e para lazer.</a:t>
            </a:r>
          </a:p>
          <a:p>
            <a:r>
              <a:rPr lang="pt-BR" b="1" dirty="0"/>
              <a:t>2- a empresa permite o funcionário trazer seu próprio notebook à empresa, ao invés de fornecer um especificamente para o trabalho, e o deixando em um local fixo </a:t>
            </a:r>
          </a:p>
          <a:p>
            <a:r>
              <a:rPr lang="pt-BR" b="1" dirty="0"/>
              <a:t>3- Usar a mesma rede para todos os dispositivos, já que nem todos os dispositivos </a:t>
            </a:r>
            <a:r>
              <a:rPr lang="pt-BR" b="1" dirty="0" err="1"/>
              <a:t>wi-fi</a:t>
            </a:r>
            <a:r>
              <a:rPr lang="pt-BR" b="1" dirty="0"/>
              <a:t> conseguem ter um alto nível de proteção, como foi o caso do termostato mostrado no vídeo, permitindo ele ter acesso a um aparelho de dentro da rede.</a:t>
            </a:r>
          </a:p>
          <a:p>
            <a:r>
              <a:rPr lang="pt-BR" b="1" dirty="0"/>
              <a:t>4- Por estarem todos os aparelhos em uma mesma rede principal, nem </a:t>
            </a:r>
            <a:r>
              <a:rPr lang="pt-BR" b="1" dirty="0" err="1"/>
              <a:t>sub-redes</a:t>
            </a:r>
            <a:r>
              <a:rPr lang="pt-BR" b="1" dirty="0"/>
              <a:t>, fez com que ao conseguir acesso por meio do termostato, ele conseguisse acessar desde documentos jurídicos, até os projetos em que eles estavam trabalhando.</a:t>
            </a:r>
          </a:p>
          <a:p>
            <a:r>
              <a:rPr lang="pt-BR" b="1" dirty="0"/>
              <a:t>5- Dados transmitidos sem criptografia (HTTP, Telnet, FTP), tanto para arquivos individuais quanto para cada setor.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66A8A45-9FC9-384D-C010-5FA8128516E6}"/>
              </a:ext>
            </a:extLst>
          </p:cNvPr>
          <p:cNvSpPr txBox="1">
            <a:spLocks/>
          </p:cNvSpPr>
          <p:nvPr/>
        </p:nvSpPr>
        <p:spPr>
          <a:xfrm>
            <a:off x="-107061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/>
              <a:t>VULNERABILLIDADES</a:t>
            </a:r>
          </a:p>
        </p:txBody>
      </p:sp>
    </p:spTree>
    <p:extLst>
      <p:ext uri="{BB962C8B-B14F-4D97-AF65-F5344CB8AC3E}">
        <p14:creationId xmlns:p14="http://schemas.microsoft.com/office/powerpoint/2010/main" val="659674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AC00C-80E1-D328-DD96-19FA57D1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E TECNICAS DE ATAQUE UTILIZADO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03A82-661B-B6EA-C13A-B1709604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431236"/>
            <a:ext cx="11370364" cy="4745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400" b="1" dirty="0"/>
              <a:t>Ataque de injeção de </a:t>
            </a:r>
            <a:r>
              <a:rPr lang="pt-BR" sz="1400" b="1" dirty="0" err="1"/>
              <a:t>i-frame</a:t>
            </a:r>
            <a:r>
              <a:rPr lang="pt-BR" sz="1400" b="1" dirty="0"/>
              <a:t>, uma técnica usada para enganar os usuários e fazê-los com que cliquem em um botão inofensivo, mas na verdade estão clicando em algo malicioso e que como consequência faz com que os usuários adicionem o malware em seus computadores. As consequências desta prática são:</a:t>
            </a:r>
          </a:p>
          <a:p>
            <a:r>
              <a:rPr lang="pt-BR" sz="1400" b="1" dirty="0"/>
              <a:t>roubos de credenciais;</a:t>
            </a:r>
          </a:p>
          <a:p>
            <a:r>
              <a:rPr lang="pt-BR" sz="1400" b="1" dirty="0"/>
              <a:t>autorização de ações sem consentimento;</a:t>
            </a:r>
          </a:p>
          <a:p>
            <a:r>
              <a:rPr lang="pt-BR" sz="1400" b="1" dirty="0"/>
              <a:t>disseminação de malware.</a:t>
            </a:r>
          </a:p>
          <a:p>
            <a:pPr marL="0" indent="0">
              <a:buNone/>
            </a:pPr>
            <a:r>
              <a:rPr lang="pt-BR" sz="1400" b="1" dirty="0"/>
              <a:t>Uma das maneiras de injetar um </a:t>
            </a:r>
            <a:r>
              <a:rPr lang="pt-BR" sz="1400" b="1" dirty="0" err="1"/>
              <a:t>i-frame</a:t>
            </a:r>
            <a:r>
              <a:rPr lang="pt-BR" sz="1400" b="1" dirty="0"/>
              <a:t> malicioso </a:t>
            </a:r>
            <a:r>
              <a:rPr lang="pt-BR" sz="1400" b="1" dirty="0" err="1"/>
              <a:t>são:Cross-site</a:t>
            </a:r>
            <a:r>
              <a:rPr lang="pt-BR" sz="1400" b="1" dirty="0"/>
              <a:t> </a:t>
            </a:r>
            <a:r>
              <a:rPr lang="pt-BR" sz="1400" b="1" dirty="0" err="1"/>
              <a:t>Scripting</a:t>
            </a:r>
            <a:r>
              <a:rPr lang="pt-BR" sz="1400" b="1" dirty="0"/>
              <a:t> (XSS);SQL </a:t>
            </a:r>
            <a:r>
              <a:rPr lang="pt-BR" sz="1400" b="1" dirty="0" err="1"/>
              <a:t>injection</a:t>
            </a:r>
            <a:r>
              <a:rPr lang="pt-BR" sz="1400" b="1" dirty="0"/>
              <a:t> + </a:t>
            </a:r>
            <a:r>
              <a:rPr lang="pt-BR" sz="1400" b="1" dirty="0" err="1"/>
              <a:t>Defacement;comprometendo</a:t>
            </a:r>
            <a:r>
              <a:rPr lang="pt-BR" sz="1400" b="1" dirty="0"/>
              <a:t> o </a:t>
            </a:r>
            <a:r>
              <a:rPr lang="pt-BR" sz="1400" b="1" dirty="0" err="1"/>
              <a:t>servidor,CMS</a:t>
            </a:r>
            <a:r>
              <a:rPr lang="pt-BR" sz="1400" b="1" dirty="0"/>
              <a:t> e plugins mal desenvolvidos.</a:t>
            </a:r>
          </a:p>
          <a:p>
            <a:pPr marL="0" indent="0">
              <a:buNone/>
            </a:pPr>
            <a:r>
              <a:rPr lang="pt-BR" sz="1400" b="1" dirty="0"/>
              <a:t>Empresas protegem sua rede principal com firewall, mas dispositivos conectados algumas vezes acabam sendo esquecidos e não são monitorados. O invasor acaba explorando essa parte esquecida para entrar por dentro do firewall.</a:t>
            </a:r>
          </a:p>
          <a:p>
            <a:pPr marL="0" indent="0">
              <a:buNone/>
            </a:pPr>
            <a:r>
              <a:rPr lang="pt-BR" sz="1400" b="1" dirty="0"/>
              <a:t>Shadow IT ou exploração de </a:t>
            </a:r>
            <a:r>
              <a:rPr lang="pt-BR" sz="1400" b="1" dirty="0" err="1"/>
              <a:t>loT</a:t>
            </a:r>
            <a:r>
              <a:rPr lang="pt-BR" sz="1400" b="1" dirty="0"/>
              <a:t> são nomes que são denominados quando um dispositivo esquecido/dentro do firewall é explorado e o ataque seguinte é </a:t>
            </a:r>
            <a:r>
              <a:rPr lang="pt-BR" sz="1400" b="1" dirty="0" err="1"/>
              <a:t>demovimento</a:t>
            </a:r>
            <a:r>
              <a:rPr lang="pt-BR" sz="1400" b="1" dirty="0"/>
              <a:t> lateral (</a:t>
            </a:r>
            <a:r>
              <a:rPr lang="pt-BR" sz="1400" b="1" dirty="0" err="1"/>
              <a:t>pivoting</a:t>
            </a:r>
            <a:r>
              <a:rPr lang="pt-BR" sz="1400" b="1" dirty="0"/>
              <a:t>) para comprometer a rede maior.</a:t>
            </a:r>
          </a:p>
          <a:p>
            <a:pPr marL="0" indent="0">
              <a:buNone/>
            </a:pPr>
            <a:r>
              <a:rPr lang="pt-BR" sz="1400" b="1" dirty="0"/>
              <a:t>Após a </a:t>
            </a:r>
            <a:r>
              <a:rPr lang="pt-BR" sz="1400" b="1" dirty="0" err="1"/>
              <a:t>shadow</a:t>
            </a:r>
            <a:r>
              <a:rPr lang="pt-BR" sz="1400" b="1" dirty="0"/>
              <a:t> IT para obter os arquivos e documentos sigilosos o invasor em alguns casos pode cometer o chamado </a:t>
            </a:r>
            <a:r>
              <a:rPr lang="pt-BR" sz="1400" b="1" dirty="0" err="1"/>
              <a:t>Ransomware</a:t>
            </a:r>
            <a:r>
              <a:rPr lang="pt-BR" sz="1400" b="1" dirty="0"/>
              <a:t> </a:t>
            </a:r>
            <a:r>
              <a:rPr lang="pt-BR" sz="1400" b="1" dirty="0" err="1"/>
              <a:t>Attack</a:t>
            </a:r>
            <a:r>
              <a:rPr lang="pt-BR" sz="1400" b="1" dirty="0"/>
              <a:t>.</a:t>
            </a:r>
          </a:p>
          <a:p>
            <a:pPr marL="0" indent="0">
              <a:buNone/>
            </a:pPr>
            <a:r>
              <a:rPr lang="pt-BR" sz="1400" b="1" dirty="0"/>
              <a:t>O invasor invade a </a:t>
            </a:r>
            <a:r>
              <a:rPr lang="pt-BR" sz="1400" b="1" dirty="0" err="1"/>
              <a:t>rede;Ganha</a:t>
            </a:r>
            <a:r>
              <a:rPr lang="pt-BR" sz="1400" b="1" dirty="0"/>
              <a:t> privilégios de </a:t>
            </a:r>
            <a:r>
              <a:rPr lang="pt-BR" sz="1400" b="1" dirty="0" err="1"/>
              <a:t>administrador;Antes</a:t>
            </a:r>
            <a:r>
              <a:rPr lang="pt-BR" sz="1400" b="1" dirty="0"/>
              <a:t> de criptografar os servidores principais, exclui os backups (locais, em rede ou </a:t>
            </a:r>
            <a:r>
              <a:rPr lang="pt-BR" sz="1400" b="1" dirty="0" err="1"/>
              <a:t>snapschots</a:t>
            </a:r>
            <a:r>
              <a:rPr lang="pt-BR" sz="1400" b="1" dirty="0"/>
              <a:t>).;Em seguida, criptografa as unidades (arquivos, banco de dados, sistemas).;</a:t>
            </a:r>
          </a:p>
          <a:p>
            <a:pPr marL="0" indent="0">
              <a:buNone/>
            </a:pPr>
            <a:r>
              <a:rPr lang="pt-BR" sz="1400" b="1" dirty="0"/>
              <a:t>E muitas vezes, deixa notas de resgate exigindo pagamento em </a:t>
            </a:r>
            <a:r>
              <a:rPr lang="pt-BR" sz="1400" b="1" dirty="0" err="1"/>
              <a:t>criptomoedas.Há</a:t>
            </a:r>
            <a:r>
              <a:rPr lang="pt-BR" sz="1400" b="1" dirty="0"/>
              <a:t> variações de </a:t>
            </a:r>
            <a:r>
              <a:rPr lang="pt-BR" sz="1400" b="1" dirty="0" err="1"/>
              <a:t>Ransomware</a:t>
            </a:r>
            <a:r>
              <a:rPr lang="pt-BR" sz="1400" b="1" dirty="0"/>
              <a:t> que são executados </a:t>
            </a:r>
            <a:r>
              <a:rPr lang="pt-BR" sz="1400" b="1" dirty="0" err="1"/>
              <a:t>atualmente:Ransomware</a:t>
            </a:r>
            <a:r>
              <a:rPr lang="pt-BR" sz="1400" b="1" dirty="0"/>
              <a:t> com destruição de backups impede a recuperação interna e força a </a:t>
            </a:r>
            <a:r>
              <a:rPr lang="pt-BR" sz="1400" b="1" dirty="0" err="1"/>
              <a:t>negociação;Dupla</a:t>
            </a:r>
            <a:r>
              <a:rPr lang="pt-BR" sz="1400" b="1" dirty="0"/>
              <a:t> extorsão além de criptografar e excluir backups, o invasor rouba os dados e ameaça publicá-los se não houver </a:t>
            </a:r>
            <a:r>
              <a:rPr lang="pt-BR" sz="1400" b="1" dirty="0" err="1"/>
              <a:t>pagamento;Tripla</a:t>
            </a:r>
            <a:r>
              <a:rPr lang="pt-BR" sz="1400" b="1" dirty="0"/>
              <a:t> extorsão também ataca clientes fornecedores ou expõe os </a:t>
            </a:r>
            <a:r>
              <a:rPr lang="pt-BR" sz="1400" b="1" dirty="0" err="1"/>
              <a:t>dadospublicamente</a:t>
            </a:r>
            <a:r>
              <a:rPr lang="pt-BR" sz="1400" b="1" dirty="0"/>
              <a:t> para aumentar a pressão.</a:t>
            </a:r>
          </a:p>
        </p:txBody>
      </p:sp>
    </p:spTree>
    <p:extLst>
      <p:ext uri="{BB962C8B-B14F-4D97-AF65-F5344CB8AC3E}">
        <p14:creationId xmlns:p14="http://schemas.microsoft.com/office/powerpoint/2010/main" val="4132731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28DD1-0D30-2C0D-3E27-33C37B36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MOTIVAÇÃO DO CRACKER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F4168-9F87-7DB4-DF8F-1214D170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/>
              <a:t>A expressão “motivação do cracker” se refere às razões, interesses ou objetivos que levam uma pessoa a praticar atividades de invasão, quebra de sistemas ou exploração de vulnerabilidades de forma ilegal ou </a:t>
            </a:r>
            <a:r>
              <a:rPr lang="pt-BR" sz="2400" b="1" dirty="0" err="1"/>
              <a:t>antiética.Um</a:t>
            </a:r>
            <a:r>
              <a:rPr lang="pt-BR" sz="2400" b="1" dirty="0"/>
              <a:t> cracker é diferente de um hacker ético: enquanto o hacker pode usar seus conhecimentos para testar a segurança e até fortalecer sistemas, o cracker busca explorar falhas para benefício próprio ou para causar </a:t>
            </a:r>
            <a:r>
              <a:rPr lang="pt-BR" sz="2400" b="1" dirty="0" err="1"/>
              <a:t>prejuízos.Principais</a:t>
            </a:r>
            <a:r>
              <a:rPr lang="pt-BR" sz="2400" b="1" dirty="0"/>
              <a:t> motivações do </a:t>
            </a:r>
            <a:r>
              <a:rPr lang="pt-BR" sz="2400" b="1" dirty="0" err="1"/>
              <a:t>cracker:Financeira</a:t>
            </a:r>
            <a:r>
              <a:rPr lang="pt-BR" sz="2400" b="1" dirty="0"/>
              <a:t> - roubo de dinheiro, dados bancários ou venda de </a:t>
            </a:r>
            <a:r>
              <a:rPr lang="pt-BR" sz="2400" b="1" dirty="0" err="1"/>
              <a:t>informações.Pessoal</a:t>
            </a:r>
            <a:r>
              <a:rPr lang="pt-BR" sz="2400" b="1" dirty="0"/>
              <a:t> - vingança, disputa, prova de poder contra uma empresa ou </a:t>
            </a:r>
            <a:r>
              <a:rPr lang="pt-BR" sz="2400" b="1" dirty="0" err="1"/>
              <a:t>indivíduo.Ideológica</a:t>
            </a:r>
            <a:r>
              <a:rPr lang="pt-BR" sz="2400" b="1" dirty="0"/>
              <a:t>/política (hacktivismo) - atacar sistemas para protestar contra governos ou </a:t>
            </a:r>
            <a:r>
              <a:rPr lang="pt-BR" sz="2400" b="1" dirty="0" err="1"/>
              <a:t>instituições.Reconhecimento</a:t>
            </a:r>
            <a:r>
              <a:rPr lang="pt-BR" sz="2400" b="1" dirty="0"/>
              <a:t> - busca de fama em comunidades </a:t>
            </a:r>
            <a:r>
              <a:rPr lang="pt-BR" sz="2400" b="1" dirty="0" err="1"/>
              <a:t>clandestinas.Curiosidade</a:t>
            </a:r>
            <a:r>
              <a:rPr lang="pt-BR" sz="2400" b="1" dirty="0"/>
              <a:t>/desafio - prazer em superar barreiras tecnológicas, mesmo sem lucro </a:t>
            </a:r>
            <a:r>
              <a:rPr lang="pt-BR" sz="2400" b="1" dirty="0" err="1"/>
              <a:t>direto.Observando</a:t>
            </a:r>
            <a:r>
              <a:rPr lang="pt-BR" sz="2400" b="1" dirty="0"/>
              <a:t> atentamente podemos notar que a motivação inicial do hacker em questão era o desejo de desafio e a fraca segurança que o deixou ainda mais animado. </a:t>
            </a:r>
            <a:r>
              <a:rPr lang="pt-BR" sz="2400" b="1"/>
              <a:t>Mas quando ele percebeu quanto dinheiro ele poderia ganhar com aquilo que achou, se tornou muito mais motivado..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6850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864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ANATOMIA DE UM ATAQUE COMPLEXO</vt:lpstr>
      <vt:lpstr>Apresentação do PowerPoint</vt:lpstr>
      <vt:lpstr>TIPOS E TECNICAS DE ATAQUE UTILIZADO</vt:lpstr>
      <vt:lpstr>MOTIVAÇÃO DO CRACKER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Fabrício Santos - 825142856</dc:creator>
  <cp:lastModifiedBy>Fabrício Santos - 825142856</cp:lastModifiedBy>
  <cp:revision>1</cp:revision>
  <dcterms:created xsi:type="dcterms:W3CDTF">2025-09-07T01:12:33Z</dcterms:created>
  <dcterms:modified xsi:type="dcterms:W3CDTF">2025-09-07T02:16:52Z</dcterms:modified>
</cp:coreProperties>
</file>