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73" r:id="rId4"/>
    <p:sldId id="257" r:id="rId5"/>
    <p:sldId id="280" r:id="rId6"/>
    <p:sldId id="284" r:id="rId7"/>
    <p:sldId id="298" r:id="rId8"/>
    <p:sldId id="295" r:id="rId9"/>
    <p:sldId id="296" r:id="rId10"/>
    <p:sldId id="288" r:id="rId11"/>
    <p:sldId id="297" r:id="rId12"/>
    <p:sldId id="289" r:id="rId13"/>
    <p:sldId id="290" r:id="rId14"/>
    <p:sldId id="292" r:id="rId15"/>
    <p:sldId id="299" r:id="rId16"/>
    <p:sldId id="27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/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/>
          <p:cNvSpPr txBox="1"/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/>
          <p:cNvSpPr txBox="1"/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/>
          <p:cNvSpPr txBox="1"/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/>
          <p:cNvSpPr txBox="1"/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/>
          <p:cNvSpPr txBox="1"/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/>
          <p:cNvSpPr txBox="1"/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mining virtual internship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/>
          <p:cNvSpPr txBox="1"/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214G1A3239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hyperlink" Target="https://github.com/keswith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/>
          <p:nvPr/>
        </p:nvSpPr>
        <p:spPr>
          <a:xfrm>
            <a:off x="4282751" y="1795319"/>
            <a:ext cx="3340359" cy="9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P.Keswitha</a:t>
            </a:r>
            <a:endParaRPr lang="en-US" sz="2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"/>
              </a:spcBef>
            </a:pPr>
            <a:r>
              <a:rPr lang="en-US" sz="1200" b="0" dirty="0"/>
              <a:t>Roll No. 214G1A3238</a:t>
            </a:r>
            <a:endParaRPr lang="en-US" sz="1200" b="0" dirty="0"/>
          </a:p>
        </p:txBody>
      </p:sp>
      <p:sp>
        <p:nvSpPr>
          <p:cNvPr id="7" name="Subtitle 11"/>
          <p:cNvSpPr txBox="1"/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  <a:endParaRPr lang="en-US" sz="4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  <a:endParaRPr lang="en-US" sz="65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  <a:endParaRPr lang="en-US" sz="2300" dirty="0"/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2023 - 2024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/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 Mining Virtual Internship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  <a:endParaRPr lang="en-IN" sz="1600" i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……..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3.Data Preprocessing Module: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         Data preprocessing modules clean, filter, and transform raw event data to make it suitable for analysis. </a:t>
            </a: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374151"/>
                </a:solidFill>
              </a:rPr>
              <a:t>         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This can involve handling missing values, correcting errors, and aligning data from different sources.</a:t>
            </a: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 mar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374151"/>
                </a:solidFill>
                <a:effectLst/>
              </a:rPr>
              <a:t>4.</a:t>
            </a:r>
            <a:r>
              <a:rPr lang="en-US" b="1" i="0" dirty="0">
                <a:effectLst/>
              </a:rPr>
              <a:t> Conformance Checking Module:</a:t>
            </a:r>
            <a:r>
              <a:rPr lang="en-US" b="1" i="0" dirty="0">
                <a:solidFill>
                  <a:srgbClr val="374151"/>
                </a:solidFill>
                <a:effectLst/>
              </a:rPr>
              <a:t> </a:t>
            </a:r>
            <a:endParaRPr lang="en-US" b="1" i="0" dirty="0">
              <a:solidFill>
                <a:srgbClr val="374151"/>
              </a:solidFill>
              <a:effectLst/>
            </a:endParaRPr>
          </a:p>
          <a:p>
            <a:pPr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         This module compares the discovered process models to the actual process execution to identify deviations. </a:t>
            </a: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         It helps organizations understand where processes may not be following the expected or documented path.</a:t>
            </a: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US" sz="2400" dirty="0"/>
            </a:b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b="1" i="0" dirty="0">
                <a:effectLst/>
              </a:rPr>
              <a:t>Healthcare Patient Monitoring: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</a:t>
            </a: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374151"/>
                </a:solidFill>
              </a:rPr>
              <a:t>           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Real-time process mining can be used to monitor patient care processes in hospitals and healthcare facilities. </a:t>
            </a: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374151"/>
                </a:solidFill>
              </a:rPr>
              <a:t>           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It ensures that patients receive timely care, and any delays or deviations from protocols are promptly addressed.</a:t>
            </a: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b="1" i="0" dirty="0">
                <a:effectLst/>
              </a:rPr>
              <a:t>Traffic Management: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           In smart city applications, real-time process mining can monitor traffic flow, optimize traffic signals, and provide real-time traffic updates to commuters.</a:t>
            </a:r>
            <a:endParaRPr lang="en-US" sz="2400" dirty="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i="0" dirty="0">
                <a:effectLst/>
              </a:rPr>
              <a:t>Customer Journey Analysis:</a:t>
            </a:r>
            <a:endParaRPr lang="en-US" b="1" i="0" dirty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           Real-time process mining is used to track and analyze customer interactions across various touchpoints, such as websites, mobile apps, and call centers. </a:t>
            </a: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374151"/>
                </a:solidFill>
              </a:rPr>
              <a:t>           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It helps organizations provide personalized and timely customer experiences.</a:t>
            </a:r>
            <a:endParaRPr lang="en-IN" sz="2400" b="1" dirty="0"/>
          </a:p>
          <a:p>
            <a: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ea typeface="Calibri" panose="020F0502020204030204" pitchFamily="34" charset="0"/>
              </a:rPr>
              <a:t>In process mining, the main learning outcomes include:- </a:t>
            </a:r>
            <a:endParaRPr lang="en-US" sz="2400" kern="100" dirty="0">
              <a:effectLst/>
              <a:ea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400" kern="100" dirty="0">
                <a:ea typeface="Calibri" panose="020F0502020204030204" pitchFamily="34" charset="0"/>
              </a:rPr>
              <a:t>  </a:t>
            </a:r>
            <a:r>
              <a:rPr lang="en-US" sz="2400" kern="100" dirty="0">
                <a:effectLst/>
                <a:ea typeface="Calibri" panose="020F0502020204030204" pitchFamily="34" charset="0"/>
              </a:rPr>
              <a:t>  Identifying bottlenecks, inefficiencies, and deviations in the process.</a:t>
            </a:r>
            <a:endParaRPr lang="en-US" sz="2400" kern="100" dirty="0">
              <a:effectLst/>
              <a:ea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400" kern="100" dirty="0">
                <a:ea typeface="Calibri" panose="020F0502020204030204" pitchFamily="34" charset="0"/>
              </a:rPr>
              <a:t>    </a:t>
            </a:r>
            <a:r>
              <a:rPr lang="en-US" sz="2400" kern="100" dirty="0">
                <a:effectLst/>
                <a:ea typeface="Calibri" panose="020F0502020204030204" pitchFamily="34" charset="0"/>
              </a:rPr>
              <a:t>Analyzing process performance metrics such as cycle time, throughput, and resource utilization.</a:t>
            </a:r>
            <a:endParaRPr lang="en-US" sz="2400" kern="100" dirty="0">
              <a:effectLst/>
              <a:ea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400" kern="100" dirty="0">
                <a:effectLst/>
                <a:ea typeface="Calibri" panose="020F0502020204030204" pitchFamily="34" charset="0"/>
              </a:rPr>
              <a:t> Discovering process variations and identifying root causes of process issues.- Predicting future process behavior and making data-driven process improvement decisions.</a:t>
            </a:r>
            <a:endParaRPr lang="en-IN" sz="2400" kern="100" dirty="0">
              <a:effectLst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192" y="232759"/>
            <a:ext cx="12192000" cy="714892"/>
          </a:xfrm>
        </p:spPr>
        <p:txBody>
          <a:bodyPr/>
          <a:lstStyle/>
          <a:p>
            <a:r>
              <a:rPr lang="en-IN" dirty="0"/>
              <a:t>GitHub Account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/>
              <a:t>GitHub Link </a:t>
            </a: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  <a:hlinkClick r:id="rId1"/>
              </a:rPr>
              <a:t>https://github.com/keswitha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50" y="1622855"/>
            <a:ext cx="10487334" cy="49352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Course Objective</a:t>
            </a:r>
            <a:endParaRPr lang="en-US" dirty="0"/>
          </a:p>
          <a:p>
            <a:r>
              <a:rPr lang="en-US" dirty="0"/>
              <a:t> Introduction</a:t>
            </a:r>
            <a:endParaRPr lang="en-US" dirty="0"/>
          </a:p>
          <a:p>
            <a:r>
              <a:rPr lang="en-US" dirty="0"/>
              <a:t> Technology</a:t>
            </a:r>
            <a:endParaRPr lang="en-US" dirty="0"/>
          </a:p>
          <a:p>
            <a:r>
              <a:rPr lang="en-US" dirty="0"/>
              <a:t> Applications</a:t>
            </a:r>
            <a:endParaRPr lang="en-US" dirty="0"/>
          </a:p>
          <a:p>
            <a:r>
              <a:rPr lang="en-US" dirty="0"/>
              <a:t> Modules</a:t>
            </a:r>
            <a:endParaRPr lang="en-US" dirty="0"/>
          </a:p>
          <a:p>
            <a:r>
              <a:rPr lang="en-US" dirty="0"/>
              <a:t> Real Time applications</a:t>
            </a:r>
            <a:endParaRPr lang="en-US" dirty="0"/>
          </a:p>
          <a:p>
            <a:r>
              <a:rPr lang="en-US" dirty="0"/>
              <a:t> Learning outcomes</a:t>
            </a:r>
            <a:endParaRPr lang="en-US" dirty="0"/>
          </a:p>
          <a:p>
            <a:r>
              <a:rPr lang="en-US" dirty="0"/>
              <a:t> GitHub Link</a:t>
            </a:r>
            <a:endParaRPr lang="en-US" dirty="0"/>
          </a:p>
          <a:p>
            <a:r>
              <a:rPr lang="en-US" dirty="0"/>
              <a:t> Queries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course objective in process mining is to provide a comprehensive understanding of the principles, techniques, and tools used in analyzing and improving business processes.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 Students will learn how to apply process mining techniques to real-world datasets, interpret process models, identify process bottlenecks, and make data-driven process improvement decisions. 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The course aims to equip the knowledge and skills necessary to effectively analyze and optimize business processes using process mining methodologies.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2" y="223283"/>
            <a:ext cx="12192000" cy="724367"/>
          </a:xfrm>
        </p:spPr>
        <p:txBody>
          <a:bodyPr/>
          <a:lstStyle/>
          <a:p>
            <a:r>
              <a:rPr lang="en-US" dirty="0"/>
              <a:t>Course Objectives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5279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b="1" dirty="0"/>
              <a:t>Process Mining:</a:t>
            </a:r>
            <a:endParaRPr lang="en-US" b="1" dirty="0"/>
          </a:p>
          <a:p>
            <a: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b="1" dirty="0"/>
              <a:t>                     </a:t>
            </a:r>
            <a:r>
              <a:rPr lang="en-US" sz="2400" b="1" dirty="0"/>
              <a:t>  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Process mining is a specialized area within data science and business process management that focuses on discovering, monitoring, and improving real-world business processes by analyzing event logs and data generated during these processes.</a:t>
            </a:r>
            <a:endParaRPr lang="en-US" sz="2400" i="0" dirty="0">
              <a:solidFill>
                <a:srgbClr val="374151"/>
              </a:solidFill>
              <a:effectLst/>
            </a:endParaRP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Process mining is a data-driven approach used to gain a deeper understanding of business processes. </a:t>
            </a:r>
            <a:r>
              <a:rPr lang="en-US" sz="2400" b="1" dirty="0"/>
              <a:t> 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1" y="1076960"/>
            <a:ext cx="11897360" cy="5415278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Event Logging Systems: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These are like digital record-keepers. They track every step people or systems take when working on tasks, like timestamps for when actions occur.</a:t>
            </a: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Special Software: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Imagine detective software. It takes the event logs and examines them, revealing how tasks are really done. Examples include tools like "</a:t>
            </a:r>
            <a:r>
              <a:rPr lang="en-US" sz="2400" b="0" i="0" dirty="0" err="1">
                <a:solidFill>
                  <a:srgbClr val="374151"/>
                </a:solidFill>
                <a:effectLst/>
              </a:rPr>
              <a:t>Celonis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" and "Disco."</a:t>
            </a: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Data Visualization Tools: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These are like storytellers. They take the detective's findings and turn them into easy-to-understand pictures and charts, like graphs and flowcharts.</a:t>
            </a: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374151"/>
                </a:solidFill>
              </a:rPr>
              <a:t>Connectors and APIs:</a:t>
            </a:r>
            <a:r>
              <a:rPr lang="en-US" sz="2400" dirty="0">
                <a:solidFill>
                  <a:srgbClr val="374151"/>
                </a:solidFill>
              </a:rPr>
              <a:t> These are like bridges. They help to bring data from different systems together so the detective software can analyze it all.</a:t>
            </a: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IN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Stages in Process Mining</a:t>
            </a:r>
            <a:endParaRPr lang="en-IN" dirty="0"/>
          </a:p>
        </p:txBody>
      </p:sp>
      <p:pic>
        <p:nvPicPr>
          <p:cNvPr id="5122" name="Picture 2" descr="Process Mining: Techniques, Applications, and Challenges | AltexSoft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2085181"/>
            <a:ext cx="92773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53945" y="5733535"/>
            <a:ext cx="6837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Fig.1: Process Mining Stages 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Process mining has a wide range of applications across various industries and sectors. Here are some common applications of process mining:</a:t>
            </a: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dirty="0">
                <a:effectLst/>
              </a:rPr>
              <a:t>Performance Monitoring: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Organizations use process mining to continuously monitor process performance metrics. </a:t>
            </a: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dirty="0">
                <a:effectLst/>
              </a:rPr>
              <a:t>Root Cause Analysis: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When problems or errors occur in processes, process mining can help pinpoint the root causes.</a:t>
            </a: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dirty="0">
                <a:effectLst/>
              </a:rPr>
              <a:t>Business Process Optimization: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Process mining helps organizations identify bottlenecks, inefficiencies, and deviations in their business processes. </a:t>
            </a:r>
            <a:endParaRPr lang="en-US" sz="2400" dirty="0">
              <a:solidFill>
                <a:srgbClr val="374151"/>
              </a:solidFill>
            </a:endParaRPr>
          </a:p>
          <a:p>
            <a:pPr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dirty="0">
                <a:effectLst/>
              </a:rPr>
              <a:t>Fraud Detection: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Process mining can detect fraudulent activities by analyzing patterns and anomalies in data. It helps identify unusual behavior and potentially fraudulent transactions.</a:t>
            </a:r>
            <a:endParaRPr lang="en-US" sz="2400" dirty="0">
              <a:solidFill>
                <a:srgbClr val="374151"/>
              </a:solidFill>
            </a:endParaRPr>
          </a:p>
          <a:p>
            <a:pPr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solidFill>
                <a:srgbClr val="374151"/>
              </a:solidFill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  <a:endParaRPr lang="en-IN" dirty="0"/>
          </a:p>
        </p:txBody>
      </p:sp>
      <p:pic>
        <p:nvPicPr>
          <p:cNvPr id="4098" name="Picture 2" descr="Process mining: What it is, how to apply it and its benefits - BPI - The  destination for everything process related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854" y="947651"/>
            <a:ext cx="5706176" cy="466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29016" y="5906530"/>
            <a:ext cx="7282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Fig.2: Process Mining Use Cases &amp; Applications 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1.Data Extraction and Integration Module: </a:t>
            </a:r>
            <a:endParaRPr lang="en-US" b="1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         This module is responsible for collecting and integrating event log data from various sources, such as databases, spreadsheets, and system logs.</a:t>
            </a:r>
            <a:endParaRPr lang="en-US" sz="2400" b="1" dirty="0"/>
          </a:p>
          <a:p>
            <a:pPr marL="0" indent="0" algn="l">
              <a:buNone/>
            </a:pPr>
            <a:r>
              <a:rPr lang="en-US" b="1" i="0" dirty="0">
                <a:effectLst/>
              </a:rPr>
              <a:t>2.Process Discovery Module: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        The process discovery module is at the core of process mining. It uses event data to automatically generate process models that represent how activities are performed within a process. </a:t>
            </a: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374151"/>
                </a:solidFill>
              </a:rPr>
              <a:t>         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Common techniques include creating flowcharts, Petri nets, or process trees.</a:t>
            </a:r>
            <a:endParaRPr lang="en-IN" sz="2400" b="1" dirty="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5213</Words>
  <Application>WPS Presentation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Times New Roman</vt:lpstr>
      <vt:lpstr>Courier New</vt:lpstr>
      <vt:lpstr>Calibri</vt:lpstr>
      <vt:lpstr>Söhne</vt:lpstr>
      <vt:lpstr>Segoe Print</vt:lpstr>
      <vt:lpstr>Microsoft YaHei</vt:lpstr>
      <vt:lpstr>Arial Unicode MS</vt:lpstr>
      <vt:lpstr>Calibri Light</vt:lpstr>
      <vt:lpstr>Custom Design</vt:lpstr>
      <vt:lpstr>PowerPoint 演示文稿</vt:lpstr>
      <vt:lpstr>Contents</vt:lpstr>
      <vt:lpstr>Course Objectives</vt:lpstr>
      <vt:lpstr>Introduction</vt:lpstr>
      <vt:lpstr>Technology</vt:lpstr>
      <vt:lpstr>Stages in Process Mining</vt:lpstr>
      <vt:lpstr>Applications</vt:lpstr>
      <vt:lpstr>Applications</vt:lpstr>
      <vt:lpstr>Modules</vt:lpstr>
      <vt:lpstr>Contd……..</vt:lpstr>
      <vt:lpstr>Real time Application</vt:lpstr>
      <vt:lpstr>Contd…..</vt:lpstr>
      <vt:lpstr>Learning Outcomes</vt:lpstr>
      <vt:lpstr>GitHub Account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harsh</cp:lastModifiedBy>
  <cp:revision>126</cp:revision>
  <dcterms:created xsi:type="dcterms:W3CDTF">2019-06-11T05:35:00Z</dcterms:created>
  <dcterms:modified xsi:type="dcterms:W3CDTF">2023-08-31T09:07:25Z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52E688B27C214405958F1C16BEC9E8B4</vt:lpwstr>
  </property>
  <property fmtid="{D5CDD505-2E9C-101B-9397-08002B2CF9AE}" pid="3" name="KSOProductBuildVer">
    <vt:lpwstr>1033-11.2.0.11537</vt:lpwstr>
  </property>
</Properties>
</file>