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Sora" panose="020B0604020202020204" charset="0"/>
      <p:regular r:id="rId16"/>
      <p:bold r:id="rId17"/>
    </p:embeddedFont>
    <p:embeddedFont>
      <p:font typeface="Sora ExtraBold" panose="020B0604020202020204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844B3B-2F62-493A-BDEC-701B4CBF2CE6}">
  <a:tblStyle styleId="{89844B3B-2F62-493A-BDEC-701B4CBF2C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B1916B-8040-4415-87A6-E38C1B6AF4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026b66e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026b66e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988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800" y="1360775"/>
            <a:ext cx="4906200" cy="16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4800" y="3274276"/>
            <a:ext cx="49062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7951736" flipH="1">
            <a:off x="3529926" y="-1809034"/>
            <a:ext cx="7047570" cy="540800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2" y="4240596"/>
            <a:ext cx="9143876" cy="1028740"/>
            <a:chOff x="62" y="4240596"/>
            <a:chExt cx="9143876" cy="1028740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 hasCustomPrompt="1"/>
          </p:nvPr>
        </p:nvSpPr>
        <p:spPr>
          <a:xfrm>
            <a:off x="2673921" y="1328475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2673921" y="3581349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2673921" y="2454908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5625733" y="2460704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5" hasCustomPrompt="1"/>
          </p:nvPr>
        </p:nvSpPr>
        <p:spPr>
          <a:xfrm>
            <a:off x="5625733" y="1328475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5625733" y="3581349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801894" y="1827973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1801894" y="2954437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1801894" y="4080902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4753706" y="2960256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4753706" y="4080902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4"/>
          </p:nvPr>
        </p:nvSpPr>
        <p:spPr>
          <a:xfrm>
            <a:off x="4753706" y="1839586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>
            <a:off x="0" y="53"/>
            <a:ext cx="1581151" cy="5143392"/>
            <a:chOff x="0" y="53"/>
            <a:chExt cx="1581151" cy="5143392"/>
          </a:xfrm>
        </p:grpSpPr>
        <p:sp>
          <p:nvSpPr>
            <p:cNvPr id="95" name="Google Shape;95;p13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5400000" flipH="1">
              <a:off x="-2070474" y="2070527"/>
              <a:ext cx="5143297" cy="1002349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3"/>
          <p:cNvSpPr/>
          <p:nvPr/>
        </p:nvSpPr>
        <p:spPr>
          <a:xfrm rot="-5793611">
            <a:off x="5108914" y="667251"/>
            <a:ext cx="7047727" cy="540812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2"/>
          <p:cNvGrpSpPr/>
          <p:nvPr/>
        </p:nvGrpSpPr>
        <p:grpSpPr>
          <a:xfrm>
            <a:off x="45" y="50"/>
            <a:ext cx="719880" cy="5143389"/>
            <a:chOff x="41" y="56"/>
            <a:chExt cx="1581110" cy="5143389"/>
          </a:xfrm>
        </p:grpSpPr>
        <p:sp>
          <p:nvSpPr>
            <p:cNvPr id="165" name="Google Shape;165;p22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 rot="5400000" flipH="1">
              <a:off x="-1781053" y="1781149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2"/>
          <p:cNvSpPr/>
          <p:nvPr/>
        </p:nvSpPr>
        <p:spPr>
          <a:xfrm rot="-1245301" flipH="1">
            <a:off x="4539539" y="1518265"/>
            <a:ext cx="7047545" cy="540798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>
            <a:off x="1106963" y="2351226"/>
            <a:ext cx="21654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2"/>
          </p:nvPr>
        </p:nvSpPr>
        <p:spPr>
          <a:xfrm>
            <a:off x="3489749" y="2351224"/>
            <a:ext cx="21645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3"/>
          </p:nvPr>
        </p:nvSpPr>
        <p:spPr>
          <a:xfrm>
            <a:off x="5871636" y="2351224"/>
            <a:ext cx="21645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4"/>
          </p:nvPr>
        </p:nvSpPr>
        <p:spPr>
          <a:xfrm>
            <a:off x="1106963" y="1578076"/>
            <a:ext cx="2164500" cy="7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5"/>
          </p:nvPr>
        </p:nvSpPr>
        <p:spPr>
          <a:xfrm>
            <a:off x="3489300" y="1578076"/>
            <a:ext cx="2164500" cy="7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6"/>
          </p:nvPr>
        </p:nvSpPr>
        <p:spPr>
          <a:xfrm>
            <a:off x="5871637" y="1578075"/>
            <a:ext cx="2165400" cy="7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1163725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2"/>
          </p:nvPr>
        </p:nvSpPr>
        <p:spPr>
          <a:xfrm>
            <a:off x="1163726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3"/>
          </p:nvPr>
        </p:nvSpPr>
        <p:spPr>
          <a:xfrm>
            <a:off x="5013252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4"/>
          </p:nvPr>
        </p:nvSpPr>
        <p:spPr>
          <a:xfrm>
            <a:off x="1163726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5"/>
          </p:nvPr>
        </p:nvSpPr>
        <p:spPr>
          <a:xfrm>
            <a:off x="5013252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6"/>
          </p:nvPr>
        </p:nvSpPr>
        <p:spPr>
          <a:xfrm>
            <a:off x="1163725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ubTitle" idx="7"/>
          </p:nvPr>
        </p:nvSpPr>
        <p:spPr>
          <a:xfrm>
            <a:off x="5013250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8"/>
          </p:nvPr>
        </p:nvSpPr>
        <p:spPr>
          <a:xfrm>
            <a:off x="5013250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50" y="-2"/>
            <a:ext cx="9143876" cy="525892"/>
            <a:chOff x="62" y="-4"/>
            <a:chExt cx="9143876" cy="1028740"/>
          </a:xfrm>
        </p:grpSpPr>
        <p:sp>
          <p:nvSpPr>
            <p:cNvPr id="186" name="Google Shape;186;p23"/>
            <p:cNvSpPr/>
            <p:nvPr/>
          </p:nvSpPr>
          <p:spPr>
            <a:xfrm rot="10800000" flipH="1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rot="10800000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3"/>
          <p:cNvSpPr/>
          <p:nvPr/>
        </p:nvSpPr>
        <p:spPr>
          <a:xfrm rot="1956605" flipH="1">
            <a:off x="-1619609" y="2490500"/>
            <a:ext cx="7047639" cy="5408054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6"/>
          <p:cNvGrpSpPr/>
          <p:nvPr/>
        </p:nvGrpSpPr>
        <p:grpSpPr>
          <a:xfrm flipH="1">
            <a:off x="7579169" y="53"/>
            <a:ext cx="1581117" cy="5143392"/>
            <a:chOff x="34" y="53"/>
            <a:chExt cx="1581117" cy="5143392"/>
          </a:xfrm>
        </p:grpSpPr>
        <p:sp>
          <p:nvSpPr>
            <p:cNvPr id="217" name="Google Shape;217;p26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 rot="5400000" flipH="1">
              <a:off x="-1898635" y="1898721"/>
              <a:ext cx="5143297" cy="1345961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6"/>
          <p:cNvSpPr/>
          <p:nvPr/>
        </p:nvSpPr>
        <p:spPr>
          <a:xfrm rot="5793611" flipH="1">
            <a:off x="-2996321" y="667251"/>
            <a:ext cx="7047727" cy="540812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7"/>
          <p:cNvGrpSpPr/>
          <p:nvPr/>
        </p:nvGrpSpPr>
        <p:grpSpPr>
          <a:xfrm rot="10800000" flipH="1">
            <a:off x="62" y="4132413"/>
            <a:ext cx="9143876" cy="1028740"/>
            <a:chOff x="62" y="-4"/>
            <a:chExt cx="9143876" cy="1028740"/>
          </a:xfrm>
        </p:grpSpPr>
        <p:sp>
          <p:nvSpPr>
            <p:cNvPr id="222" name="Google Shape;222;p27"/>
            <p:cNvSpPr/>
            <p:nvPr/>
          </p:nvSpPr>
          <p:spPr>
            <a:xfrm rot="10800000" flipH="1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 rot="10800000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7"/>
          <p:cNvGrpSpPr/>
          <p:nvPr/>
        </p:nvGrpSpPr>
        <p:grpSpPr>
          <a:xfrm rot="10800000" flipH="1">
            <a:off x="-2554627" y="-4248154"/>
            <a:ext cx="14253253" cy="8874309"/>
            <a:chOff x="-2771747" y="534994"/>
            <a:chExt cx="14253253" cy="8874309"/>
          </a:xfrm>
        </p:grpSpPr>
        <p:sp>
          <p:nvSpPr>
            <p:cNvPr id="225" name="Google Shape;225;p27"/>
            <p:cNvSpPr/>
            <p:nvPr/>
          </p:nvSpPr>
          <p:spPr>
            <a:xfrm rot="2991695" flipH="1">
              <a:off x="-1956763" y="2268050"/>
              <a:ext cx="7047826" cy="5408198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 rot="-1203209" flipH="1">
              <a:off x="3720293" y="2268118"/>
              <a:ext cx="7047648" cy="5408061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62" y="-4"/>
            <a:ext cx="9143876" cy="1028740"/>
            <a:chOff x="62" y="-4"/>
            <a:chExt cx="9143876" cy="1028740"/>
          </a:xfrm>
        </p:grpSpPr>
        <p:sp>
          <p:nvSpPr>
            <p:cNvPr id="17" name="Google Shape;17;p3"/>
            <p:cNvSpPr/>
            <p:nvPr/>
          </p:nvSpPr>
          <p:spPr>
            <a:xfrm rot="10800000" flipH="1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-2554627" y="534994"/>
            <a:ext cx="14253253" cy="8874309"/>
            <a:chOff x="-2771747" y="534994"/>
            <a:chExt cx="14253253" cy="8874309"/>
          </a:xfrm>
        </p:grpSpPr>
        <p:sp>
          <p:nvSpPr>
            <p:cNvPr id="20" name="Google Shape;20;p3"/>
            <p:cNvSpPr/>
            <p:nvPr/>
          </p:nvSpPr>
          <p:spPr>
            <a:xfrm rot="2991695" flipH="1">
              <a:off x="-1956763" y="2268050"/>
              <a:ext cx="7047826" cy="5408198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1203209" flipH="1">
              <a:off x="3720293" y="2268118"/>
              <a:ext cx="7047648" cy="5408061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600250" y="2510783"/>
            <a:ext cx="3943500" cy="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013250" y="1440383"/>
            <a:ext cx="1117500" cy="841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8039407" y="100"/>
            <a:ext cx="1104170" cy="5143397"/>
            <a:chOff x="8422599" y="100"/>
            <a:chExt cx="721397" cy="5143397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 flipH="1">
              <a:off x="6331919" y="2331420"/>
              <a:ext cx="5143297" cy="480857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/>
          <p:nvPr/>
        </p:nvSpPr>
        <p:spPr>
          <a:xfrm rot="5400000" flipH="1">
            <a:off x="-3328197" y="595553"/>
            <a:ext cx="7047571" cy="540800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4946578" y="2345558"/>
            <a:ext cx="2673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524422" y="2345557"/>
            <a:ext cx="2673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524422" y="1695700"/>
            <a:ext cx="2673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4946578" y="1695700"/>
            <a:ext cx="2673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8422599" y="100"/>
            <a:ext cx="721385" cy="5143397"/>
            <a:chOff x="8422599" y="100"/>
            <a:chExt cx="721385" cy="5143397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 flipH="1">
              <a:off x="6335095" y="2334657"/>
              <a:ext cx="5143297" cy="474383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/>
          <p:nvPr/>
        </p:nvSpPr>
        <p:spPr>
          <a:xfrm rot="7199932" flipH="1">
            <a:off x="-3766244" y="-1618405"/>
            <a:ext cx="7047454" cy="540791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62" y="4240596"/>
            <a:ext cx="9143876" cy="1028740"/>
            <a:chOff x="62" y="4240596"/>
            <a:chExt cx="9143876" cy="1028740"/>
          </a:xfrm>
        </p:grpSpPr>
        <p:sp>
          <p:nvSpPr>
            <p:cNvPr id="49" name="Google Shape;49;p7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7"/>
          <p:cNvGrpSpPr/>
          <p:nvPr/>
        </p:nvGrpSpPr>
        <p:grpSpPr>
          <a:xfrm>
            <a:off x="-1897863" y="-3262936"/>
            <a:ext cx="14581217" cy="8890352"/>
            <a:chOff x="-1897863" y="-3262936"/>
            <a:chExt cx="14581217" cy="8890352"/>
          </a:xfrm>
        </p:grpSpPr>
        <p:sp>
          <p:nvSpPr>
            <p:cNvPr id="52" name="Google Shape;52;p7"/>
            <p:cNvSpPr/>
            <p:nvPr/>
          </p:nvSpPr>
          <p:spPr>
            <a:xfrm rot="-10320869" flipH="1">
              <a:off x="-1556381" y="-2799617"/>
              <a:ext cx="7047645" cy="5408059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6177391" flipH="1">
              <a:off x="5734195" y="-1117063"/>
              <a:ext cx="7047715" cy="5408112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192826" y="107205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192826" y="1644750"/>
            <a:ext cx="3852000" cy="24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2"/>
          </p:nvPr>
        </p:nvSpPr>
        <p:spPr>
          <a:xfrm>
            <a:off x="5551375" y="1119587"/>
            <a:ext cx="2399700" cy="29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rot="-2848264">
            <a:off x="3529876" y="1720616"/>
            <a:ext cx="7047570" cy="540800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 rot="10800000" flipH="1">
            <a:off x="12" y="50247"/>
            <a:ext cx="9143876" cy="1028740"/>
            <a:chOff x="62" y="4240596"/>
            <a:chExt cx="9143876" cy="1028740"/>
          </a:xfrm>
        </p:grpSpPr>
        <p:sp>
          <p:nvSpPr>
            <p:cNvPr id="60" name="Google Shape;60;p8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 flipH="1">
            <a:off x="9" y="50"/>
            <a:ext cx="721385" cy="5143397"/>
            <a:chOff x="8422599" y="100"/>
            <a:chExt cx="721385" cy="5143397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 flipH="1">
              <a:off x="6335095" y="2334657"/>
              <a:ext cx="5143297" cy="474383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9"/>
          <p:cNvSpPr/>
          <p:nvPr/>
        </p:nvSpPr>
        <p:spPr>
          <a:xfrm rot="-7199932">
            <a:off x="5862782" y="-1602105"/>
            <a:ext cx="7047454" cy="540791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8" r:id="rId11"/>
    <p:sldLayoutId id="2147483669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ctrTitle"/>
          </p:nvPr>
        </p:nvSpPr>
        <p:spPr>
          <a:xfrm>
            <a:off x="784800" y="1360775"/>
            <a:ext cx="4831140" cy="16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Sora ExtraBold"/>
                <a:ea typeface="Sora ExtraBold"/>
                <a:cs typeface="Sora ExtraBold"/>
                <a:sym typeface="Sora ExtraBold"/>
              </a:rPr>
              <a:t>Model Selection with Cross Validation –Balancing Bias and Variance</a:t>
            </a:r>
            <a:endParaRPr sz="2800" b="0" dirty="0"/>
          </a:p>
        </p:txBody>
      </p:sp>
      <p:cxnSp>
        <p:nvCxnSpPr>
          <p:cNvPr id="239" name="Google Shape;239;p31"/>
          <p:cNvCxnSpPr/>
          <p:nvPr/>
        </p:nvCxnSpPr>
        <p:spPr>
          <a:xfrm>
            <a:off x="802775" y="3138884"/>
            <a:ext cx="458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</a:t>
            </a:r>
            <a:endParaRPr dirty="0"/>
          </a:p>
        </p:txBody>
      </p:sp>
      <p:sp>
        <p:nvSpPr>
          <p:cNvPr id="246" name="Google Shape;246;p32"/>
          <p:cNvSpPr txBox="1"/>
          <p:nvPr/>
        </p:nvSpPr>
        <p:spPr>
          <a:xfrm>
            <a:off x="720000" y="1063724"/>
            <a:ext cx="7704000" cy="326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the  help of Cross Validation technique’s we will find out the best suitable model for our dataset.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Increasing the accuracy of our model.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know how cross validation helps to reduce the bias and variance in the model.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overcome the problem of overfitting 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Agenda/Objective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54A45-562E-66D4-40DF-D355729A21EB}"/>
              </a:ext>
            </a:extLst>
          </p:cNvPr>
          <p:cNvSpPr txBox="1"/>
          <p:nvPr/>
        </p:nvSpPr>
        <p:spPr>
          <a:xfrm>
            <a:off x="1747024" y="1226634"/>
            <a:ext cx="5820937" cy="116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using Cross-Validation choosing the best model.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Reducing the number of bias and variance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overcome the problem of Overfitting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1215686" y="56472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1"/>
          </p:nvPr>
        </p:nvSpPr>
        <p:spPr>
          <a:xfrm>
            <a:off x="1154726" y="1469490"/>
            <a:ext cx="7471114" cy="24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Source of the dataset is </a:t>
            </a:r>
            <a:r>
              <a:rPr lang="en" b="1" dirty="0">
                <a:solidFill>
                  <a:schemeClr val="dk1"/>
                </a:solidFill>
              </a:rPr>
              <a:t>Kaggle</a:t>
            </a:r>
            <a:endParaRPr lang="en-US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Name of the dataset is </a:t>
            </a:r>
            <a:r>
              <a:rPr lang="en-US" b="1" dirty="0">
                <a:solidFill>
                  <a:schemeClr val="dk1"/>
                </a:solidFill>
              </a:rPr>
              <a:t>Mushroom Classification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Description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dataset describes the hypothesis samples of 23 gilled mushroom from the  Audubon Society Field Guide to North American Mushrooms.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mushrooms are categorized as </a:t>
            </a:r>
            <a:r>
              <a:rPr lang="en-US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poisonous</a:t>
            </a:r>
            <a:r>
              <a:rPr lang="en-US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edible</a:t>
            </a:r>
            <a:r>
              <a:rPr lang="en-US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Size of the dataset is </a:t>
            </a:r>
            <a:r>
              <a:rPr lang="en-US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8124</a:t>
            </a:r>
            <a:r>
              <a:rPr lang="en-US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rows and </a:t>
            </a:r>
            <a:r>
              <a:rPr lang="en-US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23 </a:t>
            </a:r>
            <a:r>
              <a:rPr lang="en-US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of the features included in the dataset are cap-color, cap-shape, gill-color, cap-surface, bruises ,odor.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 idx="2"/>
          </p:nvPr>
        </p:nvSpPr>
        <p:spPr>
          <a:xfrm>
            <a:off x="683310" y="1238554"/>
            <a:ext cx="7683450" cy="403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Steps performed in the task</a:t>
            </a:r>
            <a:endParaRPr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F9305-DBA0-1A32-6269-981AF49210C9}"/>
              </a:ext>
            </a:extLst>
          </p:cNvPr>
          <p:cNvSpPr txBox="1"/>
          <p:nvPr/>
        </p:nvSpPr>
        <p:spPr>
          <a:xfrm>
            <a:off x="683310" y="1897380"/>
            <a:ext cx="7683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Collection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Cleaning</a:t>
            </a:r>
          </a:p>
          <a:p>
            <a:pPr>
              <a:buClr>
                <a:schemeClr val="tx2"/>
              </a:buClr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- Handling Missing values</a:t>
            </a:r>
          </a:p>
          <a:p>
            <a:pPr>
              <a:buClr>
                <a:schemeClr val="tx2"/>
              </a:buClr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- Checking for Outliers</a:t>
            </a:r>
          </a:p>
          <a:p>
            <a:pPr>
              <a:buClr>
                <a:schemeClr val="tx2"/>
              </a:buClr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- Checking for duplicate values</a:t>
            </a:r>
          </a:p>
          <a:p>
            <a:pPr>
              <a:buClr>
                <a:schemeClr val="tx2"/>
              </a:buClr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- Checking for inconsistencies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Encoding the categorical columns using label encoding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Splitting the data into independent and dependent variables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 the data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the model using K-fold Cross Validation Technique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Evaluation metrics like accuracy, precision, F1call and Recall to compare the model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subTitle" idx="4"/>
          </p:nvPr>
        </p:nvSpPr>
        <p:spPr>
          <a:xfrm>
            <a:off x="4946578" y="1695700"/>
            <a:ext cx="2673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Tree</a:t>
            </a:r>
            <a:endParaRPr dirty="0"/>
          </a:p>
        </p:txBody>
      </p:sp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 used in the task</a:t>
            </a:r>
            <a:endParaRPr dirty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subTitle" idx="1"/>
          </p:nvPr>
        </p:nvSpPr>
        <p:spPr>
          <a:xfrm>
            <a:off x="4946578" y="2345558"/>
            <a:ext cx="2673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Tree is a supervised learning model.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has a tree- like structure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Takes decision based on the if-else like statement. The components of the tree are root node, leaf node, decision node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36"/>
          <p:cNvSpPr txBox="1">
            <a:spLocks noGrp="1"/>
          </p:cNvSpPr>
          <p:nvPr>
            <p:ph type="subTitle" idx="2"/>
          </p:nvPr>
        </p:nvSpPr>
        <p:spPr>
          <a:xfrm>
            <a:off x="1524422" y="2345557"/>
            <a:ext cx="2673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K-Nearest Neighbor-It is supervised learning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the Euclidean distance to find the distance of the new point  from the existing data point.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88" name="Google Shape;288;p36"/>
          <p:cNvSpPr txBox="1">
            <a:spLocks noGrp="1"/>
          </p:cNvSpPr>
          <p:nvPr>
            <p:ph type="subTitle" idx="3"/>
          </p:nvPr>
        </p:nvSpPr>
        <p:spPr>
          <a:xfrm>
            <a:off x="1524422" y="1695700"/>
            <a:ext cx="2673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9E5F90-87A1-2C4A-E695-C98DC1492349}"/>
              </a:ext>
            </a:extLst>
          </p:cNvPr>
          <p:cNvSpPr txBox="1"/>
          <p:nvPr/>
        </p:nvSpPr>
        <p:spPr>
          <a:xfrm>
            <a:off x="2936488" y="1355786"/>
            <a:ext cx="3902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Forest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another supervised machine learning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algorithm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multiple trees into account to take a decision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Overcomes the problem of overfitting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3EE50D-40D9-A829-A8D9-6055E11A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001E7-65CF-B127-C19D-0E847C7631FB}"/>
              </a:ext>
            </a:extLst>
          </p:cNvPr>
          <p:cNvSpPr txBox="1"/>
          <p:nvPr/>
        </p:nvSpPr>
        <p:spPr>
          <a:xfrm>
            <a:off x="1910576" y="1405054"/>
            <a:ext cx="6148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 the three classification ,Decision tree and Random gives the best accuracy and precision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1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FCBB9F4-77F4-94E5-AF3C-A46EF4199648}"/>
              </a:ext>
            </a:extLst>
          </p:cNvPr>
          <p:cNvSpPr txBox="1"/>
          <p:nvPr/>
        </p:nvSpPr>
        <p:spPr>
          <a:xfrm rot="10800000" flipH="1" flipV="1">
            <a:off x="2578526" y="1903490"/>
            <a:ext cx="656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mal Style Case Report by Slidesgo">
  <a:themeElements>
    <a:clrScheme name="Simple Light">
      <a:dk1>
        <a:srgbClr val="292929"/>
      </a:dk1>
      <a:lt1>
        <a:srgbClr val="FFFFFF"/>
      </a:lt1>
      <a:dk2>
        <a:srgbClr val="D9D9D9"/>
      </a:dk2>
      <a:lt2>
        <a:srgbClr val="B1C9D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345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Sora</vt:lpstr>
      <vt:lpstr>Sora ExtraBold</vt:lpstr>
      <vt:lpstr>Wingdings</vt:lpstr>
      <vt:lpstr>Open Sans</vt:lpstr>
      <vt:lpstr>Arial</vt:lpstr>
      <vt:lpstr>Formal Style Case Report by Slidesgo</vt:lpstr>
      <vt:lpstr>Model Selection with Cross Validation –Balancing Bias and Variance</vt:lpstr>
      <vt:lpstr>Purpose</vt:lpstr>
      <vt:lpstr>Agenda/Objective</vt:lpstr>
      <vt:lpstr>Dataset</vt:lpstr>
      <vt:lpstr>Steps performed in the task</vt:lpstr>
      <vt:lpstr>Algorithms used in the task</vt:lpstr>
      <vt:lpstr>Algorithms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 with Cross Validation –Balancing Bias and Variance</dc:title>
  <dc:creator>Ketaki Sonawane</dc:creator>
  <cp:lastModifiedBy>Ketaki Sonawane</cp:lastModifiedBy>
  <cp:revision>16</cp:revision>
  <dcterms:modified xsi:type="dcterms:W3CDTF">2024-03-26T09:22:57Z</dcterms:modified>
</cp:coreProperties>
</file>